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4" r:id="rId19"/>
    <p:sldId id="28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english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8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7207">
              <a:defRPr/>
            </a:pPr>
            <a:r>
              <a:rPr lang="en-GB" sz="4000"/>
              <a:t>MIDDLE ENGLISH (c. 1100-1450)</a:t>
            </a:r>
            <a:r>
              <a:rPr lang="hr-HR" sz="4000"/>
              <a:t/>
            </a:r>
            <a:br>
              <a:rPr lang="hr-HR" sz="4000"/>
            </a:br>
            <a:r>
              <a:rPr lang="hr-HR" sz="4000"/>
              <a:t>French Influence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dirty="0" smtClean="0"/>
              <a:t>Administration</a:t>
            </a:r>
            <a:endParaRPr lang="hr-HR" altLang="sr-Latn-RS" b="1" dirty="0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i="1" dirty="0" smtClean="0"/>
              <a:t>Authority, bailiff, baron, chamberlain, chancellor, constable, council, court, crown, duke, empire, exchequer, government, liberty, majesty, mayor, messenger, minister, noble, palace, parliament, prince, realm, reign, revenue, royal, servant, sir, sovereign, statute, tax, traitor, treason, treasurer, treaty</a:t>
            </a:r>
            <a:endParaRPr lang="en-GB" altLang="sr-Latn-RS" b="1" dirty="0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dirty="0" smtClean="0"/>
              <a:t>Law</a:t>
            </a:r>
            <a:endParaRPr lang="hr-HR" altLang="sr-Latn-RS" b="1" dirty="0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i="1" dirty="0" smtClean="0"/>
              <a:t>Accuse, advocate, arrest, arson, assault, assize, attorney, bail, bar, blame, convict, crime, decree, depose, estate, evidence, executor, felon, fine, fraud, heir, indictment, inquest, jail, judge, jury, justice, larceny, legacy, libel, pardon, perjury, plaintiff, plea, prison, punishment, sue, summons, trespass, verdict, warrant</a:t>
            </a:r>
            <a:endParaRPr lang="en-GB" altLang="sr-Latn-RS" b="1" dirty="0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dirty="0" smtClean="0"/>
              <a:t>Military</a:t>
            </a:r>
            <a:endParaRPr lang="hr-HR" altLang="sr-Latn-RS" b="1" dirty="0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i="1" dirty="0" smtClean="0"/>
              <a:t>Ambush, archer, army, battle, besiege, captain, combat, defend, enemy, garrison, guard, lance, lieutenant, navy, retreat, sergeant, siege, soldier, vanquish</a:t>
            </a:r>
            <a:endParaRPr lang="en-GB" altLang="sr-Latn-R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Decline of Law Latin and Law French</a:t>
            </a:r>
          </a:p>
        </p:txBody>
      </p:sp>
      <p:sp>
        <p:nvSpPr>
          <p:cNvPr id="1146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1362 Statute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Pleading</a:t>
            </a:r>
            <a:r>
              <a:rPr lang="hr-HR" altLang="sr-Latn-RS" dirty="0" smtClean="0"/>
              <a:t> </a:t>
            </a:r>
            <a:r>
              <a:rPr lang="en-GB" altLang="sr-Latn-RS" dirty="0" smtClean="0"/>
              <a:t>“All lawsuits shall be conducted in English, because French is much unknown in the said realm” </a:t>
            </a:r>
            <a:r>
              <a:rPr lang="hr-HR" altLang="sr-Latn-RS" dirty="0" smtClean="0"/>
              <a:t>– </a:t>
            </a:r>
            <a:r>
              <a:rPr lang="hr-HR" altLang="sr-Latn-RS" dirty="0" err="1" smtClean="0"/>
              <a:t>drafted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French</a:t>
            </a:r>
            <a:r>
              <a:rPr lang="hr-HR" altLang="sr-Latn-RS" dirty="0" smtClean="0"/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Dominance of Latin, French and English</a:t>
            </a:r>
          </a:p>
        </p:txBody>
      </p:sp>
      <p:sp>
        <p:nvSpPr>
          <p:cNvPr id="1157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1000              1200            1500               2000</a:t>
            </a:r>
          </a:p>
          <a:p>
            <a:pPr eaLnBrk="1" hangingPunct="1"/>
            <a:r>
              <a:rPr lang="hr-HR" altLang="sr-Latn-RS" smtClean="0"/>
              <a:t>Latin  supremacy</a:t>
            </a:r>
          </a:p>
          <a:p>
            <a:pPr eaLnBrk="1" hangingPunct="1"/>
            <a:r>
              <a:rPr lang="hr-HR" altLang="sr-Latn-RS" smtClean="0"/>
              <a:t>Law French             supremacy</a:t>
            </a:r>
          </a:p>
          <a:p>
            <a:pPr eaLnBrk="1" hangingPunct="1"/>
            <a:r>
              <a:rPr lang="hr-HR" altLang="sr-Latn-RS" smtClean="0"/>
              <a:t>English                                             supremacy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Latin influence</a:t>
            </a:r>
            <a:br>
              <a:rPr lang="hr-HR" altLang="sr-Latn-RS" smtClean="0"/>
            </a:br>
            <a:endParaRPr lang="hr-HR" altLang="sr-Latn-RS" smtClean="0"/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shortened expressions:</a:t>
            </a:r>
          </a:p>
          <a:p>
            <a:pPr eaLnBrk="1" hangingPunct="1"/>
            <a:r>
              <a:rPr lang="hr-HR" altLang="sr-Latn-RS" i="1" smtClean="0"/>
              <a:t>Nisi prius </a:t>
            </a:r>
            <a:r>
              <a:rPr lang="hr-HR" altLang="sr-Latn-RS" smtClean="0"/>
              <a:t>(‘unless before’) = a matter of proceedings at first instance with a jury present</a:t>
            </a:r>
          </a:p>
          <a:p>
            <a:pPr eaLnBrk="1" hangingPunct="1"/>
            <a:r>
              <a:rPr lang="hr-HR" altLang="sr-Latn-RS" i="1" smtClean="0"/>
              <a:t>Affidavit</a:t>
            </a:r>
            <a:r>
              <a:rPr lang="hr-HR" altLang="sr-Latn-RS" smtClean="0"/>
              <a:t> (‘he affirmed’) = ‘a written or printed declaration confirmed by an oath’</a:t>
            </a:r>
          </a:p>
          <a:p>
            <a:pPr eaLnBrk="1" hangingPunct="1"/>
            <a:r>
              <a:rPr lang="hr-HR" altLang="sr-Latn-RS" i="1" smtClean="0"/>
              <a:t>Habeas corpus </a:t>
            </a:r>
            <a:r>
              <a:rPr lang="hr-HR" altLang="sr-Latn-RS" smtClean="0"/>
              <a:t>(‘you may have the body’) = a judge’s order to bring a prisoner before the court to clarify the legality of detaining him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French influence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Influence on word formation:</a:t>
            </a:r>
          </a:p>
          <a:p>
            <a:pPr eaLnBrk="1" hangingPunct="1"/>
            <a:r>
              <a:rPr lang="hr-HR" altLang="sr-Latn-RS" smtClean="0"/>
              <a:t>Old French past participle: -</a:t>
            </a:r>
            <a:r>
              <a:rPr lang="hr-HR" altLang="sr-Latn-RS" i="1" smtClean="0"/>
              <a:t>e</a:t>
            </a:r>
            <a:r>
              <a:rPr lang="hr-HR" altLang="sr-Latn-RS" smtClean="0"/>
              <a:t> or –</a:t>
            </a:r>
            <a:r>
              <a:rPr lang="hr-HR" altLang="sr-Latn-RS" i="1" smtClean="0"/>
              <a:t>ee</a:t>
            </a:r>
            <a:r>
              <a:rPr lang="hr-HR" altLang="sr-Latn-RS" smtClean="0"/>
              <a:t> </a:t>
            </a:r>
          </a:p>
          <a:p>
            <a:pPr eaLnBrk="1" hangingPunct="1"/>
            <a:r>
              <a:rPr lang="hr-HR" altLang="sr-Latn-RS" smtClean="0"/>
              <a:t>Doer of the action: -</a:t>
            </a:r>
            <a:r>
              <a:rPr lang="hr-HR" altLang="sr-Latn-RS" i="1" smtClean="0"/>
              <a:t>or/-er </a:t>
            </a:r>
            <a:r>
              <a:rPr lang="hr-HR" altLang="sr-Latn-RS" smtClean="0"/>
              <a:t>(for the person obtaining sth or forming the object of an action </a:t>
            </a:r>
            <a:r>
              <a:rPr lang="hr-HR" altLang="sr-Latn-RS" i="1" smtClean="0"/>
              <a:t>Employer/employee, trustor/trustee, vendor/vendee</a:t>
            </a:r>
          </a:p>
          <a:p>
            <a:pPr eaLnBrk="1" hangingPunct="1"/>
            <a:r>
              <a:rPr lang="hr-HR" altLang="sr-Latn-RS" smtClean="0"/>
              <a:t>Word order (</a:t>
            </a:r>
            <a:r>
              <a:rPr lang="hr-HR" altLang="sr-Latn-RS" i="1" smtClean="0"/>
              <a:t>Accounts payable, attorney general, court martial, fee simple, letters patent)</a:t>
            </a:r>
          </a:p>
          <a:p>
            <a:pPr eaLnBrk="1" hangingPunct="1"/>
            <a:endParaRPr lang="hr-HR" altLang="sr-Latn-R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LeGal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language</a:t>
            </a:r>
            <a:r>
              <a:rPr lang="hr-HR" altLang="sr-Latn-RS" dirty="0" smtClean="0"/>
              <a:t>: </a:t>
            </a:r>
            <a:r>
              <a:rPr lang="hr-HR" altLang="sr-Latn-RS" dirty="0" err="1" smtClean="0"/>
              <a:t>synonyms</a:t>
            </a:r>
            <a:endParaRPr lang="hr-HR" altLang="sr-Latn-RS" dirty="0" smtClean="0"/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Binary expressions: words with the same meaning existed at the same time in the form of Latin-French variants and Anglo-Saxon variants . </a:t>
            </a:r>
          </a:p>
          <a:p>
            <a:pPr eaLnBrk="1" hangingPunct="1"/>
            <a:r>
              <a:rPr lang="hr-HR" altLang="sr-Latn-RS" smtClean="0"/>
              <a:t>Repetitions ensured that legal messages were understandable in a multilingual society</a:t>
            </a:r>
          </a:p>
          <a:p>
            <a:pPr eaLnBrk="1" hangingPunct="1"/>
            <a:r>
              <a:rPr lang="hr-HR" altLang="sr-Latn-RS" i="1" smtClean="0"/>
              <a:t>Acknowledge and confess, act and deed, devise and bequeath, fit and proper, goods and chattels, will and testament</a:t>
            </a:r>
          </a:p>
          <a:p>
            <a:pPr eaLnBrk="1" hangingPunct="1"/>
            <a:r>
              <a:rPr lang="hr-HR" altLang="sr-Latn-RS" i="1" smtClean="0"/>
              <a:t>null and void and of no effect, authorized, empowered and entitled to</a:t>
            </a:r>
          </a:p>
          <a:p>
            <a:pPr eaLnBrk="1" hangingPunct="1"/>
            <a:r>
              <a:rPr lang="hr-HR" altLang="sr-Latn-RS" i="1" smtClean="0"/>
              <a:t>To tell the truth, the whole truth, and nothing but the truth</a:t>
            </a:r>
          </a:p>
          <a:p>
            <a:pPr eaLnBrk="1" hangingPunct="1"/>
            <a:endParaRPr lang="hr-HR" altLang="sr-Latn-R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r-Latn-RS" smtClean="0"/>
              <a:t>Richard Mulcaster (1582)</a:t>
            </a:r>
            <a:endParaRPr lang="hr-HR" altLang="sr-Latn-RS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sr-Latn-RS" b="1" smtClean="0"/>
              <a:t>“The English tongue is of small account, stretching no further than this island of ours, nay not there over all.”</a:t>
            </a:r>
          </a:p>
          <a:p>
            <a:pPr eaLnBrk="1" hangingPunct="1"/>
            <a:endParaRPr lang="hr-HR" altLang="sr-Latn-R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THE SPREAD OF ENGLISH</a:t>
            </a:r>
          </a:p>
        </p:txBody>
      </p:sp>
      <p:pic>
        <p:nvPicPr>
          <p:cNvPr id="120835" name="Picture 4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3313" y="2236788"/>
            <a:ext cx="6667500" cy="3829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English </a:t>
            </a:r>
            <a:r>
              <a:rPr lang="hr-HR" altLang="sr-Latn-RS" dirty="0" smtClean="0"/>
              <a:t>as a Global </a:t>
            </a:r>
            <a:r>
              <a:rPr lang="hr-HR" altLang="sr-Latn-RS" dirty="0" err="1" smtClean="0"/>
              <a:t>Language</a:t>
            </a:r>
            <a:r>
              <a:rPr lang="hr-HR" altLang="sr-Latn-RS" dirty="0" smtClean="0"/>
              <a:t>: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altLang="sr-Latn-RS" smtClean="0"/>
          </a:p>
          <a:p>
            <a:pPr eaLnBrk="1" hangingPunct="1"/>
            <a:r>
              <a:rPr lang="hr-HR" altLang="sr-Latn-RS" smtClean="0"/>
              <a:t>Some 1,200-1,500 million people in command of English; 670 million native speakers</a:t>
            </a:r>
          </a:p>
          <a:p>
            <a:pPr eaLnBrk="1" hangingPunct="1"/>
            <a:r>
              <a:rPr lang="hr-HR" altLang="sr-Latn-RS" smtClean="0"/>
              <a:t>English – official language in 75 states or administrative territories</a:t>
            </a:r>
          </a:p>
          <a:p>
            <a:pPr eaLnBrk="1" hangingPunct="1"/>
            <a:r>
              <a:rPr lang="hr-HR" altLang="sr-Latn-RS" smtClean="0"/>
              <a:t>85% international organisations use English as one of their languages</a:t>
            </a:r>
          </a:p>
          <a:p>
            <a:pPr eaLnBrk="1" hangingPunct="1"/>
            <a:r>
              <a:rPr lang="hr-HR" altLang="sr-Latn-RS" smtClean="0"/>
              <a:t>Dominance in international trade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Tripartite model (B. Kachru)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916113"/>
            <a:ext cx="8229600" cy="4114800"/>
          </a:xfrm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  <p:pic>
        <p:nvPicPr>
          <p:cNvPr id="128004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1989139"/>
            <a:ext cx="344646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Preview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Historical</a:t>
            </a:r>
            <a:r>
              <a:rPr lang="hr-HR" altLang="sr-Latn-RS" dirty="0" smtClean="0"/>
              <a:t> development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English</a:t>
            </a:r>
          </a:p>
          <a:p>
            <a:pPr eaLnBrk="1" hangingPunct="1"/>
            <a:r>
              <a:rPr lang="hr-HR" altLang="sr-Latn-RS" dirty="0" err="1" smtClean="0"/>
              <a:t>Language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contacts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history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English</a:t>
            </a:r>
          </a:p>
          <a:p>
            <a:pPr eaLnBrk="1" hangingPunct="1"/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spread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smtClean="0"/>
              <a:t>English</a:t>
            </a:r>
            <a:endParaRPr lang="hr-HR" altLang="sr-Latn-RS" dirty="0" smtClean="0"/>
          </a:p>
          <a:p>
            <a:pPr eaLnBrk="1" hangingPunct="1"/>
            <a:r>
              <a:rPr lang="hr-HR" altLang="sr-Latn-RS" dirty="0" smtClean="0"/>
              <a:t>Development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legal</a:t>
            </a:r>
            <a:r>
              <a:rPr lang="hr-HR" altLang="sr-Latn-RS" dirty="0" smtClean="0"/>
              <a:t> English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r-Latn-RS" sz="4000"/>
              <a:t>HISTORY OF THE ENGLISH LANGUAGE</a:t>
            </a:r>
            <a:endParaRPr lang="hr-HR" altLang="sr-Latn-RS" sz="400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sr-Latn-RS" b="1" smtClean="0"/>
              <a:t>OLD ENGLISH (c. 450- c. 1100)</a:t>
            </a:r>
          </a:p>
          <a:p>
            <a:pPr eaLnBrk="1" hangingPunct="1"/>
            <a:r>
              <a:rPr lang="en-GB" altLang="sr-Latn-RS" b="1" smtClean="0"/>
              <a:t>MIDDLE ENGLISH (c. 1100- c.1450)</a:t>
            </a:r>
          </a:p>
          <a:p>
            <a:pPr eaLnBrk="1" hangingPunct="1"/>
            <a:r>
              <a:rPr lang="en-GB" altLang="sr-Latn-RS" b="1" smtClean="0"/>
              <a:t>MODERN ENGLISH (c. 1450 - )</a:t>
            </a:r>
            <a:endParaRPr lang="hr-HR" altLang="sr-Latn-R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Migrations of Angles, Saxons and Jutes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r-Latn-RS" altLang="sr-Latn-RS" smtClean="0"/>
          </a:p>
        </p:txBody>
      </p:sp>
      <p:pic>
        <p:nvPicPr>
          <p:cNvPr id="103428" name="Picture 4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2070100"/>
            <a:ext cx="485457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Viking invasions in Europe</a:t>
            </a:r>
            <a:br>
              <a:rPr lang="hr-HR" altLang="sr-Latn-RS" smtClean="0"/>
            </a:br>
            <a:r>
              <a:rPr lang="hr-HR" altLang="sr-Latn-RS" smtClean="0"/>
              <a:t>(</a:t>
            </a:r>
            <a:r>
              <a:rPr lang="en-US" altLang="sr-Latn-RS" smtClean="0"/>
              <a:t>late 8th c</a:t>
            </a:r>
            <a:r>
              <a:rPr lang="hr-HR" altLang="sr-Latn-RS" smtClean="0"/>
              <a:t>.-</a:t>
            </a:r>
            <a:r>
              <a:rPr lang="en-US" altLang="sr-Latn-RS" smtClean="0"/>
              <a:t> mid-11th c</a:t>
            </a:r>
            <a:r>
              <a:rPr lang="hr-HR" altLang="sr-Latn-RS" smtClean="0"/>
              <a:t>.)</a:t>
            </a:r>
            <a:r>
              <a:rPr lang="en-US" altLang="sr-Latn-RS" smtClean="0"/>
              <a:t> </a:t>
            </a:r>
            <a:endParaRPr lang="hr-HR" altLang="sr-Latn-RS" smtClean="0"/>
          </a:p>
        </p:txBody>
      </p:sp>
      <p:pic>
        <p:nvPicPr>
          <p:cNvPr id="10445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8550" y="2708275"/>
            <a:ext cx="5335588" cy="34925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SCANDINAVIAN PLACE NAMES</a:t>
            </a:r>
          </a:p>
        </p:txBody>
      </p:sp>
      <p:pic>
        <p:nvPicPr>
          <p:cNvPr id="105475" name="Picture 4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17963" y="2052638"/>
            <a:ext cx="3378200" cy="41957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r-Latn-RS" sz="3200"/>
              <a:t>LATER OLD ENGLISH (c. 850 - c.1100)</a:t>
            </a:r>
            <a:br>
              <a:rPr lang="en-GB" altLang="sr-Latn-RS" sz="3200"/>
            </a:br>
            <a:r>
              <a:rPr lang="en-GB" altLang="sr-Latn-RS" sz="3200"/>
              <a:t>Language Contacts</a:t>
            </a:r>
            <a:endParaRPr lang="hr-HR" altLang="sr-Latn-RS" sz="320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>
                <a:solidFill>
                  <a:schemeClr val="folHlink"/>
                </a:solidFill>
              </a:rPr>
              <a:t>OLD NORSE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>
                <a:solidFill>
                  <a:schemeClr val="folHlink"/>
                </a:solidFill>
              </a:rPr>
              <a:t>Lexical words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Nouns:</a:t>
            </a:r>
            <a:r>
              <a:rPr lang="en-GB" altLang="sr-Latn-RS" smtClean="0"/>
              <a:t> </a:t>
            </a:r>
            <a:r>
              <a:rPr lang="en-GB" altLang="sr-Latn-RS" i="1" smtClean="0"/>
              <a:t>birth, bull, dirt, egg, fellow, husband, leg, sister, skin, sky, skirt, window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Adjectives</a:t>
            </a:r>
            <a:r>
              <a:rPr lang="en-GB" altLang="sr-Latn-RS" smtClean="0"/>
              <a:t>: </a:t>
            </a:r>
            <a:r>
              <a:rPr lang="en-GB" altLang="sr-Latn-RS" i="1" smtClean="0"/>
              <a:t>ill, low, odd, rotten, sly, weak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Verbs:</a:t>
            </a:r>
            <a:r>
              <a:rPr lang="en-GB" altLang="sr-Latn-RS" smtClean="0"/>
              <a:t> </a:t>
            </a:r>
            <a:r>
              <a:rPr lang="en-GB" altLang="sr-Latn-RS" i="1" smtClean="0"/>
              <a:t>call, crawl, die, get, give, lift, raise, scream, take, 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>
                <a:solidFill>
                  <a:schemeClr val="folHlink"/>
                </a:solidFill>
              </a:rPr>
              <a:t>Function words</a:t>
            </a:r>
            <a:endParaRPr lang="hr-HR" altLang="sr-Latn-RS" b="1" smtClean="0">
              <a:solidFill>
                <a:schemeClr val="folHlink"/>
              </a:solidFill>
            </a:endParaRP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Pronouns</a:t>
            </a:r>
            <a:r>
              <a:rPr lang="en-GB" altLang="sr-Latn-RS" smtClean="0"/>
              <a:t>: </a:t>
            </a:r>
            <a:r>
              <a:rPr lang="en-GB" altLang="sr-Latn-RS" i="1" smtClean="0"/>
              <a:t>they (their, them)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Conjunctions</a:t>
            </a:r>
            <a:r>
              <a:rPr lang="en-GB" altLang="sr-Latn-RS" smtClean="0"/>
              <a:t>: </a:t>
            </a:r>
            <a:r>
              <a:rPr lang="en-GB" altLang="sr-Latn-RS" i="1" smtClean="0"/>
              <a:t>though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Determiners</a:t>
            </a:r>
            <a:r>
              <a:rPr lang="en-GB" altLang="sr-Latn-RS" smtClean="0"/>
              <a:t>: </a:t>
            </a:r>
            <a:r>
              <a:rPr lang="en-GB" altLang="sr-Latn-RS" i="1" smtClean="0"/>
              <a:t>some, any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Auxiliaries</a:t>
            </a:r>
            <a:r>
              <a:rPr lang="en-GB" altLang="sr-Latn-RS" smtClean="0"/>
              <a:t>: </a:t>
            </a:r>
            <a:r>
              <a:rPr lang="en-GB" altLang="sr-Latn-RS" i="1" smtClean="0"/>
              <a:t>are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>
                <a:solidFill>
                  <a:schemeClr val="folHlink"/>
                </a:solidFill>
              </a:rPr>
              <a:t>Names</a:t>
            </a:r>
            <a:endParaRPr lang="hr-HR" altLang="sr-Latn-RS" b="1" smtClean="0">
              <a:solidFill>
                <a:schemeClr val="folHlink"/>
              </a:solidFill>
            </a:endParaRP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Family names</a:t>
            </a:r>
            <a:r>
              <a:rPr lang="en-GB" altLang="sr-Latn-RS" smtClean="0"/>
              <a:t>: </a:t>
            </a:r>
            <a:r>
              <a:rPr lang="en-GB" altLang="sr-Latn-RS" i="1" smtClean="0"/>
              <a:t>-son: Johnson, Stevenson</a:t>
            </a:r>
            <a:endParaRPr lang="en-GB" altLang="sr-Latn-RS" b="1" smtClean="0"/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sr-Latn-RS" b="1" smtClean="0"/>
              <a:t>Place names</a:t>
            </a:r>
            <a:r>
              <a:rPr lang="en-GB" altLang="sr-Latn-RS" smtClean="0"/>
              <a:t>: -</a:t>
            </a:r>
            <a:r>
              <a:rPr lang="en-GB" altLang="sr-Latn-RS" i="1" smtClean="0"/>
              <a:t>by</a:t>
            </a:r>
            <a:r>
              <a:rPr lang="en-GB" altLang="sr-Latn-RS" smtClean="0"/>
              <a:t> 'farm, town': </a:t>
            </a:r>
            <a:r>
              <a:rPr lang="en-GB" altLang="sr-Latn-RS" i="1" smtClean="0"/>
              <a:t>Derby, Rugby, Whitby</a:t>
            </a:r>
            <a:r>
              <a:rPr lang="en-GB" altLang="sr-Latn-RS" smtClean="0"/>
              <a:t>; -</a:t>
            </a:r>
            <a:r>
              <a:rPr lang="en-GB" altLang="sr-Latn-RS" i="1" smtClean="0"/>
              <a:t>thorp</a:t>
            </a:r>
            <a:r>
              <a:rPr lang="en-GB" altLang="sr-Latn-RS" smtClean="0"/>
              <a:t> 'village': </a:t>
            </a:r>
            <a:r>
              <a:rPr lang="en-GB" altLang="sr-Latn-RS" i="1" smtClean="0"/>
              <a:t>Althorp, Linthorp</a:t>
            </a:r>
            <a:endParaRPr lang="hr-HR" altLang="sr-Latn-R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norman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conquest</a:t>
            </a:r>
            <a:r>
              <a:rPr lang="hr-HR" altLang="sr-Latn-RS" dirty="0" smtClean="0"/>
              <a:t> (1066)</a:t>
            </a:r>
            <a:br>
              <a:rPr lang="hr-HR" altLang="sr-Latn-RS" dirty="0" smtClean="0"/>
            </a:br>
            <a:endParaRPr lang="hr-HR" altLang="sr-Latn-RS" dirty="0" smtClean="0"/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The Norman Conquest brought to England a French-speaking upper class</a:t>
            </a:r>
          </a:p>
          <a:p>
            <a:pPr eaLnBrk="1" hangingPunct="1"/>
            <a:r>
              <a:rPr lang="hr-HR" altLang="sr-Latn-RS" smtClean="0"/>
              <a:t>Latin – dominant in law</a:t>
            </a:r>
          </a:p>
          <a:p>
            <a:pPr eaLnBrk="1" hangingPunct="1"/>
            <a:r>
              <a:rPr lang="hr-HR" altLang="sr-Latn-RS" smtClean="0"/>
              <a:t>Normans – used  Latin in important contexts</a:t>
            </a:r>
          </a:p>
          <a:p>
            <a:pPr eaLnBrk="1" hangingPunct="1"/>
            <a:r>
              <a:rPr lang="hr-HR" altLang="sr-Latn-RS" smtClean="0"/>
              <a:t>11-12 c. Latin was the language of legal documents in England</a:t>
            </a:r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Rise of Law French</a:t>
            </a:r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1st law promulgated in French in 1275</a:t>
            </a:r>
          </a:p>
          <a:p>
            <a:pPr eaLnBrk="1" hangingPunct="1"/>
            <a:r>
              <a:rPr lang="hr-HR" altLang="sr-Latn-RS" smtClean="0"/>
              <a:t>End of 13th c. both Latin and French used as legislative languages</a:t>
            </a:r>
          </a:p>
          <a:p>
            <a:pPr eaLnBrk="1" hangingPunct="1"/>
            <a:r>
              <a:rPr lang="hr-HR" altLang="sr-Latn-RS" smtClean="0"/>
              <a:t>Early 14th c. French used in drafting laws (except in Church matters)</a:t>
            </a:r>
          </a:p>
          <a:p>
            <a:pPr eaLnBrk="1" hangingPunct="1"/>
            <a:endParaRPr lang="hr-HR" altLang="sr-Latn-RS" smtClean="0"/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</TotalTime>
  <Words>823</Words>
  <Application>Microsoft Office PowerPoint</Application>
  <PresentationFormat>Widescreen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Gill Sans MT</vt:lpstr>
      <vt:lpstr>Impact</vt:lpstr>
      <vt:lpstr>Wingdings</vt:lpstr>
      <vt:lpstr>Wingdings 3</vt:lpstr>
      <vt:lpstr>Badge</vt:lpstr>
      <vt:lpstr>Legal english</vt:lpstr>
      <vt:lpstr>Preview</vt:lpstr>
      <vt:lpstr>HISTORY OF THE ENGLISH LANGUAGE</vt:lpstr>
      <vt:lpstr>Migrations of Angles, Saxons and Jutes</vt:lpstr>
      <vt:lpstr>Viking invasions in Europe (late 8th c.- mid-11th c.) </vt:lpstr>
      <vt:lpstr>SCANDINAVIAN PLACE NAMES</vt:lpstr>
      <vt:lpstr>LATER OLD ENGLISH (c. 850 - c.1100) Language Contacts</vt:lpstr>
      <vt:lpstr>The norman conquest (1066) </vt:lpstr>
      <vt:lpstr>Rise of Law French</vt:lpstr>
      <vt:lpstr>MIDDLE ENGLISH (c. 1100-1450) French Influence</vt:lpstr>
      <vt:lpstr>Decline of Law Latin and Law French</vt:lpstr>
      <vt:lpstr>Dominance of Latin, French and English</vt:lpstr>
      <vt:lpstr>Latin influence </vt:lpstr>
      <vt:lpstr>French influence</vt:lpstr>
      <vt:lpstr>LeGal language: synonyms</vt:lpstr>
      <vt:lpstr>Richard Mulcaster (1582)</vt:lpstr>
      <vt:lpstr>THE SPREAD OF ENGLISH</vt:lpstr>
      <vt:lpstr>English as a Global Language:</vt:lpstr>
      <vt:lpstr>Tripartite model (B. Kachru)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english</dc:title>
  <dc:creator>Admin</dc:creator>
  <cp:lastModifiedBy>Lelija Socanac</cp:lastModifiedBy>
  <cp:revision>4</cp:revision>
  <dcterms:created xsi:type="dcterms:W3CDTF">2017-10-08T11:08:33Z</dcterms:created>
  <dcterms:modified xsi:type="dcterms:W3CDTF">2018-10-13T16:12:22Z</dcterms:modified>
</cp:coreProperties>
</file>