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70" r:id="rId5"/>
    <p:sldId id="258" r:id="rId6"/>
    <p:sldId id="259" r:id="rId7"/>
    <p:sldId id="267" r:id="rId8"/>
    <p:sldId id="269" r:id="rId9"/>
    <p:sldId id="271" r:id="rId10"/>
    <p:sldId id="272" r:id="rId11"/>
    <p:sldId id="273" r:id="rId12"/>
    <p:sldId id="260" r:id="rId13"/>
    <p:sldId id="261" r:id="rId14"/>
    <p:sldId id="262" r:id="rId15"/>
    <p:sldId id="263" r:id="rId16"/>
    <p:sldId id="264" r:id="rId17"/>
    <p:sldId id="265"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D4B9D0A-89DD-44FF-B18B-FEBC3D5B4309}" type="datetimeFigureOut">
              <a:rPr lang="en-US" smtClean="0"/>
              <a:pPr/>
              <a:t>12/3/2018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DC867F9-8C37-4F60-ADB4-9583B0CD8B8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4B9D0A-89DD-44FF-B18B-FEBC3D5B43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867F9-8C37-4F60-ADB4-9583B0CD8B8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4B9D0A-89DD-44FF-B18B-FEBC3D5B43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867F9-8C37-4F60-ADB4-9583B0CD8B8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4B9D0A-89DD-44FF-B18B-FEBC3D5B43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867F9-8C37-4F60-ADB4-9583B0CD8B8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4B9D0A-89DD-44FF-B18B-FEBC3D5B4309}" type="datetimeFigureOut">
              <a:rPr lang="en-US" smtClean="0"/>
              <a:pPr/>
              <a:t>12/3/2018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C867F9-8C37-4F60-ADB4-9583B0CD8B8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4B9D0A-89DD-44FF-B18B-FEBC3D5B43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867F9-8C37-4F60-ADB4-9583B0CD8B8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D4B9D0A-89DD-44FF-B18B-FEBC3D5B4309}" type="datetimeFigureOut">
              <a:rPr lang="en-US" smtClean="0"/>
              <a:pPr/>
              <a:t>12/3/2018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C867F9-8C37-4F60-ADB4-9583B0CD8B8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4B9D0A-89DD-44FF-B18B-FEBC3D5B4309}" type="datetimeFigureOut">
              <a:rPr lang="en-US" smtClean="0"/>
              <a:pPr/>
              <a:t>12/3/2018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C867F9-8C37-4F60-ADB4-9583B0CD8B8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4B9D0A-89DD-44FF-B18B-FEBC3D5B4309}" type="datetimeFigureOut">
              <a:rPr lang="en-US" smtClean="0"/>
              <a:pPr/>
              <a:t>12/3/2018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C867F9-8C37-4F60-ADB4-9583B0CD8B8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4B9D0A-89DD-44FF-B18B-FEBC3D5B43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C867F9-8C37-4F60-ADB4-9583B0CD8B8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4B9D0A-89DD-44FF-B18B-FEBC3D5B4309}" type="datetimeFigureOut">
              <a:rPr lang="en-US" smtClean="0"/>
              <a:pPr/>
              <a:t>12/3/2018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DC867F9-8C37-4F60-ADB4-9583B0CD8B8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D4B9D0A-89DD-44FF-B18B-FEBC3D5B4309}" type="datetimeFigureOut">
              <a:rPr lang="en-US" smtClean="0"/>
              <a:pPr/>
              <a:t>12/3/2018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DC867F9-8C37-4F60-ADB4-9583B0CD8B8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Legal systems of the world</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
            </a:r>
            <a:br>
              <a:rPr lang="hr-HR" dirty="0" smtClean="0"/>
            </a:br>
            <a:r>
              <a:rPr lang="hr-HR" dirty="0" smtClean="0"/>
              <a:t>Inquisitorial </a:t>
            </a:r>
            <a:r>
              <a:rPr lang="hr-HR" dirty="0" smtClean="0"/>
              <a:t>legal procedure</a:t>
            </a:r>
            <a:br>
              <a:rPr lang="hr-HR" dirty="0" smtClean="0"/>
            </a:br>
            <a:endParaRPr lang="en-US" dirty="0"/>
          </a:p>
        </p:txBody>
      </p:sp>
      <p:sp>
        <p:nvSpPr>
          <p:cNvPr id="3" name="Content Placeholder 2"/>
          <p:cNvSpPr>
            <a:spLocks noGrp="1"/>
          </p:cNvSpPr>
          <p:nvPr>
            <p:ph idx="1"/>
          </p:nvPr>
        </p:nvSpPr>
        <p:spPr/>
        <p:txBody>
          <a:bodyPr/>
          <a:lstStyle/>
          <a:p>
            <a:endParaRPr lang="hr-HR" dirty="0" smtClean="0"/>
          </a:p>
          <a:p>
            <a:r>
              <a:rPr lang="hr-HR" dirty="0" smtClean="0"/>
              <a:t>the role of the judge:</a:t>
            </a:r>
          </a:p>
          <a:p>
            <a:pPr lvl="1"/>
            <a:r>
              <a:rPr lang="hr-HR" dirty="0" smtClean="0"/>
              <a:t>to establish facts</a:t>
            </a:r>
          </a:p>
          <a:p>
            <a:pPr lvl="1"/>
            <a:r>
              <a:rPr lang="hr-HR" dirty="0" smtClean="0"/>
              <a:t>asks questions in order to get to the truth</a:t>
            </a:r>
          </a:p>
          <a:p>
            <a:pPr lvl="1"/>
            <a:endParaRPr lang="hr-HR" dirty="0" smtClean="0"/>
          </a:p>
          <a:p>
            <a:r>
              <a:rPr lang="hr-HR" dirty="0" smtClean="0"/>
              <a:t>the role of the legal representatives:</a:t>
            </a:r>
          </a:p>
          <a:p>
            <a:pPr lvl="1"/>
            <a:r>
              <a:rPr lang="hr-HR" dirty="0" smtClean="0"/>
              <a:t>to ask additional questions to point to what they think might be relevant details in the case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Adversarial procedure</a:t>
            </a:r>
            <a:endParaRPr lang="en-US" dirty="0"/>
          </a:p>
        </p:txBody>
      </p:sp>
      <p:sp>
        <p:nvSpPr>
          <p:cNvPr id="3" name="Content Placeholder 2"/>
          <p:cNvSpPr>
            <a:spLocks noGrp="1"/>
          </p:cNvSpPr>
          <p:nvPr>
            <p:ph idx="1"/>
          </p:nvPr>
        </p:nvSpPr>
        <p:spPr/>
        <p:txBody>
          <a:bodyPr>
            <a:normAutofit lnSpcReduction="10000"/>
          </a:bodyPr>
          <a:lstStyle/>
          <a:p>
            <a:r>
              <a:rPr lang="hr-HR" dirty="0" smtClean="0"/>
              <a:t>the role of the parties:</a:t>
            </a:r>
          </a:p>
          <a:p>
            <a:pPr lvl="1"/>
            <a:r>
              <a:rPr lang="hr-HR" dirty="0" smtClean="0"/>
              <a:t>to provide evidence and convince the judge and/or jury of their version of the truth</a:t>
            </a:r>
          </a:p>
          <a:p>
            <a:pPr lvl="1"/>
            <a:endParaRPr lang="hr-HR" dirty="0" smtClean="0"/>
          </a:p>
          <a:p>
            <a:r>
              <a:rPr lang="hr-HR" dirty="0" smtClean="0"/>
              <a:t>the role of the jury:</a:t>
            </a:r>
          </a:p>
          <a:p>
            <a:pPr lvl="1"/>
            <a:r>
              <a:rPr lang="hr-HR" dirty="0" smtClean="0"/>
              <a:t>to establish facts based on the presented evidence</a:t>
            </a:r>
          </a:p>
          <a:p>
            <a:pPr lvl="1"/>
            <a:endParaRPr lang="hr-HR" dirty="0" smtClean="0"/>
          </a:p>
          <a:p>
            <a:r>
              <a:rPr lang="hr-HR" dirty="0" smtClean="0"/>
              <a:t>the role of the judge:</a:t>
            </a:r>
          </a:p>
          <a:p>
            <a:pPr lvl="1"/>
            <a:r>
              <a:rPr lang="hr-HR" dirty="0" smtClean="0"/>
              <a:t>to make sure procedure is followed and to make a ruling applying the law to the facts established by the jury or him/herself</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Civil law system</a:t>
            </a:r>
            <a:endParaRPr lang="en-US" dirty="0"/>
          </a:p>
        </p:txBody>
      </p:sp>
      <p:sp>
        <p:nvSpPr>
          <p:cNvPr id="3" name="Content Placeholder 2"/>
          <p:cNvSpPr>
            <a:spLocks noGrp="1"/>
          </p:cNvSpPr>
          <p:nvPr>
            <p:ph idx="1"/>
          </p:nvPr>
        </p:nvSpPr>
        <p:spPr/>
        <p:txBody>
          <a:bodyPr/>
          <a:lstStyle/>
          <a:p>
            <a:r>
              <a:rPr lang="hr-HR" dirty="0" smtClean="0"/>
              <a:t>C</a:t>
            </a:r>
            <a:r>
              <a:rPr lang="en-GB" dirty="0" err="1" smtClean="0"/>
              <a:t>ountries</a:t>
            </a:r>
            <a:r>
              <a:rPr lang="en-GB" dirty="0" smtClean="0"/>
              <a:t> that have inherited the Romano-Germanic traditions. </a:t>
            </a:r>
            <a:endParaRPr lang="hr-HR" dirty="0" smtClean="0"/>
          </a:p>
          <a:p>
            <a:r>
              <a:rPr lang="en-GB" dirty="0" smtClean="0"/>
              <a:t>Within the civil law tradition, the French legal tradition and the German legal tradition can be distinguished. They are based on Roman law and they share a tradition of devising systematic, authoritative and comprehensive codifications as their law-making style, working from general concepts and providing solutions to individual problems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Common law systems</a:t>
            </a:r>
            <a:endParaRPr lang="en-US" dirty="0"/>
          </a:p>
        </p:txBody>
      </p:sp>
      <p:sp>
        <p:nvSpPr>
          <p:cNvPr id="3" name="Content Placeholder 2"/>
          <p:cNvSpPr>
            <a:spLocks noGrp="1"/>
          </p:cNvSpPr>
          <p:nvPr>
            <p:ph idx="1"/>
          </p:nvPr>
        </p:nvSpPr>
        <p:spPr/>
        <p:txBody>
          <a:bodyPr/>
          <a:lstStyle/>
          <a:p>
            <a:r>
              <a:rPr lang="hr-HR" dirty="0" smtClean="0"/>
              <a:t>M</a:t>
            </a:r>
            <a:r>
              <a:rPr lang="en-GB" dirty="0" err="1" smtClean="0"/>
              <a:t>ost</a:t>
            </a:r>
            <a:r>
              <a:rPr lang="en-GB" dirty="0" smtClean="0"/>
              <a:t> common law systems do not have codes.  Great importance is given to the decisions of judges to be followed in later, similar cases (precedents). The decisions of higher courts are binding on lower courts, and much of the law is left to the courts to develop.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New trends</a:t>
            </a:r>
            <a:endParaRPr lang="en-US" dirty="0"/>
          </a:p>
        </p:txBody>
      </p:sp>
      <p:sp>
        <p:nvSpPr>
          <p:cNvPr id="3" name="Content Placeholder 2"/>
          <p:cNvSpPr>
            <a:spLocks noGrp="1"/>
          </p:cNvSpPr>
          <p:nvPr>
            <p:ph idx="1"/>
          </p:nvPr>
        </p:nvSpPr>
        <p:spPr/>
        <p:txBody>
          <a:bodyPr>
            <a:normAutofit/>
          </a:bodyPr>
          <a:lstStyle/>
          <a:p>
            <a:r>
              <a:rPr lang="en-GB" dirty="0" smtClean="0"/>
              <a:t>The division of national legal systems into families or cultural groupings is weakened by the increasing contemporary influence of international agreements and legal sources. For instance, the national laws of member states of the European Union are increasingly shaped by the need to comply with the requirements set out by EU law. In other cases, international agreements with a potentially universal scope determine to a large extent the contents of national law.</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Answer the following questions:</a:t>
            </a:r>
            <a:endParaRPr lang="en-US" dirty="0"/>
          </a:p>
        </p:txBody>
      </p:sp>
      <p:sp>
        <p:nvSpPr>
          <p:cNvPr id="3" name="Content Placeholder 2"/>
          <p:cNvSpPr>
            <a:spLocks noGrp="1"/>
          </p:cNvSpPr>
          <p:nvPr>
            <p:ph idx="1"/>
          </p:nvPr>
        </p:nvSpPr>
        <p:spPr/>
        <p:txBody>
          <a:bodyPr>
            <a:normAutofit fontScale="85000" lnSpcReduction="20000"/>
          </a:bodyPr>
          <a:lstStyle/>
          <a:p>
            <a:pPr lvl="0" fontAlgn="base"/>
            <a:r>
              <a:rPr lang="en-GB" dirty="0" smtClean="0"/>
              <a:t>What constitutes a legal system?</a:t>
            </a:r>
            <a:endParaRPr lang="en-US" dirty="0" smtClean="0"/>
          </a:p>
          <a:p>
            <a:pPr lvl="0" fontAlgn="base"/>
            <a:r>
              <a:rPr lang="en-GB" dirty="0" smtClean="0"/>
              <a:t>What is a source of law?</a:t>
            </a:r>
            <a:endParaRPr lang="en-US" dirty="0" smtClean="0"/>
          </a:p>
          <a:p>
            <a:pPr lvl="0" fontAlgn="base"/>
            <a:r>
              <a:rPr lang="en-GB" dirty="0" smtClean="0"/>
              <a:t>What are the major sources of law?</a:t>
            </a:r>
            <a:endParaRPr lang="en-US" dirty="0" smtClean="0"/>
          </a:p>
          <a:p>
            <a:pPr lvl="0" fontAlgn="base"/>
            <a:r>
              <a:rPr lang="en-GB" dirty="0" smtClean="0"/>
              <a:t>How would you define case law?</a:t>
            </a:r>
            <a:endParaRPr lang="en-US" dirty="0" smtClean="0"/>
          </a:p>
          <a:p>
            <a:pPr lvl="0" fontAlgn="base"/>
            <a:r>
              <a:rPr lang="en-GB" dirty="0" smtClean="0"/>
              <a:t>How can we define a precedent?</a:t>
            </a:r>
            <a:endParaRPr lang="en-US" dirty="0" smtClean="0"/>
          </a:p>
          <a:p>
            <a:pPr lvl="0" fontAlgn="base"/>
            <a:r>
              <a:rPr lang="en-GB" dirty="0" smtClean="0"/>
              <a:t>Which type of legal reasoning is deductive: civil law or common law?</a:t>
            </a:r>
            <a:endParaRPr lang="en-US" dirty="0" smtClean="0"/>
          </a:p>
          <a:p>
            <a:pPr lvl="0" fontAlgn="base"/>
            <a:r>
              <a:rPr lang="en-GB" dirty="0" smtClean="0"/>
              <a:t>Which type of legal reasoning is inductive: civil law or common law?</a:t>
            </a:r>
            <a:endParaRPr lang="en-US" dirty="0" smtClean="0"/>
          </a:p>
          <a:p>
            <a:pPr lvl="0" fontAlgn="base"/>
            <a:r>
              <a:rPr lang="en-GB" dirty="0" smtClean="0"/>
              <a:t>Why have civil law and common law systems come closer together recently?</a:t>
            </a:r>
            <a:endParaRPr lang="en-US" dirty="0" smtClean="0"/>
          </a:p>
          <a:p>
            <a:pPr lvl="0" fontAlgn="base"/>
            <a:r>
              <a:rPr lang="en-GB" dirty="0" smtClean="0"/>
              <a:t>What is the impact of international law on national legal systems?</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Match two parts of the following sentences:</a:t>
            </a:r>
            <a:endParaRPr lang="en-US" dirty="0"/>
          </a:p>
        </p:txBody>
      </p:sp>
      <p:graphicFrame>
        <p:nvGraphicFramePr>
          <p:cNvPr id="4" name="Content Placeholder 3"/>
          <p:cNvGraphicFramePr>
            <a:graphicFrameLocks noGrp="1"/>
          </p:cNvGraphicFramePr>
          <p:nvPr>
            <p:ph idx="1"/>
          </p:nvPr>
        </p:nvGraphicFramePr>
        <p:xfrm>
          <a:off x="457200" y="1935163"/>
          <a:ext cx="8229600" cy="2728595"/>
        </p:xfrm>
        <a:graphic>
          <a:graphicData uri="http://schemas.openxmlformats.org/drawingml/2006/table">
            <a:tbl>
              <a:tblPr firstRow="1" bandRow="1">
                <a:tableStyleId>{0505E3EF-67EA-436B-97B2-0124C06EBD24}</a:tableStyleId>
              </a:tblPr>
              <a:tblGrid>
                <a:gridCol w="4114800"/>
                <a:gridCol w="4114800"/>
              </a:tblGrid>
              <a:tr h="370840">
                <a:tc>
                  <a:txBody>
                    <a:bodyPr/>
                    <a:lstStyle/>
                    <a:p>
                      <a:pPr marL="0" marR="0">
                        <a:lnSpc>
                          <a:spcPct val="107000"/>
                        </a:lnSpc>
                        <a:spcBef>
                          <a:spcPts val="0"/>
                        </a:spcBef>
                        <a:spcAft>
                          <a:spcPts val="0"/>
                        </a:spcAft>
                      </a:pPr>
                      <a:r>
                        <a:rPr lang="en-GB" sz="1200" b="0" dirty="0"/>
                        <a:t>1.Case law  is</a:t>
                      </a:r>
                      <a:endParaRPr lang="en-US" sz="1100" b="0" dirty="0">
                        <a:latin typeface="Calibri"/>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AutoNum type="alphaLcPeriod"/>
                      </a:pPr>
                      <a:r>
                        <a:rPr lang="en-GB" sz="1200" b="0" dirty="0"/>
                        <a:t>… an established written law, especially an Act of Parliament</a:t>
                      </a:r>
                      <a:endParaRPr lang="en-US" sz="1100" b="0" dirty="0">
                        <a:latin typeface="Calibri"/>
                        <a:ea typeface="Calibri"/>
                        <a:cs typeface="Times New Roman"/>
                      </a:endParaRPr>
                    </a:p>
                  </a:txBody>
                  <a:tcPr marL="66675" marR="66675" marT="66675" marB="66675"/>
                </a:tc>
              </a:tr>
              <a:tr h="370840">
                <a:tc>
                  <a:txBody>
                    <a:bodyPr/>
                    <a:lstStyle/>
                    <a:p>
                      <a:pPr marL="0" marR="0">
                        <a:lnSpc>
                          <a:spcPct val="107000"/>
                        </a:lnSpc>
                        <a:spcBef>
                          <a:spcPts val="0"/>
                        </a:spcBef>
                        <a:spcAft>
                          <a:spcPts val="0"/>
                        </a:spcAft>
                      </a:pPr>
                      <a:r>
                        <a:rPr lang="en-GB" sz="1200"/>
                        <a:t>2.Code is</a:t>
                      </a:r>
                      <a:endParaRPr lang="en-US" sz="1100">
                        <a:latin typeface="Calibri"/>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200" dirty="0" smtClean="0"/>
                        <a:t>b.       </a:t>
                      </a:r>
                      <a:r>
                        <a:rPr lang="en-GB" sz="1200" dirty="0" smtClean="0"/>
                        <a:t>... </a:t>
                      </a:r>
                      <a:r>
                        <a:rPr lang="en-GB" sz="1200" dirty="0"/>
                        <a:t>law established by precedents</a:t>
                      </a:r>
                      <a:endParaRPr lang="en-US" sz="1100" dirty="0">
                        <a:latin typeface="Calibri"/>
                        <a:ea typeface="Calibri"/>
                        <a:cs typeface="Times New Roman"/>
                      </a:endParaRPr>
                    </a:p>
                  </a:txBody>
                  <a:tcPr marL="66675" marR="66675" marT="66675" marB="66675"/>
                </a:tc>
              </a:tr>
              <a:tr h="370840">
                <a:tc>
                  <a:txBody>
                    <a:bodyPr/>
                    <a:lstStyle/>
                    <a:p>
                      <a:pPr marL="0" marR="0">
                        <a:lnSpc>
                          <a:spcPct val="107000"/>
                        </a:lnSpc>
                        <a:spcBef>
                          <a:spcPts val="0"/>
                        </a:spcBef>
                        <a:spcAft>
                          <a:spcPts val="0"/>
                        </a:spcAft>
                      </a:pPr>
                      <a:r>
                        <a:rPr lang="en-GB" sz="1200" dirty="0"/>
                        <a:t>3.Consolidation is</a:t>
                      </a:r>
                      <a:endParaRPr lang="en-US" sz="1100" dirty="0">
                        <a:latin typeface="Calibri"/>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200" dirty="0" smtClean="0"/>
                        <a:t>c.      </a:t>
                      </a:r>
                      <a:r>
                        <a:rPr lang="en-GB" sz="1200" dirty="0" smtClean="0"/>
                        <a:t>… </a:t>
                      </a:r>
                      <a:r>
                        <a:rPr lang="en-GB" sz="1200" dirty="0"/>
                        <a:t>decisions of courts in earlier similar cases</a:t>
                      </a:r>
                      <a:endParaRPr lang="en-US" sz="1100" dirty="0">
                        <a:latin typeface="Calibri"/>
                        <a:ea typeface="Calibri"/>
                        <a:cs typeface="Times New Roman"/>
                      </a:endParaRPr>
                    </a:p>
                  </a:txBody>
                  <a:tcPr marL="66675" marR="66675" marT="66675" marB="66675"/>
                </a:tc>
              </a:tr>
              <a:tr h="370840">
                <a:tc>
                  <a:txBody>
                    <a:bodyPr/>
                    <a:lstStyle/>
                    <a:p>
                      <a:pPr marL="0" marR="0">
                        <a:lnSpc>
                          <a:spcPct val="107000"/>
                        </a:lnSpc>
                        <a:spcBef>
                          <a:spcPts val="0"/>
                        </a:spcBef>
                        <a:spcAft>
                          <a:spcPts val="0"/>
                        </a:spcAft>
                      </a:pPr>
                      <a:r>
                        <a:rPr lang="en-GB" sz="1200"/>
                        <a:t>4.Enactment is</a:t>
                      </a:r>
                      <a:endParaRPr lang="en-US" sz="1100">
                        <a:latin typeface="Calibri"/>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200" dirty="0" smtClean="0"/>
                        <a:t>d.       </a:t>
                      </a:r>
                      <a:r>
                        <a:rPr lang="en-GB" sz="1200" dirty="0" smtClean="0"/>
                        <a:t>… </a:t>
                      </a:r>
                      <a:r>
                        <a:rPr lang="en-GB" sz="1200" dirty="0"/>
                        <a:t>an official set of laws or regulations</a:t>
                      </a:r>
                      <a:endParaRPr lang="en-US" sz="1100" dirty="0">
                        <a:latin typeface="Calibri"/>
                        <a:ea typeface="Calibri"/>
                        <a:cs typeface="Times New Roman"/>
                      </a:endParaRPr>
                    </a:p>
                  </a:txBody>
                  <a:tcPr marL="66675" marR="66675" marT="66675" marB="66675"/>
                </a:tc>
              </a:tr>
              <a:tr h="370840">
                <a:tc>
                  <a:txBody>
                    <a:bodyPr/>
                    <a:lstStyle/>
                    <a:p>
                      <a:pPr marL="0" marR="0">
                        <a:lnSpc>
                          <a:spcPct val="107000"/>
                        </a:lnSpc>
                        <a:spcBef>
                          <a:spcPts val="0"/>
                        </a:spcBef>
                        <a:spcAft>
                          <a:spcPts val="0"/>
                        </a:spcAft>
                      </a:pPr>
                      <a:r>
                        <a:rPr lang="en-GB" sz="1200"/>
                        <a:t>5.Precedents are</a:t>
                      </a:r>
                      <a:endParaRPr lang="en-US" sz="1100">
                        <a:latin typeface="Calibri"/>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200" dirty="0" smtClean="0"/>
                        <a:t>e.       </a:t>
                      </a:r>
                      <a:r>
                        <a:rPr lang="en-GB" sz="1200" dirty="0" smtClean="0"/>
                        <a:t>… </a:t>
                      </a:r>
                      <a:r>
                        <a:rPr lang="en-GB" sz="1200" dirty="0"/>
                        <a:t>the action of making a law</a:t>
                      </a:r>
                      <a:endParaRPr lang="en-US" sz="1100" dirty="0">
                        <a:latin typeface="Calibri"/>
                        <a:ea typeface="Calibri"/>
                        <a:cs typeface="Times New Roman"/>
                      </a:endParaRPr>
                    </a:p>
                  </a:txBody>
                  <a:tcPr marL="66675" marR="66675" marT="66675" marB="66675"/>
                </a:tc>
              </a:tr>
              <a:tr h="370840">
                <a:tc>
                  <a:txBody>
                    <a:bodyPr/>
                    <a:lstStyle/>
                    <a:p>
                      <a:pPr marL="0" marR="0">
                        <a:lnSpc>
                          <a:spcPct val="107000"/>
                        </a:lnSpc>
                        <a:spcBef>
                          <a:spcPts val="0"/>
                        </a:spcBef>
                        <a:spcAft>
                          <a:spcPts val="0"/>
                        </a:spcAft>
                      </a:pPr>
                      <a:r>
                        <a:rPr lang="en-GB" sz="1200"/>
                        <a:t>6.Statute is</a:t>
                      </a:r>
                      <a:endParaRPr lang="en-US" sz="1100">
                        <a:latin typeface="Calibri"/>
                        <a:ea typeface="Calibri"/>
                        <a:cs typeface="Times New Roman"/>
                      </a:endParaRPr>
                    </a:p>
                  </a:txBody>
                  <a:tcPr marL="66675" marR="66675" marT="66675" marB="66675"/>
                </a:tc>
                <a:tc>
                  <a:txBody>
                    <a:bodyPr/>
                    <a:lstStyle/>
                    <a:p>
                      <a:pPr marL="342900" marR="0" lvl="0" indent="-342900">
                        <a:lnSpc>
                          <a:spcPct val="107000"/>
                        </a:lnSpc>
                        <a:spcBef>
                          <a:spcPts val="0"/>
                        </a:spcBef>
                        <a:spcAft>
                          <a:spcPts val="0"/>
                        </a:spcAft>
                        <a:buFont typeface="+mj-lt"/>
                        <a:buNone/>
                      </a:pPr>
                      <a:r>
                        <a:rPr lang="hr-HR" sz="1200" dirty="0" smtClean="0"/>
                        <a:t>f.       </a:t>
                      </a:r>
                      <a:r>
                        <a:rPr lang="en-GB" sz="1200" dirty="0" smtClean="0"/>
                        <a:t>… </a:t>
                      </a:r>
                      <a:r>
                        <a:rPr lang="en-GB" sz="1200" dirty="0"/>
                        <a:t>the act of bringing together various Acts of Parliament which deal with one subject into a single Act</a:t>
                      </a:r>
                      <a:endParaRPr lang="en-US" sz="1100" dirty="0">
                        <a:latin typeface="Calibri"/>
                        <a:ea typeface="Calibri"/>
                        <a:cs typeface="Times New Roman"/>
                      </a:endParaRPr>
                    </a:p>
                  </a:txBody>
                  <a:tcPr marL="66675" marR="66675" marT="66675" marB="66675"/>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b="1" i="1" dirty="0" smtClean="0"/>
              <a:t/>
            </a:r>
            <a:br>
              <a:rPr lang="hr-HR" b="1" i="1" dirty="0" smtClean="0"/>
            </a:br>
            <a:r>
              <a:rPr lang="hr-HR" b="1" i="1" dirty="0" smtClean="0"/>
              <a:t/>
            </a:r>
            <a:br>
              <a:rPr lang="hr-HR" b="1" i="1" dirty="0" smtClean="0"/>
            </a:br>
            <a:r>
              <a:rPr lang="en-GB" b="1" i="1" dirty="0" smtClean="0"/>
              <a:t>Fill in the missing words: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GB" dirty="0" smtClean="0"/>
              <a:t> </a:t>
            </a:r>
            <a:endParaRPr lang="en-US" dirty="0" smtClean="0"/>
          </a:p>
          <a:p>
            <a:pPr>
              <a:buNone/>
            </a:pPr>
            <a:r>
              <a:rPr lang="en-GB" dirty="0" smtClean="0"/>
              <a:t>academic      authority          judgment            judicial         </a:t>
            </a:r>
            <a:endParaRPr lang="hr-HR" dirty="0" smtClean="0"/>
          </a:p>
          <a:p>
            <a:pPr>
              <a:buNone/>
            </a:pPr>
            <a:r>
              <a:rPr lang="en-GB" dirty="0" smtClean="0"/>
              <a:t>legal         opinions</a:t>
            </a:r>
            <a:r>
              <a:rPr lang="en-GB" b="1" dirty="0" smtClean="0"/>
              <a:t>      </a:t>
            </a:r>
            <a:r>
              <a:rPr lang="en-GB" dirty="0" smtClean="0"/>
              <a:t>precedents            reports  </a:t>
            </a:r>
            <a:endParaRPr lang="en-US" dirty="0" smtClean="0"/>
          </a:p>
          <a:p>
            <a:pPr>
              <a:buNone/>
            </a:pPr>
            <a:endParaRPr lang="en-US" dirty="0" smtClean="0"/>
          </a:p>
          <a:p>
            <a:pPr>
              <a:buNone/>
            </a:pPr>
            <a:r>
              <a:rPr lang="en-GB" b="1" dirty="0" smtClean="0"/>
              <a:t>Judgments in common law vs. civil law</a:t>
            </a:r>
            <a:endParaRPr lang="en-US" dirty="0" smtClean="0"/>
          </a:p>
          <a:p>
            <a:pPr>
              <a:buNone/>
            </a:pPr>
            <a:r>
              <a:rPr lang="hr-HR" dirty="0" smtClean="0"/>
              <a:t>	</a:t>
            </a:r>
            <a:r>
              <a:rPr lang="en-GB" dirty="0" smtClean="0"/>
              <a:t>The nature of ________________in French law could not be further from its English counterpart. Whereas some of the leading English _____________ decisions contain the reasoned ________________of judges, distinguishing and applying a long list of _____________ and stretching through over 100 pages in the law ______________ French judgments, even emanating from the </a:t>
            </a:r>
            <a:r>
              <a:rPr lang="en-GB" dirty="0" err="1" smtClean="0"/>
              <a:t>Cour</a:t>
            </a:r>
            <a:r>
              <a:rPr lang="en-GB" dirty="0" smtClean="0"/>
              <a:t> de Cassation, rarely amount to two pages. They are in the form of a syllogism: they set out the facts, the _____________issue and the conclusion, usually without citing any previous case _________________. Because judgments are so short, they are normally published accompanied by _____________commentary.</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Thank you for your attention!</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Five factors that create a legal system (Hart)</a:t>
            </a:r>
            <a:endParaRPr lang="en-US" dirty="0"/>
          </a:p>
        </p:txBody>
      </p:sp>
      <p:sp>
        <p:nvSpPr>
          <p:cNvPr id="3" name="Content Placeholder 2"/>
          <p:cNvSpPr>
            <a:spLocks noGrp="1"/>
          </p:cNvSpPr>
          <p:nvPr>
            <p:ph idx="1"/>
          </p:nvPr>
        </p:nvSpPr>
        <p:spPr/>
        <p:txBody>
          <a:bodyPr>
            <a:normAutofit fontScale="92500" lnSpcReduction="10000"/>
          </a:bodyPr>
          <a:lstStyle/>
          <a:p>
            <a:pPr lvl="0" fontAlgn="base"/>
            <a:r>
              <a:rPr lang="en-GB" dirty="0" smtClean="0"/>
              <a:t>Rules that forbid certain conduct and rules that compel certain conduct on pain of sanctions;</a:t>
            </a:r>
            <a:endParaRPr lang="en-US" dirty="0" smtClean="0"/>
          </a:p>
          <a:p>
            <a:pPr lvl="0" fontAlgn="base"/>
            <a:r>
              <a:rPr lang="en-GB" dirty="0" smtClean="0"/>
              <a:t>Rules requiring people to compensate those whom they injure; </a:t>
            </a:r>
            <a:endParaRPr lang="en-US" dirty="0" smtClean="0"/>
          </a:p>
          <a:p>
            <a:pPr lvl="0" fontAlgn="base"/>
            <a:r>
              <a:rPr lang="en-GB" dirty="0" smtClean="0"/>
              <a:t>Rules stating what needs to be done in certain ‘mechanical’ areas of law, such as making a will or a contract;</a:t>
            </a:r>
            <a:endParaRPr lang="en-US" dirty="0" smtClean="0"/>
          </a:p>
          <a:p>
            <a:pPr lvl="0" fontAlgn="base"/>
            <a:r>
              <a:rPr lang="en-GB" dirty="0" smtClean="0"/>
              <a:t>A system of courts to determine what the rules are, whether they have been broken and what the appropriate sanction is; </a:t>
            </a:r>
            <a:endParaRPr lang="en-US" dirty="0" smtClean="0"/>
          </a:p>
          <a:p>
            <a:pPr lvl="0" fontAlgn="base"/>
            <a:r>
              <a:rPr lang="en-GB" dirty="0" smtClean="0"/>
              <a:t>A body whose responsibility is to make rules and amend or repeal them when necessary.</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Basic elements for distinguishing legal systems</a:t>
            </a:r>
            <a:endParaRPr lang="en-US" dirty="0"/>
          </a:p>
        </p:txBody>
      </p:sp>
      <p:sp>
        <p:nvSpPr>
          <p:cNvPr id="3" name="Content Placeholder 2"/>
          <p:cNvSpPr>
            <a:spLocks noGrp="1"/>
          </p:cNvSpPr>
          <p:nvPr>
            <p:ph idx="1"/>
          </p:nvPr>
        </p:nvSpPr>
        <p:spPr/>
        <p:txBody>
          <a:bodyPr/>
          <a:lstStyle/>
          <a:p>
            <a:pPr lvl="1"/>
            <a:r>
              <a:rPr lang="hr-HR" dirty="0" smtClean="0"/>
              <a:t> sources of law</a:t>
            </a:r>
          </a:p>
          <a:p>
            <a:pPr lvl="1"/>
            <a:r>
              <a:rPr lang="hr-HR" dirty="0" smtClean="0"/>
              <a:t>legal principles and concepts</a:t>
            </a:r>
          </a:p>
          <a:p>
            <a:pPr lvl="1"/>
            <a:r>
              <a:rPr lang="hr-HR" dirty="0" smtClean="0"/>
              <a:t>historical background</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What makes a legal system?</a:t>
            </a:r>
            <a:endParaRPr lang="en-US" dirty="0"/>
          </a:p>
        </p:txBody>
      </p:sp>
      <p:sp>
        <p:nvSpPr>
          <p:cNvPr id="3" name="Content Placeholder 2"/>
          <p:cNvSpPr>
            <a:spLocks noGrp="1"/>
          </p:cNvSpPr>
          <p:nvPr>
            <p:ph idx="1"/>
          </p:nvPr>
        </p:nvSpPr>
        <p:spPr/>
        <p:txBody>
          <a:bodyPr/>
          <a:lstStyle/>
          <a:p>
            <a:pPr marL="623887" indent="-514350">
              <a:buFont typeface="+mj-lt"/>
              <a:buAutoNum type="arabicPeriod"/>
            </a:pPr>
            <a:r>
              <a:rPr lang="hr-HR" dirty="0" smtClean="0"/>
              <a:t>sources of law and their hierarchy</a:t>
            </a:r>
          </a:p>
          <a:p>
            <a:pPr marL="623887" indent="-514350">
              <a:buFont typeface="+mj-lt"/>
              <a:buAutoNum type="arabicPeriod"/>
            </a:pPr>
            <a:r>
              <a:rPr lang="hr-HR" dirty="0" smtClean="0"/>
              <a:t>law-making institutions (and their hierarchy)</a:t>
            </a:r>
          </a:p>
          <a:p>
            <a:pPr marL="623887" indent="-514350">
              <a:buFont typeface="+mj-lt"/>
              <a:buAutoNum type="arabicPeriod"/>
            </a:pPr>
            <a:r>
              <a:rPr lang="hr-HR" dirty="0" smtClean="0"/>
              <a:t>law-enforcing institutions and their powers (mostly courts)</a:t>
            </a:r>
          </a:p>
          <a:p>
            <a:pPr marL="623887" indent="-514350">
              <a:buFont typeface="+mj-lt"/>
              <a:buAutoNum type="arabicPeriod"/>
            </a:pPr>
            <a:r>
              <a:rPr lang="hr-HR" dirty="0" smtClean="0"/>
              <a:t>substantive and procedural principles and concepts</a:t>
            </a:r>
          </a:p>
          <a:p>
            <a:pPr marL="623887" indent="-514350">
              <a:buFont typeface="+mj-lt"/>
              <a:buAutoNum type="arabicPeriod"/>
            </a:pPr>
            <a:r>
              <a:rPr lang="hr-HR" dirty="0" smtClean="0"/>
              <a:t>the organisation of the legal profession (the judiciary, the lawyers)</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National legal systems</a:t>
            </a:r>
            <a:endParaRPr lang="en-US" dirty="0"/>
          </a:p>
        </p:txBody>
      </p:sp>
      <p:sp>
        <p:nvSpPr>
          <p:cNvPr id="3" name="Content Placeholder 2"/>
          <p:cNvSpPr>
            <a:spLocks noGrp="1"/>
          </p:cNvSpPr>
          <p:nvPr>
            <p:ph idx="1"/>
          </p:nvPr>
        </p:nvSpPr>
        <p:spPr/>
        <p:txBody>
          <a:bodyPr/>
          <a:lstStyle/>
          <a:p>
            <a:r>
              <a:rPr lang="en-GB" dirty="0" smtClean="0"/>
              <a:t>Each state has its own legal system. </a:t>
            </a:r>
            <a:endParaRPr lang="hr-HR" dirty="0" smtClean="0"/>
          </a:p>
          <a:p>
            <a:r>
              <a:rPr lang="en-GB" dirty="0" smtClean="0"/>
              <a:t>The structure and characteristics of these systems are highly variable. </a:t>
            </a:r>
            <a:endParaRPr lang="hr-HR" dirty="0" smtClean="0"/>
          </a:p>
          <a:p>
            <a:r>
              <a:rPr lang="en-GB" dirty="0" smtClean="0"/>
              <a:t>Some legal systems are organized on the basis of a </a:t>
            </a:r>
            <a:r>
              <a:rPr lang="en-GB" b="1" dirty="0" smtClean="0"/>
              <a:t>written constitution</a:t>
            </a:r>
            <a:r>
              <a:rPr lang="en-GB" dirty="0" smtClean="0"/>
              <a:t> (e.g. the United States), some have constitutional systems not resulting from a single written text</a:t>
            </a:r>
            <a:r>
              <a:rPr lang="hr-HR" dirty="0" smtClean="0"/>
              <a:t> – </a:t>
            </a:r>
            <a:r>
              <a:rPr lang="hr-HR" b="1" dirty="0" smtClean="0"/>
              <a:t>unwritten constitution</a:t>
            </a:r>
            <a:r>
              <a:rPr lang="en-GB" b="1" dirty="0" smtClean="0"/>
              <a:t> </a:t>
            </a:r>
            <a:r>
              <a:rPr lang="en-GB" dirty="0" smtClean="0"/>
              <a:t>(e.g. the United Kingdom), and some do not have an explicit constitutional framework</a:t>
            </a:r>
            <a:r>
              <a:rPr lang="hr-HR"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Sources of the law</a:t>
            </a:r>
            <a:endParaRPr lang="en-US" dirty="0"/>
          </a:p>
        </p:txBody>
      </p:sp>
      <p:sp>
        <p:nvSpPr>
          <p:cNvPr id="3" name="Content Placeholder 2"/>
          <p:cNvSpPr>
            <a:spLocks noGrp="1"/>
          </p:cNvSpPr>
          <p:nvPr>
            <p:ph idx="1"/>
          </p:nvPr>
        </p:nvSpPr>
        <p:spPr/>
        <p:txBody>
          <a:bodyPr/>
          <a:lstStyle/>
          <a:p>
            <a:r>
              <a:rPr lang="hr-HR" dirty="0" smtClean="0"/>
              <a:t>Statutes</a:t>
            </a:r>
          </a:p>
          <a:p>
            <a:r>
              <a:rPr lang="hr-HR" dirty="0" smtClean="0"/>
              <a:t>Customs</a:t>
            </a:r>
          </a:p>
          <a:p>
            <a:r>
              <a:rPr lang="hr-HR" dirty="0" smtClean="0"/>
              <a:t>Judicial decisions</a:t>
            </a:r>
          </a:p>
          <a:p>
            <a:r>
              <a:rPr lang="hr-HR" dirty="0" smtClean="0"/>
              <a:t>Legal principles</a:t>
            </a:r>
          </a:p>
          <a:p>
            <a:r>
              <a:rPr lang="hr-HR" dirty="0" smtClean="0"/>
              <a:t>The opinions of jurists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Legal systems of the world</a:t>
            </a:r>
            <a:endParaRPr lang="en-US" dirty="0"/>
          </a:p>
        </p:txBody>
      </p:sp>
      <p:pic>
        <p:nvPicPr>
          <p:cNvPr id="4" name="Content Placeholder 3" descr="Legal Systems of the World.png"/>
          <p:cNvPicPr>
            <a:picLocks noGrp="1" noChangeAspect="1"/>
          </p:cNvPicPr>
          <p:nvPr>
            <p:ph idx="1"/>
          </p:nvPr>
        </p:nvPicPr>
        <p:blipFill>
          <a:blip r:embed="rId2" cstate="print"/>
          <a:srcRect/>
          <a:stretch>
            <a:fillRect/>
          </a:stretch>
        </p:blipFill>
        <p:spPr>
          <a:xfrm>
            <a:off x="457200" y="2284100"/>
            <a:ext cx="8229600" cy="3691563"/>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Two major legal traditions</a:t>
            </a:r>
            <a:endParaRPr lang="en-US" dirty="0"/>
          </a:p>
        </p:txBody>
      </p:sp>
      <p:sp>
        <p:nvSpPr>
          <p:cNvPr id="3" name="Content Placeholder 2"/>
          <p:cNvSpPr>
            <a:spLocks noGrp="1"/>
          </p:cNvSpPr>
          <p:nvPr>
            <p:ph idx="1"/>
          </p:nvPr>
        </p:nvSpPr>
        <p:spPr/>
        <p:txBody>
          <a:bodyPr/>
          <a:lstStyle/>
          <a:p>
            <a:r>
              <a:rPr lang="hr-HR" dirty="0" smtClean="0"/>
              <a:t>Civil law (continental law) system</a:t>
            </a:r>
          </a:p>
          <a:p>
            <a:r>
              <a:rPr lang="hr-HR" dirty="0" smtClean="0"/>
              <a:t>Common law system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Civil law v. </a:t>
            </a:r>
            <a:r>
              <a:rPr lang="hr-HR" smtClean="0"/>
              <a:t>Common law</a:t>
            </a:r>
            <a:endParaRPr lang="en-US" dirty="0"/>
          </a:p>
        </p:txBody>
      </p:sp>
      <p:graphicFrame>
        <p:nvGraphicFramePr>
          <p:cNvPr id="4" name="Content Placeholder 3"/>
          <p:cNvGraphicFramePr>
            <a:graphicFrameLocks noGrp="1"/>
          </p:cNvGraphicFramePr>
          <p:nvPr>
            <p:ph idx="1"/>
          </p:nvPr>
        </p:nvGraphicFramePr>
        <p:xfrm>
          <a:off x="457200" y="1935163"/>
          <a:ext cx="8229600" cy="43992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hr-HR" dirty="0"/>
                    </a:p>
                  </a:txBody>
                  <a:tcPr/>
                </a:tc>
                <a:tc>
                  <a:txBody>
                    <a:bodyPr/>
                    <a:lstStyle/>
                    <a:p>
                      <a:pPr algn="ctr"/>
                      <a:r>
                        <a:rPr lang="hr-HR" dirty="0" smtClean="0"/>
                        <a:t>CIVIL LAW</a:t>
                      </a:r>
                      <a:endParaRPr lang="hr-HR" dirty="0"/>
                    </a:p>
                  </a:txBody>
                  <a:tcPr/>
                </a:tc>
                <a:tc>
                  <a:txBody>
                    <a:bodyPr/>
                    <a:lstStyle/>
                    <a:p>
                      <a:pPr algn="ctr"/>
                      <a:r>
                        <a:rPr lang="hr-HR" dirty="0" smtClean="0"/>
                        <a:t>COMMON LAW</a:t>
                      </a:r>
                      <a:endParaRPr lang="hr-HR" dirty="0"/>
                    </a:p>
                  </a:txBody>
                  <a:tcPr/>
                </a:tc>
              </a:tr>
              <a:tr h="370840">
                <a:tc>
                  <a:txBody>
                    <a:bodyPr/>
                    <a:lstStyle/>
                    <a:p>
                      <a:r>
                        <a:rPr lang="hr-HR" dirty="0" smtClean="0"/>
                        <a:t>MAIN SOURCE OF LAW</a:t>
                      </a:r>
                      <a:endParaRPr lang="hr-HR" dirty="0"/>
                    </a:p>
                  </a:txBody>
                  <a:tcPr/>
                </a:tc>
                <a:tc>
                  <a:txBody>
                    <a:bodyPr/>
                    <a:lstStyle/>
                    <a:p>
                      <a:pPr algn="ctr"/>
                      <a:r>
                        <a:rPr lang="hr-HR" dirty="0" err="1" smtClean="0"/>
                        <a:t>legislation</a:t>
                      </a:r>
                      <a:r>
                        <a:rPr lang="hr-HR" dirty="0" smtClean="0"/>
                        <a:t> </a:t>
                      </a:r>
                    </a:p>
                    <a:p>
                      <a:pPr algn="ctr"/>
                      <a:r>
                        <a:rPr lang="hr-HR" dirty="0" smtClean="0"/>
                        <a:t>(</a:t>
                      </a:r>
                      <a:r>
                        <a:rPr lang="hr-HR" dirty="0" err="1" smtClean="0"/>
                        <a:t>codified</a:t>
                      </a:r>
                      <a:r>
                        <a:rPr lang="hr-HR" dirty="0" smtClean="0"/>
                        <a:t> </a:t>
                      </a:r>
                      <a:r>
                        <a:rPr lang="hr-HR" dirty="0" err="1" smtClean="0"/>
                        <a:t>law</a:t>
                      </a:r>
                      <a:r>
                        <a:rPr lang="hr-HR" dirty="0" smtClean="0"/>
                        <a:t>)</a:t>
                      </a:r>
                      <a:endParaRPr lang="hr-HR" dirty="0"/>
                    </a:p>
                  </a:txBody>
                  <a:tcPr/>
                </a:tc>
                <a:tc>
                  <a:txBody>
                    <a:bodyPr/>
                    <a:lstStyle/>
                    <a:p>
                      <a:pPr algn="ctr"/>
                      <a:r>
                        <a:rPr lang="hr-HR" dirty="0" err="1" smtClean="0"/>
                        <a:t>case</a:t>
                      </a:r>
                      <a:r>
                        <a:rPr lang="hr-HR" dirty="0" smtClean="0"/>
                        <a:t> </a:t>
                      </a:r>
                      <a:r>
                        <a:rPr lang="hr-HR" dirty="0" err="1" smtClean="0"/>
                        <a:t>law</a:t>
                      </a:r>
                      <a:r>
                        <a:rPr lang="hr-HR" dirty="0" smtClean="0"/>
                        <a:t> </a:t>
                      </a:r>
                    </a:p>
                    <a:p>
                      <a:pPr algn="ctr"/>
                      <a:r>
                        <a:rPr lang="hr-HR" dirty="0" smtClean="0"/>
                        <a:t>(</a:t>
                      </a:r>
                      <a:r>
                        <a:rPr lang="hr-HR" dirty="0" err="1" smtClean="0"/>
                        <a:t>precedents</a:t>
                      </a:r>
                      <a:r>
                        <a:rPr lang="hr-HR" dirty="0" smtClean="0"/>
                        <a:t>)</a:t>
                      </a:r>
                      <a:endParaRPr lang="hr-HR" dirty="0"/>
                    </a:p>
                  </a:txBody>
                  <a:tcPr/>
                </a:tc>
              </a:tr>
              <a:tr h="370840">
                <a:tc>
                  <a:txBody>
                    <a:bodyPr/>
                    <a:lstStyle/>
                    <a:p>
                      <a:r>
                        <a:rPr lang="hr-HR" dirty="0" smtClean="0"/>
                        <a:t>LAW-MAKING</a:t>
                      </a:r>
                      <a:r>
                        <a:rPr lang="hr-HR" baseline="0" dirty="0" smtClean="0"/>
                        <a:t> BODIES</a:t>
                      </a:r>
                      <a:endParaRPr lang="hr-HR" dirty="0" smtClean="0"/>
                    </a:p>
                  </a:txBody>
                  <a:tcPr/>
                </a:tc>
                <a:tc>
                  <a:txBody>
                    <a:bodyPr/>
                    <a:lstStyle/>
                    <a:p>
                      <a:pPr algn="ctr"/>
                      <a:r>
                        <a:rPr lang="hr-HR" dirty="0" smtClean="0"/>
                        <a:t>legislative </a:t>
                      </a:r>
                      <a:r>
                        <a:rPr lang="hr-HR" dirty="0" err="1" smtClean="0"/>
                        <a:t>bodies</a:t>
                      </a:r>
                      <a:endParaRPr lang="hr-HR" dirty="0"/>
                    </a:p>
                  </a:txBody>
                  <a:tcPr/>
                </a:tc>
                <a:tc>
                  <a:txBody>
                    <a:bodyPr/>
                    <a:lstStyle/>
                    <a:p>
                      <a:pPr algn="ctr"/>
                      <a:r>
                        <a:rPr lang="hr-HR" dirty="0" err="1" smtClean="0"/>
                        <a:t>the</a:t>
                      </a:r>
                      <a:r>
                        <a:rPr lang="hr-HR" dirty="0" smtClean="0"/>
                        <a:t> </a:t>
                      </a:r>
                      <a:r>
                        <a:rPr lang="hr-HR" dirty="0" err="1" smtClean="0"/>
                        <a:t>judiciary</a:t>
                      </a:r>
                      <a:endParaRPr lang="hr-HR" dirty="0"/>
                    </a:p>
                  </a:txBody>
                  <a:tcPr/>
                </a:tc>
              </a:tr>
              <a:tr h="370840">
                <a:tc>
                  <a:txBody>
                    <a:bodyPr/>
                    <a:lstStyle/>
                    <a:p>
                      <a:r>
                        <a:rPr lang="hr-HR" dirty="0" smtClean="0"/>
                        <a:t>CREATION OF LEGAL PRINCIPLES</a:t>
                      </a:r>
                      <a:endParaRPr lang="hr-HR" dirty="0"/>
                    </a:p>
                  </a:txBody>
                  <a:tcPr/>
                </a:tc>
                <a:tc>
                  <a:txBody>
                    <a:bodyPr/>
                    <a:lstStyle/>
                    <a:p>
                      <a:pPr algn="ctr"/>
                      <a:r>
                        <a:rPr lang="hr-HR" dirty="0" smtClean="0"/>
                        <a:t>from general and </a:t>
                      </a:r>
                      <a:r>
                        <a:rPr lang="hr-HR" dirty="0" smtClean="0"/>
                        <a:t>abstract;</a:t>
                      </a:r>
                    </a:p>
                    <a:p>
                      <a:pPr marL="0" marR="0" indent="0" algn="ctr" defTabSz="914400" rtl="0" eaLnBrk="1" fontAlgn="auto" latinLnBrk="0" hangingPunct="1">
                        <a:lnSpc>
                          <a:spcPct val="100000"/>
                        </a:lnSpc>
                        <a:spcBef>
                          <a:spcPts val="0"/>
                        </a:spcBef>
                        <a:spcAft>
                          <a:spcPts val="0"/>
                        </a:spcAft>
                        <a:buClrTx/>
                        <a:buSzTx/>
                        <a:buFontTx/>
                        <a:buNone/>
                        <a:tabLst/>
                        <a:defRPr/>
                      </a:pPr>
                      <a:r>
                        <a:rPr lang="hr-HR" dirty="0" smtClean="0"/>
                        <a:t>deductive reasoning: applying a general principle to a particular case</a:t>
                      </a:r>
                      <a:endParaRPr lang="hr-HR" dirty="0"/>
                    </a:p>
                  </a:txBody>
                  <a:tcPr/>
                </a:tc>
                <a:tc>
                  <a:txBody>
                    <a:bodyPr/>
                    <a:lstStyle/>
                    <a:p>
                      <a:pPr algn="ctr"/>
                      <a:r>
                        <a:rPr lang="hr-HR" dirty="0" smtClean="0"/>
                        <a:t>from specific and</a:t>
                      </a:r>
                      <a:r>
                        <a:rPr lang="hr-HR" baseline="0" dirty="0" smtClean="0"/>
                        <a:t> </a:t>
                      </a:r>
                      <a:r>
                        <a:rPr lang="hr-HR" baseline="0" dirty="0" smtClean="0"/>
                        <a:t>individual;</a:t>
                      </a:r>
                    </a:p>
                    <a:p>
                      <a:pPr algn="ctr"/>
                      <a:r>
                        <a:rPr lang="hr-HR" baseline="0" dirty="0" smtClean="0"/>
                        <a:t>inductive reasoning:</a:t>
                      </a:r>
                    </a:p>
                    <a:p>
                      <a:pPr marL="0" marR="0" indent="0" algn="ctr" defTabSz="914400" rtl="0" eaLnBrk="1" fontAlgn="auto" latinLnBrk="0" hangingPunct="1">
                        <a:lnSpc>
                          <a:spcPct val="100000"/>
                        </a:lnSpc>
                        <a:spcBef>
                          <a:spcPts val="0"/>
                        </a:spcBef>
                        <a:spcAft>
                          <a:spcPts val="0"/>
                        </a:spcAft>
                        <a:buClrTx/>
                        <a:buSzTx/>
                        <a:buFontTx/>
                        <a:buNone/>
                        <a:tabLst/>
                        <a:defRPr/>
                      </a:pPr>
                      <a:r>
                        <a:rPr lang="hr-HR" dirty="0" smtClean="0"/>
                        <a:t>legal principles derived from individual cases</a:t>
                      </a:r>
                    </a:p>
                    <a:p>
                      <a:pPr algn="ctr"/>
                      <a:endParaRPr lang="hr-HR" dirty="0"/>
                    </a:p>
                  </a:txBody>
                  <a:tcPr/>
                </a:tc>
              </a:tr>
              <a:tr h="370840">
                <a:tc>
                  <a:txBody>
                    <a:bodyPr/>
                    <a:lstStyle/>
                    <a:p>
                      <a:r>
                        <a:rPr lang="hr-HR" dirty="0" smtClean="0"/>
                        <a:t>ROLE OF THE JUDICIARY</a:t>
                      </a:r>
                      <a:endParaRPr lang="hr-HR" dirty="0"/>
                    </a:p>
                  </a:txBody>
                  <a:tcPr/>
                </a:tc>
                <a:tc>
                  <a:txBody>
                    <a:bodyPr/>
                    <a:lstStyle/>
                    <a:p>
                      <a:pPr algn="ctr"/>
                      <a:r>
                        <a:rPr lang="hr-HR" dirty="0" err="1" smtClean="0"/>
                        <a:t>interprets</a:t>
                      </a:r>
                      <a:r>
                        <a:rPr lang="hr-HR" dirty="0" smtClean="0"/>
                        <a:t> </a:t>
                      </a:r>
                      <a:r>
                        <a:rPr lang="hr-HR" dirty="0" err="1" smtClean="0"/>
                        <a:t>and</a:t>
                      </a:r>
                      <a:r>
                        <a:rPr lang="hr-HR" dirty="0" smtClean="0"/>
                        <a:t> </a:t>
                      </a:r>
                      <a:r>
                        <a:rPr lang="hr-HR" dirty="0" err="1" smtClean="0"/>
                        <a:t>applies</a:t>
                      </a:r>
                      <a:r>
                        <a:rPr lang="hr-HR" dirty="0" smtClean="0"/>
                        <a:t> </a:t>
                      </a:r>
                      <a:r>
                        <a:rPr lang="hr-HR" dirty="0" err="1" smtClean="0"/>
                        <a:t>the</a:t>
                      </a:r>
                      <a:r>
                        <a:rPr lang="hr-HR" dirty="0" smtClean="0"/>
                        <a:t> </a:t>
                      </a:r>
                      <a:r>
                        <a:rPr lang="hr-HR" dirty="0" err="1" smtClean="0"/>
                        <a:t>law</a:t>
                      </a:r>
                      <a:endParaRPr lang="hr-HR" dirty="0"/>
                    </a:p>
                  </a:txBody>
                  <a:tcPr/>
                </a:tc>
                <a:tc>
                  <a:txBody>
                    <a:bodyPr/>
                    <a:lstStyle/>
                    <a:p>
                      <a:pPr algn="ctr"/>
                      <a:r>
                        <a:rPr lang="hr-HR" dirty="0" smtClean="0"/>
                        <a:t>creates the </a:t>
                      </a:r>
                      <a:r>
                        <a:rPr lang="hr-HR" dirty="0" smtClean="0"/>
                        <a:t>law</a:t>
                      </a:r>
                    </a:p>
                    <a:p>
                      <a:pPr algn="ctr"/>
                      <a:r>
                        <a:rPr lang="hr-HR" dirty="0" smtClean="0"/>
                        <a:t>(precedents)</a:t>
                      </a:r>
                      <a:endParaRPr lang="hr-HR" dirty="0"/>
                    </a:p>
                  </a:txBody>
                  <a:tcPr/>
                </a:tc>
              </a:tr>
              <a:tr h="370840">
                <a:tc>
                  <a:txBody>
                    <a:bodyPr/>
                    <a:lstStyle/>
                    <a:p>
                      <a:r>
                        <a:rPr lang="hr-HR" dirty="0" smtClean="0"/>
                        <a:t>TYPE OF LEGAL PROCEDURE</a:t>
                      </a:r>
                      <a:endParaRPr lang="hr-HR" dirty="0"/>
                    </a:p>
                  </a:txBody>
                  <a:tcPr/>
                </a:tc>
                <a:tc>
                  <a:txBody>
                    <a:bodyPr/>
                    <a:lstStyle/>
                    <a:p>
                      <a:pPr algn="ctr"/>
                      <a:r>
                        <a:rPr lang="hr-HR" dirty="0" err="1" smtClean="0"/>
                        <a:t>inquisitorial</a:t>
                      </a:r>
                      <a:endParaRPr lang="hr-HR" dirty="0"/>
                    </a:p>
                  </a:txBody>
                  <a:tcPr/>
                </a:tc>
                <a:tc>
                  <a:txBody>
                    <a:bodyPr/>
                    <a:lstStyle/>
                    <a:p>
                      <a:pPr algn="ctr"/>
                      <a:r>
                        <a:rPr lang="hr-HR" dirty="0" err="1" smtClean="0"/>
                        <a:t>adversarial</a:t>
                      </a:r>
                      <a:endParaRPr lang="hr-HR"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82</TotalTime>
  <Words>810</Words>
  <Application>Microsoft Office PowerPoint</Application>
  <PresentationFormat>On-screen Show (4:3)</PresentationFormat>
  <Paragraphs>110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Legal systems of the world</vt:lpstr>
      <vt:lpstr>Five factors that create a legal system (Hart)</vt:lpstr>
      <vt:lpstr>Basic elements for distinguishing legal systems</vt:lpstr>
      <vt:lpstr>What makes a legal system?</vt:lpstr>
      <vt:lpstr>National legal systems</vt:lpstr>
      <vt:lpstr>Sources of the law</vt:lpstr>
      <vt:lpstr>Legal systems of the world</vt:lpstr>
      <vt:lpstr>Two major legal traditions</vt:lpstr>
      <vt:lpstr>Civil law v. Common law</vt:lpstr>
      <vt:lpstr> Inquisitorial legal procedure </vt:lpstr>
      <vt:lpstr>Adversarial procedure</vt:lpstr>
      <vt:lpstr>Civil law system</vt:lpstr>
      <vt:lpstr>Common law systems</vt:lpstr>
      <vt:lpstr>New trends</vt:lpstr>
      <vt:lpstr>Answer the following questions:</vt:lpstr>
      <vt:lpstr>Match two parts of the following sentences:</vt:lpstr>
      <vt:lpstr>  Fill in the missing words: </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systems of the world</dc:title>
  <dc:creator>MJC</dc:creator>
  <cp:lastModifiedBy>MJC</cp:lastModifiedBy>
  <cp:revision>11</cp:revision>
  <dcterms:created xsi:type="dcterms:W3CDTF">2017-11-24T20:02:25Z</dcterms:created>
  <dcterms:modified xsi:type="dcterms:W3CDTF">2018-12-03T09:41:57Z</dcterms:modified>
</cp:coreProperties>
</file>