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301" autoAdjust="0"/>
    <p:restoredTop sz="94660"/>
  </p:normalViewPr>
  <p:slideViewPr>
    <p:cSldViewPr snapToGrid="0">
      <p:cViewPr varScale="1">
        <p:scale>
          <a:sx n="87" d="100"/>
          <a:sy n="87" d="100"/>
        </p:scale>
        <p:origin x="-80" y="-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804" y="3957895"/>
            <a:ext cx="6815669" cy="657998"/>
          </a:xfrm>
        </p:spPr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EMPLOYMENT LAW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8597" y="1765297"/>
            <a:ext cx="6815669" cy="1320802"/>
          </a:xfrm>
        </p:spPr>
        <p:txBody>
          <a:bodyPr>
            <a:normAutofit/>
          </a:bodyPr>
          <a:lstStyle/>
          <a:p>
            <a:r>
              <a:rPr lang="hr-HR" sz="4400" dirty="0" err="1" smtClean="0"/>
              <a:t>Unit</a:t>
            </a:r>
            <a:r>
              <a:rPr lang="hr-HR" sz="4400" dirty="0" smtClean="0"/>
              <a:t> 19</a:t>
            </a:r>
            <a:endParaRPr lang="hr-HR" sz="4400" dirty="0"/>
          </a:p>
        </p:txBody>
      </p:sp>
    </p:spTree>
    <p:extLst>
      <p:ext uri="{BB962C8B-B14F-4D97-AF65-F5344CB8AC3E}">
        <p14:creationId xmlns="" xmlns:p14="http://schemas.microsoft.com/office/powerpoint/2010/main" val="4290031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466" y="601741"/>
            <a:ext cx="10121187" cy="707679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C00000"/>
                </a:solidFill>
              </a:rPr>
              <a:t>VOCABULARY WORK </a:t>
            </a:r>
            <a:br>
              <a:rPr lang="hr-HR" dirty="0" smtClean="0">
                <a:solidFill>
                  <a:srgbClr val="C00000"/>
                </a:solidFill>
              </a:rPr>
            </a:br>
            <a:r>
              <a:rPr lang="en-GB" sz="3100" b="1" dirty="0" smtClean="0">
                <a:solidFill>
                  <a:schemeClr val="tx1"/>
                </a:solidFill>
              </a:rPr>
              <a:t>F</a:t>
            </a:r>
            <a:r>
              <a:rPr lang="en-GB" sz="3100" b="1" dirty="0" smtClean="0"/>
              <a:t>ind English expressions for the following Croatian phrases</a:t>
            </a:r>
            <a:r>
              <a:rPr lang="hr-HR" sz="3100" b="1" dirty="0" smtClean="0"/>
              <a:t>:</a:t>
            </a:r>
            <a:endParaRPr lang="hr-HR" sz="31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23820" y="1627901"/>
            <a:ext cx="7714485" cy="464854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sz="2800" dirty="0" smtClean="0"/>
              <a:t>Raskid radnog odnosa</a:t>
            </a:r>
          </a:p>
          <a:p>
            <a:pPr>
              <a:buFontTx/>
              <a:buChar char="-"/>
            </a:pPr>
            <a:r>
              <a:rPr lang="hr-HR" sz="2800" dirty="0" smtClean="0"/>
              <a:t>Biti proglašen tehnološkim viškom</a:t>
            </a:r>
          </a:p>
          <a:p>
            <a:pPr>
              <a:buFontTx/>
              <a:buChar char="-"/>
            </a:pPr>
            <a:r>
              <a:rPr lang="hr-HR" sz="2800" dirty="0" smtClean="0"/>
              <a:t>Izvanredni otkaz </a:t>
            </a:r>
          </a:p>
          <a:p>
            <a:pPr>
              <a:buFontTx/>
              <a:buChar char="-"/>
            </a:pPr>
            <a:r>
              <a:rPr lang="hr-HR" sz="2800" dirty="0" smtClean="0"/>
              <a:t>Dati otkaz (od strane poslodavca)</a:t>
            </a:r>
          </a:p>
          <a:p>
            <a:pPr>
              <a:buFontTx/>
              <a:buChar char="-"/>
            </a:pPr>
            <a:r>
              <a:rPr lang="hr-HR" sz="2800" dirty="0" smtClean="0"/>
              <a:t>Dati otkaz (od strane posloprimca)</a:t>
            </a:r>
          </a:p>
          <a:p>
            <a:pPr>
              <a:buFontTx/>
              <a:buChar char="-"/>
            </a:pPr>
            <a:r>
              <a:rPr lang="hr-HR" sz="2800" dirty="0" smtClean="0"/>
              <a:t>(prizivni) sud za radne sporove </a:t>
            </a:r>
          </a:p>
          <a:p>
            <a:pPr>
              <a:buFontTx/>
              <a:buChar char="-"/>
            </a:pPr>
            <a:r>
              <a:rPr lang="hr-HR" sz="2800" dirty="0" smtClean="0"/>
              <a:t>Vraćanje na radno mjesto (kao pravno sredstvo)</a:t>
            </a:r>
          </a:p>
          <a:p>
            <a:pPr>
              <a:buFontTx/>
              <a:buChar char="-"/>
            </a:pPr>
            <a:r>
              <a:rPr lang="hr-HR" sz="2800" dirty="0" smtClean="0"/>
              <a:t>Sudskim putem dodijeliti odštetu</a:t>
            </a:r>
            <a:endParaRPr lang="hr-H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473592"/>
          </a:xfrm>
        </p:spPr>
        <p:txBody>
          <a:bodyPr>
            <a:normAutofit fontScale="90000"/>
          </a:bodyPr>
          <a:lstStyle/>
          <a:p>
            <a:r>
              <a:rPr lang="hr-HR" b="1" dirty="0" err="1" smtClean="0">
                <a:solidFill>
                  <a:srgbClr val="C00000"/>
                </a:solidFill>
              </a:rPr>
              <a:t>Part</a:t>
            </a:r>
            <a:r>
              <a:rPr lang="hr-HR" b="1" dirty="0" smtClean="0">
                <a:solidFill>
                  <a:srgbClr val="C00000"/>
                </a:solidFill>
              </a:rPr>
              <a:t> </a:t>
            </a:r>
            <a:r>
              <a:rPr lang="hr-HR" b="1" dirty="0" smtClean="0">
                <a:solidFill>
                  <a:srgbClr val="C00000"/>
                </a:solidFill>
              </a:rPr>
              <a:t>II – </a:t>
            </a:r>
            <a:r>
              <a:rPr lang="hr-HR" b="1" dirty="0" err="1" smtClean="0">
                <a:solidFill>
                  <a:srgbClr val="C00000"/>
                </a:solidFill>
              </a:rPr>
              <a:t>Discrimination</a:t>
            </a:r>
            <a:r>
              <a:rPr lang="hr-HR" b="1" dirty="0" smtClean="0">
                <a:solidFill>
                  <a:srgbClr val="C00000"/>
                </a:solidFill>
              </a:rPr>
              <a:t> </a:t>
            </a:r>
            <a:r>
              <a:rPr lang="hr-HR" b="1" dirty="0" err="1" smtClean="0">
                <a:solidFill>
                  <a:srgbClr val="C00000"/>
                </a:solidFill>
              </a:rPr>
              <a:t>in</a:t>
            </a:r>
            <a:r>
              <a:rPr lang="hr-HR" b="1" dirty="0" smtClean="0">
                <a:solidFill>
                  <a:srgbClr val="C00000"/>
                </a:solidFill>
              </a:rPr>
              <a:t> </a:t>
            </a:r>
            <a:r>
              <a:rPr lang="hr-HR" b="1" dirty="0" err="1" smtClean="0">
                <a:solidFill>
                  <a:srgbClr val="C00000"/>
                </a:solidFill>
              </a:rPr>
              <a:t>the</a:t>
            </a:r>
            <a:r>
              <a:rPr lang="hr-HR" b="1" dirty="0" smtClean="0">
                <a:solidFill>
                  <a:srgbClr val="C00000"/>
                </a:solidFill>
              </a:rPr>
              <a:t> </a:t>
            </a:r>
            <a:r>
              <a:rPr lang="hr-HR" b="1" dirty="0" err="1" smtClean="0">
                <a:solidFill>
                  <a:srgbClr val="C00000"/>
                </a:solidFill>
              </a:rPr>
              <a:t>Workplace</a:t>
            </a:r>
            <a:r>
              <a:rPr lang="hr-HR" b="1" dirty="0" smtClean="0">
                <a:solidFill>
                  <a:srgbClr val="C00000"/>
                </a:solidFill>
              </a:rPr>
              <a:t> </a:t>
            </a:r>
            <a:endParaRPr lang="hr-H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675181"/>
            <a:ext cx="9601196" cy="4454957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Read the text, p. 193 and do the following tasks:</a:t>
            </a:r>
          </a:p>
          <a:p>
            <a:pPr>
              <a:buNone/>
            </a:pPr>
            <a:endParaRPr lang="en-GB" b="1" dirty="0" smtClean="0"/>
          </a:p>
          <a:p>
            <a:pPr marL="457200" indent="-457200">
              <a:buAutoNum type="arabicPeriod"/>
            </a:pPr>
            <a:r>
              <a:rPr lang="en-GB" sz="2800" dirty="0" smtClean="0"/>
              <a:t>Explain the term discrimination.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Name six types of prohibited conduct </a:t>
            </a:r>
          </a:p>
          <a:p>
            <a:pPr marL="457200" indent="-457200">
              <a:buNone/>
            </a:pPr>
            <a:r>
              <a:rPr lang="en-GB" sz="2800" dirty="0" smtClean="0"/>
              <a:t>       a) explain each of them</a:t>
            </a:r>
          </a:p>
          <a:p>
            <a:pPr marL="457200" indent="-457200">
              <a:buNone/>
            </a:pPr>
            <a:r>
              <a:rPr lang="en-GB" sz="2800" dirty="0" smtClean="0"/>
              <a:t>       b) translate into Croatian</a:t>
            </a:r>
          </a:p>
          <a:p>
            <a:pPr marL="457200" indent="-457200">
              <a:buNone/>
            </a:pPr>
            <a:r>
              <a:rPr lang="en-GB" sz="2800" dirty="0" smtClean="0"/>
              <a:t>       c) think of exemplas / situations for each type</a:t>
            </a:r>
            <a:endParaRPr lang="en-GB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702733"/>
            <a:ext cx="9601196" cy="49106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Sources of employment law</a:t>
            </a:r>
            <a:r>
              <a:rPr lang="en-GB" dirty="0" smtClean="0"/>
              <a:t> in Britain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333500"/>
            <a:ext cx="9601196" cy="50419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 </a:t>
            </a:r>
            <a:r>
              <a:rPr lang="en-GB" sz="2800" dirty="0" smtClean="0"/>
              <a:t>a number of </a:t>
            </a:r>
            <a:r>
              <a:rPr lang="en-GB" sz="2800" b="1" dirty="0" smtClean="0"/>
              <a:t>relevant statutes </a:t>
            </a:r>
            <a:r>
              <a:rPr lang="en-GB" sz="2800" dirty="0" smtClean="0"/>
              <a:t>(e.g. Employment Act, 2008; Employment Relations Act, 2004; Equality Act, 2010, etc.)</a:t>
            </a:r>
          </a:p>
          <a:p>
            <a:r>
              <a:rPr lang="en-GB" sz="2800" dirty="0" smtClean="0"/>
              <a:t> </a:t>
            </a:r>
            <a:r>
              <a:rPr lang="en-GB" sz="2800" b="1" dirty="0" smtClean="0"/>
              <a:t>case law</a:t>
            </a:r>
            <a:r>
              <a:rPr lang="en-GB" sz="2800" dirty="0" smtClean="0"/>
              <a:t> as the basis for determining employee status </a:t>
            </a:r>
          </a:p>
          <a:p>
            <a:pPr marL="0" indent="0">
              <a:buNone/>
            </a:pPr>
            <a:r>
              <a:rPr lang="en-GB" sz="2800" dirty="0" smtClean="0"/>
              <a:t>     (e.g. full-time or part-time employment)</a:t>
            </a:r>
          </a:p>
          <a:p>
            <a:pPr marL="0" indent="0">
              <a:buNone/>
            </a:pPr>
            <a:endParaRPr lang="en-GB" sz="2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STATUTORY RIGHTS</a:t>
            </a:r>
          </a:p>
          <a:p>
            <a:pPr marL="0" indent="0">
              <a:buNone/>
            </a:pPr>
            <a:r>
              <a:rPr lang="en-GB" dirty="0" smtClean="0"/>
              <a:t>Minimum wage, non-discrimination</a:t>
            </a:r>
          </a:p>
          <a:p>
            <a:pPr marL="0" indent="0">
              <a:buNone/>
            </a:pPr>
            <a:r>
              <a:rPr lang="en-GB" dirty="0" smtClean="0"/>
              <a:t>The right to equal pay for like work</a:t>
            </a:r>
          </a:p>
          <a:p>
            <a:pPr marL="0" indent="0">
              <a:buNone/>
            </a:pPr>
            <a:r>
              <a:rPr lang="en-GB" dirty="0" smtClean="0"/>
              <a:t>The right to sick and parental leave</a:t>
            </a:r>
          </a:p>
          <a:p>
            <a:pPr marL="0" indent="0">
              <a:buNone/>
            </a:pPr>
            <a:r>
              <a:rPr lang="en-GB" dirty="0" smtClean="0"/>
              <a:t>The right to be represented by a trade union</a:t>
            </a:r>
            <a:endParaRPr lang="en-GB" dirty="0" smtClean="0"/>
          </a:p>
        </p:txBody>
      </p:sp>
    </p:spTree>
    <p:extLst>
      <p:ext uri="{BB962C8B-B14F-4D97-AF65-F5344CB8AC3E}">
        <p14:creationId xmlns="" xmlns:p14="http://schemas.microsoft.com/office/powerpoint/2010/main" val="172524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Employment contract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sz="3100" b="1" dirty="0" smtClean="0">
                <a:solidFill>
                  <a:schemeClr val="tx1"/>
                </a:solidFill>
              </a:rPr>
              <a:t>Read the text, p. 189 and complete the graphical presentation.</a:t>
            </a:r>
            <a:br>
              <a:rPr lang="en-GB" sz="3100" b="1" dirty="0" smtClean="0">
                <a:solidFill>
                  <a:schemeClr val="tx1"/>
                </a:solidFill>
              </a:rPr>
            </a:br>
            <a:endParaRPr lang="en-GB" sz="31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3742268"/>
          </a:xfrm>
        </p:spPr>
        <p:txBody>
          <a:bodyPr/>
          <a:lstStyle/>
          <a:p>
            <a:r>
              <a:rPr lang="en-GB" b="1" dirty="0" smtClean="0"/>
              <a:t>A contract of employment regulates</a:t>
            </a:r>
          </a:p>
          <a:p>
            <a:pPr marL="0" indent="0">
              <a:buNone/>
            </a:pPr>
            <a:r>
              <a:rPr lang="en-GB" dirty="0" smtClean="0"/>
              <a:t>                                                relationship</a:t>
            </a:r>
          </a:p>
          <a:p>
            <a:pPr marL="0" indent="0">
              <a:buNone/>
            </a:pPr>
            <a:r>
              <a:rPr lang="en-GB" dirty="0" smtClean="0"/>
              <a:t>                                                   between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Conclusion of the contract → rights + obligations for the parties</a:t>
            </a:r>
          </a:p>
          <a:p>
            <a:pPr marL="0" indent="0">
              <a:buNone/>
            </a:pPr>
            <a:r>
              <a:rPr lang="en-GB" dirty="0" smtClean="0"/>
              <a:t>HOWEVER, </a:t>
            </a:r>
            <a:r>
              <a:rPr lang="en-GB" dirty="0" smtClean="0">
                <a:solidFill>
                  <a:srgbClr val="C00000"/>
                </a:solidFill>
              </a:rPr>
              <a:t>imbalance of bargaining power </a:t>
            </a:r>
            <a:r>
              <a:rPr lang="en-GB" dirty="0" smtClean="0"/>
              <a:t>(</a:t>
            </a:r>
            <a:r>
              <a:rPr lang="en-GB" dirty="0" err="1" smtClean="0"/>
              <a:t>empolyee</a:t>
            </a:r>
            <a:r>
              <a:rPr lang="en-GB" dirty="0" smtClean="0"/>
              <a:t> = a </a:t>
            </a:r>
            <a:r>
              <a:rPr lang="en-GB" dirty="0" err="1" smtClean="0"/>
              <a:t>weeker</a:t>
            </a:r>
            <a:r>
              <a:rPr lang="en-GB" dirty="0" smtClean="0"/>
              <a:t> party)</a:t>
            </a:r>
          </a:p>
          <a:p>
            <a:pPr marL="0" indent="0">
              <a:buNone/>
            </a:pPr>
            <a:r>
              <a:rPr lang="en-GB" dirty="0" smtClean="0"/>
              <a:t>                     </a:t>
            </a:r>
            <a:r>
              <a:rPr lang="en-GB" dirty="0" smtClean="0">
                <a:solidFill>
                  <a:srgbClr val="C00000"/>
                </a:solidFill>
              </a:rPr>
              <a:t>→  a minimum statutory protection</a:t>
            </a:r>
            <a:endParaRPr lang="en-GB" dirty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27600" y="3644900"/>
            <a:ext cx="1587500" cy="1270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235200" y="3130550"/>
            <a:ext cx="2451100" cy="10287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_____________</a:t>
            </a:r>
            <a:endParaRPr lang="hr-HR" dirty="0"/>
          </a:p>
        </p:txBody>
      </p:sp>
      <p:sp>
        <p:nvSpPr>
          <p:cNvPr id="9" name="Oval 8"/>
          <p:cNvSpPr/>
          <p:nvPr/>
        </p:nvSpPr>
        <p:spPr>
          <a:xfrm>
            <a:off x="6756400" y="3187700"/>
            <a:ext cx="2451100" cy="10287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____________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60581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349" y="621794"/>
            <a:ext cx="9601196" cy="1597354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rgbClr val="C00000"/>
                </a:solidFill>
              </a:rPr>
              <a:t>Employment contract</a:t>
            </a:r>
            <a:r>
              <a:rPr lang="en-GB" sz="3600" dirty="0" smtClean="0">
                <a:solidFill>
                  <a:srgbClr val="C00000"/>
                </a:solidFill>
              </a:rPr>
              <a:t/>
            </a:r>
            <a:br>
              <a:rPr lang="en-GB" sz="3600" dirty="0" smtClean="0">
                <a:solidFill>
                  <a:srgbClr val="C00000"/>
                </a:solidFill>
              </a:rPr>
            </a:br>
            <a:r>
              <a:rPr lang="en-GB" sz="3100" b="1" dirty="0" smtClean="0">
                <a:solidFill>
                  <a:schemeClr val="tx1"/>
                </a:solidFill>
              </a:rPr>
              <a:t>Read the text, p. 189 and complete the list of </a:t>
            </a:r>
            <a:r>
              <a:rPr lang="en-GB" sz="3100" b="1" dirty="0" err="1" smtClean="0">
                <a:solidFill>
                  <a:schemeClr val="tx1"/>
                </a:solidFill>
              </a:rPr>
              <a:t>wirtten</a:t>
            </a:r>
            <a:r>
              <a:rPr lang="en-GB" sz="3100" b="1" dirty="0" smtClean="0">
                <a:solidFill>
                  <a:schemeClr val="tx1"/>
                </a:solidFill>
              </a:rPr>
              <a:t> particulars / elements of the contract.</a:t>
            </a:r>
            <a:br>
              <a:rPr lang="en-GB" sz="3100" b="1" dirty="0" smtClean="0">
                <a:solidFill>
                  <a:schemeClr val="tx1"/>
                </a:solidFill>
              </a:rPr>
            </a:br>
            <a:endParaRPr lang="en-GB" sz="31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2082798"/>
            <a:ext cx="10210797" cy="4165601"/>
          </a:xfrm>
        </p:spPr>
        <p:txBody>
          <a:bodyPr>
            <a:normAutofit fontScale="32500" lnSpcReduction="20000"/>
          </a:bodyPr>
          <a:lstStyle/>
          <a:p>
            <a:r>
              <a:rPr lang="en-GB" sz="7400" b="1" dirty="0" smtClean="0">
                <a:solidFill>
                  <a:srgbClr val="C00000"/>
                </a:solidFill>
              </a:rPr>
              <a:t>Element of a contract of employment include: </a:t>
            </a:r>
          </a:p>
          <a:p>
            <a:pPr marL="457200" indent="-457200">
              <a:buAutoNum type="alphaLcParenR"/>
            </a:pPr>
            <a:r>
              <a:rPr lang="en-GB" sz="7400" dirty="0" smtClean="0"/>
              <a:t>Names of _____________________</a:t>
            </a:r>
          </a:p>
          <a:p>
            <a:pPr marL="457200" indent="-457200">
              <a:buAutoNum type="alphaLcParenR"/>
            </a:pPr>
            <a:r>
              <a:rPr lang="en-GB" sz="7400" dirty="0" smtClean="0"/>
              <a:t>The date ______________________</a:t>
            </a:r>
          </a:p>
          <a:p>
            <a:pPr marL="457200" indent="-457200">
              <a:buAutoNum type="alphaLcParenR"/>
            </a:pPr>
            <a:r>
              <a:rPr lang="en-GB" sz="7400" dirty="0" smtClean="0"/>
              <a:t>___________________ details</a:t>
            </a:r>
          </a:p>
          <a:p>
            <a:pPr marL="457200" indent="-457200">
              <a:buAutoNum type="alphaLcParenR"/>
            </a:pPr>
            <a:r>
              <a:rPr lang="en-GB" sz="7400" dirty="0" smtClean="0"/>
              <a:t>___________________ hours</a:t>
            </a:r>
          </a:p>
          <a:p>
            <a:pPr marL="457200" indent="-457200">
              <a:buAutoNum type="alphaLcParenR"/>
            </a:pPr>
            <a:r>
              <a:rPr lang="en-GB" sz="7400" dirty="0" smtClean="0"/>
              <a:t>Holiday ________________</a:t>
            </a:r>
          </a:p>
          <a:p>
            <a:pPr marL="457200" indent="-457200">
              <a:buAutoNum type="alphaLcParenR"/>
            </a:pPr>
            <a:r>
              <a:rPr lang="en-GB" sz="7400" dirty="0" smtClean="0"/>
              <a:t>Regulation of sick ________________________</a:t>
            </a:r>
          </a:p>
          <a:p>
            <a:pPr marL="457200" indent="-457200">
              <a:buAutoNum type="alphaLcParenR"/>
            </a:pPr>
            <a:r>
              <a:rPr lang="en-GB" sz="7400" dirty="0" smtClean="0"/>
              <a:t>Pension _________________________                </a:t>
            </a:r>
            <a:r>
              <a:rPr lang="en-GB" sz="7400" b="1" dirty="0" smtClean="0"/>
              <a:t>It can also include….</a:t>
            </a:r>
          </a:p>
          <a:p>
            <a:pPr marL="457200" indent="-457200">
              <a:buAutoNum type="alphaLcParenR"/>
            </a:pPr>
            <a:endParaRPr lang="hr-HR" sz="3400" dirty="0" smtClean="0"/>
          </a:p>
          <a:p>
            <a:pPr marL="457200" indent="-457200">
              <a:buAutoNum type="alphaLcParenR"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                            </a:t>
            </a:r>
            <a:endParaRPr lang="hr-H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448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672998"/>
            <a:ext cx="9601196" cy="760781"/>
          </a:xfrm>
        </p:spPr>
        <p:txBody>
          <a:bodyPr>
            <a:normAutofit/>
          </a:bodyPr>
          <a:lstStyle/>
          <a:p>
            <a:r>
              <a:rPr lang="hr-HR" sz="3600" b="1" dirty="0" err="1" smtClean="0">
                <a:solidFill>
                  <a:srgbClr val="C00000"/>
                </a:solidFill>
              </a:rPr>
              <a:t>End</a:t>
            </a:r>
            <a:r>
              <a:rPr lang="hr-HR" sz="3600" b="1" dirty="0" smtClean="0">
                <a:solidFill>
                  <a:srgbClr val="C00000"/>
                </a:solidFill>
              </a:rPr>
              <a:t> </a:t>
            </a:r>
            <a:r>
              <a:rPr lang="hr-HR" sz="3600" b="1" dirty="0" err="1" smtClean="0">
                <a:solidFill>
                  <a:srgbClr val="C00000"/>
                </a:solidFill>
              </a:rPr>
              <a:t>of</a:t>
            </a:r>
            <a:r>
              <a:rPr lang="hr-HR" sz="3600" b="1" dirty="0" smtClean="0">
                <a:solidFill>
                  <a:srgbClr val="C00000"/>
                </a:solidFill>
              </a:rPr>
              <a:t> </a:t>
            </a:r>
            <a:r>
              <a:rPr lang="hr-HR" sz="3600" b="1" dirty="0" err="1" smtClean="0">
                <a:solidFill>
                  <a:srgbClr val="C00000"/>
                </a:solidFill>
              </a:rPr>
              <a:t>employment</a:t>
            </a:r>
            <a:endParaRPr lang="hr-HR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086" y="1426465"/>
            <a:ext cx="9601196" cy="3915394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rgbClr val="C00000"/>
                </a:solidFill>
              </a:rPr>
              <a:t>REASONS</a:t>
            </a:r>
            <a:r>
              <a:rPr lang="en-GB" sz="2800" dirty="0" smtClean="0"/>
              <a:t> for termination of employment </a:t>
            </a:r>
          </a:p>
          <a:p>
            <a:pPr>
              <a:buNone/>
            </a:pPr>
            <a:r>
              <a:rPr lang="en-GB" sz="2800" b="1" dirty="0" smtClean="0"/>
              <a:t>a) by the employer 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Expiration of a fixed-term contract (by mutual agreement)</a:t>
            </a:r>
          </a:p>
          <a:p>
            <a:pPr marL="457200" indent="-457200">
              <a:buNone/>
            </a:pPr>
            <a:r>
              <a:rPr lang="en-GB" sz="2800" dirty="0" smtClean="0"/>
              <a:t>2.   Being made redundant (redundancy payments) </a:t>
            </a:r>
          </a:p>
          <a:p>
            <a:pPr marL="457200" indent="-457200">
              <a:buAutoNum type="arabicPeriod" startAt="3"/>
            </a:pPr>
            <a:r>
              <a:rPr lang="en-GB" sz="2800" dirty="0" smtClean="0"/>
              <a:t>Gross misconduct – summary dismissal</a:t>
            </a:r>
          </a:p>
          <a:p>
            <a:pPr marL="457200" indent="-457200">
              <a:buNone/>
            </a:pPr>
            <a:r>
              <a:rPr lang="en-GB" sz="2800" dirty="0" smtClean="0"/>
              <a:t>b) </a:t>
            </a:r>
            <a:r>
              <a:rPr lang="en-GB" sz="2800" b="1" dirty="0" smtClean="0"/>
              <a:t>b</a:t>
            </a:r>
            <a:r>
              <a:rPr lang="en-GB" sz="2800" b="1" dirty="0" smtClean="0"/>
              <a:t>y an employee</a:t>
            </a:r>
            <a:endParaRPr lang="en-GB" sz="2800" b="1" dirty="0" smtClean="0"/>
          </a:p>
          <a:p>
            <a:pPr marL="457200" indent="-457200">
              <a:buFontTx/>
              <a:buChar char="-"/>
            </a:pPr>
            <a:r>
              <a:rPr lang="en-GB" sz="2800" dirty="0" smtClean="0"/>
              <a:t>Resignation in the agreed notice period </a:t>
            </a:r>
          </a:p>
          <a:p>
            <a:pPr marL="457200" indent="-457200">
              <a:buFontTx/>
              <a:buChar char="-"/>
            </a:pPr>
            <a:r>
              <a:rPr lang="en-GB" sz="2800" dirty="0" smtClean="0"/>
              <a:t>Unfair treatment / discrimination </a:t>
            </a:r>
            <a:r>
              <a:rPr lang="en-GB" sz="2800" dirty="0" smtClean="0">
                <a:sym typeface="Symbol"/>
              </a:rPr>
              <a:t> a claim for constructive dismissal</a:t>
            </a:r>
            <a:endParaRPr lang="en-GB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03419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348" y="740732"/>
            <a:ext cx="9601196" cy="554060"/>
          </a:xfrm>
        </p:spPr>
        <p:txBody>
          <a:bodyPr>
            <a:noAutofit/>
          </a:bodyPr>
          <a:lstStyle/>
          <a:p>
            <a:r>
              <a:rPr lang="hr-HR" sz="3600" b="1" dirty="0" err="1" smtClean="0">
                <a:solidFill>
                  <a:srgbClr val="C00000"/>
                </a:solidFill>
              </a:rPr>
              <a:t>Employment</a:t>
            </a:r>
            <a:r>
              <a:rPr lang="hr-HR" sz="3600" b="1" dirty="0" smtClean="0">
                <a:solidFill>
                  <a:srgbClr val="C00000"/>
                </a:solidFill>
              </a:rPr>
              <a:t> </a:t>
            </a:r>
            <a:r>
              <a:rPr lang="hr-HR" sz="3600" b="1" dirty="0" err="1" smtClean="0">
                <a:solidFill>
                  <a:srgbClr val="C00000"/>
                </a:solidFill>
              </a:rPr>
              <a:t>disputes</a:t>
            </a:r>
            <a:r>
              <a:rPr lang="hr-HR" sz="3600" b="1" dirty="0" smtClean="0">
                <a:solidFill>
                  <a:srgbClr val="C00000"/>
                </a:solidFill>
              </a:rPr>
              <a:t> </a:t>
            </a:r>
            <a:endParaRPr lang="hr-HR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426464"/>
            <a:ext cx="9601196" cy="4449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b="1" dirty="0" smtClean="0"/>
              <a:t>PROBLEMS in the employer – employee relationship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informal amicable solution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Internal procedures laid down by the employer (disciplinary procedures, handling employee complaints)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Assistance by a third party, a mediator / an arbiter – ADR procedure (alternative dispute resolution procedure)</a:t>
            </a:r>
          </a:p>
          <a:p>
            <a:pPr marL="457200" indent="-457200">
              <a:buAutoNum type="alphaLcParenR"/>
            </a:pPr>
            <a:r>
              <a:rPr lang="en-GB" sz="2800" dirty="0" smtClean="0"/>
              <a:t>A lawsuit before a county court / an employment tribunal</a:t>
            </a:r>
          </a:p>
          <a:p>
            <a:pPr marL="457200" indent="-457200">
              <a:buNone/>
            </a:pPr>
            <a:endParaRPr lang="hr-H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9760" y="682210"/>
            <a:ext cx="9601196" cy="736940"/>
          </a:xfrm>
        </p:spPr>
        <p:txBody>
          <a:bodyPr>
            <a:normAutofit fontScale="90000"/>
          </a:bodyPr>
          <a:lstStyle/>
          <a:p>
            <a:r>
              <a:rPr lang="hr-HR" b="1" dirty="0" err="1" smtClean="0">
                <a:solidFill>
                  <a:srgbClr val="C00000"/>
                </a:solidFill>
              </a:rPr>
              <a:t>An</a:t>
            </a:r>
            <a:r>
              <a:rPr lang="hr-HR" b="1" dirty="0" smtClean="0">
                <a:solidFill>
                  <a:srgbClr val="C00000"/>
                </a:solidFill>
              </a:rPr>
              <a:t> </a:t>
            </a:r>
            <a:r>
              <a:rPr lang="hr-HR" b="1" dirty="0" err="1" smtClean="0">
                <a:solidFill>
                  <a:srgbClr val="C00000"/>
                </a:solidFill>
              </a:rPr>
              <a:t>employment</a:t>
            </a:r>
            <a:r>
              <a:rPr lang="hr-HR" b="1" dirty="0" smtClean="0">
                <a:solidFill>
                  <a:srgbClr val="C00000"/>
                </a:solidFill>
              </a:rPr>
              <a:t> tribunal </a:t>
            </a:r>
            <a:endParaRPr lang="hr-H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4661" y="1367942"/>
            <a:ext cx="9601196" cy="52962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dirty="0" smtClean="0"/>
              <a:t>THREE MEMBERS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a chairperson (a barrister or a </a:t>
            </a:r>
            <a:r>
              <a:rPr lang="en-GB" sz="2800" dirty="0" err="1" smtClean="0"/>
              <a:t>soliciter</a:t>
            </a:r>
            <a:r>
              <a:rPr lang="en-GB" sz="2800" dirty="0" smtClean="0"/>
              <a:t>) 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the </a:t>
            </a:r>
            <a:r>
              <a:rPr lang="en-GB" sz="2800" dirty="0" err="1" smtClean="0"/>
              <a:t>firts</a:t>
            </a:r>
            <a:r>
              <a:rPr lang="en-GB" sz="2800" dirty="0" smtClean="0"/>
              <a:t> lay person (representative of a relevant industry)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the second lay person (experience in </a:t>
            </a:r>
            <a:r>
              <a:rPr lang="en-GB" sz="2800" dirty="0" err="1" smtClean="0"/>
              <a:t>treade</a:t>
            </a:r>
            <a:r>
              <a:rPr lang="en-GB" sz="2800" dirty="0" smtClean="0"/>
              <a:t> union activities)</a:t>
            </a:r>
          </a:p>
          <a:p>
            <a:pPr marL="514350" indent="-514350"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Tribunals less formal than regular courts, hierarchy: </a:t>
            </a:r>
          </a:p>
          <a:p>
            <a:pPr marL="514350" indent="-514350">
              <a:buNone/>
            </a:pP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3277210" y="4396434"/>
            <a:ext cx="2787091" cy="165323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4593943" y="4367174"/>
            <a:ext cx="4308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3</a:t>
            </a:r>
            <a:r>
              <a:rPr lang="en-GB" sz="2400" b="1" dirty="0" smtClean="0"/>
              <a:t>. instance: Court of Appeal 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70702" y="5017009"/>
            <a:ext cx="684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2. </a:t>
            </a:r>
            <a:r>
              <a:rPr lang="en-GB" sz="2400" b="1" dirty="0" smtClean="0"/>
              <a:t>instance: Employment Appeals Tribunal, E.A.T</a:t>
            </a:r>
            <a:r>
              <a:rPr lang="hr-HR" sz="2400" b="1" dirty="0" smtClean="0"/>
              <a:t>. </a:t>
            </a:r>
            <a:endParaRPr lang="hr-HR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91353" y="5666843"/>
            <a:ext cx="542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/>
              <a:t>1. </a:t>
            </a:r>
            <a:r>
              <a:rPr lang="en-GB" sz="2400" b="1" dirty="0" smtClean="0"/>
              <a:t>instance: Employment Tribunal</a:t>
            </a:r>
            <a:endParaRPr lang="en-GB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717" y="981116"/>
            <a:ext cx="9601196" cy="1303867"/>
          </a:xfrm>
        </p:spPr>
        <p:txBody>
          <a:bodyPr>
            <a:normAutofit fontScale="90000"/>
          </a:bodyPr>
          <a:lstStyle/>
          <a:p>
            <a:r>
              <a:rPr lang="hr-HR" sz="3600" b="1" dirty="0" err="1" smtClean="0">
                <a:solidFill>
                  <a:srgbClr val="C00000"/>
                </a:solidFill>
              </a:rPr>
              <a:t>Available</a:t>
            </a:r>
            <a:r>
              <a:rPr lang="hr-HR" sz="3600" b="1" dirty="0" smtClean="0">
                <a:solidFill>
                  <a:srgbClr val="C00000"/>
                </a:solidFill>
              </a:rPr>
              <a:t> legal </a:t>
            </a:r>
            <a:r>
              <a:rPr lang="hr-HR" sz="3600" b="1" dirty="0" err="1" smtClean="0">
                <a:solidFill>
                  <a:srgbClr val="C00000"/>
                </a:solidFill>
              </a:rPr>
              <a:t>remedies</a:t>
            </a:r>
            <a:r>
              <a:rPr lang="hr-HR" sz="3600" b="1" dirty="0" smtClean="0">
                <a:solidFill>
                  <a:srgbClr val="C00000"/>
                </a:solidFill>
              </a:rPr>
              <a:t/>
            </a:r>
            <a:br>
              <a:rPr lang="hr-HR" sz="3600" b="1" dirty="0" smtClean="0">
                <a:solidFill>
                  <a:srgbClr val="C00000"/>
                </a:solidFill>
              </a:rPr>
            </a:br>
            <a:r>
              <a:rPr lang="hr-HR" sz="3600" b="1" dirty="0" smtClean="0">
                <a:solidFill>
                  <a:srgbClr val="C00000"/>
                </a:solidFill>
              </a:rPr>
              <a:t/>
            </a:r>
            <a:br>
              <a:rPr lang="hr-HR" sz="3600" b="1" dirty="0" smtClean="0">
                <a:solidFill>
                  <a:srgbClr val="C00000"/>
                </a:solidFill>
              </a:rPr>
            </a:br>
            <a:r>
              <a:rPr lang="hr-HR" sz="3100" b="1" dirty="0" err="1" smtClean="0">
                <a:solidFill>
                  <a:schemeClr val="tx1"/>
                </a:solidFill>
              </a:rPr>
              <a:t>Read</a:t>
            </a:r>
            <a:r>
              <a:rPr lang="hr-HR" sz="3100" b="1" dirty="0" smtClean="0">
                <a:solidFill>
                  <a:schemeClr val="tx1"/>
                </a:solidFill>
              </a:rPr>
              <a:t> </a:t>
            </a:r>
            <a:r>
              <a:rPr lang="hr-HR" sz="3100" b="1" dirty="0" err="1" smtClean="0">
                <a:solidFill>
                  <a:schemeClr val="tx1"/>
                </a:solidFill>
              </a:rPr>
              <a:t>the</a:t>
            </a:r>
            <a:r>
              <a:rPr lang="hr-HR" sz="3100" b="1" dirty="0" smtClean="0">
                <a:solidFill>
                  <a:schemeClr val="tx1"/>
                </a:solidFill>
              </a:rPr>
              <a:t> </a:t>
            </a:r>
            <a:r>
              <a:rPr lang="hr-HR" sz="3100" b="1" dirty="0" err="1" smtClean="0">
                <a:solidFill>
                  <a:schemeClr val="tx1"/>
                </a:solidFill>
              </a:rPr>
              <a:t>text</a:t>
            </a:r>
            <a:r>
              <a:rPr lang="hr-HR" sz="3100" b="1" dirty="0" smtClean="0">
                <a:solidFill>
                  <a:schemeClr val="tx1"/>
                </a:solidFill>
              </a:rPr>
              <a:t>, p. </a:t>
            </a:r>
            <a:r>
              <a:rPr lang="hr-HR" sz="3100" b="1" dirty="0" smtClean="0">
                <a:solidFill>
                  <a:schemeClr val="tx1"/>
                </a:solidFill>
              </a:rPr>
              <a:t>190 </a:t>
            </a:r>
            <a:r>
              <a:rPr lang="hr-HR" sz="3100" b="1" dirty="0" err="1" smtClean="0">
                <a:solidFill>
                  <a:schemeClr val="tx1"/>
                </a:solidFill>
              </a:rPr>
              <a:t>and</a:t>
            </a:r>
            <a:r>
              <a:rPr lang="hr-HR" sz="3100" b="1" dirty="0" smtClean="0">
                <a:solidFill>
                  <a:schemeClr val="tx1"/>
                </a:solidFill>
              </a:rPr>
              <a:t> </a:t>
            </a:r>
            <a:r>
              <a:rPr lang="hr-HR" sz="3100" b="1" dirty="0" err="1" smtClean="0">
                <a:solidFill>
                  <a:schemeClr val="tx1"/>
                </a:solidFill>
              </a:rPr>
              <a:t>complete</a:t>
            </a:r>
            <a:r>
              <a:rPr lang="hr-HR" sz="3100" b="1" dirty="0" smtClean="0">
                <a:solidFill>
                  <a:schemeClr val="tx1"/>
                </a:solidFill>
              </a:rPr>
              <a:t> </a:t>
            </a:r>
            <a:r>
              <a:rPr lang="hr-HR" sz="3100" b="1" dirty="0" err="1" smtClean="0">
                <a:solidFill>
                  <a:schemeClr val="tx1"/>
                </a:solidFill>
              </a:rPr>
              <a:t>the</a:t>
            </a:r>
            <a:r>
              <a:rPr lang="hr-HR" sz="3100" b="1" dirty="0" smtClean="0">
                <a:solidFill>
                  <a:schemeClr val="tx1"/>
                </a:solidFill>
              </a:rPr>
              <a:t> notes</a:t>
            </a:r>
            <a:r>
              <a:rPr lang="hr-HR" sz="3100" b="1" dirty="0" smtClean="0">
                <a:solidFill>
                  <a:schemeClr val="tx1"/>
                </a:solidFill>
              </a:rPr>
              <a:t/>
            </a:r>
            <a:br>
              <a:rPr lang="hr-HR" sz="3100" b="1" dirty="0" smtClean="0">
                <a:solidFill>
                  <a:schemeClr val="tx1"/>
                </a:solidFill>
              </a:rPr>
            </a:br>
            <a:endParaRPr lang="hr-HR" sz="31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7140" y="2126689"/>
            <a:ext cx="10210797" cy="4165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3400" dirty="0" smtClean="0"/>
          </a:p>
          <a:p>
            <a:pPr marL="514350" indent="-514350">
              <a:buAutoNum type="arabicPeriod"/>
            </a:pPr>
            <a:r>
              <a:rPr lang="en-GB" sz="2800" dirty="0" smtClean="0"/>
              <a:t>C__________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R___________ (returning to previous position)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R __________ (another position with the same employer) </a:t>
            </a:r>
          </a:p>
          <a:p>
            <a:pPr marL="457200" indent="-457200">
              <a:buNone/>
            </a:pPr>
            <a:r>
              <a:rPr lang="en-GB" sz="2800" b="1" dirty="0" smtClean="0"/>
              <a:t>Explain the difference in the position of tribunals and county courts in awarding compensation. </a:t>
            </a:r>
            <a:r>
              <a:rPr lang="en-GB" sz="2800" b="1" dirty="0" smtClean="0"/>
              <a:t>                                               </a:t>
            </a:r>
            <a:endParaRPr lang="en-GB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4484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466" y="982132"/>
            <a:ext cx="10121187" cy="707679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C00000"/>
                </a:solidFill>
              </a:rPr>
              <a:t>VOCABULARY WORK </a:t>
            </a:r>
            <a:br>
              <a:rPr lang="hr-HR" dirty="0" smtClean="0">
                <a:solidFill>
                  <a:srgbClr val="C00000"/>
                </a:solidFill>
              </a:rPr>
            </a:br>
            <a:r>
              <a:rPr lang="en-GB" sz="3100" b="1" dirty="0" smtClean="0">
                <a:solidFill>
                  <a:schemeClr val="tx1"/>
                </a:solidFill>
              </a:rPr>
              <a:t>F</a:t>
            </a:r>
            <a:r>
              <a:rPr lang="en-GB" sz="3100" b="1" dirty="0" smtClean="0"/>
              <a:t>ind English expressions for the following Croatian phrases:</a:t>
            </a:r>
            <a:endParaRPr lang="en-GB" sz="31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23820" y="1949770"/>
            <a:ext cx="7714485" cy="4319356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hr-HR" sz="2800" dirty="0" smtClean="0"/>
              <a:t>Poslodavac i posloprimac	</a:t>
            </a:r>
          </a:p>
          <a:p>
            <a:pPr>
              <a:buFontTx/>
              <a:buChar char="-"/>
            </a:pPr>
            <a:r>
              <a:rPr lang="hr-HR" sz="2800" dirty="0" smtClean="0"/>
              <a:t>Ugovor o radu</a:t>
            </a:r>
          </a:p>
          <a:p>
            <a:pPr>
              <a:buFontTx/>
              <a:buChar char="-"/>
            </a:pPr>
            <a:r>
              <a:rPr lang="hr-HR" sz="2800" dirty="0" smtClean="0"/>
              <a:t>Raskinuti ugovor o radu </a:t>
            </a:r>
          </a:p>
          <a:p>
            <a:pPr>
              <a:buFontTx/>
              <a:buChar char="-"/>
            </a:pPr>
            <a:r>
              <a:rPr lang="hr-HR" sz="2800" dirty="0" smtClean="0"/>
              <a:t>Kolektivan ugovor </a:t>
            </a:r>
          </a:p>
          <a:p>
            <a:pPr>
              <a:buFontTx/>
              <a:buChar char="-"/>
            </a:pPr>
            <a:r>
              <a:rPr lang="hr-HR" sz="2800" dirty="0" smtClean="0"/>
              <a:t>Plaća, naknada za rad</a:t>
            </a:r>
          </a:p>
          <a:p>
            <a:pPr>
              <a:buFontTx/>
              <a:buChar char="-"/>
            </a:pPr>
            <a:r>
              <a:rPr lang="hr-HR" sz="2800" dirty="0" smtClean="0"/>
              <a:t>Radno vrijeme</a:t>
            </a:r>
          </a:p>
          <a:p>
            <a:pPr>
              <a:buFontTx/>
              <a:buChar char="-"/>
            </a:pPr>
            <a:r>
              <a:rPr lang="hr-HR" sz="2800" dirty="0" smtClean="0"/>
              <a:t>Bolovanje i </a:t>
            </a:r>
            <a:r>
              <a:rPr lang="hr-HR" sz="2800" dirty="0" err="1" smtClean="0"/>
              <a:t>porodiljni</a:t>
            </a:r>
            <a:r>
              <a:rPr lang="hr-HR" sz="2800" dirty="0" smtClean="0"/>
              <a:t> dopust</a:t>
            </a:r>
          </a:p>
          <a:p>
            <a:pPr>
              <a:buFontTx/>
              <a:buChar char="-"/>
            </a:pPr>
            <a:r>
              <a:rPr lang="hr-HR" sz="2800" dirty="0" smtClean="0"/>
              <a:t>Pravo na godišnji odmor </a:t>
            </a:r>
            <a:endParaRPr lang="hr-H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489</Words>
  <Application>Microsoft Office PowerPoint</Application>
  <PresentationFormat>Custom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Organic</vt:lpstr>
      <vt:lpstr>EMPLOYMENT LAW</vt:lpstr>
      <vt:lpstr>Sources of employment law in Britain</vt:lpstr>
      <vt:lpstr>Employment contract Read the text, p. 189 and complete the graphical presentation. </vt:lpstr>
      <vt:lpstr>Employment contract Read the text, p. 189 and complete the list of wirtten particulars / elements of the contract. </vt:lpstr>
      <vt:lpstr>End of employment</vt:lpstr>
      <vt:lpstr>Employment disputes </vt:lpstr>
      <vt:lpstr>An employment tribunal </vt:lpstr>
      <vt:lpstr>Available legal remedies  Read the text, p. 190 and complete the notes </vt:lpstr>
      <vt:lpstr>VOCABULARY WORK  Find English expressions for the following Croatian phrases:</vt:lpstr>
      <vt:lpstr>VOCABULARY WORK  Find English expressions for the following Croatian phrases:</vt:lpstr>
      <vt:lpstr>Part II – Discrimination in the Workplace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LAW</dc:title>
  <dc:creator>korisnik</dc:creator>
  <cp:lastModifiedBy>User</cp:lastModifiedBy>
  <cp:revision>18</cp:revision>
  <dcterms:created xsi:type="dcterms:W3CDTF">2018-01-23T08:06:20Z</dcterms:created>
  <dcterms:modified xsi:type="dcterms:W3CDTF">2018-01-23T18:59:30Z</dcterms:modified>
</cp:coreProperties>
</file>