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0"/>
  </p:handoutMasterIdLst>
  <p:sldIdLst>
    <p:sldId id="256" r:id="rId2"/>
    <p:sldId id="259" r:id="rId3"/>
    <p:sldId id="257" r:id="rId4"/>
    <p:sldId id="258"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67" autoAdjust="0"/>
    <p:restoredTop sz="94660"/>
  </p:normalViewPr>
  <p:slideViewPr>
    <p:cSldViewPr>
      <p:cViewPr varScale="1">
        <p:scale>
          <a:sx n="124" d="100"/>
          <a:sy n="124" d="100"/>
        </p:scale>
        <p:origin x="-1256"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D51B3D-6D7D-4067-86F1-526C0E5E56EA}" type="datetimeFigureOut">
              <a:rPr lang="hr-HR" smtClean="0"/>
              <a:pPr/>
              <a:t>15.5.2018.</a:t>
            </a:fld>
            <a:endParaRPr lang="hr-H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E208B5-1F1C-4BFB-8195-7C071CDFC831}" type="slidenum">
              <a:rPr lang="hr-HR" smtClean="0"/>
              <a:pPr/>
              <a:t>‹#›</a:t>
            </a:fld>
            <a:endParaRPr lang="hr-H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2" name="Footer Placeholder 1"/>
          <p:cNvSpPr>
            <a:spLocks noGrp="1"/>
          </p:cNvSpPr>
          <p:nvPr>
            <p:ph type="ftr" sz="quarter" idx="11"/>
          </p:nvPr>
        </p:nvSpPr>
        <p:spPr/>
        <p:txBody>
          <a:bodyPr/>
          <a:lstStyle/>
          <a:p>
            <a:endParaRPr lang="hr-HR"/>
          </a:p>
        </p:txBody>
      </p:sp>
      <p:sp>
        <p:nvSpPr>
          <p:cNvPr id="15" name="Slide Number Placeholder 14"/>
          <p:cNvSpPr>
            <a:spLocks noGrp="1"/>
          </p:cNvSpPr>
          <p:nvPr>
            <p:ph type="sldNum" sz="quarter" idx="12"/>
          </p:nvPr>
        </p:nvSpPr>
        <p:spPr>
          <a:xfrm>
            <a:off x="8229600" y="6473952"/>
            <a:ext cx="758952" cy="246888"/>
          </a:xfrm>
        </p:spPr>
        <p:txBody>
          <a:bodyPr/>
          <a:lstStyle/>
          <a:p>
            <a:fld id="{646D9941-7EF2-4018-8BC3-54AA5C12130B}"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46D9941-7EF2-4018-8BC3-54AA5C12130B}"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46D9941-7EF2-4018-8BC3-54AA5C12130B}"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19" name="Footer Placeholder 18"/>
          <p:cNvSpPr>
            <a:spLocks noGrp="1"/>
          </p:cNvSpPr>
          <p:nvPr>
            <p:ph type="ftr" sz="quarter" idx="11"/>
          </p:nvPr>
        </p:nvSpPr>
        <p:spPr>
          <a:xfrm>
            <a:off x="3581400" y="76200"/>
            <a:ext cx="2895600" cy="288925"/>
          </a:xfrm>
        </p:spPr>
        <p:txBody>
          <a:bodyPr/>
          <a:lstStyle/>
          <a:p>
            <a:endParaRPr lang="hr-HR"/>
          </a:p>
        </p:txBody>
      </p:sp>
      <p:sp>
        <p:nvSpPr>
          <p:cNvPr id="16" name="Slide Number Placeholder 15"/>
          <p:cNvSpPr>
            <a:spLocks noGrp="1"/>
          </p:cNvSpPr>
          <p:nvPr>
            <p:ph type="sldNum" sz="quarter" idx="12"/>
          </p:nvPr>
        </p:nvSpPr>
        <p:spPr>
          <a:xfrm>
            <a:off x="8229600" y="6473952"/>
            <a:ext cx="758952" cy="246888"/>
          </a:xfrm>
        </p:spPr>
        <p:txBody>
          <a:bodyPr/>
          <a:lstStyle/>
          <a:p>
            <a:fld id="{646D9941-7EF2-4018-8BC3-54AA5C12130B}"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11" name="Footer Placeholder 10"/>
          <p:cNvSpPr>
            <a:spLocks noGrp="1"/>
          </p:cNvSpPr>
          <p:nvPr>
            <p:ph type="ftr" sz="quarter" idx="11"/>
          </p:nvPr>
        </p:nvSpPr>
        <p:spPr/>
        <p:txBody>
          <a:bodyPr/>
          <a:lstStyle/>
          <a:p>
            <a:endParaRPr lang="hr-HR"/>
          </a:p>
        </p:txBody>
      </p:sp>
      <p:sp>
        <p:nvSpPr>
          <p:cNvPr id="16" name="Slide Number Placeholder 15"/>
          <p:cNvSpPr>
            <a:spLocks noGrp="1"/>
          </p:cNvSpPr>
          <p:nvPr>
            <p:ph type="sldNum" sz="quarter" idx="12"/>
          </p:nvPr>
        </p:nvSpPr>
        <p:spPr/>
        <p:txBody>
          <a:bodyPr/>
          <a:lstStyle/>
          <a:p>
            <a:fld id="{646D9941-7EF2-4018-8BC3-54AA5C12130B}" type="slidenum">
              <a:rPr lang="hr-HR" smtClean="0"/>
              <a:pPr/>
              <a:t>‹#›</a:t>
            </a:fld>
            <a:endParaRPr lang="hr-H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10" name="Footer Placeholder 9"/>
          <p:cNvSpPr>
            <a:spLocks noGrp="1"/>
          </p:cNvSpPr>
          <p:nvPr>
            <p:ph type="ftr" sz="quarter" idx="11"/>
          </p:nvPr>
        </p:nvSpPr>
        <p:spPr/>
        <p:txBody>
          <a:bodyPr/>
          <a:lstStyle/>
          <a:p>
            <a:endParaRPr lang="hr-HR"/>
          </a:p>
        </p:txBody>
      </p:sp>
      <p:sp>
        <p:nvSpPr>
          <p:cNvPr id="31" name="Slide Number Placeholder 30"/>
          <p:cNvSpPr>
            <a:spLocks noGrp="1"/>
          </p:cNvSpPr>
          <p:nvPr>
            <p:ph type="sldNum" sz="quarter" idx="12"/>
          </p:nvPr>
        </p:nvSpPr>
        <p:spPr/>
        <p:txBody>
          <a:bodyPr/>
          <a:lstStyle/>
          <a:p>
            <a:fld id="{646D9941-7EF2-4018-8BC3-54AA5C12130B}"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229600" y="6477000"/>
            <a:ext cx="762000" cy="246888"/>
          </a:xfrm>
        </p:spPr>
        <p:txBody>
          <a:bodyPr/>
          <a:lstStyle/>
          <a:p>
            <a:fld id="{646D9941-7EF2-4018-8BC3-54AA5C12130B}" type="slidenum">
              <a:rPr lang="hr-HR" smtClean="0"/>
              <a:pPr/>
              <a:t>‹#›</a:t>
            </a:fld>
            <a:endParaRPr lang="hr-H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21" name="Footer Placeholder 20"/>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46D9941-7EF2-4018-8BC3-54AA5C12130B}"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24" name="Footer Placeholder 23"/>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46D9941-7EF2-4018-8BC3-54AA5C12130B}"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29" name="Footer Placeholder 28"/>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46D9941-7EF2-4018-8BC3-54AA5C12130B}"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5C37CBA6-BBF0-42B3-8B01-B0E20F281F34}" type="datetimeFigureOut">
              <a:rPr lang="sr-Latn-CS" smtClean="0"/>
              <a:pPr/>
              <a:t>15.5.2018.</a:t>
            </a:fld>
            <a:endParaRPr lang="hr-HR"/>
          </a:p>
        </p:txBody>
      </p:sp>
      <p:sp>
        <p:nvSpPr>
          <p:cNvPr id="5" name="Footer Placeholder 4"/>
          <p:cNvSpPr>
            <a:spLocks noGrp="1"/>
          </p:cNvSpPr>
          <p:nvPr>
            <p:ph type="ftr" sz="quarter" idx="11"/>
          </p:nvPr>
        </p:nvSpPr>
        <p:spPr/>
        <p:txBody>
          <a:bodyPr/>
          <a:lstStyle/>
          <a:p>
            <a:endParaRPr lang="hr-HR"/>
          </a:p>
        </p:txBody>
      </p:sp>
      <p:sp>
        <p:nvSpPr>
          <p:cNvPr id="31" name="Slide Number Placeholder 30"/>
          <p:cNvSpPr>
            <a:spLocks noGrp="1"/>
          </p:cNvSpPr>
          <p:nvPr>
            <p:ph type="sldNum" sz="quarter" idx="12"/>
          </p:nvPr>
        </p:nvSpPr>
        <p:spPr/>
        <p:txBody>
          <a:bodyPr/>
          <a:lstStyle/>
          <a:p>
            <a:fld id="{646D9941-7EF2-4018-8BC3-54AA5C12130B}" type="slidenum">
              <a:rPr lang="hr-HR" smtClean="0"/>
              <a:pPr/>
              <a:t>‹#›</a:t>
            </a:fld>
            <a:endParaRPr lang="hr-H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C37CBA6-BBF0-42B3-8B01-B0E20F281F34}" type="datetimeFigureOut">
              <a:rPr lang="sr-Latn-CS" smtClean="0"/>
              <a:pPr/>
              <a:t>15.5.2018.</a:t>
            </a:fld>
            <a:endParaRPr lang="hr-H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hr-H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46D9941-7EF2-4018-8BC3-54AA5C12130B}" type="slidenum">
              <a:rPr lang="hr-HR" smtClean="0"/>
              <a:pPr/>
              <a:t>‹#›</a:t>
            </a:fld>
            <a:endParaRPr lang="hr-H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XgnXwrsMB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European_Union" TargetMode="External"/><Relationship Id="rId2" Type="http://schemas.openxmlformats.org/officeDocument/2006/relationships/hyperlink" Target="https://en.wikipedia.org/wiki/European_Economic_Community" TargetMode="External"/><Relationship Id="rId1" Type="http://schemas.openxmlformats.org/officeDocument/2006/relationships/slideLayout" Target="../slideLayouts/slideLayout2.xml"/><Relationship Id="rId4" Type="http://schemas.openxmlformats.org/officeDocument/2006/relationships/hyperlink" Target="http://europa.eu/about-eu/basic-information/symbols/europe-day/index_en.ht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the</a:t>
            </a:r>
            <a:r>
              <a:rPr lang="hr-HR" dirty="0" smtClean="0"/>
              <a:t> legal </a:t>
            </a:r>
            <a:r>
              <a:rPr lang="hr-HR" dirty="0" err="1" smtClean="0"/>
              <a:t>foundations</a:t>
            </a:r>
            <a:r>
              <a:rPr lang="hr-HR" dirty="0" smtClean="0"/>
              <a:t> </a:t>
            </a:r>
            <a:r>
              <a:rPr lang="hr-HR" dirty="0" err="1" smtClean="0"/>
              <a:t>of</a:t>
            </a:r>
            <a:r>
              <a:rPr lang="hr-HR" dirty="0" smtClean="0"/>
              <a:t> </a:t>
            </a:r>
            <a:br>
              <a:rPr lang="hr-HR" dirty="0" smtClean="0"/>
            </a:br>
            <a:r>
              <a:rPr lang="hr-HR" dirty="0" err="1" smtClean="0"/>
              <a:t>the</a:t>
            </a:r>
            <a:r>
              <a:rPr lang="hr-HR" dirty="0" smtClean="0"/>
              <a:t> </a:t>
            </a:r>
            <a:r>
              <a:rPr lang="hr-HR" dirty="0" err="1" smtClean="0"/>
              <a:t>european</a:t>
            </a:r>
            <a:r>
              <a:rPr lang="hr-HR" dirty="0" smtClean="0"/>
              <a:t> union</a:t>
            </a:r>
            <a:endParaRPr lang="hr-HR" dirty="0"/>
          </a:p>
        </p:txBody>
      </p:sp>
      <p:sp>
        <p:nvSpPr>
          <p:cNvPr id="3" name="Subtitle 2"/>
          <p:cNvSpPr>
            <a:spLocks noGrp="1"/>
          </p:cNvSpPr>
          <p:nvPr>
            <p:ph type="subTitle" idx="1"/>
          </p:nvPr>
        </p:nvSpPr>
        <p:spPr/>
        <p:txBody>
          <a:bodyPr/>
          <a:lstStyle/>
          <a:p>
            <a:r>
              <a:rPr lang="hr-HR" dirty="0" smtClean="0"/>
              <a:t>UNIT 24</a:t>
            </a:r>
            <a:endParaRPr lang="hr-HR" dirty="0"/>
          </a:p>
        </p:txBody>
      </p:sp>
      <p:pic>
        <p:nvPicPr>
          <p:cNvPr id="1026" name="Picture 2"/>
          <p:cNvPicPr>
            <a:picLocks noChangeAspect="1" noChangeArrowheads="1"/>
          </p:cNvPicPr>
          <p:nvPr/>
        </p:nvPicPr>
        <p:blipFill>
          <a:blip r:embed="rId2" cstate="print"/>
          <a:srcRect/>
          <a:stretch>
            <a:fillRect/>
          </a:stretch>
        </p:blipFill>
        <p:spPr bwMode="auto">
          <a:xfrm>
            <a:off x="3491880" y="548680"/>
            <a:ext cx="5112568" cy="306754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p:spPr>
        <p:txBody>
          <a:bodyPr/>
          <a:lstStyle/>
          <a:p>
            <a:r>
              <a:rPr lang="hr-HR" dirty="0" smtClean="0">
                <a:solidFill>
                  <a:srgbClr val="C00000"/>
                </a:solidFill>
                <a:effectLst/>
              </a:rPr>
              <a:t>PART II </a:t>
            </a:r>
            <a:r>
              <a:rPr lang="hr-HR" dirty="0" smtClean="0">
                <a:effectLst/>
              </a:rPr>
              <a:t>- </a:t>
            </a:r>
            <a:r>
              <a:rPr lang="hr-HR" dirty="0" err="1" smtClean="0">
                <a:effectLst/>
              </a:rPr>
              <a:t>Sources</a:t>
            </a:r>
            <a:r>
              <a:rPr lang="hr-HR" dirty="0" smtClean="0">
                <a:effectLst/>
              </a:rPr>
              <a:t> </a:t>
            </a:r>
            <a:r>
              <a:rPr lang="hr-HR" dirty="0" err="1" smtClean="0">
                <a:effectLst/>
              </a:rPr>
              <a:t>of</a:t>
            </a:r>
            <a:r>
              <a:rPr lang="hr-HR" dirty="0" smtClean="0">
                <a:effectLst/>
              </a:rPr>
              <a:t> </a:t>
            </a:r>
            <a:r>
              <a:rPr lang="hr-HR" dirty="0" err="1" smtClean="0">
                <a:effectLst/>
              </a:rPr>
              <a:t>the</a:t>
            </a:r>
            <a:r>
              <a:rPr lang="hr-HR" dirty="0" smtClean="0">
                <a:effectLst/>
              </a:rPr>
              <a:t> EU </a:t>
            </a:r>
            <a:r>
              <a:rPr lang="hr-HR" dirty="0" err="1" smtClean="0">
                <a:effectLst/>
              </a:rPr>
              <a:t>law</a:t>
            </a:r>
            <a:endParaRPr lang="en-US" dirty="0" smtClean="0">
              <a:effectLst/>
            </a:endParaRPr>
          </a:p>
        </p:txBody>
      </p:sp>
      <p:sp>
        <p:nvSpPr>
          <p:cNvPr id="10243" name="Rectangle 3"/>
          <p:cNvSpPr>
            <a:spLocks noChangeArrowheads="1"/>
          </p:cNvSpPr>
          <p:nvPr/>
        </p:nvSpPr>
        <p:spPr bwMode="auto">
          <a:xfrm>
            <a:off x="1500166" y="2428868"/>
            <a:ext cx="2592387" cy="2578100"/>
          </a:xfrm>
          <a:prstGeom prst="rect">
            <a:avLst/>
          </a:prstGeom>
          <a:solidFill>
            <a:srgbClr val="FFCC00"/>
          </a:solidFill>
          <a:ln w="9525">
            <a:solidFill>
              <a:schemeClr val="tx1"/>
            </a:solidFill>
            <a:miter lim="800000"/>
            <a:headEnd/>
            <a:tailEnd/>
          </a:ln>
        </p:spPr>
        <p:txBody>
          <a:bodyPr wrap="none" anchor="ctr"/>
          <a:lstStyle/>
          <a:p>
            <a:pPr algn="ctr"/>
            <a:r>
              <a:rPr lang="hr-HR" sz="2400" b="1" dirty="0" err="1">
                <a:solidFill>
                  <a:srgbClr val="0070C0"/>
                </a:solidFill>
                <a:latin typeface="Tahoma" pitchFamily="34" charset="0"/>
              </a:rPr>
              <a:t>primary</a:t>
            </a:r>
            <a:r>
              <a:rPr lang="hr-HR" sz="2400" b="1" dirty="0">
                <a:solidFill>
                  <a:srgbClr val="0070C0"/>
                </a:solidFill>
                <a:latin typeface="Tahoma" pitchFamily="34" charset="0"/>
              </a:rPr>
              <a:t> </a:t>
            </a:r>
          </a:p>
          <a:p>
            <a:pPr algn="ctr"/>
            <a:r>
              <a:rPr lang="hr-HR" sz="2400" b="1" dirty="0" err="1">
                <a:solidFill>
                  <a:srgbClr val="0070C0"/>
                </a:solidFill>
                <a:latin typeface="Tahoma" pitchFamily="34" charset="0"/>
              </a:rPr>
              <a:t>legislation</a:t>
            </a:r>
            <a:endParaRPr lang="hr-HR" sz="2400" b="1" dirty="0">
              <a:solidFill>
                <a:srgbClr val="0070C0"/>
              </a:solidFill>
              <a:latin typeface="Tahoma" pitchFamily="34" charset="0"/>
            </a:endParaRPr>
          </a:p>
          <a:p>
            <a:pPr algn="ctr"/>
            <a:endParaRPr lang="hr-HR" sz="2400" dirty="0">
              <a:solidFill>
                <a:srgbClr val="0070C0"/>
              </a:solidFill>
              <a:latin typeface="Tahoma" pitchFamily="34" charset="0"/>
            </a:endParaRPr>
          </a:p>
          <a:p>
            <a:pPr algn="ctr"/>
            <a:r>
              <a:rPr lang="hr-HR" sz="2400" dirty="0">
                <a:solidFill>
                  <a:srgbClr val="0070C0"/>
                </a:solidFill>
                <a:latin typeface="Tahoma" pitchFamily="34" charset="0"/>
              </a:rPr>
              <a:t>THE TREATIES </a:t>
            </a:r>
            <a:endParaRPr lang="en-US" sz="2400" dirty="0">
              <a:solidFill>
                <a:srgbClr val="0070C0"/>
              </a:solidFill>
              <a:latin typeface="Tahoma" pitchFamily="34" charset="0"/>
            </a:endParaRPr>
          </a:p>
        </p:txBody>
      </p:sp>
      <p:sp>
        <p:nvSpPr>
          <p:cNvPr id="10244" name="Rectangle 4"/>
          <p:cNvSpPr>
            <a:spLocks noChangeArrowheads="1"/>
          </p:cNvSpPr>
          <p:nvPr/>
        </p:nvSpPr>
        <p:spPr bwMode="auto">
          <a:xfrm>
            <a:off x="4714876" y="2000240"/>
            <a:ext cx="4286250" cy="4786322"/>
          </a:xfrm>
          <a:prstGeom prst="rect">
            <a:avLst/>
          </a:prstGeom>
          <a:solidFill>
            <a:srgbClr val="FFCC00"/>
          </a:solidFill>
          <a:ln w="9525">
            <a:solidFill>
              <a:schemeClr val="tx1"/>
            </a:solidFill>
            <a:miter lim="800000"/>
            <a:headEnd/>
            <a:tailEnd/>
          </a:ln>
        </p:spPr>
        <p:txBody>
          <a:bodyPr wrap="none" anchor="ctr"/>
          <a:lstStyle/>
          <a:p>
            <a:r>
              <a:rPr lang="hr-HR" sz="2400" b="1" dirty="0" err="1">
                <a:solidFill>
                  <a:srgbClr val="0070C0"/>
                </a:solidFill>
                <a:latin typeface="Tahoma" pitchFamily="34" charset="0"/>
              </a:rPr>
              <a:t>secondary</a:t>
            </a:r>
            <a:endParaRPr lang="hr-HR" sz="2400" b="1" dirty="0">
              <a:solidFill>
                <a:srgbClr val="0070C0"/>
              </a:solidFill>
              <a:latin typeface="Tahoma" pitchFamily="34" charset="0"/>
            </a:endParaRPr>
          </a:p>
          <a:p>
            <a:r>
              <a:rPr lang="hr-HR" sz="2400" b="1" dirty="0" err="1">
                <a:solidFill>
                  <a:srgbClr val="0070C0"/>
                </a:solidFill>
                <a:latin typeface="Tahoma" pitchFamily="34" charset="0"/>
              </a:rPr>
              <a:t>Legislation</a:t>
            </a:r>
            <a:endParaRPr lang="hr-HR" sz="2400" b="1" dirty="0">
              <a:solidFill>
                <a:srgbClr val="0070C0"/>
              </a:solidFill>
              <a:latin typeface="Tahoma" pitchFamily="34" charset="0"/>
            </a:endParaRPr>
          </a:p>
          <a:p>
            <a:endParaRPr lang="hr-HR" sz="2400" b="1" dirty="0">
              <a:solidFill>
                <a:srgbClr val="0070C0"/>
              </a:solidFill>
              <a:latin typeface="Tahoma" pitchFamily="34" charset="0"/>
            </a:endParaRPr>
          </a:p>
          <a:p>
            <a:pPr>
              <a:buFontTx/>
              <a:buChar char="-"/>
            </a:pPr>
            <a:r>
              <a:rPr lang="hr-HR" sz="2400" dirty="0">
                <a:solidFill>
                  <a:srgbClr val="0070C0"/>
                </a:solidFill>
                <a:latin typeface="Tahoma" pitchFamily="34" charset="0"/>
              </a:rPr>
              <a:t>REGULATIONS</a:t>
            </a:r>
          </a:p>
          <a:p>
            <a:pPr>
              <a:buFontTx/>
              <a:buChar char="-"/>
            </a:pPr>
            <a:r>
              <a:rPr lang="hr-HR" sz="2400" dirty="0">
                <a:solidFill>
                  <a:srgbClr val="0070C0"/>
                </a:solidFill>
                <a:latin typeface="Tahoma" pitchFamily="34" charset="0"/>
              </a:rPr>
              <a:t>DIRECTIVES</a:t>
            </a:r>
          </a:p>
          <a:p>
            <a:pPr>
              <a:buFontTx/>
              <a:buChar char="-"/>
            </a:pPr>
            <a:r>
              <a:rPr lang="hr-HR" sz="2400" dirty="0">
                <a:solidFill>
                  <a:srgbClr val="0070C0"/>
                </a:solidFill>
                <a:latin typeface="Tahoma" pitchFamily="34" charset="0"/>
              </a:rPr>
              <a:t>DECISIONS</a:t>
            </a:r>
          </a:p>
          <a:p>
            <a:pPr>
              <a:buFontTx/>
              <a:buChar char="-"/>
            </a:pPr>
            <a:r>
              <a:rPr lang="hr-HR" sz="2400" dirty="0">
                <a:solidFill>
                  <a:srgbClr val="0070C0"/>
                </a:solidFill>
                <a:latin typeface="Tahoma" pitchFamily="34" charset="0"/>
              </a:rPr>
              <a:t>RECOMMENDATIONS</a:t>
            </a:r>
          </a:p>
          <a:p>
            <a:pPr>
              <a:buFontTx/>
              <a:buChar char="-"/>
            </a:pPr>
            <a:r>
              <a:rPr lang="hr-HR" sz="2400" dirty="0" smtClean="0">
                <a:solidFill>
                  <a:srgbClr val="0070C0"/>
                </a:solidFill>
                <a:latin typeface="Tahoma" pitchFamily="34" charset="0"/>
              </a:rPr>
              <a:t>OPINIONS</a:t>
            </a:r>
          </a:p>
          <a:p>
            <a:endParaRPr lang="hr-HR" sz="1200" dirty="0" smtClean="0">
              <a:solidFill>
                <a:srgbClr val="FF0000"/>
              </a:solidFill>
            </a:endParaRPr>
          </a:p>
          <a:p>
            <a:r>
              <a:rPr lang="hr-HR" sz="1600" b="1" dirty="0" smtClean="0">
                <a:solidFill>
                  <a:srgbClr val="FF0000"/>
                </a:solidFill>
              </a:rPr>
              <a:t>CHAPTER 2 </a:t>
            </a:r>
            <a:r>
              <a:rPr lang="hr-HR" sz="1600" b="1" dirty="0" err="1" smtClean="0">
                <a:solidFill>
                  <a:srgbClr val="FF0000"/>
                </a:solidFill>
              </a:rPr>
              <a:t>from</a:t>
            </a:r>
            <a:r>
              <a:rPr lang="hr-HR" sz="1600" b="1" dirty="0" smtClean="0">
                <a:solidFill>
                  <a:srgbClr val="FF0000"/>
                </a:solidFill>
              </a:rPr>
              <a:t> </a:t>
            </a:r>
            <a:r>
              <a:rPr lang="hr-HR" sz="1600" b="1" dirty="0" err="1" smtClean="0">
                <a:solidFill>
                  <a:srgbClr val="FF0000"/>
                </a:solidFill>
              </a:rPr>
              <a:t>the</a:t>
            </a:r>
            <a:r>
              <a:rPr lang="hr-HR" sz="1600" b="1" dirty="0" smtClean="0">
                <a:solidFill>
                  <a:srgbClr val="FF0000"/>
                </a:solidFill>
              </a:rPr>
              <a:t> </a:t>
            </a:r>
            <a:r>
              <a:rPr lang="hr-HR" sz="1600" b="1" dirty="0" err="1" smtClean="0">
                <a:solidFill>
                  <a:srgbClr val="FF0000"/>
                </a:solidFill>
              </a:rPr>
              <a:t>Threaty</a:t>
            </a:r>
            <a:r>
              <a:rPr lang="hr-HR" sz="1600" b="1" dirty="0" smtClean="0">
                <a:solidFill>
                  <a:srgbClr val="FF0000"/>
                </a:solidFill>
              </a:rPr>
              <a:t> on </a:t>
            </a:r>
            <a:r>
              <a:rPr lang="hr-HR" sz="1600" b="1" dirty="0" err="1" smtClean="0">
                <a:solidFill>
                  <a:srgbClr val="FF0000"/>
                </a:solidFill>
              </a:rPr>
              <a:t>the</a:t>
            </a:r>
            <a:r>
              <a:rPr lang="hr-HR" sz="1600" b="1" dirty="0" smtClean="0">
                <a:solidFill>
                  <a:srgbClr val="FF0000"/>
                </a:solidFill>
              </a:rPr>
              <a:t> </a:t>
            </a:r>
            <a:r>
              <a:rPr lang="hr-HR" sz="1600" b="1" dirty="0" err="1" smtClean="0">
                <a:solidFill>
                  <a:srgbClr val="FF0000"/>
                </a:solidFill>
              </a:rPr>
              <a:t>Functioning</a:t>
            </a:r>
            <a:r>
              <a:rPr lang="hr-HR" sz="1600" b="1" dirty="0" smtClean="0">
                <a:solidFill>
                  <a:srgbClr val="FF0000"/>
                </a:solidFill>
              </a:rPr>
              <a:t> </a:t>
            </a:r>
          </a:p>
          <a:p>
            <a:r>
              <a:rPr lang="hr-HR" sz="1600" b="1" dirty="0" err="1" smtClean="0">
                <a:solidFill>
                  <a:srgbClr val="FF0000"/>
                </a:solidFill>
              </a:rPr>
              <a:t>of</a:t>
            </a:r>
            <a:r>
              <a:rPr lang="hr-HR" sz="1600" b="1" dirty="0" smtClean="0">
                <a:solidFill>
                  <a:srgbClr val="FF0000"/>
                </a:solidFill>
              </a:rPr>
              <a:t> </a:t>
            </a:r>
            <a:r>
              <a:rPr lang="hr-HR" sz="1600" b="1" dirty="0" err="1" smtClean="0">
                <a:solidFill>
                  <a:srgbClr val="FF0000"/>
                </a:solidFill>
              </a:rPr>
              <a:t>the</a:t>
            </a:r>
            <a:r>
              <a:rPr lang="hr-HR" sz="1600" b="1" dirty="0" smtClean="0">
                <a:solidFill>
                  <a:srgbClr val="FF0000"/>
                </a:solidFill>
              </a:rPr>
              <a:t> </a:t>
            </a:r>
            <a:r>
              <a:rPr lang="hr-HR" sz="1600" b="1" dirty="0" err="1" smtClean="0">
                <a:solidFill>
                  <a:srgbClr val="FF0000"/>
                </a:solidFill>
              </a:rPr>
              <a:t>European</a:t>
            </a:r>
            <a:r>
              <a:rPr lang="hr-HR" sz="1600" b="1" dirty="0" smtClean="0">
                <a:solidFill>
                  <a:srgbClr val="FF0000"/>
                </a:solidFill>
              </a:rPr>
              <a:t> Union </a:t>
            </a:r>
          </a:p>
          <a:p>
            <a:r>
              <a:rPr lang="en-US" sz="1600" b="1" dirty="0" smtClean="0">
                <a:solidFill>
                  <a:srgbClr val="FF0000"/>
                </a:solidFill>
              </a:rPr>
              <a:t>LEGAL </a:t>
            </a:r>
            <a:r>
              <a:rPr lang="hr-HR" sz="1600" b="1" dirty="0" smtClean="0">
                <a:solidFill>
                  <a:srgbClr val="FF0000"/>
                </a:solidFill>
              </a:rPr>
              <a:t> </a:t>
            </a:r>
            <a:r>
              <a:rPr lang="en-US" sz="1600" b="1" dirty="0">
                <a:solidFill>
                  <a:srgbClr val="FF0000"/>
                </a:solidFill>
              </a:rPr>
              <a:t>ACTS OF THE </a:t>
            </a:r>
            <a:r>
              <a:rPr lang="en-US" sz="1600" b="1" dirty="0" smtClean="0">
                <a:solidFill>
                  <a:srgbClr val="FF0000"/>
                </a:solidFill>
              </a:rPr>
              <a:t>UNION</a:t>
            </a:r>
            <a:r>
              <a:rPr lang="hr-HR" sz="1600" b="1" dirty="0" smtClean="0">
                <a:solidFill>
                  <a:srgbClr val="FF0000"/>
                </a:solidFill>
              </a:rPr>
              <a:t> …</a:t>
            </a:r>
          </a:p>
          <a:p>
            <a:r>
              <a:rPr lang="hr-HR" sz="1600" i="1" dirty="0" smtClean="0">
                <a:solidFill>
                  <a:srgbClr val="FF0000"/>
                </a:solidFill>
              </a:rPr>
              <a:t>SECTION </a:t>
            </a:r>
            <a:r>
              <a:rPr lang="hr-HR" sz="1600" i="1" dirty="0">
                <a:solidFill>
                  <a:srgbClr val="FF0000"/>
                </a:solidFill>
              </a:rPr>
              <a:t>1 </a:t>
            </a:r>
          </a:p>
          <a:p>
            <a:r>
              <a:rPr lang="en-US" sz="1600" dirty="0">
                <a:solidFill>
                  <a:srgbClr val="FF0000"/>
                </a:solidFill>
              </a:rPr>
              <a:t>THE LEGAL ACTS OF THE UNION </a:t>
            </a:r>
            <a:endParaRPr lang="hr-HR" sz="1600" dirty="0" smtClean="0">
              <a:solidFill>
                <a:srgbClr val="FF0000"/>
              </a:solidFill>
            </a:endParaRPr>
          </a:p>
          <a:p>
            <a:r>
              <a:rPr lang="hr-HR" sz="1600" b="1" dirty="0" err="1" smtClean="0">
                <a:solidFill>
                  <a:srgbClr val="FF0000"/>
                </a:solidFill>
                <a:latin typeface="Tahoma" pitchFamily="34" charset="0"/>
              </a:rPr>
              <a:t>Article</a:t>
            </a:r>
            <a:r>
              <a:rPr lang="hr-HR" sz="1600" b="1" dirty="0" smtClean="0">
                <a:solidFill>
                  <a:srgbClr val="FF0000"/>
                </a:solidFill>
                <a:latin typeface="Tahoma" pitchFamily="34" charset="0"/>
              </a:rPr>
              <a:t> 288</a:t>
            </a:r>
            <a:endParaRPr lang="en-US" sz="1600" b="1" dirty="0">
              <a:solidFill>
                <a:srgbClr val="FF0000"/>
              </a:solidFill>
              <a:latin typeface="Tahoma" pitchFamily="34" charset="0"/>
            </a:endParaRPr>
          </a:p>
        </p:txBody>
      </p:sp>
      <p:sp>
        <p:nvSpPr>
          <p:cNvPr id="10245" name="Line 5"/>
          <p:cNvSpPr>
            <a:spLocks noChangeShapeType="1"/>
          </p:cNvSpPr>
          <p:nvPr/>
        </p:nvSpPr>
        <p:spPr bwMode="auto">
          <a:xfrm flipH="1">
            <a:off x="3214677" y="1214422"/>
            <a:ext cx="862013" cy="1143008"/>
          </a:xfrm>
          <a:prstGeom prst="line">
            <a:avLst/>
          </a:prstGeom>
          <a:noFill/>
          <a:ln w="9525">
            <a:solidFill>
              <a:schemeClr val="tx1"/>
            </a:solidFill>
            <a:round/>
            <a:headEnd/>
            <a:tailEnd type="triangle" w="med" len="med"/>
          </a:ln>
        </p:spPr>
        <p:txBody>
          <a:bodyPr/>
          <a:lstStyle/>
          <a:p>
            <a:endParaRPr lang="hr-HR"/>
          </a:p>
        </p:txBody>
      </p:sp>
      <p:sp>
        <p:nvSpPr>
          <p:cNvPr id="10246" name="Line 6"/>
          <p:cNvSpPr>
            <a:spLocks noChangeShapeType="1"/>
          </p:cNvSpPr>
          <p:nvPr/>
        </p:nvSpPr>
        <p:spPr bwMode="auto">
          <a:xfrm>
            <a:off x="5357818" y="1142984"/>
            <a:ext cx="635000" cy="801687"/>
          </a:xfrm>
          <a:prstGeom prst="line">
            <a:avLst/>
          </a:prstGeom>
          <a:noFill/>
          <a:ln w="9525">
            <a:solidFill>
              <a:schemeClr val="tx1"/>
            </a:solidFill>
            <a:round/>
            <a:headEnd/>
            <a:tailEnd type="triangle" w="med" len="med"/>
          </a:ln>
        </p:spPr>
        <p:txBody>
          <a:bodyPr/>
          <a:lstStyle/>
          <a:p>
            <a:endParaRPr lang="hr-HR"/>
          </a:p>
        </p:txBody>
      </p:sp>
      <p:sp>
        <p:nvSpPr>
          <p:cNvPr id="10247" name="Left-Right Arrow 6"/>
          <p:cNvSpPr>
            <a:spLocks noChangeArrowheads="1"/>
          </p:cNvSpPr>
          <p:nvPr/>
        </p:nvSpPr>
        <p:spPr bwMode="auto">
          <a:xfrm rot="1873272">
            <a:off x="3538273" y="4780553"/>
            <a:ext cx="1216025" cy="485775"/>
          </a:xfrm>
          <a:prstGeom prst="leftRightArrow">
            <a:avLst>
              <a:gd name="adj1" fmla="val 50000"/>
              <a:gd name="adj2" fmla="val 49880"/>
            </a:avLst>
          </a:prstGeom>
          <a:solidFill>
            <a:schemeClr val="accent1"/>
          </a:solidFill>
          <a:ln w="9525" algn="ctr">
            <a:solidFill>
              <a:schemeClr val="tx1"/>
            </a:solidFill>
            <a:round/>
            <a:headEnd/>
            <a:tailEnd/>
          </a:ln>
        </p:spPr>
        <p:txBody>
          <a:bodyPr/>
          <a:lstStyle/>
          <a:p>
            <a:endParaRPr lang="hr-H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508000"/>
          </a:xfrm>
        </p:spPr>
        <p:txBody>
          <a:bodyPr>
            <a:normAutofit fontScale="90000"/>
          </a:bodyPr>
          <a:lstStyle/>
          <a:p>
            <a:pPr>
              <a:defRPr/>
            </a:pPr>
            <a:r>
              <a:rPr lang="hr-HR" sz="3200" dirty="0" err="1" smtClean="0">
                <a:solidFill>
                  <a:schemeClr val="accent6">
                    <a:lumMod val="75000"/>
                  </a:schemeClr>
                </a:solidFill>
              </a:rPr>
              <a:t>Primary</a:t>
            </a:r>
            <a:r>
              <a:rPr lang="hr-HR" sz="3200" dirty="0" smtClean="0">
                <a:solidFill>
                  <a:schemeClr val="accent6">
                    <a:lumMod val="75000"/>
                  </a:schemeClr>
                </a:solidFill>
              </a:rPr>
              <a:t> </a:t>
            </a:r>
            <a:r>
              <a:rPr lang="hr-HR" sz="3200" dirty="0" err="1" smtClean="0">
                <a:solidFill>
                  <a:schemeClr val="accent6">
                    <a:lumMod val="75000"/>
                  </a:schemeClr>
                </a:solidFill>
              </a:rPr>
              <a:t>legislation</a:t>
            </a:r>
            <a:endParaRPr lang="hr-HR" sz="3200" dirty="0">
              <a:solidFill>
                <a:schemeClr val="accent6">
                  <a:lumMod val="75000"/>
                </a:schemeClr>
              </a:solidFill>
            </a:endParaRPr>
          </a:p>
        </p:txBody>
      </p:sp>
      <p:sp>
        <p:nvSpPr>
          <p:cNvPr id="3" name="Content Placeholder 2"/>
          <p:cNvSpPr>
            <a:spLocks noGrp="1"/>
          </p:cNvSpPr>
          <p:nvPr>
            <p:ph idx="1"/>
          </p:nvPr>
        </p:nvSpPr>
        <p:spPr>
          <a:xfrm>
            <a:off x="428625" y="1143000"/>
            <a:ext cx="8258175" cy="5429250"/>
          </a:xfrm>
        </p:spPr>
        <p:txBody>
          <a:bodyPr/>
          <a:lstStyle/>
          <a:p>
            <a:pPr>
              <a:buFont typeface="Wingdings" pitchFamily="2" charset="2"/>
              <a:buNone/>
              <a:defRPr/>
            </a:pPr>
            <a:r>
              <a:rPr lang="en-US" sz="2400" dirty="0" smtClean="0">
                <a:solidFill>
                  <a:schemeClr val="accent6">
                    <a:lumMod val="75000"/>
                  </a:schemeClr>
                </a:solidFill>
              </a:rPr>
              <a:t>The </a:t>
            </a:r>
            <a:r>
              <a:rPr lang="en-US" sz="2400" b="1" dirty="0" smtClean="0">
                <a:solidFill>
                  <a:schemeClr val="accent6">
                    <a:lumMod val="75000"/>
                  </a:schemeClr>
                </a:solidFill>
              </a:rPr>
              <a:t>Treaty of Lisbon</a:t>
            </a:r>
            <a:r>
              <a:rPr lang="en-US" sz="2400" dirty="0" smtClean="0">
                <a:solidFill>
                  <a:schemeClr val="accent6">
                    <a:lumMod val="75000"/>
                  </a:schemeClr>
                </a:solidFill>
              </a:rPr>
              <a:t> </a:t>
            </a:r>
            <a:r>
              <a:rPr lang="hr-HR" sz="2400" dirty="0" smtClean="0">
                <a:solidFill>
                  <a:schemeClr val="accent6">
                    <a:lumMod val="75000"/>
                  </a:schemeClr>
                </a:solidFill>
              </a:rPr>
              <a:t>or t</a:t>
            </a:r>
            <a:r>
              <a:rPr lang="en-US" sz="2400" dirty="0" smtClean="0">
                <a:solidFill>
                  <a:schemeClr val="accent6">
                    <a:lumMod val="75000"/>
                  </a:schemeClr>
                </a:solidFill>
              </a:rPr>
              <a:t>he Lisbon Treaty </a:t>
            </a:r>
            <a:r>
              <a:rPr lang="en-US" sz="2400" dirty="0" smtClean="0"/>
              <a:t>(initially known as the </a:t>
            </a:r>
            <a:r>
              <a:rPr lang="en-US" sz="2400" b="1" dirty="0" smtClean="0"/>
              <a:t>Reform Treaty</a:t>
            </a:r>
            <a:r>
              <a:rPr lang="en-US" sz="2400" dirty="0" smtClean="0"/>
              <a:t>) </a:t>
            </a:r>
            <a:endParaRPr lang="hr-HR" sz="2400" dirty="0" err="1" smtClean="0"/>
          </a:p>
          <a:p>
            <a:pPr>
              <a:buFont typeface="Wingdings" pitchFamily="2" charset="2"/>
              <a:buNone/>
              <a:defRPr/>
            </a:pPr>
            <a:endParaRPr lang="hr-HR" sz="2400" dirty="0" smtClean="0">
              <a:solidFill>
                <a:srgbClr val="FFFF00"/>
              </a:solidFill>
            </a:endParaRPr>
          </a:p>
          <a:p>
            <a:pPr>
              <a:buFont typeface="Wingdings" pitchFamily="2" charset="2"/>
              <a:buNone/>
              <a:defRPr/>
            </a:pPr>
            <a:r>
              <a:rPr lang="hr-HR" sz="2400" dirty="0" smtClean="0"/>
              <a:t>-   </a:t>
            </a:r>
            <a:r>
              <a:rPr lang="en-US" sz="2400" dirty="0" smtClean="0"/>
              <a:t> </a:t>
            </a:r>
            <a:r>
              <a:rPr lang="hr-HR" sz="2400" dirty="0" err="1" smtClean="0">
                <a:solidFill>
                  <a:srgbClr val="C00000"/>
                </a:solidFill>
              </a:rPr>
              <a:t>Signed</a:t>
            </a:r>
            <a:r>
              <a:rPr lang="hr-HR" sz="2400" dirty="0" smtClean="0">
                <a:solidFill>
                  <a:srgbClr val="C00000"/>
                </a:solidFill>
              </a:rPr>
              <a:t> b</a:t>
            </a:r>
            <a:r>
              <a:rPr lang="en-US" sz="2400" dirty="0" smtClean="0">
                <a:solidFill>
                  <a:srgbClr val="C00000"/>
                </a:solidFill>
              </a:rPr>
              <a:t>y </a:t>
            </a:r>
            <a:r>
              <a:rPr lang="en-US" sz="2400" dirty="0" smtClean="0"/>
              <a:t>the </a:t>
            </a:r>
            <a:r>
              <a:rPr lang="hr-HR" sz="2400" dirty="0" smtClean="0"/>
              <a:t>EU </a:t>
            </a:r>
            <a:r>
              <a:rPr lang="hr-HR" sz="2400" dirty="0" err="1" smtClean="0"/>
              <a:t>member</a:t>
            </a:r>
            <a:r>
              <a:rPr lang="hr-HR" sz="2400" dirty="0" smtClean="0"/>
              <a:t> </a:t>
            </a:r>
            <a:r>
              <a:rPr lang="hr-HR" sz="2400" dirty="0" err="1" smtClean="0"/>
              <a:t>states</a:t>
            </a:r>
            <a:r>
              <a:rPr lang="hr-HR" sz="2400" dirty="0" smtClean="0"/>
              <a:t> </a:t>
            </a:r>
            <a:r>
              <a:rPr lang="en-US" sz="2400" dirty="0" smtClean="0"/>
              <a:t>on 13 December 2007, </a:t>
            </a:r>
            <a:endParaRPr lang="hr-HR" sz="2400" dirty="0" smtClean="0"/>
          </a:p>
          <a:p>
            <a:pPr>
              <a:buFontTx/>
              <a:buChar char="-"/>
              <a:defRPr/>
            </a:pPr>
            <a:r>
              <a:rPr lang="hr-HR" sz="2400" dirty="0" err="1" smtClean="0">
                <a:solidFill>
                  <a:srgbClr val="C00000"/>
                </a:solidFill>
              </a:rPr>
              <a:t>Entered</a:t>
            </a:r>
            <a:r>
              <a:rPr lang="hr-HR" sz="2400" dirty="0" smtClean="0">
                <a:solidFill>
                  <a:srgbClr val="C00000"/>
                </a:solidFill>
              </a:rPr>
              <a:t> </a:t>
            </a:r>
            <a:r>
              <a:rPr lang="hr-HR" sz="2400" dirty="0" err="1" smtClean="0">
                <a:solidFill>
                  <a:srgbClr val="C00000"/>
                </a:solidFill>
              </a:rPr>
              <a:t>into</a:t>
            </a:r>
            <a:r>
              <a:rPr lang="hr-HR" sz="2400" dirty="0" smtClean="0">
                <a:solidFill>
                  <a:srgbClr val="C00000"/>
                </a:solidFill>
              </a:rPr>
              <a:t> </a:t>
            </a:r>
            <a:r>
              <a:rPr lang="hr-HR" sz="2400" dirty="0" err="1" smtClean="0">
                <a:solidFill>
                  <a:srgbClr val="C00000"/>
                </a:solidFill>
              </a:rPr>
              <a:t>force</a:t>
            </a:r>
            <a:r>
              <a:rPr lang="hr-HR" sz="2400" dirty="0" smtClean="0">
                <a:solidFill>
                  <a:srgbClr val="C00000"/>
                </a:solidFill>
              </a:rPr>
              <a:t> </a:t>
            </a:r>
            <a:r>
              <a:rPr lang="en-US" sz="2400" dirty="0" smtClean="0"/>
              <a:t>on 1 December 2009</a:t>
            </a:r>
            <a:endParaRPr lang="hr-HR" sz="2400" dirty="0" smtClean="0"/>
          </a:p>
          <a:p>
            <a:pPr>
              <a:buFont typeface="Wingdings" pitchFamily="2" charset="2"/>
              <a:buNone/>
              <a:defRPr/>
            </a:pPr>
            <a:endParaRPr lang="hr-HR" sz="2400" dirty="0" smtClean="0"/>
          </a:p>
          <a:p>
            <a:pPr>
              <a:buFont typeface="Wingdings" pitchFamily="2" charset="2"/>
              <a:buNone/>
              <a:defRPr/>
            </a:pPr>
            <a:r>
              <a:rPr lang="hr-HR" sz="2400" dirty="0" err="1" smtClean="0"/>
              <a:t>Full</a:t>
            </a:r>
            <a:r>
              <a:rPr lang="hr-HR" sz="2400" dirty="0" smtClean="0"/>
              <a:t> title: </a:t>
            </a:r>
            <a:r>
              <a:rPr lang="hr-HR" sz="2400" i="1" dirty="0" err="1" smtClean="0">
                <a:solidFill>
                  <a:srgbClr val="0070C0"/>
                </a:solidFill>
              </a:rPr>
              <a:t>Treaty</a:t>
            </a:r>
            <a:r>
              <a:rPr lang="hr-HR" sz="2400" i="1" dirty="0" smtClean="0">
                <a:solidFill>
                  <a:srgbClr val="0070C0"/>
                </a:solidFill>
              </a:rPr>
              <a:t> on </a:t>
            </a:r>
            <a:r>
              <a:rPr lang="hr-HR" sz="2400" i="1" dirty="0" err="1" smtClean="0">
                <a:solidFill>
                  <a:srgbClr val="0070C0"/>
                </a:solidFill>
              </a:rPr>
              <a:t>European</a:t>
            </a:r>
            <a:r>
              <a:rPr lang="hr-HR" sz="2400" i="1" dirty="0" smtClean="0">
                <a:solidFill>
                  <a:srgbClr val="0070C0"/>
                </a:solidFill>
              </a:rPr>
              <a:t> Union </a:t>
            </a:r>
            <a:r>
              <a:rPr lang="hr-HR" sz="2400" i="1" dirty="0" err="1" smtClean="0">
                <a:solidFill>
                  <a:srgbClr val="0070C0"/>
                </a:solidFill>
              </a:rPr>
              <a:t>and</a:t>
            </a:r>
            <a:r>
              <a:rPr lang="hr-HR" sz="2400" i="1" dirty="0" smtClean="0">
                <a:solidFill>
                  <a:srgbClr val="0070C0"/>
                </a:solidFill>
              </a:rPr>
              <a:t> </a:t>
            </a:r>
            <a:r>
              <a:rPr lang="hr-HR" sz="2400" i="1" dirty="0" err="1" smtClean="0">
                <a:solidFill>
                  <a:srgbClr val="0070C0"/>
                </a:solidFill>
              </a:rPr>
              <a:t>the</a:t>
            </a:r>
            <a:r>
              <a:rPr lang="hr-HR" sz="2400" i="1" dirty="0" smtClean="0">
                <a:solidFill>
                  <a:srgbClr val="0070C0"/>
                </a:solidFill>
              </a:rPr>
              <a:t> </a:t>
            </a:r>
            <a:r>
              <a:rPr lang="hr-HR" sz="2400" i="1" dirty="0" err="1" smtClean="0">
                <a:solidFill>
                  <a:srgbClr val="0070C0"/>
                </a:solidFill>
              </a:rPr>
              <a:t>Treaty</a:t>
            </a:r>
            <a:r>
              <a:rPr lang="hr-HR" sz="2400" i="1" dirty="0" smtClean="0">
                <a:solidFill>
                  <a:srgbClr val="0070C0"/>
                </a:solidFill>
              </a:rPr>
              <a:t> on </a:t>
            </a:r>
            <a:r>
              <a:rPr lang="hr-HR" sz="2400" i="1" dirty="0" err="1" smtClean="0">
                <a:solidFill>
                  <a:srgbClr val="0070C0"/>
                </a:solidFill>
              </a:rPr>
              <a:t>the</a:t>
            </a:r>
            <a:r>
              <a:rPr lang="hr-HR" sz="2400" i="1" dirty="0" smtClean="0">
                <a:solidFill>
                  <a:srgbClr val="0070C0"/>
                </a:solidFill>
              </a:rPr>
              <a:t> </a:t>
            </a:r>
            <a:r>
              <a:rPr lang="hr-HR" sz="2400" i="1" dirty="0" err="1" smtClean="0">
                <a:solidFill>
                  <a:srgbClr val="0070C0"/>
                </a:solidFill>
              </a:rPr>
              <a:t>Functioning</a:t>
            </a:r>
            <a:r>
              <a:rPr lang="hr-HR" sz="2400" i="1" dirty="0" smtClean="0">
                <a:solidFill>
                  <a:srgbClr val="0070C0"/>
                </a:solidFill>
              </a:rPr>
              <a:t> </a:t>
            </a:r>
            <a:r>
              <a:rPr lang="hr-HR" sz="2400" i="1" dirty="0" err="1" smtClean="0">
                <a:solidFill>
                  <a:srgbClr val="0070C0"/>
                </a:solidFill>
              </a:rPr>
              <a:t>of</a:t>
            </a:r>
            <a:r>
              <a:rPr lang="hr-HR" sz="2400" i="1" dirty="0" smtClean="0">
                <a:solidFill>
                  <a:srgbClr val="0070C0"/>
                </a:solidFill>
              </a:rPr>
              <a:t> </a:t>
            </a:r>
            <a:r>
              <a:rPr lang="hr-HR" sz="2400" i="1" dirty="0" err="1" smtClean="0">
                <a:solidFill>
                  <a:srgbClr val="0070C0"/>
                </a:solidFill>
              </a:rPr>
              <a:t>the</a:t>
            </a:r>
            <a:r>
              <a:rPr lang="hr-HR" sz="2400" i="1" dirty="0" smtClean="0">
                <a:solidFill>
                  <a:srgbClr val="0070C0"/>
                </a:solidFill>
              </a:rPr>
              <a:t> </a:t>
            </a:r>
            <a:r>
              <a:rPr lang="hr-HR" sz="2400" i="1" dirty="0" err="1" smtClean="0">
                <a:solidFill>
                  <a:srgbClr val="0070C0"/>
                </a:solidFill>
              </a:rPr>
              <a:t>European</a:t>
            </a:r>
            <a:r>
              <a:rPr lang="hr-HR" sz="2400" i="1" dirty="0" smtClean="0">
                <a:solidFill>
                  <a:srgbClr val="0070C0"/>
                </a:solidFill>
              </a:rPr>
              <a:t> Union </a:t>
            </a:r>
            <a:endParaRPr lang="hr-HR" sz="2400" i="1" dirty="0">
              <a:solidFill>
                <a:srgbClr val="0070C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357188"/>
            <a:ext cx="8229600" cy="428625"/>
          </a:xfrm>
        </p:spPr>
        <p:txBody>
          <a:bodyPr>
            <a:normAutofit fontScale="90000"/>
          </a:bodyPr>
          <a:lstStyle/>
          <a:p>
            <a:pPr>
              <a:defRPr/>
            </a:pPr>
            <a:r>
              <a:rPr lang="hr-HR" sz="3600" dirty="0" err="1" smtClean="0">
                <a:solidFill>
                  <a:schemeClr val="accent6">
                    <a:lumMod val="75000"/>
                  </a:schemeClr>
                </a:solidFill>
              </a:rPr>
              <a:t>Article</a:t>
            </a:r>
            <a:r>
              <a:rPr lang="hr-HR" sz="3600" dirty="0" smtClean="0">
                <a:solidFill>
                  <a:schemeClr val="accent6">
                    <a:lumMod val="75000"/>
                  </a:schemeClr>
                </a:solidFill>
              </a:rPr>
              <a:t> 288 TFEU </a:t>
            </a:r>
            <a:r>
              <a:rPr lang="hr-HR" sz="2800" dirty="0" smtClean="0">
                <a:solidFill>
                  <a:schemeClr val="accent6">
                    <a:lumMod val="75000"/>
                  </a:schemeClr>
                </a:solidFill>
              </a:rPr>
              <a:t>(ex. </a:t>
            </a:r>
            <a:r>
              <a:rPr lang="en-US" sz="2800" dirty="0" smtClean="0">
                <a:solidFill>
                  <a:schemeClr val="accent6">
                    <a:lumMod val="75000"/>
                  </a:schemeClr>
                </a:solidFill>
              </a:rPr>
              <a:t>Article 249</a:t>
            </a:r>
            <a:r>
              <a:rPr lang="hr-HR" sz="2800" dirty="0" smtClean="0">
                <a:solidFill>
                  <a:schemeClr val="accent6">
                    <a:lumMod val="75000"/>
                  </a:schemeClr>
                </a:solidFill>
              </a:rPr>
              <a:t> EC </a:t>
            </a:r>
            <a:r>
              <a:rPr lang="hr-HR" sz="2800" dirty="0" err="1" smtClean="0">
                <a:solidFill>
                  <a:schemeClr val="accent6">
                    <a:lumMod val="75000"/>
                  </a:schemeClr>
                </a:solidFill>
              </a:rPr>
              <a:t>Treaty</a:t>
            </a:r>
            <a:r>
              <a:rPr lang="hr-HR" sz="2800" dirty="0" smtClean="0">
                <a:solidFill>
                  <a:schemeClr val="accent6">
                    <a:lumMod val="75000"/>
                  </a:schemeClr>
                </a:solidFill>
              </a:rPr>
              <a:t>)</a:t>
            </a:r>
            <a:endParaRPr lang="hr-HR" sz="2800" dirty="0">
              <a:solidFill>
                <a:schemeClr val="accent6">
                  <a:lumMod val="75000"/>
                </a:schemeClr>
              </a:solidFill>
            </a:endParaRPr>
          </a:p>
        </p:txBody>
      </p:sp>
      <p:sp>
        <p:nvSpPr>
          <p:cNvPr id="3" name="Content Placeholder 2"/>
          <p:cNvSpPr>
            <a:spLocks noGrp="1"/>
          </p:cNvSpPr>
          <p:nvPr>
            <p:ph idx="1"/>
          </p:nvPr>
        </p:nvSpPr>
        <p:spPr>
          <a:xfrm>
            <a:off x="285750" y="1071563"/>
            <a:ext cx="8643938" cy="5059362"/>
          </a:xfrm>
        </p:spPr>
        <p:txBody>
          <a:bodyPr/>
          <a:lstStyle/>
          <a:p>
            <a:pPr marL="0" indent="0" algn="ctr">
              <a:buFont typeface="Wingdings" pitchFamily="2" charset="2"/>
              <a:buNone/>
              <a:defRPr/>
            </a:pPr>
            <a:r>
              <a:rPr lang="en-US" sz="1800" i="1" dirty="0">
                <a:effectLst/>
              </a:rPr>
              <a:t>SECTION 1</a:t>
            </a:r>
            <a:r>
              <a:rPr lang="en-US" sz="1800" dirty="0">
                <a:effectLst/>
              </a:rPr>
              <a:t> </a:t>
            </a:r>
          </a:p>
          <a:p>
            <a:pPr marL="0" indent="0" algn="ctr">
              <a:buFont typeface="Wingdings" pitchFamily="2" charset="2"/>
              <a:buNone/>
              <a:defRPr/>
            </a:pPr>
            <a:r>
              <a:rPr lang="en-US" sz="1800" dirty="0">
                <a:effectLst/>
              </a:rPr>
              <a:t>THE LEGAL ACTS OF THE UNION</a:t>
            </a:r>
          </a:p>
          <a:p>
            <a:pPr marL="0" indent="0" algn="ctr">
              <a:buFont typeface="Wingdings" pitchFamily="2" charset="2"/>
              <a:buNone/>
              <a:defRPr/>
            </a:pPr>
            <a:r>
              <a:rPr lang="en-US" sz="1800" dirty="0">
                <a:effectLst/>
              </a:rPr>
              <a:t>Article 288</a:t>
            </a:r>
          </a:p>
          <a:p>
            <a:pPr marL="0" indent="0" algn="ctr">
              <a:buFont typeface="Wingdings" pitchFamily="2" charset="2"/>
              <a:buNone/>
              <a:defRPr/>
            </a:pPr>
            <a:r>
              <a:rPr lang="en-US" sz="1800" b="1" i="1" dirty="0">
                <a:effectLst/>
              </a:rPr>
              <a:t>(ex Article 249 TEC)</a:t>
            </a:r>
            <a:r>
              <a:rPr lang="en-US" sz="1800" dirty="0">
                <a:effectLst/>
              </a:rPr>
              <a:t> </a:t>
            </a:r>
            <a:endParaRPr lang="hr-HR" sz="1800" dirty="0" smtClean="0">
              <a:effectLst/>
            </a:endParaRPr>
          </a:p>
          <a:p>
            <a:pPr marL="0" indent="0" algn="ctr">
              <a:buFont typeface="Wingdings" pitchFamily="2" charset="2"/>
              <a:buNone/>
              <a:defRPr/>
            </a:pPr>
            <a:endParaRPr lang="en-US" sz="1800" dirty="0">
              <a:effectLst/>
            </a:endParaRPr>
          </a:p>
          <a:p>
            <a:pPr marL="0" indent="0">
              <a:buFont typeface="Wingdings" pitchFamily="2" charset="2"/>
              <a:buNone/>
              <a:defRPr/>
            </a:pPr>
            <a:r>
              <a:rPr lang="en-US" sz="2000" dirty="0">
                <a:effectLst/>
              </a:rPr>
              <a:t>To exercise the Union's competences, the institutions shall adopt regulations, directives, decisions, recommendations and opinions.</a:t>
            </a:r>
          </a:p>
          <a:p>
            <a:pPr marL="0" indent="0">
              <a:buFont typeface="Wingdings" pitchFamily="2" charset="2"/>
              <a:buNone/>
              <a:defRPr/>
            </a:pPr>
            <a:r>
              <a:rPr lang="en-US" sz="2000" dirty="0">
                <a:effectLst/>
              </a:rPr>
              <a:t>A </a:t>
            </a:r>
            <a:r>
              <a:rPr lang="en-US" sz="2000" b="1" dirty="0">
                <a:effectLst/>
              </a:rPr>
              <a:t>regulation</a:t>
            </a:r>
            <a:r>
              <a:rPr lang="en-US" sz="2000" dirty="0">
                <a:effectLst/>
              </a:rPr>
              <a:t> shall have general application. It shall be binding in its entirety and directly applicable in all Member States.</a:t>
            </a:r>
          </a:p>
          <a:p>
            <a:pPr marL="0" indent="0">
              <a:buFont typeface="Wingdings" pitchFamily="2" charset="2"/>
              <a:buNone/>
              <a:defRPr/>
            </a:pPr>
            <a:r>
              <a:rPr lang="en-US" sz="2000" dirty="0">
                <a:effectLst/>
              </a:rPr>
              <a:t>A </a:t>
            </a:r>
            <a:r>
              <a:rPr lang="en-US" sz="2000" b="1" dirty="0">
                <a:effectLst/>
              </a:rPr>
              <a:t>directive</a:t>
            </a:r>
            <a:r>
              <a:rPr lang="en-US" sz="2000" dirty="0">
                <a:effectLst/>
              </a:rPr>
              <a:t> shall be binding, as to the result to be achieved, upon each Member State to which it is addressed, but shall leave to the national authorities the choice of form and methods.</a:t>
            </a:r>
          </a:p>
          <a:p>
            <a:pPr marL="0" indent="0">
              <a:buFont typeface="Wingdings" pitchFamily="2" charset="2"/>
              <a:buNone/>
              <a:defRPr/>
            </a:pPr>
            <a:r>
              <a:rPr lang="en-US" sz="2000" dirty="0">
                <a:effectLst/>
              </a:rPr>
              <a:t>A </a:t>
            </a:r>
            <a:r>
              <a:rPr lang="en-US" sz="2000" b="1" dirty="0">
                <a:effectLst/>
              </a:rPr>
              <a:t>decision</a:t>
            </a:r>
            <a:r>
              <a:rPr lang="en-US" sz="2000" dirty="0">
                <a:effectLst/>
              </a:rPr>
              <a:t> shall be binding in its entirety. A decision which specifies those to whom it is addressed shall be binding only on them.</a:t>
            </a:r>
          </a:p>
          <a:p>
            <a:pPr marL="0" indent="0">
              <a:buFont typeface="Wingdings" pitchFamily="2" charset="2"/>
              <a:buNone/>
              <a:defRPr/>
            </a:pPr>
            <a:r>
              <a:rPr lang="en-US" sz="2000" b="1" dirty="0">
                <a:effectLst/>
              </a:rPr>
              <a:t>Recommendations</a:t>
            </a:r>
            <a:r>
              <a:rPr lang="en-US" sz="2000" dirty="0">
                <a:effectLst/>
              </a:rPr>
              <a:t> and </a:t>
            </a:r>
            <a:r>
              <a:rPr lang="en-US" sz="2000" b="1" dirty="0">
                <a:effectLst/>
              </a:rPr>
              <a:t>opinions</a:t>
            </a:r>
            <a:r>
              <a:rPr lang="en-US" sz="2000" dirty="0">
                <a:effectLst/>
              </a:rPr>
              <a:t> shall have no binding force.</a:t>
            </a:r>
          </a:p>
          <a:p>
            <a:pPr marL="0" indent="0">
              <a:buFont typeface="Wingdings" pitchFamily="2" charset="2"/>
              <a:buNone/>
              <a:defRPr/>
            </a:pPr>
            <a:endParaRPr lang="hr-HR"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00063" y="142875"/>
            <a:ext cx="8229600" cy="1143000"/>
          </a:xfrm>
          <a:noFill/>
        </p:spPr>
        <p:txBody>
          <a:bodyPr/>
          <a:lstStyle/>
          <a:p>
            <a:r>
              <a:rPr lang="hr-HR" dirty="0" err="1" smtClean="0">
                <a:solidFill>
                  <a:schemeClr val="accent6">
                    <a:lumMod val="75000"/>
                  </a:schemeClr>
                </a:solidFill>
                <a:effectLst/>
              </a:rPr>
              <a:t>Regulations</a:t>
            </a:r>
            <a:r>
              <a:rPr lang="hr-HR" dirty="0" smtClean="0">
                <a:solidFill>
                  <a:srgbClr val="FFFF00"/>
                </a:solidFill>
                <a:effectLst/>
              </a:rPr>
              <a:t> </a:t>
            </a:r>
            <a:r>
              <a:rPr lang="hr-HR" dirty="0" smtClean="0">
                <a:effectLst/>
              </a:rPr>
              <a:t>= uredbe</a:t>
            </a:r>
            <a:endParaRPr lang="en-US" dirty="0" smtClean="0">
              <a:effectLst/>
            </a:endParaRPr>
          </a:p>
        </p:txBody>
      </p:sp>
      <p:sp>
        <p:nvSpPr>
          <p:cNvPr id="31747" name="Rectangle 3"/>
          <p:cNvSpPr>
            <a:spLocks noGrp="1" noChangeArrowheads="1"/>
          </p:cNvSpPr>
          <p:nvPr>
            <p:ph type="body" idx="1"/>
          </p:nvPr>
        </p:nvSpPr>
        <p:spPr>
          <a:xfrm>
            <a:off x="428625" y="1428750"/>
            <a:ext cx="8469313" cy="5116513"/>
          </a:xfrm>
        </p:spPr>
        <p:txBody>
          <a:bodyPr>
            <a:normAutofit lnSpcReduction="10000"/>
          </a:bodyPr>
          <a:lstStyle/>
          <a:p>
            <a:pPr>
              <a:lnSpc>
                <a:spcPct val="90000"/>
              </a:lnSpc>
              <a:buFontTx/>
              <a:buChar char="-"/>
              <a:defRPr/>
            </a:pPr>
            <a:r>
              <a:rPr lang="hr-HR" sz="2800" dirty="0" err="1" smtClean="0">
                <a:effectLst/>
              </a:rPr>
              <a:t>defined</a:t>
            </a:r>
            <a:r>
              <a:rPr lang="hr-HR" sz="2800" dirty="0" smtClean="0">
                <a:effectLst/>
              </a:rPr>
              <a:t> </a:t>
            </a:r>
            <a:r>
              <a:rPr lang="hr-HR" sz="2800" dirty="0" err="1" smtClean="0">
                <a:effectLst/>
              </a:rPr>
              <a:t>by</a:t>
            </a:r>
            <a:r>
              <a:rPr lang="hr-HR" sz="2800" dirty="0" smtClean="0">
                <a:effectLst/>
              </a:rPr>
              <a:t> </a:t>
            </a:r>
            <a:r>
              <a:rPr lang="hr-HR" sz="2800" dirty="0" err="1" smtClean="0"/>
              <a:t>Article</a:t>
            </a:r>
            <a:r>
              <a:rPr lang="hr-HR" sz="2800" dirty="0" smtClean="0"/>
              <a:t> 288 TFEU (ex. </a:t>
            </a:r>
            <a:r>
              <a:rPr lang="hr-HR" sz="2800" dirty="0" err="1" smtClean="0">
                <a:effectLst/>
              </a:rPr>
              <a:t>Art</a:t>
            </a:r>
            <a:r>
              <a:rPr lang="hr-HR" sz="2800" dirty="0" smtClean="0">
                <a:effectLst/>
              </a:rPr>
              <a:t>. 249 EC) </a:t>
            </a:r>
          </a:p>
          <a:p>
            <a:pPr>
              <a:lnSpc>
                <a:spcPct val="90000"/>
              </a:lnSpc>
              <a:buFontTx/>
              <a:buChar char="-"/>
              <a:defRPr/>
            </a:pPr>
            <a:r>
              <a:rPr lang="hr-HR" sz="2800" dirty="0" err="1" smtClean="0">
                <a:solidFill>
                  <a:srgbClr val="002060"/>
                </a:solidFill>
                <a:effectLst/>
              </a:rPr>
              <a:t>the</a:t>
            </a:r>
            <a:r>
              <a:rPr lang="hr-HR" sz="2800" dirty="0" smtClean="0">
                <a:solidFill>
                  <a:srgbClr val="002060"/>
                </a:solidFill>
                <a:effectLst/>
              </a:rPr>
              <a:t> most </a:t>
            </a:r>
            <a:r>
              <a:rPr lang="hr-HR" sz="2800" dirty="0" err="1" smtClean="0">
                <a:solidFill>
                  <a:srgbClr val="002060"/>
                </a:solidFill>
                <a:effectLst/>
              </a:rPr>
              <a:t>powerful</a:t>
            </a:r>
            <a:r>
              <a:rPr lang="hr-HR" sz="2800" dirty="0" smtClean="0">
                <a:solidFill>
                  <a:srgbClr val="002060"/>
                </a:solidFill>
                <a:effectLst/>
              </a:rPr>
              <a:t> </a:t>
            </a:r>
            <a:r>
              <a:rPr lang="hr-HR" sz="2800" dirty="0" err="1" smtClean="0">
                <a:solidFill>
                  <a:srgbClr val="002060"/>
                </a:solidFill>
                <a:effectLst/>
              </a:rPr>
              <a:t>form</a:t>
            </a:r>
            <a:r>
              <a:rPr lang="hr-HR" sz="2800" dirty="0" smtClean="0">
                <a:solidFill>
                  <a:srgbClr val="002060"/>
                </a:solidFill>
                <a:effectLst/>
              </a:rPr>
              <a:t> </a:t>
            </a:r>
            <a:r>
              <a:rPr lang="hr-HR" sz="2800" dirty="0" err="1" smtClean="0">
                <a:solidFill>
                  <a:srgbClr val="002060"/>
                </a:solidFill>
                <a:effectLst/>
              </a:rPr>
              <a:t>of</a:t>
            </a:r>
            <a:r>
              <a:rPr lang="hr-HR" sz="2800" dirty="0" smtClean="0">
                <a:solidFill>
                  <a:srgbClr val="002060"/>
                </a:solidFill>
                <a:effectLst/>
              </a:rPr>
              <a:t> </a:t>
            </a:r>
            <a:r>
              <a:rPr lang="hr-HR" sz="2800" dirty="0" err="1" smtClean="0">
                <a:solidFill>
                  <a:srgbClr val="002060"/>
                </a:solidFill>
                <a:effectLst/>
              </a:rPr>
              <a:t>secondary</a:t>
            </a:r>
            <a:r>
              <a:rPr lang="hr-HR" sz="2800" dirty="0" smtClean="0">
                <a:solidFill>
                  <a:srgbClr val="002060"/>
                </a:solidFill>
                <a:effectLst/>
              </a:rPr>
              <a:t> </a:t>
            </a:r>
            <a:r>
              <a:rPr lang="hr-HR" sz="2800" dirty="0" err="1" smtClean="0">
                <a:solidFill>
                  <a:srgbClr val="002060"/>
                </a:solidFill>
                <a:effectLst/>
              </a:rPr>
              <a:t>legislation</a:t>
            </a:r>
            <a:endParaRPr lang="hr-HR" sz="2800" dirty="0" smtClean="0">
              <a:solidFill>
                <a:srgbClr val="002060"/>
              </a:solidFill>
              <a:effectLst/>
            </a:endParaRPr>
          </a:p>
          <a:p>
            <a:pPr>
              <a:lnSpc>
                <a:spcPct val="90000"/>
              </a:lnSpc>
              <a:buFontTx/>
              <a:buChar char="-"/>
              <a:defRPr/>
            </a:pPr>
            <a:r>
              <a:rPr lang="hr-HR" sz="2800" b="1" dirty="0" err="1" smtClean="0">
                <a:solidFill>
                  <a:srgbClr val="002060"/>
                </a:solidFill>
                <a:effectLst/>
              </a:rPr>
              <a:t>directly</a:t>
            </a:r>
            <a:r>
              <a:rPr lang="hr-HR" sz="2800" b="1" dirty="0" smtClean="0">
                <a:solidFill>
                  <a:srgbClr val="002060"/>
                </a:solidFill>
                <a:effectLst/>
              </a:rPr>
              <a:t> </a:t>
            </a:r>
            <a:r>
              <a:rPr lang="hr-HR" sz="2800" b="1" dirty="0" err="1" smtClean="0">
                <a:solidFill>
                  <a:srgbClr val="002060"/>
                </a:solidFill>
                <a:effectLst/>
              </a:rPr>
              <a:t>applicable</a:t>
            </a:r>
            <a:r>
              <a:rPr lang="hr-HR" sz="2800" b="1" dirty="0" smtClean="0">
                <a:solidFill>
                  <a:srgbClr val="002060"/>
                </a:solidFill>
                <a:effectLst/>
              </a:rPr>
              <a:t> </a:t>
            </a:r>
            <a:r>
              <a:rPr lang="hr-HR" sz="2800" b="1" dirty="0" err="1" smtClean="0">
                <a:solidFill>
                  <a:srgbClr val="002060"/>
                </a:solidFill>
                <a:effectLst/>
              </a:rPr>
              <a:t>in</a:t>
            </a:r>
            <a:r>
              <a:rPr lang="hr-HR" sz="2800" b="1" dirty="0" smtClean="0">
                <a:solidFill>
                  <a:srgbClr val="002060"/>
                </a:solidFill>
                <a:effectLst/>
              </a:rPr>
              <a:t> </a:t>
            </a:r>
            <a:r>
              <a:rPr lang="hr-HR" sz="2800" b="1" dirty="0" err="1" smtClean="0">
                <a:solidFill>
                  <a:srgbClr val="002060"/>
                </a:solidFill>
                <a:effectLst/>
              </a:rPr>
              <a:t>the</a:t>
            </a:r>
            <a:r>
              <a:rPr lang="hr-HR" sz="2800" b="1" dirty="0" smtClean="0">
                <a:solidFill>
                  <a:srgbClr val="002060"/>
                </a:solidFill>
                <a:effectLst/>
              </a:rPr>
              <a:t> legal </a:t>
            </a:r>
            <a:r>
              <a:rPr lang="hr-HR" sz="2800" b="1" dirty="0" err="1" smtClean="0">
                <a:solidFill>
                  <a:srgbClr val="002060"/>
                </a:solidFill>
                <a:effectLst/>
              </a:rPr>
              <a:t>order</a:t>
            </a:r>
            <a:r>
              <a:rPr lang="hr-HR" sz="2800" b="1" dirty="0" smtClean="0">
                <a:solidFill>
                  <a:srgbClr val="002060"/>
                </a:solidFill>
                <a:effectLst/>
              </a:rPr>
              <a:t> </a:t>
            </a:r>
            <a:r>
              <a:rPr lang="hr-HR" sz="2800" b="1" dirty="0" err="1" smtClean="0">
                <a:solidFill>
                  <a:srgbClr val="002060"/>
                </a:solidFill>
                <a:effectLst/>
              </a:rPr>
              <a:t>of</a:t>
            </a:r>
            <a:r>
              <a:rPr lang="hr-HR" sz="2800" b="1" dirty="0" smtClean="0">
                <a:solidFill>
                  <a:srgbClr val="002060"/>
                </a:solidFill>
                <a:effectLst/>
              </a:rPr>
              <a:t> </a:t>
            </a:r>
            <a:r>
              <a:rPr lang="hr-HR" sz="2800" b="1" dirty="0" err="1" smtClean="0">
                <a:solidFill>
                  <a:srgbClr val="002060"/>
                </a:solidFill>
                <a:effectLst/>
              </a:rPr>
              <a:t>the</a:t>
            </a:r>
            <a:r>
              <a:rPr lang="hr-HR" sz="2800" b="1" dirty="0" smtClean="0">
                <a:solidFill>
                  <a:srgbClr val="002060"/>
                </a:solidFill>
                <a:effectLst/>
              </a:rPr>
              <a:t> </a:t>
            </a:r>
            <a:r>
              <a:rPr lang="hr-HR" sz="2800" b="1" dirty="0" err="1" smtClean="0">
                <a:solidFill>
                  <a:srgbClr val="002060"/>
                </a:solidFill>
                <a:effectLst/>
              </a:rPr>
              <a:t>Member</a:t>
            </a:r>
            <a:r>
              <a:rPr lang="hr-HR" sz="2800" b="1" dirty="0" smtClean="0">
                <a:solidFill>
                  <a:srgbClr val="002060"/>
                </a:solidFill>
                <a:effectLst/>
              </a:rPr>
              <a:t> </a:t>
            </a:r>
            <a:r>
              <a:rPr lang="hr-HR" sz="2800" b="1" dirty="0" err="1" smtClean="0">
                <a:solidFill>
                  <a:srgbClr val="002060"/>
                </a:solidFill>
                <a:effectLst/>
              </a:rPr>
              <a:t>States</a:t>
            </a:r>
            <a:r>
              <a:rPr lang="hr-HR" sz="2800" b="1" dirty="0" smtClean="0">
                <a:solidFill>
                  <a:srgbClr val="002060"/>
                </a:solidFill>
                <a:effectLst/>
              </a:rPr>
              <a:t> </a:t>
            </a:r>
            <a:r>
              <a:rPr lang="hr-HR" sz="2800" dirty="0" err="1" smtClean="0">
                <a:solidFill>
                  <a:srgbClr val="002060"/>
                </a:solidFill>
                <a:effectLst/>
              </a:rPr>
              <a:t>without</a:t>
            </a:r>
            <a:r>
              <a:rPr lang="hr-HR" sz="2800" dirty="0" smtClean="0">
                <a:solidFill>
                  <a:srgbClr val="002060"/>
                </a:solidFill>
                <a:effectLst/>
              </a:rPr>
              <a:t> </a:t>
            </a:r>
            <a:r>
              <a:rPr lang="hr-HR" sz="2800" dirty="0" err="1" smtClean="0">
                <a:solidFill>
                  <a:srgbClr val="002060"/>
                </a:solidFill>
                <a:effectLst/>
              </a:rPr>
              <a:t>the</a:t>
            </a:r>
            <a:r>
              <a:rPr lang="hr-HR" sz="2800" dirty="0" smtClean="0">
                <a:solidFill>
                  <a:srgbClr val="002060"/>
                </a:solidFill>
                <a:effectLst/>
              </a:rPr>
              <a:t> </a:t>
            </a:r>
            <a:r>
              <a:rPr lang="hr-HR" sz="2800" dirty="0" err="1" smtClean="0">
                <a:solidFill>
                  <a:srgbClr val="002060"/>
                </a:solidFill>
                <a:effectLst/>
              </a:rPr>
              <a:t>need</a:t>
            </a:r>
            <a:r>
              <a:rPr lang="hr-HR" sz="2800" dirty="0" smtClean="0">
                <a:solidFill>
                  <a:srgbClr val="002060"/>
                </a:solidFill>
                <a:effectLst/>
              </a:rPr>
              <a:t> for </a:t>
            </a:r>
            <a:r>
              <a:rPr lang="hr-HR" sz="2800" dirty="0" err="1" smtClean="0">
                <a:solidFill>
                  <a:srgbClr val="002060"/>
                </a:solidFill>
                <a:effectLst/>
              </a:rPr>
              <a:t>incorporation</a:t>
            </a:r>
            <a:r>
              <a:rPr lang="hr-HR" sz="2800" dirty="0" smtClean="0">
                <a:solidFill>
                  <a:srgbClr val="002060"/>
                </a:solidFill>
                <a:effectLst/>
              </a:rPr>
              <a:t> </a:t>
            </a:r>
            <a:r>
              <a:rPr lang="hr-HR" sz="2800" dirty="0" err="1" smtClean="0">
                <a:solidFill>
                  <a:srgbClr val="002060"/>
                </a:solidFill>
                <a:effectLst/>
              </a:rPr>
              <a:t>into</a:t>
            </a:r>
            <a:r>
              <a:rPr lang="hr-HR" sz="2800" dirty="0" smtClean="0">
                <a:solidFill>
                  <a:srgbClr val="002060"/>
                </a:solidFill>
                <a:effectLst/>
              </a:rPr>
              <a:t> national </a:t>
            </a:r>
            <a:r>
              <a:rPr lang="hr-HR" sz="2800" dirty="0" err="1" smtClean="0">
                <a:solidFill>
                  <a:srgbClr val="002060"/>
                </a:solidFill>
                <a:effectLst/>
              </a:rPr>
              <a:t>legislation</a:t>
            </a:r>
            <a:r>
              <a:rPr lang="hr-HR" sz="2800" dirty="0" smtClean="0">
                <a:solidFill>
                  <a:srgbClr val="002060"/>
                </a:solidFill>
                <a:effectLst/>
              </a:rPr>
              <a:t> (</a:t>
            </a:r>
            <a:r>
              <a:rPr lang="hr-HR" sz="2800" dirty="0" err="1" smtClean="0">
                <a:solidFill>
                  <a:srgbClr val="002060"/>
                </a:solidFill>
                <a:effectLst/>
              </a:rPr>
              <a:t>implementation</a:t>
            </a:r>
            <a:r>
              <a:rPr lang="hr-HR" sz="2800" dirty="0" smtClean="0">
                <a:solidFill>
                  <a:srgbClr val="002060"/>
                </a:solidFill>
                <a:effectLst/>
              </a:rPr>
              <a:t> </a:t>
            </a:r>
            <a:r>
              <a:rPr lang="hr-HR" sz="2800" dirty="0" err="1" smtClean="0">
                <a:solidFill>
                  <a:srgbClr val="002060"/>
                </a:solidFill>
                <a:effectLst/>
              </a:rPr>
              <a:t>by</a:t>
            </a:r>
            <a:r>
              <a:rPr lang="hr-HR" sz="2800" dirty="0" smtClean="0">
                <a:solidFill>
                  <a:srgbClr val="002060"/>
                </a:solidFill>
                <a:effectLst/>
              </a:rPr>
              <a:t> </a:t>
            </a:r>
            <a:r>
              <a:rPr lang="hr-HR" sz="2800" dirty="0" err="1" smtClean="0">
                <a:solidFill>
                  <a:srgbClr val="002060"/>
                </a:solidFill>
                <a:effectLst/>
              </a:rPr>
              <a:t>the</a:t>
            </a:r>
            <a:r>
              <a:rPr lang="hr-HR" sz="2800" dirty="0" smtClean="0">
                <a:solidFill>
                  <a:srgbClr val="002060"/>
                </a:solidFill>
                <a:effectLst/>
              </a:rPr>
              <a:t> </a:t>
            </a:r>
            <a:r>
              <a:rPr lang="hr-HR" sz="2800" dirty="0" err="1" smtClean="0">
                <a:solidFill>
                  <a:srgbClr val="002060"/>
                </a:solidFill>
                <a:effectLst/>
              </a:rPr>
              <a:t>member</a:t>
            </a:r>
            <a:r>
              <a:rPr lang="hr-HR" sz="2800" dirty="0" smtClean="0">
                <a:solidFill>
                  <a:srgbClr val="002060"/>
                </a:solidFill>
                <a:effectLst/>
              </a:rPr>
              <a:t> </a:t>
            </a:r>
            <a:r>
              <a:rPr lang="hr-HR" sz="2800" dirty="0" err="1" smtClean="0">
                <a:solidFill>
                  <a:srgbClr val="002060"/>
                </a:solidFill>
                <a:effectLst/>
              </a:rPr>
              <a:t>states</a:t>
            </a:r>
            <a:r>
              <a:rPr lang="hr-HR" sz="2800" dirty="0" smtClean="0">
                <a:solidFill>
                  <a:srgbClr val="002060"/>
                </a:solidFill>
                <a:effectLst/>
              </a:rPr>
              <a:t> </a:t>
            </a:r>
            <a:r>
              <a:rPr lang="hr-HR" sz="2800" dirty="0" err="1" smtClean="0">
                <a:solidFill>
                  <a:srgbClr val="002060"/>
                </a:solidFill>
                <a:effectLst/>
              </a:rPr>
              <a:t>parliaments</a:t>
            </a:r>
            <a:r>
              <a:rPr lang="hr-HR" sz="2800" dirty="0" smtClean="0">
                <a:solidFill>
                  <a:srgbClr val="002060"/>
                </a:solidFill>
                <a:effectLst/>
              </a:rPr>
              <a:t>)</a:t>
            </a:r>
          </a:p>
          <a:p>
            <a:pPr>
              <a:lnSpc>
                <a:spcPct val="90000"/>
              </a:lnSpc>
              <a:buFontTx/>
              <a:buChar char="-"/>
              <a:defRPr/>
            </a:pPr>
            <a:r>
              <a:rPr lang="hr-HR" sz="2800" dirty="0" err="1" smtClean="0">
                <a:solidFill>
                  <a:srgbClr val="002060"/>
                </a:solidFill>
                <a:effectLst/>
              </a:rPr>
              <a:t>binding</a:t>
            </a:r>
            <a:r>
              <a:rPr lang="hr-HR" sz="2800" dirty="0" smtClean="0">
                <a:solidFill>
                  <a:srgbClr val="002060"/>
                </a:solidFill>
                <a:effectLst/>
              </a:rPr>
              <a:t> </a:t>
            </a:r>
            <a:r>
              <a:rPr lang="hr-HR" sz="2800" dirty="0" err="1" smtClean="0">
                <a:solidFill>
                  <a:srgbClr val="002060"/>
                </a:solidFill>
                <a:effectLst/>
              </a:rPr>
              <a:t>in</a:t>
            </a:r>
            <a:r>
              <a:rPr lang="hr-HR" sz="2800" dirty="0" smtClean="0">
                <a:solidFill>
                  <a:srgbClr val="002060"/>
                </a:solidFill>
                <a:effectLst/>
              </a:rPr>
              <a:t> </a:t>
            </a:r>
            <a:r>
              <a:rPr lang="hr-HR" sz="2800" dirty="0" err="1" smtClean="0">
                <a:solidFill>
                  <a:srgbClr val="002060"/>
                </a:solidFill>
                <a:effectLst/>
              </a:rPr>
              <a:t>their</a:t>
            </a:r>
            <a:r>
              <a:rPr lang="hr-HR" sz="2800" dirty="0" smtClean="0">
                <a:solidFill>
                  <a:srgbClr val="002060"/>
                </a:solidFill>
                <a:effectLst/>
              </a:rPr>
              <a:t> </a:t>
            </a:r>
            <a:r>
              <a:rPr lang="hr-HR" sz="2800" dirty="0" err="1" smtClean="0">
                <a:solidFill>
                  <a:srgbClr val="002060"/>
                </a:solidFill>
                <a:effectLst/>
              </a:rPr>
              <a:t>entirety</a:t>
            </a:r>
            <a:r>
              <a:rPr lang="hr-HR" sz="2800" dirty="0" smtClean="0">
                <a:solidFill>
                  <a:srgbClr val="002060"/>
                </a:solidFill>
                <a:effectLst/>
              </a:rPr>
              <a:t> </a:t>
            </a:r>
          </a:p>
          <a:p>
            <a:pPr>
              <a:lnSpc>
                <a:spcPct val="90000"/>
              </a:lnSpc>
              <a:buFontTx/>
              <a:buChar char="-"/>
              <a:defRPr/>
            </a:pPr>
            <a:endParaRPr lang="hr-HR" sz="2800" dirty="0" smtClean="0">
              <a:solidFill>
                <a:srgbClr val="002060"/>
              </a:solidFill>
              <a:effectLst/>
            </a:endParaRPr>
          </a:p>
          <a:p>
            <a:pPr>
              <a:lnSpc>
                <a:spcPct val="90000"/>
              </a:lnSpc>
              <a:buFontTx/>
              <a:buNone/>
              <a:defRPr/>
            </a:pPr>
            <a:r>
              <a:rPr lang="hr-HR" sz="2800" i="1" dirty="0" err="1" smtClean="0">
                <a:solidFill>
                  <a:srgbClr val="002060"/>
                </a:solidFill>
                <a:effectLst/>
              </a:rPr>
              <a:t>The</a:t>
            </a:r>
            <a:r>
              <a:rPr lang="hr-HR" sz="2800" i="1" dirty="0" smtClean="0">
                <a:solidFill>
                  <a:srgbClr val="002060"/>
                </a:solidFill>
                <a:effectLst/>
              </a:rPr>
              <a:t> ECJ </a:t>
            </a:r>
            <a:r>
              <a:rPr lang="hr-HR" sz="2800" i="1" dirty="0" err="1" smtClean="0">
                <a:solidFill>
                  <a:srgbClr val="002060"/>
                </a:solidFill>
                <a:effectLst/>
              </a:rPr>
              <a:t>has</a:t>
            </a:r>
            <a:r>
              <a:rPr lang="hr-HR" sz="2800" i="1" dirty="0" smtClean="0">
                <a:solidFill>
                  <a:srgbClr val="002060"/>
                </a:solidFill>
                <a:effectLst/>
              </a:rPr>
              <a:t> </a:t>
            </a:r>
            <a:r>
              <a:rPr lang="hr-HR" sz="2800" i="1" dirty="0" err="1" smtClean="0">
                <a:solidFill>
                  <a:srgbClr val="002060"/>
                </a:solidFill>
                <a:effectLst/>
              </a:rPr>
              <a:t>stated</a:t>
            </a:r>
            <a:r>
              <a:rPr lang="hr-HR" sz="2800" i="1" dirty="0" smtClean="0">
                <a:solidFill>
                  <a:srgbClr val="002060"/>
                </a:solidFill>
                <a:effectLst/>
              </a:rPr>
              <a:t> </a:t>
            </a:r>
            <a:r>
              <a:rPr lang="hr-HR" sz="2800" i="1" dirty="0" err="1" smtClean="0">
                <a:solidFill>
                  <a:srgbClr val="002060"/>
                </a:solidFill>
                <a:effectLst/>
              </a:rPr>
              <a:t>in</a:t>
            </a:r>
            <a:r>
              <a:rPr lang="hr-HR" sz="2800" i="1" dirty="0" smtClean="0">
                <a:solidFill>
                  <a:srgbClr val="002060"/>
                </a:solidFill>
                <a:effectLst/>
              </a:rPr>
              <a:t> </a:t>
            </a:r>
            <a:r>
              <a:rPr lang="hr-HR" sz="2800" dirty="0" err="1" smtClean="0">
                <a:solidFill>
                  <a:srgbClr val="002060"/>
                </a:solidFill>
                <a:effectLst/>
              </a:rPr>
              <a:t>Commission</a:t>
            </a:r>
            <a:r>
              <a:rPr lang="hr-HR" sz="2800" dirty="0" smtClean="0">
                <a:solidFill>
                  <a:srgbClr val="002060"/>
                </a:solidFill>
                <a:effectLst/>
              </a:rPr>
              <a:t> v </a:t>
            </a:r>
            <a:r>
              <a:rPr lang="hr-HR" sz="2800" dirty="0" err="1" smtClean="0">
                <a:solidFill>
                  <a:srgbClr val="002060"/>
                </a:solidFill>
                <a:effectLst/>
              </a:rPr>
              <a:t>Italy</a:t>
            </a:r>
            <a:r>
              <a:rPr lang="hr-HR" sz="2800" dirty="0" smtClean="0">
                <a:solidFill>
                  <a:srgbClr val="002060"/>
                </a:solidFill>
                <a:effectLst/>
              </a:rPr>
              <a:t> (</a:t>
            </a:r>
            <a:r>
              <a:rPr lang="hr-HR" sz="2800" dirty="0" err="1" smtClean="0">
                <a:solidFill>
                  <a:srgbClr val="002060"/>
                </a:solidFill>
                <a:effectLst/>
              </a:rPr>
              <a:t>Case</a:t>
            </a:r>
            <a:r>
              <a:rPr lang="hr-HR" sz="2800" dirty="0" smtClean="0">
                <a:solidFill>
                  <a:srgbClr val="002060"/>
                </a:solidFill>
                <a:effectLst/>
              </a:rPr>
              <a:t> 39/72) </a:t>
            </a:r>
            <a:r>
              <a:rPr lang="hr-HR" sz="2800" i="1" dirty="0" err="1" smtClean="0">
                <a:solidFill>
                  <a:srgbClr val="002060"/>
                </a:solidFill>
                <a:effectLst/>
              </a:rPr>
              <a:t>that</a:t>
            </a:r>
            <a:r>
              <a:rPr lang="hr-HR" sz="2800" i="1" dirty="0" smtClean="0">
                <a:solidFill>
                  <a:srgbClr val="002060"/>
                </a:solidFill>
                <a:effectLst/>
              </a:rPr>
              <a:t> </a:t>
            </a:r>
            <a:r>
              <a:rPr lang="hr-HR" sz="2800" i="1" dirty="0" err="1" smtClean="0">
                <a:solidFill>
                  <a:srgbClr val="002060"/>
                </a:solidFill>
                <a:effectLst/>
              </a:rPr>
              <a:t>subjecting</a:t>
            </a:r>
            <a:r>
              <a:rPr lang="hr-HR" sz="2800" i="1" dirty="0" smtClean="0">
                <a:solidFill>
                  <a:srgbClr val="002060"/>
                </a:solidFill>
                <a:effectLst/>
              </a:rPr>
              <a:t> </a:t>
            </a:r>
            <a:r>
              <a:rPr lang="hr-HR" sz="2800" i="1" dirty="0" err="1" smtClean="0">
                <a:solidFill>
                  <a:srgbClr val="002060"/>
                </a:solidFill>
                <a:effectLst/>
              </a:rPr>
              <a:t>regulations</a:t>
            </a:r>
            <a:r>
              <a:rPr lang="hr-HR" sz="2800" i="1" dirty="0" smtClean="0">
                <a:solidFill>
                  <a:srgbClr val="002060"/>
                </a:solidFill>
                <a:effectLst/>
              </a:rPr>
              <a:t> to </a:t>
            </a:r>
            <a:r>
              <a:rPr lang="hr-HR" sz="2800" i="1" dirty="0" err="1" smtClean="0">
                <a:solidFill>
                  <a:srgbClr val="002060"/>
                </a:solidFill>
                <a:effectLst/>
              </a:rPr>
              <a:t>domestic</a:t>
            </a:r>
            <a:r>
              <a:rPr lang="hr-HR" sz="2800" i="1" dirty="0" smtClean="0">
                <a:solidFill>
                  <a:srgbClr val="002060"/>
                </a:solidFill>
                <a:effectLst/>
              </a:rPr>
              <a:t> </a:t>
            </a:r>
            <a:r>
              <a:rPr lang="hr-HR" sz="2800" i="1" dirty="0" err="1" smtClean="0">
                <a:solidFill>
                  <a:srgbClr val="002060"/>
                </a:solidFill>
                <a:effectLst/>
              </a:rPr>
              <a:t>implementation</a:t>
            </a:r>
            <a:r>
              <a:rPr lang="hr-HR" sz="2800" i="1" dirty="0" smtClean="0">
                <a:solidFill>
                  <a:srgbClr val="002060"/>
                </a:solidFill>
                <a:effectLst/>
              </a:rPr>
              <a:t> </a:t>
            </a:r>
            <a:r>
              <a:rPr lang="hr-HR" sz="2800" i="1" dirty="0" err="1" smtClean="0">
                <a:solidFill>
                  <a:srgbClr val="002060"/>
                </a:solidFill>
                <a:effectLst/>
              </a:rPr>
              <a:t>would</a:t>
            </a:r>
            <a:r>
              <a:rPr lang="hr-HR" sz="2800" i="1" dirty="0" smtClean="0">
                <a:solidFill>
                  <a:srgbClr val="002060"/>
                </a:solidFill>
                <a:effectLst/>
              </a:rPr>
              <a:t> </a:t>
            </a:r>
            <a:r>
              <a:rPr lang="hr-HR" sz="2800" i="1" dirty="0" err="1" smtClean="0">
                <a:solidFill>
                  <a:srgbClr val="002060"/>
                </a:solidFill>
                <a:effectLst/>
              </a:rPr>
              <a:t>endanger</a:t>
            </a:r>
            <a:r>
              <a:rPr lang="hr-HR" sz="2800" i="1" dirty="0" smtClean="0">
                <a:solidFill>
                  <a:srgbClr val="002060"/>
                </a:solidFill>
                <a:effectLst/>
              </a:rPr>
              <a:t> </a:t>
            </a:r>
            <a:r>
              <a:rPr lang="hr-HR" sz="2800" i="1" dirty="0" err="1" smtClean="0">
                <a:solidFill>
                  <a:srgbClr val="002060"/>
                </a:solidFill>
                <a:effectLst/>
              </a:rPr>
              <a:t>the</a:t>
            </a:r>
            <a:r>
              <a:rPr lang="hr-HR" sz="2800" i="1" dirty="0" smtClean="0">
                <a:solidFill>
                  <a:srgbClr val="002060"/>
                </a:solidFill>
                <a:effectLst/>
              </a:rPr>
              <a:t> </a:t>
            </a:r>
            <a:r>
              <a:rPr lang="hr-HR" sz="2800" i="1" dirty="0" err="1" smtClean="0">
                <a:solidFill>
                  <a:srgbClr val="002060"/>
                </a:solidFill>
                <a:effectLst/>
              </a:rPr>
              <a:t>uniform</a:t>
            </a:r>
            <a:r>
              <a:rPr lang="hr-HR" sz="2800" i="1" dirty="0" smtClean="0">
                <a:solidFill>
                  <a:srgbClr val="002060"/>
                </a:solidFill>
                <a:effectLst/>
              </a:rPr>
              <a:t> </a:t>
            </a:r>
            <a:r>
              <a:rPr lang="hr-HR" sz="2800" i="1" dirty="0" err="1" smtClean="0">
                <a:solidFill>
                  <a:srgbClr val="002060"/>
                </a:solidFill>
                <a:effectLst/>
              </a:rPr>
              <a:t>application</a:t>
            </a:r>
            <a:r>
              <a:rPr lang="hr-HR" sz="2800" i="1" dirty="0" smtClean="0">
                <a:solidFill>
                  <a:srgbClr val="002060"/>
                </a:solidFill>
                <a:effectLst/>
              </a:rPr>
              <a:t> </a:t>
            </a:r>
            <a:r>
              <a:rPr lang="hr-HR" sz="2800" i="1" dirty="0" err="1" smtClean="0">
                <a:solidFill>
                  <a:srgbClr val="002060"/>
                </a:solidFill>
                <a:effectLst/>
              </a:rPr>
              <a:t>of</a:t>
            </a:r>
            <a:r>
              <a:rPr lang="hr-HR" sz="2800" i="1" dirty="0" smtClean="0">
                <a:solidFill>
                  <a:srgbClr val="002060"/>
                </a:solidFill>
                <a:effectLst/>
              </a:rPr>
              <a:t> EC </a:t>
            </a:r>
            <a:r>
              <a:rPr lang="hr-HR" sz="2800" i="1" dirty="0" err="1" smtClean="0">
                <a:solidFill>
                  <a:srgbClr val="002060"/>
                </a:solidFill>
                <a:effectLst/>
              </a:rPr>
              <a:t>law</a:t>
            </a:r>
            <a:r>
              <a:rPr lang="hr-HR" sz="2800" i="1" dirty="0" smtClean="0">
                <a:solidFill>
                  <a:srgbClr val="002060"/>
                </a:solidFill>
                <a:effectLst/>
              </a:rPr>
              <a:t>.</a:t>
            </a:r>
            <a:endParaRPr lang="en-US" sz="2800" i="1" dirty="0" smtClean="0">
              <a:solidFill>
                <a:srgbClr val="002060"/>
              </a:solidFill>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941387"/>
          </a:xfrm>
          <a:noFill/>
        </p:spPr>
        <p:txBody>
          <a:bodyPr/>
          <a:lstStyle/>
          <a:p>
            <a:r>
              <a:rPr lang="hr-HR" dirty="0" err="1" smtClean="0">
                <a:solidFill>
                  <a:schemeClr val="accent6">
                    <a:lumMod val="75000"/>
                  </a:schemeClr>
                </a:solidFill>
                <a:effectLst/>
              </a:rPr>
              <a:t>Directives</a:t>
            </a:r>
            <a:r>
              <a:rPr lang="hr-HR" dirty="0" smtClean="0">
                <a:solidFill>
                  <a:srgbClr val="FFFF00"/>
                </a:solidFill>
                <a:effectLst/>
              </a:rPr>
              <a:t> </a:t>
            </a:r>
            <a:r>
              <a:rPr lang="hr-HR" dirty="0" smtClean="0">
                <a:effectLst/>
              </a:rPr>
              <a:t>= direktive </a:t>
            </a:r>
            <a:endParaRPr lang="en-US" dirty="0" smtClean="0">
              <a:effectLst/>
            </a:endParaRPr>
          </a:p>
        </p:txBody>
      </p:sp>
      <p:sp>
        <p:nvSpPr>
          <p:cNvPr id="32771" name="Rectangle 3"/>
          <p:cNvSpPr>
            <a:spLocks noGrp="1" noChangeArrowheads="1"/>
          </p:cNvSpPr>
          <p:nvPr>
            <p:ph type="body" idx="1"/>
          </p:nvPr>
        </p:nvSpPr>
        <p:spPr>
          <a:xfrm>
            <a:off x="357188" y="1214438"/>
            <a:ext cx="8535987" cy="5383212"/>
          </a:xfrm>
        </p:spPr>
        <p:txBody>
          <a:bodyPr/>
          <a:lstStyle/>
          <a:p>
            <a:pPr>
              <a:buFontTx/>
              <a:buChar char="-"/>
              <a:defRPr/>
            </a:pPr>
            <a:r>
              <a:rPr lang="en-GB" sz="2800" dirty="0" smtClean="0">
                <a:effectLst/>
              </a:rPr>
              <a:t>defined by </a:t>
            </a:r>
            <a:r>
              <a:rPr lang="hr-HR" sz="2800" dirty="0" err="1" smtClean="0"/>
              <a:t>Article</a:t>
            </a:r>
            <a:r>
              <a:rPr lang="hr-HR" sz="2800" dirty="0" smtClean="0"/>
              <a:t> 288 TFEU (ex. </a:t>
            </a:r>
            <a:r>
              <a:rPr lang="en-GB" sz="2800" dirty="0" smtClean="0">
                <a:effectLst/>
              </a:rPr>
              <a:t>Art. 249 EC</a:t>
            </a:r>
            <a:r>
              <a:rPr lang="hr-HR" sz="2800" dirty="0" smtClean="0">
                <a:effectLst/>
              </a:rPr>
              <a:t>)</a:t>
            </a:r>
            <a:endParaRPr lang="en-GB" sz="2800" dirty="0" smtClean="0">
              <a:effectLst/>
            </a:endParaRPr>
          </a:p>
          <a:p>
            <a:pPr>
              <a:buFontTx/>
              <a:buChar char="-"/>
              <a:defRPr/>
            </a:pPr>
            <a:r>
              <a:rPr lang="en-GB" sz="2800" dirty="0" smtClean="0">
                <a:solidFill>
                  <a:srgbClr val="002060"/>
                </a:solidFill>
                <a:effectLst/>
              </a:rPr>
              <a:t>binding as to their effect, but the national </a:t>
            </a:r>
            <a:r>
              <a:rPr lang="en-GB" sz="2800" dirty="0" err="1" smtClean="0">
                <a:solidFill>
                  <a:srgbClr val="002060"/>
                </a:solidFill>
                <a:effectLst/>
              </a:rPr>
              <a:t>authori</a:t>
            </a:r>
            <a:r>
              <a:rPr lang="hr-HR" sz="2800" dirty="0" smtClean="0">
                <a:solidFill>
                  <a:srgbClr val="002060"/>
                </a:solidFill>
                <a:effectLst/>
              </a:rPr>
              <a:t>ti</a:t>
            </a:r>
            <a:r>
              <a:rPr lang="en-GB" sz="2800" dirty="0" err="1" smtClean="0">
                <a:solidFill>
                  <a:srgbClr val="002060"/>
                </a:solidFill>
                <a:effectLst/>
              </a:rPr>
              <a:t>es</a:t>
            </a:r>
            <a:r>
              <a:rPr lang="en-GB" sz="2800" dirty="0" smtClean="0">
                <a:solidFill>
                  <a:srgbClr val="002060"/>
                </a:solidFill>
                <a:effectLst/>
              </a:rPr>
              <a:t> </a:t>
            </a:r>
            <a:r>
              <a:rPr lang="hr-HR" sz="2800" dirty="0" err="1" smtClean="0">
                <a:solidFill>
                  <a:srgbClr val="002060"/>
                </a:solidFill>
                <a:effectLst/>
              </a:rPr>
              <a:t>of</a:t>
            </a:r>
            <a:r>
              <a:rPr lang="hr-HR" sz="2800" dirty="0" smtClean="0">
                <a:solidFill>
                  <a:srgbClr val="002060"/>
                </a:solidFill>
                <a:effectLst/>
              </a:rPr>
              <a:t> a </a:t>
            </a:r>
            <a:r>
              <a:rPr lang="hr-HR" sz="2800" dirty="0" err="1" smtClean="0">
                <a:solidFill>
                  <a:srgbClr val="002060"/>
                </a:solidFill>
                <a:effectLst/>
              </a:rPr>
              <a:t>member</a:t>
            </a:r>
            <a:r>
              <a:rPr lang="hr-HR" sz="2800" dirty="0" smtClean="0">
                <a:solidFill>
                  <a:srgbClr val="002060"/>
                </a:solidFill>
                <a:effectLst/>
              </a:rPr>
              <a:t> state </a:t>
            </a:r>
            <a:r>
              <a:rPr lang="en-GB" sz="2800" dirty="0" smtClean="0">
                <a:solidFill>
                  <a:srgbClr val="002060"/>
                </a:solidFill>
                <a:effectLst/>
              </a:rPr>
              <a:t>can choose the instruments of implementation </a:t>
            </a:r>
            <a:endParaRPr lang="hr-HR" sz="2800" dirty="0" smtClean="0">
              <a:solidFill>
                <a:srgbClr val="002060"/>
              </a:solidFill>
              <a:effectLst/>
            </a:endParaRPr>
          </a:p>
          <a:p>
            <a:pPr>
              <a:buFontTx/>
              <a:buChar char="-"/>
              <a:defRPr/>
            </a:pPr>
            <a:r>
              <a:rPr lang="hr-HR" sz="2800" dirty="0" err="1" smtClean="0">
                <a:solidFill>
                  <a:srgbClr val="002060"/>
                </a:solidFill>
                <a:effectLst/>
              </a:rPr>
              <a:t>normally</a:t>
            </a:r>
            <a:r>
              <a:rPr lang="hr-HR" sz="2800" dirty="0" smtClean="0">
                <a:solidFill>
                  <a:srgbClr val="002060"/>
                </a:solidFill>
                <a:effectLst/>
              </a:rPr>
              <a:t> </a:t>
            </a:r>
            <a:r>
              <a:rPr lang="hr-HR" sz="2800" dirty="0" err="1" smtClean="0">
                <a:solidFill>
                  <a:srgbClr val="002060"/>
                </a:solidFill>
                <a:effectLst/>
              </a:rPr>
              <a:t>there</a:t>
            </a:r>
            <a:r>
              <a:rPr lang="hr-HR" sz="2800" dirty="0" smtClean="0">
                <a:solidFill>
                  <a:srgbClr val="002060"/>
                </a:solidFill>
                <a:effectLst/>
              </a:rPr>
              <a:t> is a </a:t>
            </a:r>
            <a:r>
              <a:rPr lang="hr-HR" sz="2800" dirty="0" err="1" smtClean="0">
                <a:solidFill>
                  <a:srgbClr val="002060"/>
                </a:solidFill>
                <a:effectLst/>
              </a:rPr>
              <a:t>defined</a:t>
            </a:r>
            <a:r>
              <a:rPr lang="hr-HR" sz="2800" dirty="0" smtClean="0">
                <a:solidFill>
                  <a:srgbClr val="002060"/>
                </a:solidFill>
                <a:effectLst/>
              </a:rPr>
              <a:t> date / period for </a:t>
            </a:r>
            <a:r>
              <a:rPr lang="hr-HR" sz="2800" dirty="0" err="1" smtClean="0">
                <a:solidFill>
                  <a:srgbClr val="002060"/>
                </a:solidFill>
                <a:effectLst/>
              </a:rPr>
              <a:t>implementation</a:t>
            </a:r>
            <a:r>
              <a:rPr lang="hr-HR" sz="2800" dirty="0" smtClean="0">
                <a:solidFill>
                  <a:srgbClr val="002060"/>
                </a:solidFill>
                <a:effectLst/>
              </a:rPr>
              <a:t> </a:t>
            </a:r>
          </a:p>
          <a:p>
            <a:pPr>
              <a:buFontTx/>
              <a:buNone/>
              <a:defRPr/>
            </a:pPr>
            <a:endParaRPr lang="hr-HR" sz="2800" dirty="0" smtClean="0">
              <a:solidFill>
                <a:srgbClr val="FFCC00"/>
              </a:solidFill>
              <a:effectLst/>
            </a:endParaRPr>
          </a:p>
          <a:p>
            <a:pPr>
              <a:buFontTx/>
              <a:buChar char="-"/>
              <a:defRPr/>
            </a:pPr>
            <a:r>
              <a:rPr lang="hr-HR" sz="2800" dirty="0" err="1" smtClean="0">
                <a:solidFill>
                  <a:srgbClr val="002060"/>
                </a:solidFill>
                <a:effectLst/>
              </a:rPr>
              <a:t>the</a:t>
            </a:r>
            <a:r>
              <a:rPr lang="hr-HR" sz="2800" dirty="0" smtClean="0">
                <a:solidFill>
                  <a:srgbClr val="002060"/>
                </a:solidFill>
                <a:effectLst/>
              </a:rPr>
              <a:t> </a:t>
            </a:r>
            <a:r>
              <a:rPr lang="hr-HR" sz="2800" dirty="0" err="1" smtClean="0">
                <a:solidFill>
                  <a:srgbClr val="002060"/>
                </a:solidFill>
                <a:effectLst/>
              </a:rPr>
              <a:t>implementation</a:t>
            </a:r>
            <a:r>
              <a:rPr lang="hr-HR" sz="2800" dirty="0" smtClean="0">
                <a:solidFill>
                  <a:srgbClr val="002060"/>
                </a:solidFill>
                <a:effectLst/>
              </a:rPr>
              <a:t> </a:t>
            </a:r>
            <a:r>
              <a:rPr lang="hr-HR" sz="2800" dirty="0" err="1" smtClean="0">
                <a:solidFill>
                  <a:srgbClr val="002060"/>
                </a:solidFill>
                <a:effectLst/>
              </a:rPr>
              <a:t>has</a:t>
            </a:r>
            <a:r>
              <a:rPr lang="hr-HR" sz="2800" dirty="0" smtClean="0">
                <a:solidFill>
                  <a:srgbClr val="002060"/>
                </a:solidFill>
                <a:effectLst/>
              </a:rPr>
              <a:t> </a:t>
            </a:r>
            <a:r>
              <a:rPr lang="hr-HR" sz="2800" dirty="0" err="1" smtClean="0">
                <a:solidFill>
                  <a:srgbClr val="002060"/>
                </a:solidFill>
                <a:effectLst/>
              </a:rPr>
              <a:t>often</a:t>
            </a:r>
            <a:r>
              <a:rPr lang="hr-HR" sz="2800" dirty="0" smtClean="0">
                <a:solidFill>
                  <a:srgbClr val="002060"/>
                </a:solidFill>
                <a:effectLst/>
              </a:rPr>
              <a:t> </a:t>
            </a:r>
            <a:r>
              <a:rPr lang="hr-HR" sz="2800" dirty="0" err="1" smtClean="0">
                <a:solidFill>
                  <a:srgbClr val="002060"/>
                </a:solidFill>
                <a:effectLst/>
              </a:rPr>
              <a:t>been</a:t>
            </a:r>
            <a:r>
              <a:rPr lang="hr-HR" sz="2800" dirty="0" smtClean="0">
                <a:solidFill>
                  <a:srgbClr val="002060"/>
                </a:solidFill>
                <a:effectLst/>
              </a:rPr>
              <a:t> </a:t>
            </a:r>
            <a:r>
              <a:rPr lang="hr-HR" sz="2800" dirty="0" err="1" smtClean="0">
                <a:solidFill>
                  <a:srgbClr val="002060"/>
                </a:solidFill>
                <a:effectLst/>
              </a:rPr>
              <a:t>an</a:t>
            </a:r>
            <a:r>
              <a:rPr lang="hr-HR" sz="2800" dirty="0" smtClean="0">
                <a:solidFill>
                  <a:srgbClr val="002060"/>
                </a:solidFill>
                <a:effectLst/>
              </a:rPr>
              <a:t> </a:t>
            </a:r>
            <a:r>
              <a:rPr lang="hr-HR" sz="2800" dirty="0" err="1" smtClean="0">
                <a:solidFill>
                  <a:srgbClr val="002060"/>
                </a:solidFill>
                <a:effectLst/>
              </a:rPr>
              <a:t>issue</a:t>
            </a:r>
            <a:r>
              <a:rPr lang="hr-HR" sz="2800" dirty="0" smtClean="0">
                <a:solidFill>
                  <a:srgbClr val="002060"/>
                </a:solidFill>
                <a:effectLst/>
              </a:rPr>
              <a:t> for </a:t>
            </a:r>
            <a:r>
              <a:rPr lang="hr-HR" sz="2800" dirty="0" err="1" smtClean="0">
                <a:solidFill>
                  <a:srgbClr val="002060"/>
                </a:solidFill>
                <a:effectLst/>
              </a:rPr>
              <a:t>the</a:t>
            </a:r>
            <a:r>
              <a:rPr lang="hr-HR" sz="2800" dirty="0" smtClean="0">
                <a:solidFill>
                  <a:srgbClr val="002060"/>
                </a:solidFill>
                <a:effectLst/>
              </a:rPr>
              <a:t> ECJ: a) </a:t>
            </a:r>
            <a:r>
              <a:rPr lang="hr-HR" sz="2800" dirty="0" err="1" smtClean="0">
                <a:solidFill>
                  <a:srgbClr val="002060"/>
                </a:solidFill>
                <a:effectLst/>
              </a:rPr>
              <a:t>incorrect</a:t>
            </a:r>
            <a:r>
              <a:rPr lang="hr-HR" sz="2800" dirty="0" smtClean="0">
                <a:solidFill>
                  <a:srgbClr val="002060"/>
                </a:solidFill>
                <a:effectLst/>
              </a:rPr>
              <a:t> </a:t>
            </a:r>
            <a:r>
              <a:rPr lang="hr-HR" sz="2800" dirty="0" err="1" smtClean="0">
                <a:solidFill>
                  <a:srgbClr val="002060"/>
                </a:solidFill>
                <a:effectLst/>
              </a:rPr>
              <a:t>implementation</a:t>
            </a:r>
            <a:endParaRPr lang="hr-HR" sz="2800" dirty="0" smtClean="0">
              <a:solidFill>
                <a:srgbClr val="002060"/>
              </a:solidFill>
              <a:effectLst/>
            </a:endParaRPr>
          </a:p>
          <a:p>
            <a:pPr>
              <a:buFontTx/>
              <a:buNone/>
              <a:defRPr/>
            </a:pPr>
            <a:r>
              <a:rPr lang="hr-HR" sz="2800" dirty="0" smtClean="0">
                <a:solidFill>
                  <a:srgbClr val="002060"/>
                </a:solidFill>
                <a:effectLst/>
              </a:rPr>
              <a:t>             b) </a:t>
            </a:r>
            <a:r>
              <a:rPr lang="hr-HR" sz="2800" dirty="0" err="1" smtClean="0">
                <a:solidFill>
                  <a:srgbClr val="002060"/>
                </a:solidFill>
                <a:effectLst/>
              </a:rPr>
              <a:t>failure</a:t>
            </a:r>
            <a:r>
              <a:rPr lang="hr-HR" sz="2800" dirty="0" smtClean="0">
                <a:solidFill>
                  <a:srgbClr val="002060"/>
                </a:solidFill>
                <a:effectLst/>
              </a:rPr>
              <a:t> to </a:t>
            </a:r>
            <a:r>
              <a:rPr lang="hr-HR" sz="2800" dirty="0" err="1" smtClean="0">
                <a:solidFill>
                  <a:srgbClr val="002060"/>
                </a:solidFill>
                <a:effectLst/>
              </a:rPr>
              <a:t>implement</a:t>
            </a:r>
            <a:r>
              <a:rPr lang="hr-HR" sz="2800" dirty="0" smtClean="0">
                <a:solidFill>
                  <a:srgbClr val="002060"/>
                </a:solidFill>
                <a:effectLst/>
              </a:rPr>
              <a:t> a </a:t>
            </a:r>
            <a:r>
              <a:rPr lang="hr-HR" sz="2800" dirty="0" err="1" smtClean="0">
                <a:solidFill>
                  <a:srgbClr val="002060"/>
                </a:solidFill>
                <a:effectLst/>
              </a:rPr>
              <a:t>directive</a:t>
            </a:r>
            <a:r>
              <a:rPr lang="hr-HR" sz="2800" dirty="0" smtClean="0">
                <a:solidFill>
                  <a:srgbClr val="002060"/>
                </a:solidFill>
                <a:effectLst/>
              </a:rPr>
              <a:t> all   </a:t>
            </a:r>
          </a:p>
          <a:p>
            <a:pPr>
              <a:buFontTx/>
              <a:buNone/>
              <a:defRPr/>
            </a:pPr>
            <a:r>
              <a:rPr lang="hr-HR" sz="2800" dirty="0" smtClean="0">
                <a:solidFill>
                  <a:srgbClr val="002060"/>
                </a:solidFill>
                <a:effectLst/>
              </a:rPr>
              <a:t>                 </a:t>
            </a:r>
            <a:r>
              <a:rPr lang="hr-HR" sz="2800" dirty="0" err="1" smtClean="0">
                <a:solidFill>
                  <a:srgbClr val="002060"/>
                </a:solidFill>
                <a:effectLst/>
              </a:rPr>
              <a:t>together</a:t>
            </a:r>
            <a:r>
              <a:rPr lang="hr-HR" sz="2800" dirty="0" smtClean="0">
                <a:solidFill>
                  <a:srgbClr val="002060"/>
                </a:solidFill>
                <a:effectLst/>
              </a:rPr>
              <a:t> </a:t>
            </a:r>
          </a:p>
          <a:p>
            <a:pPr>
              <a:buFontTx/>
              <a:buChar char="-"/>
              <a:defRPr/>
            </a:pPr>
            <a:endParaRPr lang="en-GB" sz="2800" dirty="0" smtClean="0">
              <a:solidFill>
                <a:srgbClr val="FFCC00"/>
              </a:solidFill>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hr-HR" dirty="0" err="1" smtClean="0">
                <a:solidFill>
                  <a:schemeClr val="accent6">
                    <a:lumMod val="75000"/>
                  </a:schemeClr>
                </a:solidFill>
                <a:effectLst/>
              </a:rPr>
              <a:t>Decisions</a:t>
            </a:r>
            <a:r>
              <a:rPr lang="hr-HR" dirty="0" smtClean="0">
                <a:solidFill>
                  <a:schemeClr val="accent6">
                    <a:lumMod val="75000"/>
                  </a:schemeClr>
                </a:solidFill>
                <a:effectLst/>
              </a:rPr>
              <a:t> </a:t>
            </a:r>
            <a:r>
              <a:rPr lang="hr-HR" dirty="0" smtClean="0">
                <a:effectLst/>
              </a:rPr>
              <a:t>= odluke</a:t>
            </a:r>
            <a:endParaRPr lang="en-US" dirty="0" smtClean="0">
              <a:effectLst/>
            </a:endParaRPr>
          </a:p>
        </p:txBody>
      </p:sp>
      <p:sp>
        <p:nvSpPr>
          <p:cNvPr id="13315" name="Rectangle 3"/>
          <p:cNvSpPr>
            <a:spLocks noGrp="1" noChangeArrowheads="1"/>
          </p:cNvSpPr>
          <p:nvPr>
            <p:ph type="body" idx="1"/>
          </p:nvPr>
        </p:nvSpPr>
        <p:spPr>
          <a:xfrm>
            <a:off x="1066800" y="1643063"/>
            <a:ext cx="7753350" cy="4452937"/>
          </a:xfrm>
        </p:spPr>
        <p:txBody>
          <a:bodyPr>
            <a:normAutofit lnSpcReduction="10000"/>
          </a:bodyPr>
          <a:lstStyle/>
          <a:p>
            <a:pPr>
              <a:buFontTx/>
              <a:buChar char="-"/>
              <a:defRPr/>
            </a:pPr>
            <a:r>
              <a:rPr lang="hr-HR" sz="2400" dirty="0" err="1" smtClean="0">
                <a:solidFill>
                  <a:srgbClr val="002060"/>
                </a:solidFill>
                <a:effectLst/>
              </a:rPr>
              <a:t>addressed</a:t>
            </a:r>
            <a:r>
              <a:rPr lang="hr-HR" sz="2400" dirty="0" smtClean="0">
                <a:solidFill>
                  <a:srgbClr val="002060"/>
                </a:solidFill>
                <a:effectLst/>
              </a:rPr>
              <a:t> </a:t>
            </a:r>
            <a:r>
              <a:rPr lang="hr-HR" sz="2400" dirty="0" err="1" smtClean="0">
                <a:solidFill>
                  <a:srgbClr val="002060"/>
                </a:solidFill>
                <a:effectLst/>
              </a:rPr>
              <a:t>only</a:t>
            </a:r>
            <a:r>
              <a:rPr lang="hr-HR" sz="2400" dirty="0" smtClean="0">
                <a:solidFill>
                  <a:srgbClr val="002060"/>
                </a:solidFill>
                <a:effectLst/>
              </a:rPr>
              <a:t> to a </a:t>
            </a:r>
            <a:r>
              <a:rPr lang="hr-HR" sz="2400" dirty="0" err="1" smtClean="0">
                <a:solidFill>
                  <a:srgbClr val="002060"/>
                </a:solidFill>
                <a:effectLst/>
              </a:rPr>
              <a:t>specific</a:t>
            </a:r>
            <a:r>
              <a:rPr lang="hr-HR" sz="2400" dirty="0" smtClean="0">
                <a:solidFill>
                  <a:srgbClr val="002060"/>
                </a:solidFill>
                <a:effectLst/>
              </a:rPr>
              <a:t> </a:t>
            </a:r>
            <a:r>
              <a:rPr lang="hr-HR" sz="2400" dirty="0" err="1" smtClean="0">
                <a:solidFill>
                  <a:srgbClr val="002060"/>
                </a:solidFill>
                <a:effectLst/>
              </a:rPr>
              <a:t>member</a:t>
            </a:r>
            <a:r>
              <a:rPr lang="hr-HR" sz="2400" dirty="0" smtClean="0">
                <a:solidFill>
                  <a:srgbClr val="002060"/>
                </a:solidFill>
                <a:effectLst/>
              </a:rPr>
              <a:t> state, </a:t>
            </a:r>
            <a:r>
              <a:rPr lang="hr-HR" sz="2400" dirty="0" err="1" smtClean="0">
                <a:solidFill>
                  <a:srgbClr val="002060"/>
                </a:solidFill>
                <a:effectLst/>
              </a:rPr>
              <a:t>undertaking</a:t>
            </a:r>
            <a:r>
              <a:rPr lang="hr-HR" sz="2400" dirty="0" smtClean="0">
                <a:solidFill>
                  <a:srgbClr val="002060"/>
                </a:solidFill>
                <a:effectLst/>
              </a:rPr>
              <a:t> or </a:t>
            </a:r>
            <a:r>
              <a:rPr lang="hr-HR" sz="2400" dirty="0" err="1" smtClean="0">
                <a:solidFill>
                  <a:srgbClr val="002060"/>
                </a:solidFill>
                <a:effectLst/>
              </a:rPr>
              <a:t>individual</a:t>
            </a:r>
            <a:endParaRPr lang="hr-HR" sz="2400" dirty="0" smtClean="0">
              <a:solidFill>
                <a:srgbClr val="002060"/>
              </a:solidFill>
              <a:effectLst/>
            </a:endParaRPr>
          </a:p>
          <a:p>
            <a:pPr>
              <a:buFontTx/>
              <a:buChar char="-"/>
              <a:defRPr/>
            </a:pPr>
            <a:r>
              <a:rPr lang="hr-HR" sz="2400" dirty="0" err="1" smtClean="0">
                <a:solidFill>
                  <a:srgbClr val="002060"/>
                </a:solidFill>
                <a:effectLst/>
              </a:rPr>
              <a:t>binding</a:t>
            </a:r>
            <a:r>
              <a:rPr lang="hr-HR" sz="2400" dirty="0" smtClean="0">
                <a:solidFill>
                  <a:srgbClr val="002060"/>
                </a:solidFill>
                <a:effectLst/>
              </a:rPr>
              <a:t> </a:t>
            </a:r>
            <a:r>
              <a:rPr lang="hr-HR" sz="2400" dirty="0" err="1" smtClean="0">
                <a:solidFill>
                  <a:srgbClr val="002060"/>
                </a:solidFill>
                <a:effectLst/>
              </a:rPr>
              <a:t>in</a:t>
            </a:r>
            <a:r>
              <a:rPr lang="hr-HR" sz="2400" dirty="0" smtClean="0">
                <a:solidFill>
                  <a:srgbClr val="002060"/>
                </a:solidFill>
                <a:effectLst/>
              </a:rPr>
              <a:t> </a:t>
            </a:r>
            <a:r>
              <a:rPr lang="hr-HR" sz="2400" dirty="0" err="1" smtClean="0">
                <a:solidFill>
                  <a:srgbClr val="002060"/>
                </a:solidFill>
                <a:effectLst/>
              </a:rPr>
              <a:t>their</a:t>
            </a:r>
            <a:r>
              <a:rPr lang="hr-HR" sz="2400" dirty="0" smtClean="0">
                <a:solidFill>
                  <a:srgbClr val="002060"/>
                </a:solidFill>
                <a:effectLst/>
              </a:rPr>
              <a:t> </a:t>
            </a:r>
            <a:r>
              <a:rPr lang="hr-HR" sz="2400" dirty="0" err="1" smtClean="0">
                <a:solidFill>
                  <a:srgbClr val="002060"/>
                </a:solidFill>
                <a:effectLst/>
              </a:rPr>
              <a:t>entirety</a:t>
            </a:r>
            <a:r>
              <a:rPr lang="hr-HR" sz="2400" dirty="0" smtClean="0">
                <a:solidFill>
                  <a:srgbClr val="002060"/>
                </a:solidFill>
                <a:effectLst/>
              </a:rPr>
              <a:t> </a:t>
            </a:r>
            <a:r>
              <a:rPr lang="hr-HR" sz="2400" dirty="0" err="1" smtClean="0">
                <a:solidFill>
                  <a:srgbClr val="002060"/>
                </a:solidFill>
                <a:effectLst/>
              </a:rPr>
              <a:t>only</a:t>
            </a:r>
            <a:r>
              <a:rPr lang="hr-HR" sz="2400" dirty="0" smtClean="0">
                <a:solidFill>
                  <a:srgbClr val="002060"/>
                </a:solidFill>
                <a:effectLst/>
              </a:rPr>
              <a:t> on </a:t>
            </a:r>
            <a:r>
              <a:rPr lang="hr-HR" sz="2400" dirty="0" err="1" smtClean="0">
                <a:solidFill>
                  <a:srgbClr val="002060"/>
                </a:solidFill>
                <a:effectLst/>
              </a:rPr>
              <a:t>those</a:t>
            </a:r>
            <a:r>
              <a:rPr lang="hr-HR" sz="2400" dirty="0" smtClean="0">
                <a:solidFill>
                  <a:srgbClr val="002060"/>
                </a:solidFill>
                <a:effectLst/>
              </a:rPr>
              <a:t> to </a:t>
            </a:r>
            <a:r>
              <a:rPr lang="hr-HR" sz="2400" dirty="0" err="1" smtClean="0">
                <a:solidFill>
                  <a:srgbClr val="002060"/>
                </a:solidFill>
                <a:effectLst/>
              </a:rPr>
              <a:t>whom</a:t>
            </a:r>
            <a:r>
              <a:rPr lang="hr-HR" sz="2400" dirty="0" smtClean="0">
                <a:solidFill>
                  <a:srgbClr val="002060"/>
                </a:solidFill>
                <a:effectLst/>
              </a:rPr>
              <a:t> </a:t>
            </a:r>
            <a:r>
              <a:rPr lang="hr-HR" sz="2400" dirty="0" err="1" smtClean="0">
                <a:solidFill>
                  <a:srgbClr val="002060"/>
                </a:solidFill>
                <a:effectLst/>
              </a:rPr>
              <a:t>they</a:t>
            </a:r>
            <a:r>
              <a:rPr lang="hr-HR" sz="2400" dirty="0" smtClean="0">
                <a:solidFill>
                  <a:srgbClr val="002060"/>
                </a:solidFill>
                <a:effectLst/>
              </a:rPr>
              <a:t> are </a:t>
            </a:r>
            <a:r>
              <a:rPr lang="hr-HR" sz="2400" dirty="0" err="1" smtClean="0">
                <a:solidFill>
                  <a:srgbClr val="002060"/>
                </a:solidFill>
                <a:effectLst/>
              </a:rPr>
              <a:t>addressed</a:t>
            </a:r>
            <a:r>
              <a:rPr lang="hr-HR" sz="2400" dirty="0" smtClean="0">
                <a:solidFill>
                  <a:srgbClr val="002060"/>
                </a:solidFill>
                <a:effectLst/>
              </a:rPr>
              <a:t> </a:t>
            </a:r>
          </a:p>
          <a:p>
            <a:pPr>
              <a:buFontTx/>
              <a:buNone/>
              <a:defRPr/>
            </a:pPr>
            <a:endParaRPr lang="hr-HR" sz="2400" dirty="0" smtClean="0">
              <a:solidFill>
                <a:srgbClr val="002060"/>
              </a:solidFill>
              <a:effectLst/>
            </a:endParaRPr>
          </a:p>
          <a:p>
            <a:pPr>
              <a:buFontTx/>
              <a:buChar char="-"/>
              <a:defRPr/>
            </a:pPr>
            <a:r>
              <a:rPr lang="hr-HR" sz="2400" dirty="0" err="1" smtClean="0">
                <a:solidFill>
                  <a:srgbClr val="002060"/>
                </a:solidFill>
                <a:effectLst/>
              </a:rPr>
              <a:t>often</a:t>
            </a:r>
            <a:r>
              <a:rPr lang="hr-HR" sz="2400" dirty="0" smtClean="0">
                <a:solidFill>
                  <a:srgbClr val="002060"/>
                </a:solidFill>
                <a:effectLst/>
              </a:rPr>
              <a:t> </a:t>
            </a:r>
            <a:r>
              <a:rPr lang="hr-HR" sz="2400" dirty="0" err="1" smtClean="0">
                <a:solidFill>
                  <a:srgbClr val="002060"/>
                </a:solidFill>
                <a:effectLst/>
              </a:rPr>
              <a:t>directed</a:t>
            </a:r>
            <a:r>
              <a:rPr lang="hr-HR" sz="2400" dirty="0" smtClean="0">
                <a:solidFill>
                  <a:srgbClr val="002060"/>
                </a:solidFill>
                <a:effectLst/>
              </a:rPr>
              <a:t> to </a:t>
            </a:r>
            <a:r>
              <a:rPr lang="hr-HR" sz="2400" dirty="0" err="1" smtClean="0">
                <a:solidFill>
                  <a:srgbClr val="002060"/>
                </a:solidFill>
                <a:effectLst/>
              </a:rPr>
              <a:t>companies</a:t>
            </a:r>
            <a:r>
              <a:rPr lang="hr-HR" sz="2400" dirty="0" smtClean="0">
                <a:solidFill>
                  <a:srgbClr val="002060"/>
                </a:solidFill>
                <a:effectLst/>
              </a:rPr>
              <a:t> </a:t>
            </a:r>
            <a:r>
              <a:rPr lang="hr-HR" sz="2400" dirty="0" err="1" smtClean="0">
                <a:solidFill>
                  <a:srgbClr val="002060"/>
                </a:solidFill>
                <a:effectLst/>
              </a:rPr>
              <a:t>which</a:t>
            </a:r>
            <a:r>
              <a:rPr lang="hr-HR" sz="2400" dirty="0" smtClean="0">
                <a:solidFill>
                  <a:srgbClr val="002060"/>
                </a:solidFill>
                <a:effectLst/>
              </a:rPr>
              <a:t> </a:t>
            </a:r>
            <a:r>
              <a:rPr lang="hr-HR" sz="2400" dirty="0" err="1" smtClean="0">
                <a:solidFill>
                  <a:srgbClr val="002060"/>
                </a:solidFill>
                <a:effectLst/>
              </a:rPr>
              <a:t>have</a:t>
            </a:r>
            <a:r>
              <a:rPr lang="hr-HR" sz="2400" dirty="0" smtClean="0">
                <a:solidFill>
                  <a:srgbClr val="002060"/>
                </a:solidFill>
                <a:effectLst/>
              </a:rPr>
              <a:t> </a:t>
            </a:r>
            <a:r>
              <a:rPr lang="hr-HR" sz="2400" dirty="0" err="1" smtClean="0">
                <a:solidFill>
                  <a:srgbClr val="002060"/>
                </a:solidFill>
                <a:effectLst/>
              </a:rPr>
              <a:t>acted</a:t>
            </a:r>
            <a:r>
              <a:rPr lang="hr-HR" sz="2400" dirty="0" smtClean="0">
                <a:solidFill>
                  <a:srgbClr val="002060"/>
                </a:solidFill>
                <a:effectLst/>
              </a:rPr>
              <a:t> </a:t>
            </a:r>
            <a:r>
              <a:rPr lang="hr-HR" sz="2400" dirty="0" err="1" smtClean="0">
                <a:solidFill>
                  <a:srgbClr val="002060"/>
                </a:solidFill>
                <a:effectLst/>
              </a:rPr>
              <a:t>contrary</a:t>
            </a:r>
            <a:r>
              <a:rPr lang="hr-HR" sz="2400" dirty="0" smtClean="0">
                <a:solidFill>
                  <a:srgbClr val="002060"/>
                </a:solidFill>
                <a:effectLst/>
              </a:rPr>
              <a:t> </a:t>
            </a:r>
            <a:r>
              <a:rPr lang="hr-HR" sz="2400" dirty="0" err="1" smtClean="0">
                <a:solidFill>
                  <a:srgbClr val="002060"/>
                </a:solidFill>
                <a:effectLst/>
              </a:rPr>
              <a:t>to</a:t>
            </a:r>
            <a:r>
              <a:rPr lang="hr-HR" sz="2400" dirty="0" smtClean="0">
                <a:solidFill>
                  <a:srgbClr val="002060"/>
                </a:solidFill>
                <a:effectLst/>
              </a:rPr>
              <a:t> </a:t>
            </a:r>
            <a:r>
              <a:rPr lang="hr-HR" sz="2400" dirty="0" err="1" smtClean="0">
                <a:solidFill>
                  <a:srgbClr val="002060"/>
                </a:solidFill>
                <a:effectLst/>
              </a:rPr>
              <a:t>the</a:t>
            </a:r>
            <a:r>
              <a:rPr lang="hr-HR" sz="2400" dirty="0" smtClean="0">
                <a:solidFill>
                  <a:srgbClr val="002060"/>
                </a:solidFill>
                <a:effectLst/>
              </a:rPr>
              <a:t> </a:t>
            </a:r>
            <a:r>
              <a:rPr lang="hr-HR" sz="2400" dirty="0" err="1" smtClean="0">
                <a:solidFill>
                  <a:srgbClr val="002060"/>
                </a:solidFill>
                <a:effectLst/>
              </a:rPr>
              <a:t>provisions</a:t>
            </a:r>
            <a:r>
              <a:rPr lang="hr-HR" sz="2400" dirty="0" smtClean="0">
                <a:solidFill>
                  <a:srgbClr val="002060"/>
                </a:solidFill>
                <a:effectLst/>
              </a:rPr>
              <a:t> </a:t>
            </a:r>
            <a:r>
              <a:rPr lang="hr-HR" sz="2400" dirty="0" err="1" smtClean="0">
                <a:solidFill>
                  <a:srgbClr val="002060"/>
                </a:solidFill>
                <a:effectLst/>
              </a:rPr>
              <a:t>of</a:t>
            </a:r>
            <a:r>
              <a:rPr lang="hr-HR" sz="2400" dirty="0" smtClean="0">
                <a:solidFill>
                  <a:srgbClr val="002060"/>
                </a:solidFill>
                <a:effectLst/>
              </a:rPr>
              <a:t> </a:t>
            </a:r>
            <a:r>
              <a:rPr lang="hr-HR" sz="2400" dirty="0" err="1" smtClean="0">
                <a:solidFill>
                  <a:srgbClr val="002060"/>
                </a:solidFill>
                <a:effectLst/>
              </a:rPr>
              <a:t>the</a:t>
            </a:r>
            <a:r>
              <a:rPr lang="hr-HR" sz="2400" dirty="0" smtClean="0">
                <a:solidFill>
                  <a:srgbClr val="002060"/>
                </a:solidFill>
                <a:effectLst/>
              </a:rPr>
              <a:t> EC </a:t>
            </a:r>
            <a:r>
              <a:rPr lang="hr-HR" sz="2400" dirty="0" err="1" smtClean="0">
                <a:solidFill>
                  <a:srgbClr val="002060"/>
                </a:solidFill>
                <a:effectLst/>
              </a:rPr>
              <a:t>treaty</a:t>
            </a:r>
            <a:r>
              <a:rPr lang="hr-HR" sz="2400" dirty="0" smtClean="0">
                <a:solidFill>
                  <a:srgbClr val="002060"/>
                </a:solidFill>
                <a:effectLst/>
              </a:rPr>
              <a:t> (</a:t>
            </a:r>
            <a:r>
              <a:rPr lang="hr-HR" sz="2400" dirty="0" err="1" smtClean="0">
                <a:solidFill>
                  <a:srgbClr val="002060"/>
                </a:solidFill>
                <a:effectLst/>
              </a:rPr>
              <a:t>e.g</a:t>
            </a:r>
            <a:r>
              <a:rPr lang="hr-HR" sz="2400" dirty="0" smtClean="0">
                <a:solidFill>
                  <a:srgbClr val="002060"/>
                </a:solidFill>
                <a:effectLst/>
              </a:rPr>
              <a:t>. </a:t>
            </a:r>
            <a:r>
              <a:rPr lang="hr-HR" sz="2400" dirty="0" err="1" smtClean="0">
                <a:solidFill>
                  <a:srgbClr val="002060"/>
                </a:solidFill>
                <a:effectLst/>
              </a:rPr>
              <a:t>the</a:t>
            </a:r>
            <a:r>
              <a:rPr lang="hr-HR" sz="2400" dirty="0" smtClean="0">
                <a:solidFill>
                  <a:srgbClr val="002060"/>
                </a:solidFill>
                <a:effectLst/>
              </a:rPr>
              <a:t> </a:t>
            </a:r>
            <a:r>
              <a:rPr lang="hr-HR" sz="2400" dirty="0" err="1" smtClean="0">
                <a:solidFill>
                  <a:srgbClr val="002060"/>
                </a:solidFill>
                <a:effectLst/>
              </a:rPr>
              <a:t>area</a:t>
            </a:r>
            <a:r>
              <a:rPr lang="hr-HR" sz="2400" dirty="0" smtClean="0">
                <a:solidFill>
                  <a:srgbClr val="002060"/>
                </a:solidFill>
                <a:effectLst/>
              </a:rPr>
              <a:t> </a:t>
            </a:r>
            <a:r>
              <a:rPr lang="hr-HR" sz="2400" dirty="0" err="1" smtClean="0">
                <a:solidFill>
                  <a:srgbClr val="002060"/>
                </a:solidFill>
                <a:effectLst/>
              </a:rPr>
              <a:t>of</a:t>
            </a:r>
            <a:r>
              <a:rPr lang="hr-HR" sz="2400" dirty="0" smtClean="0">
                <a:solidFill>
                  <a:srgbClr val="002060"/>
                </a:solidFill>
                <a:effectLst/>
              </a:rPr>
              <a:t> </a:t>
            </a:r>
            <a:r>
              <a:rPr lang="hr-HR" sz="2400" dirty="0" err="1" smtClean="0">
                <a:solidFill>
                  <a:srgbClr val="002060"/>
                </a:solidFill>
                <a:effectLst/>
              </a:rPr>
              <a:t>competition</a:t>
            </a:r>
            <a:r>
              <a:rPr lang="hr-HR" sz="2400" dirty="0" smtClean="0">
                <a:solidFill>
                  <a:srgbClr val="002060"/>
                </a:solidFill>
                <a:effectLst/>
              </a:rPr>
              <a:t> </a:t>
            </a:r>
            <a:r>
              <a:rPr lang="hr-HR" sz="2400" dirty="0" err="1" smtClean="0">
                <a:solidFill>
                  <a:srgbClr val="002060"/>
                </a:solidFill>
                <a:effectLst/>
              </a:rPr>
              <a:t>law</a:t>
            </a:r>
            <a:r>
              <a:rPr lang="hr-HR" sz="2400" dirty="0" smtClean="0">
                <a:solidFill>
                  <a:srgbClr val="002060"/>
                </a:solidFill>
                <a:effectLst/>
              </a:rPr>
              <a:t>)</a:t>
            </a:r>
          </a:p>
          <a:p>
            <a:pPr>
              <a:buFontTx/>
              <a:buChar char="-"/>
              <a:defRPr/>
            </a:pPr>
            <a:r>
              <a:rPr lang="hr-HR" sz="2400" dirty="0" err="1" smtClean="0">
                <a:effectLst/>
              </a:rPr>
              <a:t>Art</a:t>
            </a:r>
            <a:r>
              <a:rPr lang="hr-HR" sz="2400" dirty="0" smtClean="0">
                <a:effectLst/>
              </a:rPr>
              <a:t>. 288</a:t>
            </a:r>
          </a:p>
          <a:p>
            <a:pPr>
              <a:buFont typeface="Wingdings" pitchFamily="2" charset="2"/>
              <a:buNone/>
              <a:defRPr/>
            </a:pPr>
            <a:r>
              <a:rPr lang="hr-HR" sz="2400" dirty="0" smtClean="0"/>
              <a:t>    </a:t>
            </a:r>
            <a:r>
              <a:rPr lang="en-US" sz="2400" i="1" dirty="0" smtClean="0"/>
              <a:t>A decision shall be binding in its entirety. A decision which specifies those to whom it is addressed shall be binding only on them. </a:t>
            </a:r>
            <a:endParaRPr lang="en-US" sz="2400" i="1" dirty="0" smtClean="0">
              <a:solidFill>
                <a:srgbClr val="FFCC00"/>
              </a:solidFill>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p:spPr>
        <p:txBody>
          <a:bodyPr>
            <a:normAutofit fontScale="90000"/>
          </a:bodyPr>
          <a:lstStyle/>
          <a:p>
            <a:r>
              <a:rPr lang="hr-HR" dirty="0" err="1" smtClean="0">
                <a:solidFill>
                  <a:schemeClr val="accent6">
                    <a:lumMod val="75000"/>
                  </a:schemeClr>
                </a:solidFill>
                <a:effectLst/>
              </a:rPr>
              <a:t>Recommendations</a:t>
            </a:r>
            <a:r>
              <a:rPr lang="hr-HR" dirty="0" smtClean="0">
                <a:solidFill>
                  <a:schemeClr val="accent6">
                    <a:lumMod val="75000"/>
                  </a:schemeClr>
                </a:solidFill>
                <a:effectLst/>
              </a:rPr>
              <a:t> </a:t>
            </a:r>
            <a:r>
              <a:rPr lang="hr-HR" dirty="0" err="1" smtClean="0">
                <a:solidFill>
                  <a:schemeClr val="accent6">
                    <a:lumMod val="75000"/>
                  </a:schemeClr>
                </a:solidFill>
                <a:effectLst/>
              </a:rPr>
              <a:t>and</a:t>
            </a:r>
            <a:r>
              <a:rPr lang="hr-HR" dirty="0" smtClean="0">
                <a:solidFill>
                  <a:schemeClr val="accent6">
                    <a:lumMod val="75000"/>
                  </a:schemeClr>
                </a:solidFill>
                <a:effectLst/>
              </a:rPr>
              <a:t> </a:t>
            </a:r>
            <a:r>
              <a:rPr lang="hr-HR" dirty="0" err="1" smtClean="0">
                <a:solidFill>
                  <a:schemeClr val="accent6">
                    <a:lumMod val="75000"/>
                  </a:schemeClr>
                </a:solidFill>
                <a:effectLst/>
              </a:rPr>
              <a:t>opinions</a:t>
            </a:r>
            <a:r>
              <a:rPr lang="hr-HR" dirty="0" smtClean="0">
                <a:solidFill>
                  <a:schemeClr val="accent6">
                    <a:lumMod val="75000"/>
                  </a:schemeClr>
                </a:solidFill>
                <a:effectLst/>
              </a:rPr>
              <a:t> </a:t>
            </a:r>
            <a:r>
              <a:rPr lang="hr-HR" dirty="0" smtClean="0">
                <a:effectLst/>
              </a:rPr>
              <a:t>= preporuke i mišljenja</a:t>
            </a:r>
            <a:endParaRPr lang="en-US" dirty="0" smtClean="0">
              <a:effectLst/>
            </a:endParaRPr>
          </a:p>
        </p:txBody>
      </p:sp>
      <p:sp>
        <p:nvSpPr>
          <p:cNvPr id="14339" name="Rectangle 3"/>
          <p:cNvSpPr>
            <a:spLocks noGrp="1" noChangeArrowheads="1"/>
          </p:cNvSpPr>
          <p:nvPr>
            <p:ph type="body" idx="1"/>
          </p:nvPr>
        </p:nvSpPr>
        <p:spPr>
          <a:xfrm>
            <a:off x="500063" y="2327275"/>
            <a:ext cx="8229600" cy="3673475"/>
          </a:xfrm>
        </p:spPr>
        <p:txBody>
          <a:bodyPr/>
          <a:lstStyle/>
          <a:p>
            <a:pPr>
              <a:buFontTx/>
              <a:buChar char="-"/>
              <a:defRPr/>
            </a:pPr>
            <a:r>
              <a:rPr lang="hr-HR" sz="2400" dirty="0" err="1" smtClean="0">
                <a:solidFill>
                  <a:srgbClr val="0070C0"/>
                </a:solidFill>
                <a:effectLst/>
              </a:rPr>
              <a:t>not</a:t>
            </a:r>
            <a:r>
              <a:rPr lang="hr-HR" sz="2400" dirty="0" smtClean="0">
                <a:solidFill>
                  <a:srgbClr val="0070C0"/>
                </a:solidFill>
                <a:effectLst/>
              </a:rPr>
              <a:t> </a:t>
            </a:r>
            <a:r>
              <a:rPr lang="hr-HR" sz="2400" dirty="0" err="1" smtClean="0">
                <a:solidFill>
                  <a:srgbClr val="0070C0"/>
                </a:solidFill>
                <a:effectLst/>
              </a:rPr>
              <a:t>legally</a:t>
            </a:r>
            <a:r>
              <a:rPr lang="hr-HR" sz="2400" dirty="0" smtClean="0">
                <a:solidFill>
                  <a:srgbClr val="0070C0"/>
                </a:solidFill>
                <a:effectLst/>
              </a:rPr>
              <a:t> </a:t>
            </a:r>
            <a:r>
              <a:rPr lang="hr-HR" sz="2400" dirty="0" err="1" smtClean="0">
                <a:solidFill>
                  <a:srgbClr val="0070C0"/>
                </a:solidFill>
                <a:effectLst/>
              </a:rPr>
              <a:t>binding</a:t>
            </a:r>
            <a:r>
              <a:rPr lang="hr-HR" sz="2400" dirty="0" smtClean="0">
                <a:solidFill>
                  <a:srgbClr val="0070C0"/>
                </a:solidFill>
                <a:effectLst/>
              </a:rPr>
              <a:t> for </a:t>
            </a:r>
            <a:r>
              <a:rPr lang="hr-HR" sz="2400" dirty="0" err="1" smtClean="0">
                <a:solidFill>
                  <a:srgbClr val="0070C0"/>
                </a:solidFill>
                <a:effectLst/>
              </a:rPr>
              <a:t>the</a:t>
            </a:r>
            <a:r>
              <a:rPr lang="hr-HR" sz="2400" dirty="0" smtClean="0">
                <a:solidFill>
                  <a:srgbClr val="0070C0"/>
                </a:solidFill>
                <a:effectLst/>
              </a:rPr>
              <a:t> </a:t>
            </a:r>
            <a:r>
              <a:rPr lang="hr-HR" sz="2400" dirty="0" err="1" smtClean="0">
                <a:solidFill>
                  <a:srgbClr val="0070C0"/>
                </a:solidFill>
                <a:effectLst/>
              </a:rPr>
              <a:t>parties</a:t>
            </a:r>
            <a:r>
              <a:rPr lang="hr-HR" sz="2400" dirty="0" smtClean="0">
                <a:solidFill>
                  <a:srgbClr val="0070C0"/>
                </a:solidFill>
                <a:effectLst/>
              </a:rPr>
              <a:t> to </a:t>
            </a:r>
            <a:r>
              <a:rPr lang="hr-HR" sz="2400" dirty="0" err="1" smtClean="0">
                <a:solidFill>
                  <a:srgbClr val="0070C0"/>
                </a:solidFill>
                <a:effectLst/>
              </a:rPr>
              <a:t>whom</a:t>
            </a:r>
            <a:r>
              <a:rPr lang="hr-HR" sz="2400" dirty="0" smtClean="0">
                <a:solidFill>
                  <a:srgbClr val="0070C0"/>
                </a:solidFill>
                <a:effectLst/>
              </a:rPr>
              <a:t> </a:t>
            </a:r>
            <a:r>
              <a:rPr lang="hr-HR" sz="2400" dirty="0" err="1" smtClean="0">
                <a:solidFill>
                  <a:srgbClr val="0070C0"/>
                </a:solidFill>
                <a:effectLst/>
              </a:rPr>
              <a:t>they</a:t>
            </a:r>
            <a:r>
              <a:rPr lang="hr-HR" sz="2400" dirty="0" smtClean="0">
                <a:solidFill>
                  <a:srgbClr val="0070C0"/>
                </a:solidFill>
                <a:effectLst/>
              </a:rPr>
              <a:t> are </a:t>
            </a:r>
            <a:r>
              <a:rPr lang="hr-HR" sz="2400" dirty="0" err="1" smtClean="0">
                <a:solidFill>
                  <a:srgbClr val="0070C0"/>
                </a:solidFill>
                <a:effectLst/>
              </a:rPr>
              <a:t>addressed</a:t>
            </a:r>
            <a:endParaRPr lang="hr-HR" sz="2400" dirty="0" smtClean="0">
              <a:solidFill>
                <a:srgbClr val="0070C0"/>
              </a:solidFill>
              <a:effectLst/>
            </a:endParaRPr>
          </a:p>
          <a:p>
            <a:pPr>
              <a:buFontTx/>
              <a:buChar char="-"/>
              <a:defRPr/>
            </a:pPr>
            <a:r>
              <a:rPr lang="hr-HR" sz="2400" dirty="0" err="1" smtClean="0">
                <a:solidFill>
                  <a:srgbClr val="0070C0"/>
                </a:solidFill>
                <a:effectLst/>
              </a:rPr>
              <a:t>considered</a:t>
            </a:r>
            <a:r>
              <a:rPr lang="hr-HR" sz="2400" dirty="0" smtClean="0">
                <a:solidFill>
                  <a:srgbClr val="0070C0"/>
                </a:solidFill>
                <a:effectLst/>
              </a:rPr>
              <a:t> to </a:t>
            </a:r>
            <a:r>
              <a:rPr lang="hr-HR" sz="2400" dirty="0" err="1" smtClean="0">
                <a:solidFill>
                  <a:srgbClr val="0070C0"/>
                </a:solidFill>
                <a:effectLst/>
              </a:rPr>
              <a:t>have</a:t>
            </a:r>
            <a:r>
              <a:rPr lang="hr-HR" sz="2400" dirty="0" smtClean="0">
                <a:solidFill>
                  <a:srgbClr val="0070C0"/>
                </a:solidFill>
                <a:effectLst/>
              </a:rPr>
              <a:t> </a:t>
            </a:r>
            <a:r>
              <a:rPr lang="hr-HR" sz="2400" dirty="0" err="1" smtClean="0">
                <a:solidFill>
                  <a:srgbClr val="0070C0"/>
                </a:solidFill>
                <a:effectLst/>
              </a:rPr>
              <a:t>considerable</a:t>
            </a:r>
            <a:r>
              <a:rPr lang="hr-HR" sz="2400" dirty="0" smtClean="0">
                <a:solidFill>
                  <a:srgbClr val="0070C0"/>
                </a:solidFill>
                <a:effectLst/>
              </a:rPr>
              <a:t> influence, </a:t>
            </a:r>
            <a:r>
              <a:rPr lang="hr-HR" sz="2400" dirty="0" err="1" smtClean="0">
                <a:solidFill>
                  <a:srgbClr val="0070C0"/>
                </a:solidFill>
                <a:effectLst/>
              </a:rPr>
              <a:t>because</a:t>
            </a:r>
            <a:r>
              <a:rPr lang="hr-HR" sz="2400" dirty="0" smtClean="0">
                <a:solidFill>
                  <a:srgbClr val="0070C0"/>
                </a:solidFill>
                <a:effectLst/>
              </a:rPr>
              <a:t> </a:t>
            </a:r>
            <a:r>
              <a:rPr lang="hr-HR" sz="2400" dirty="0" err="1" smtClean="0">
                <a:solidFill>
                  <a:srgbClr val="0070C0"/>
                </a:solidFill>
                <a:effectLst/>
              </a:rPr>
              <a:t>the</a:t>
            </a:r>
            <a:r>
              <a:rPr lang="hr-HR" sz="2400" dirty="0" smtClean="0">
                <a:solidFill>
                  <a:srgbClr val="0070C0"/>
                </a:solidFill>
                <a:effectLst/>
              </a:rPr>
              <a:t> ECJ </a:t>
            </a:r>
            <a:r>
              <a:rPr lang="hr-HR" sz="2400" dirty="0" err="1" smtClean="0">
                <a:solidFill>
                  <a:srgbClr val="0070C0"/>
                </a:solidFill>
                <a:effectLst/>
              </a:rPr>
              <a:t>has</a:t>
            </a:r>
            <a:r>
              <a:rPr lang="hr-HR" sz="2400" dirty="0" smtClean="0">
                <a:solidFill>
                  <a:srgbClr val="0070C0"/>
                </a:solidFill>
                <a:effectLst/>
              </a:rPr>
              <a:t> </a:t>
            </a:r>
            <a:r>
              <a:rPr lang="hr-HR" sz="2400" dirty="0" err="1" smtClean="0">
                <a:solidFill>
                  <a:srgbClr val="0070C0"/>
                </a:solidFill>
                <a:effectLst/>
              </a:rPr>
              <a:t>stated</a:t>
            </a:r>
            <a:r>
              <a:rPr lang="hr-HR" sz="2400" dirty="0" smtClean="0">
                <a:solidFill>
                  <a:srgbClr val="0070C0"/>
                </a:solidFill>
                <a:effectLst/>
              </a:rPr>
              <a:t> </a:t>
            </a:r>
            <a:r>
              <a:rPr lang="hr-HR" sz="2400" dirty="0" err="1" smtClean="0">
                <a:solidFill>
                  <a:srgbClr val="0070C0"/>
                </a:solidFill>
                <a:effectLst/>
              </a:rPr>
              <a:t>that</a:t>
            </a:r>
            <a:r>
              <a:rPr lang="hr-HR" sz="2400" dirty="0" smtClean="0">
                <a:solidFill>
                  <a:srgbClr val="0070C0"/>
                </a:solidFill>
                <a:effectLst/>
              </a:rPr>
              <a:t> national </a:t>
            </a:r>
            <a:r>
              <a:rPr lang="hr-HR" sz="2400" dirty="0" err="1" smtClean="0">
                <a:solidFill>
                  <a:srgbClr val="0070C0"/>
                </a:solidFill>
                <a:effectLst/>
              </a:rPr>
              <a:t>courts</a:t>
            </a:r>
            <a:r>
              <a:rPr lang="hr-HR" sz="2400" dirty="0" smtClean="0">
                <a:solidFill>
                  <a:srgbClr val="0070C0"/>
                </a:solidFill>
                <a:effectLst/>
              </a:rPr>
              <a:t> must </a:t>
            </a:r>
            <a:r>
              <a:rPr lang="hr-HR" sz="2400" dirty="0" err="1" smtClean="0">
                <a:solidFill>
                  <a:srgbClr val="0070C0"/>
                </a:solidFill>
                <a:effectLst/>
              </a:rPr>
              <a:t>consider</a:t>
            </a:r>
            <a:r>
              <a:rPr lang="hr-HR" sz="2400" dirty="0" smtClean="0">
                <a:solidFill>
                  <a:srgbClr val="0070C0"/>
                </a:solidFill>
                <a:effectLst/>
              </a:rPr>
              <a:t> </a:t>
            </a:r>
            <a:r>
              <a:rPr lang="hr-HR" sz="2400" dirty="0" err="1" smtClean="0">
                <a:solidFill>
                  <a:srgbClr val="0070C0"/>
                </a:solidFill>
                <a:effectLst/>
              </a:rPr>
              <a:t>them</a:t>
            </a:r>
            <a:r>
              <a:rPr lang="hr-HR" sz="2400" dirty="0" smtClean="0">
                <a:solidFill>
                  <a:srgbClr val="0070C0"/>
                </a:solidFill>
                <a:effectLst/>
              </a:rPr>
              <a:t> </a:t>
            </a:r>
            <a:r>
              <a:rPr lang="hr-HR" sz="2400" dirty="0" err="1" smtClean="0">
                <a:solidFill>
                  <a:srgbClr val="0070C0"/>
                </a:solidFill>
                <a:effectLst/>
              </a:rPr>
              <a:t>when</a:t>
            </a:r>
            <a:r>
              <a:rPr lang="hr-HR" sz="2400" dirty="0" smtClean="0">
                <a:solidFill>
                  <a:srgbClr val="0070C0"/>
                </a:solidFill>
                <a:effectLst/>
              </a:rPr>
              <a:t> </a:t>
            </a:r>
            <a:r>
              <a:rPr lang="hr-HR" sz="2400" dirty="0" err="1" smtClean="0">
                <a:solidFill>
                  <a:srgbClr val="0070C0"/>
                </a:solidFill>
                <a:effectLst/>
              </a:rPr>
              <a:t>interpreting</a:t>
            </a:r>
            <a:r>
              <a:rPr lang="hr-HR" sz="2400" dirty="0" smtClean="0">
                <a:solidFill>
                  <a:srgbClr val="0070C0"/>
                </a:solidFill>
                <a:effectLst/>
              </a:rPr>
              <a:t> EC </a:t>
            </a:r>
            <a:r>
              <a:rPr lang="hr-HR" sz="2400" dirty="0" err="1" smtClean="0">
                <a:solidFill>
                  <a:srgbClr val="0070C0"/>
                </a:solidFill>
                <a:effectLst/>
              </a:rPr>
              <a:t>law</a:t>
            </a:r>
            <a:endParaRPr lang="hr-HR" sz="2400" dirty="0" smtClean="0">
              <a:solidFill>
                <a:srgbClr val="0070C0"/>
              </a:solidFill>
              <a:effectLst/>
            </a:endParaRPr>
          </a:p>
          <a:p>
            <a:pPr>
              <a:buFont typeface="Wingdings" pitchFamily="2" charset="2"/>
              <a:buNone/>
              <a:defRPr/>
            </a:pPr>
            <a:endParaRPr lang="hr-HR" sz="2400" dirty="0" smtClean="0">
              <a:solidFill>
                <a:srgbClr val="FFCC00"/>
              </a:solidFill>
              <a:effectLst/>
            </a:endParaRPr>
          </a:p>
          <a:p>
            <a:pPr>
              <a:buFontTx/>
              <a:buChar char="-"/>
              <a:defRPr/>
            </a:pPr>
            <a:r>
              <a:rPr lang="hr-HR" sz="2400" dirty="0" err="1" smtClean="0">
                <a:effectLst/>
              </a:rPr>
              <a:t>Art</a:t>
            </a:r>
            <a:r>
              <a:rPr lang="hr-HR" sz="2400" dirty="0" smtClean="0">
                <a:effectLst/>
              </a:rPr>
              <a:t>. 288</a:t>
            </a:r>
          </a:p>
          <a:p>
            <a:pPr>
              <a:buFont typeface="Wingdings" pitchFamily="2" charset="2"/>
              <a:buNone/>
              <a:defRPr/>
            </a:pPr>
            <a:r>
              <a:rPr lang="hr-HR" sz="2400" dirty="0" smtClean="0"/>
              <a:t>    </a:t>
            </a:r>
            <a:r>
              <a:rPr lang="en-US" sz="2400" dirty="0" smtClean="0"/>
              <a:t>Recommendations and opinions shall have no binding force. </a:t>
            </a:r>
            <a:endParaRPr lang="en-US" sz="2400" dirty="0" smtClean="0">
              <a:solidFill>
                <a:srgbClr val="FFCC00"/>
              </a:solidFill>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357166"/>
            <a:ext cx="8686800" cy="838200"/>
          </a:xfrm>
        </p:spPr>
        <p:txBody>
          <a:bodyPr/>
          <a:lstStyle/>
          <a:p>
            <a:r>
              <a:rPr lang="hr-HR" dirty="0" smtClean="0">
                <a:solidFill>
                  <a:schemeClr val="accent6">
                    <a:lumMod val="75000"/>
                  </a:schemeClr>
                </a:solidFill>
              </a:rPr>
              <a:t>SUPPLEMENTARY LAW </a:t>
            </a:r>
            <a:r>
              <a:rPr lang="hr-HR" dirty="0" smtClean="0"/>
              <a:t> </a:t>
            </a:r>
            <a:r>
              <a:rPr lang="hr-HR" dirty="0" err="1" smtClean="0"/>
              <a:t>in</a:t>
            </a:r>
            <a:r>
              <a:rPr lang="hr-HR" dirty="0" smtClean="0"/>
              <a:t> </a:t>
            </a:r>
            <a:r>
              <a:rPr lang="hr-HR" dirty="0" err="1" smtClean="0"/>
              <a:t>the</a:t>
            </a:r>
            <a:r>
              <a:rPr lang="hr-HR" dirty="0" smtClean="0"/>
              <a:t> eu</a:t>
            </a:r>
            <a:endParaRPr lang="hr-HR" dirty="0"/>
          </a:p>
        </p:txBody>
      </p:sp>
      <p:sp>
        <p:nvSpPr>
          <p:cNvPr id="3" name="Content Placeholder 2"/>
          <p:cNvSpPr>
            <a:spLocks noGrp="1"/>
          </p:cNvSpPr>
          <p:nvPr>
            <p:ph idx="1"/>
          </p:nvPr>
        </p:nvSpPr>
        <p:spPr/>
        <p:txBody>
          <a:bodyPr>
            <a:normAutofit/>
          </a:bodyPr>
          <a:lstStyle/>
          <a:p>
            <a:pPr fontAlgn="base">
              <a:buNone/>
            </a:pPr>
            <a:r>
              <a:rPr lang="en-US" sz="2600" dirty="0" smtClean="0"/>
              <a:t>It is composed of –</a:t>
            </a:r>
          </a:p>
          <a:p>
            <a:pPr fontAlgn="base">
              <a:buNone/>
            </a:pPr>
            <a:r>
              <a:rPr lang="en-US" sz="2600" dirty="0" smtClean="0"/>
              <a:t>a) EU </a:t>
            </a:r>
            <a:r>
              <a:rPr lang="en-US" sz="2600" dirty="0" smtClean="0">
                <a:solidFill>
                  <a:srgbClr val="C00000"/>
                </a:solidFill>
              </a:rPr>
              <a:t>case law </a:t>
            </a:r>
            <a:r>
              <a:rPr lang="en-US" sz="2600" dirty="0" smtClean="0"/>
              <a:t>coming from the decisions of the Court of Justice and the Court of First Instance</a:t>
            </a:r>
          </a:p>
          <a:p>
            <a:pPr fontAlgn="base">
              <a:buNone/>
            </a:pPr>
            <a:r>
              <a:rPr lang="en-US" sz="2600" dirty="0" smtClean="0"/>
              <a:t>b) </a:t>
            </a:r>
            <a:r>
              <a:rPr lang="en-US" sz="2600" dirty="0" smtClean="0">
                <a:solidFill>
                  <a:srgbClr val="C00000"/>
                </a:solidFill>
              </a:rPr>
              <a:t>International law </a:t>
            </a:r>
            <a:r>
              <a:rPr lang="en-US" sz="2600" dirty="0" smtClean="0"/>
              <a:t>(always taken into consideration by the courts when considering case law)</a:t>
            </a:r>
          </a:p>
          <a:p>
            <a:pPr fontAlgn="base">
              <a:buNone/>
            </a:pPr>
            <a:r>
              <a:rPr lang="en-US" sz="2600" dirty="0" smtClean="0"/>
              <a:t>c) </a:t>
            </a:r>
            <a:r>
              <a:rPr lang="en-US" sz="2600" dirty="0" smtClean="0">
                <a:solidFill>
                  <a:srgbClr val="C00000"/>
                </a:solidFill>
              </a:rPr>
              <a:t>The EU ‘general principles of law’</a:t>
            </a:r>
            <a:endParaRPr lang="hr-HR" sz="2600" dirty="0" smtClean="0">
              <a:solidFill>
                <a:srgbClr val="C00000"/>
              </a:solidFill>
            </a:endParaRPr>
          </a:p>
          <a:p>
            <a:pPr fontAlgn="base">
              <a:buNone/>
            </a:pPr>
            <a:endParaRPr lang="en-US" sz="2600" dirty="0" smtClean="0">
              <a:solidFill>
                <a:srgbClr val="C00000"/>
              </a:solidFill>
            </a:endParaRPr>
          </a:p>
          <a:p>
            <a:pPr>
              <a:buNone/>
            </a:pPr>
            <a:r>
              <a:rPr lang="hr-HR" sz="2400" dirty="0" err="1" smtClean="0">
                <a:solidFill>
                  <a:srgbClr val="0070C0"/>
                </a:solidFill>
              </a:rPr>
              <a:t>Use</a:t>
            </a:r>
            <a:r>
              <a:rPr lang="hr-HR" sz="2400" dirty="0" smtClean="0">
                <a:solidFill>
                  <a:srgbClr val="0070C0"/>
                </a:solidFill>
              </a:rPr>
              <a:t> </a:t>
            </a:r>
            <a:r>
              <a:rPr lang="hr-HR" sz="2400" dirty="0" err="1" smtClean="0">
                <a:solidFill>
                  <a:srgbClr val="0070C0"/>
                </a:solidFill>
              </a:rPr>
              <a:t>the</a:t>
            </a:r>
            <a:r>
              <a:rPr lang="hr-HR" sz="2400" dirty="0" smtClean="0">
                <a:solidFill>
                  <a:srgbClr val="0070C0"/>
                </a:solidFill>
              </a:rPr>
              <a:t> </a:t>
            </a:r>
            <a:r>
              <a:rPr lang="hr-HR" sz="2400" dirty="0" err="1" smtClean="0">
                <a:solidFill>
                  <a:srgbClr val="0070C0"/>
                </a:solidFill>
              </a:rPr>
              <a:t>following</a:t>
            </a:r>
            <a:r>
              <a:rPr lang="hr-HR" sz="2400" dirty="0" smtClean="0">
                <a:solidFill>
                  <a:srgbClr val="0070C0"/>
                </a:solidFill>
              </a:rPr>
              <a:t> link to </a:t>
            </a:r>
            <a:r>
              <a:rPr lang="hr-HR" sz="2400" dirty="0" err="1" smtClean="0">
                <a:solidFill>
                  <a:srgbClr val="0070C0"/>
                </a:solidFill>
              </a:rPr>
              <a:t>read</a:t>
            </a:r>
            <a:r>
              <a:rPr lang="hr-HR" sz="2400" dirty="0" smtClean="0">
                <a:solidFill>
                  <a:srgbClr val="0070C0"/>
                </a:solidFill>
              </a:rPr>
              <a:t> more </a:t>
            </a:r>
            <a:r>
              <a:rPr lang="hr-HR" sz="2400" dirty="0" err="1" smtClean="0">
                <a:solidFill>
                  <a:srgbClr val="0070C0"/>
                </a:solidFill>
              </a:rPr>
              <a:t>about</a:t>
            </a:r>
            <a:r>
              <a:rPr lang="hr-HR" sz="2400" dirty="0" smtClean="0">
                <a:solidFill>
                  <a:srgbClr val="0070C0"/>
                </a:solidFill>
              </a:rPr>
              <a:t> </a:t>
            </a:r>
            <a:r>
              <a:rPr lang="hr-HR" sz="2400" dirty="0" err="1" smtClean="0">
                <a:solidFill>
                  <a:srgbClr val="0070C0"/>
                </a:solidFill>
              </a:rPr>
              <a:t>supplementary</a:t>
            </a:r>
            <a:r>
              <a:rPr lang="hr-HR" sz="2400" dirty="0" smtClean="0">
                <a:solidFill>
                  <a:srgbClr val="0070C0"/>
                </a:solidFill>
              </a:rPr>
              <a:t> </a:t>
            </a:r>
            <a:r>
              <a:rPr lang="hr-HR" sz="2400" dirty="0" err="1" smtClean="0">
                <a:solidFill>
                  <a:srgbClr val="0070C0"/>
                </a:solidFill>
              </a:rPr>
              <a:t>law</a:t>
            </a:r>
            <a:endParaRPr lang="hr-HR" sz="2600" dirty="0" smtClean="0">
              <a:solidFill>
                <a:srgbClr val="0070C0"/>
              </a:solidFill>
            </a:endParaRPr>
          </a:p>
          <a:p>
            <a:pPr>
              <a:buNone/>
            </a:pPr>
            <a:r>
              <a:rPr lang="hr-HR" sz="2600" dirty="0" smtClean="0"/>
              <a:t>http://eur-lex.europa.eu/legal-</a:t>
            </a:r>
            <a:r>
              <a:rPr lang="hr-HR" sz="2600" dirty="0" err="1" smtClean="0"/>
              <a:t>content</a:t>
            </a:r>
            <a:r>
              <a:rPr lang="hr-HR" sz="2600" dirty="0" smtClean="0"/>
              <a:t>/EN/TXT/?uri=LEGISSUM:l14533</a:t>
            </a:r>
            <a:endParaRPr lang="hr-HR"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LANGUAGE WORK</a:t>
            </a:r>
            <a:endParaRPr lang="hr-HR" dirty="0"/>
          </a:p>
        </p:txBody>
      </p:sp>
      <p:sp>
        <p:nvSpPr>
          <p:cNvPr id="3" name="Content Placeholder 2"/>
          <p:cNvSpPr>
            <a:spLocks noGrp="1"/>
          </p:cNvSpPr>
          <p:nvPr>
            <p:ph idx="1"/>
          </p:nvPr>
        </p:nvSpPr>
        <p:spPr/>
        <p:txBody>
          <a:bodyPr>
            <a:normAutofit/>
          </a:bodyPr>
          <a:lstStyle/>
          <a:p>
            <a:pPr marL="514350" indent="-514350">
              <a:buAutoNum type="arabicPeriod"/>
            </a:pPr>
            <a:r>
              <a:rPr lang="hr-HR" sz="2800" dirty="0" err="1" smtClean="0">
                <a:solidFill>
                  <a:srgbClr val="0070C0"/>
                </a:solidFill>
              </a:rPr>
              <a:t>Check</a:t>
            </a:r>
            <a:r>
              <a:rPr lang="hr-HR" sz="2800" dirty="0" smtClean="0">
                <a:solidFill>
                  <a:srgbClr val="0070C0"/>
                </a:solidFill>
              </a:rPr>
              <a:t> </a:t>
            </a:r>
            <a:r>
              <a:rPr lang="hr-HR" sz="2800" dirty="0" err="1" smtClean="0">
                <a:solidFill>
                  <a:srgbClr val="0070C0"/>
                </a:solidFill>
              </a:rPr>
              <a:t>your</a:t>
            </a:r>
            <a:r>
              <a:rPr lang="hr-HR" sz="2800" dirty="0" smtClean="0">
                <a:solidFill>
                  <a:srgbClr val="0070C0"/>
                </a:solidFill>
              </a:rPr>
              <a:t> </a:t>
            </a:r>
            <a:r>
              <a:rPr lang="hr-HR" sz="2800" dirty="0" err="1" smtClean="0">
                <a:solidFill>
                  <a:srgbClr val="0070C0"/>
                </a:solidFill>
              </a:rPr>
              <a:t>knowledge</a:t>
            </a:r>
            <a:r>
              <a:rPr lang="hr-HR" sz="2800" dirty="0" smtClean="0">
                <a:solidFill>
                  <a:srgbClr val="0070C0"/>
                </a:solidFill>
              </a:rPr>
              <a:t> </a:t>
            </a:r>
            <a:r>
              <a:rPr lang="hr-HR" sz="2800" dirty="0" err="1" smtClean="0">
                <a:solidFill>
                  <a:srgbClr val="0070C0"/>
                </a:solidFill>
              </a:rPr>
              <a:t>and</a:t>
            </a:r>
            <a:r>
              <a:rPr lang="hr-HR" sz="2800" dirty="0" smtClean="0">
                <a:solidFill>
                  <a:srgbClr val="0070C0"/>
                </a:solidFill>
              </a:rPr>
              <a:t> do </a:t>
            </a:r>
            <a:r>
              <a:rPr lang="hr-HR" sz="2800" dirty="0" err="1" smtClean="0">
                <a:solidFill>
                  <a:srgbClr val="0070C0"/>
                </a:solidFill>
              </a:rPr>
              <a:t>the</a:t>
            </a:r>
            <a:r>
              <a:rPr lang="hr-HR" sz="2800" dirty="0" smtClean="0">
                <a:solidFill>
                  <a:srgbClr val="0070C0"/>
                </a:solidFill>
              </a:rPr>
              <a:t> </a:t>
            </a:r>
            <a:r>
              <a:rPr lang="hr-HR" sz="2800" dirty="0" err="1" smtClean="0">
                <a:solidFill>
                  <a:srgbClr val="0070C0"/>
                </a:solidFill>
              </a:rPr>
              <a:t>exercise</a:t>
            </a:r>
            <a:r>
              <a:rPr lang="hr-HR" sz="2800" dirty="0" smtClean="0">
                <a:solidFill>
                  <a:srgbClr val="0070C0"/>
                </a:solidFill>
              </a:rPr>
              <a:t> </a:t>
            </a:r>
            <a:r>
              <a:rPr lang="hr-HR" sz="2800" dirty="0" smtClean="0">
                <a:solidFill>
                  <a:srgbClr val="0070C0"/>
                </a:solidFill>
              </a:rPr>
              <a:t>III - V, </a:t>
            </a:r>
            <a:r>
              <a:rPr lang="hr-HR" sz="2800" dirty="0" smtClean="0">
                <a:solidFill>
                  <a:srgbClr val="0070C0"/>
                </a:solidFill>
              </a:rPr>
              <a:t>p. </a:t>
            </a:r>
            <a:r>
              <a:rPr lang="hr-HR" sz="2800" dirty="0" smtClean="0">
                <a:solidFill>
                  <a:srgbClr val="0070C0"/>
                </a:solidFill>
              </a:rPr>
              <a:t>249</a:t>
            </a:r>
            <a:endParaRPr lang="hr-HR" sz="2800" dirty="0" smtClean="0">
              <a:solidFill>
                <a:srgbClr val="0070C0"/>
              </a:solidFill>
            </a:endParaRPr>
          </a:p>
          <a:p>
            <a:pPr marL="514350" indent="-514350">
              <a:buAutoNum type="arabicPeriod"/>
            </a:pPr>
            <a:endParaRPr lang="hr-HR" sz="2800" dirty="0" smtClean="0">
              <a:solidFill>
                <a:srgbClr val="0070C0"/>
              </a:solidFill>
            </a:endParaRPr>
          </a:p>
          <a:p>
            <a:pPr marL="514350" indent="-514350">
              <a:buAutoNum type="arabicPeriod"/>
            </a:pPr>
            <a:r>
              <a:rPr lang="hr-HR" sz="2800" dirty="0" smtClean="0">
                <a:solidFill>
                  <a:srgbClr val="0070C0"/>
                </a:solidFill>
              </a:rPr>
              <a:t>Do </a:t>
            </a:r>
            <a:r>
              <a:rPr lang="hr-HR" sz="2800" dirty="0" err="1" smtClean="0">
                <a:solidFill>
                  <a:srgbClr val="0070C0"/>
                </a:solidFill>
              </a:rPr>
              <a:t>the</a:t>
            </a:r>
            <a:r>
              <a:rPr lang="hr-HR" sz="2800" dirty="0" smtClean="0">
                <a:solidFill>
                  <a:srgbClr val="0070C0"/>
                </a:solidFill>
              </a:rPr>
              <a:t> </a:t>
            </a:r>
            <a:r>
              <a:rPr lang="hr-HR" sz="2800" dirty="0" err="1" smtClean="0">
                <a:solidFill>
                  <a:srgbClr val="0070C0"/>
                </a:solidFill>
              </a:rPr>
              <a:t>language</a:t>
            </a:r>
            <a:r>
              <a:rPr lang="hr-HR" sz="2800" dirty="0" smtClean="0">
                <a:solidFill>
                  <a:srgbClr val="0070C0"/>
                </a:solidFill>
              </a:rPr>
              <a:t> </a:t>
            </a:r>
            <a:r>
              <a:rPr lang="hr-HR" sz="2800" dirty="0" err="1" smtClean="0">
                <a:solidFill>
                  <a:srgbClr val="0070C0"/>
                </a:solidFill>
              </a:rPr>
              <a:t>exercises</a:t>
            </a:r>
            <a:r>
              <a:rPr lang="hr-HR" sz="2800" smtClean="0">
                <a:solidFill>
                  <a:srgbClr val="0070C0"/>
                </a:solidFill>
              </a:rPr>
              <a:t> </a:t>
            </a:r>
            <a:r>
              <a:rPr lang="hr-HR" sz="2800" smtClean="0">
                <a:solidFill>
                  <a:srgbClr val="0070C0"/>
                </a:solidFill>
              </a:rPr>
              <a:t>VI </a:t>
            </a:r>
            <a:r>
              <a:rPr lang="hr-HR" sz="2800" dirty="0" smtClean="0">
                <a:solidFill>
                  <a:srgbClr val="0070C0"/>
                </a:solidFill>
              </a:rPr>
              <a:t>– VIII.  </a:t>
            </a:r>
            <a:endParaRPr lang="hr-HR" sz="28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Introduction</a:t>
            </a:r>
            <a:r>
              <a:rPr lang="hr-HR" dirty="0" smtClean="0"/>
              <a:t> -</a:t>
            </a:r>
            <a:r>
              <a:rPr lang="en-US" dirty="0" smtClean="0">
                <a:effectLst/>
              </a:rPr>
              <a:t>A brief history of the European Union</a:t>
            </a:r>
            <a:br>
              <a:rPr lang="en-US" dirty="0" smtClean="0">
                <a:effectLst/>
              </a:rPr>
            </a:br>
            <a:endParaRPr lang="hr-HR" dirty="0"/>
          </a:p>
        </p:txBody>
      </p:sp>
      <p:sp>
        <p:nvSpPr>
          <p:cNvPr id="3" name="Content Placeholder 2"/>
          <p:cNvSpPr>
            <a:spLocks noGrp="1"/>
          </p:cNvSpPr>
          <p:nvPr>
            <p:ph idx="1"/>
          </p:nvPr>
        </p:nvSpPr>
        <p:spPr/>
        <p:txBody>
          <a:bodyPr/>
          <a:lstStyle/>
          <a:p>
            <a:pPr>
              <a:buNone/>
            </a:pPr>
            <a:r>
              <a:rPr lang="en-GB" dirty="0" smtClean="0">
                <a:solidFill>
                  <a:srgbClr val="0070C0"/>
                </a:solidFill>
              </a:rPr>
              <a:t>Watch the video and write any relevant data you hear into the table, p. 241, ex. III </a:t>
            </a:r>
            <a:r>
              <a:rPr lang="en-GB" sz="2400" dirty="0" smtClean="0">
                <a:solidFill>
                  <a:srgbClr val="0070C0"/>
                </a:solidFill>
              </a:rPr>
              <a:t>(1,40 minutes)</a:t>
            </a:r>
          </a:p>
          <a:p>
            <a:pPr>
              <a:buNone/>
            </a:pPr>
            <a:endParaRPr lang="en-GB" dirty="0" smtClean="0"/>
          </a:p>
          <a:p>
            <a:pPr>
              <a:buNone/>
            </a:pPr>
            <a:r>
              <a:rPr lang="en-GB" dirty="0" smtClean="0">
                <a:hlinkClick r:id="rId2"/>
              </a:rPr>
              <a:t>https://www.youtube.com/watch?v=XgnXwrsMBUs</a:t>
            </a:r>
            <a:endParaRPr lang="en-GB" dirty="0" smtClean="0"/>
          </a:p>
          <a:p>
            <a:pPr>
              <a:buNone/>
            </a:pPr>
            <a:endParaRPr lang="en-GB" dirty="0" smtClean="0"/>
          </a:p>
          <a:p>
            <a:pPr>
              <a:buNone/>
            </a:pPr>
            <a:r>
              <a:rPr lang="en-GB" dirty="0" smtClean="0">
                <a:solidFill>
                  <a:srgbClr val="0070C0"/>
                </a:solidFill>
              </a:rPr>
              <a:t>Scan the text (p. 241 – 242) and supply other information missing in the table.</a:t>
            </a:r>
            <a:endParaRPr lang="en-GB"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roots</a:t>
            </a:r>
            <a:r>
              <a:rPr lang="hr-HR" dirty="0" smtClean="0"/>
              <a:t> </a:t>
            </a:r>
            <a:r>
              <a:rPr lang="hr-HR" dirty="0" err="1" smtClean="0"/>
              <a:t>of</a:t>
            </a:r>
            <a:r>
              <a:rPr lang="hr-HR" dirty="0" smtClean="0"/>
              <a:t> </a:t>
            </a:r>
            <a:r>
              <a:rPr lang="hr-HR" dirty="0" err="1" smtClean="0"/>
              <a:t>the</a:t>
            </a:r>
            <a:r>
              <a:rPr lang="hr-HR" dirty="0" smtClean="0"/>
              <a:t> EU</a:t>
            </a:r>
            <a:endParaRPr lang="hr-HR" dirty="0"/>
          </a:p>
        </p:txBody>
      </p:sp>
      <p:sp>
        <p:nvSpPr>
          <p:cNvPr id="3" name="Content Placeholder 2"/>
          <p:cNvSpPr>
            <a:spLocks noGrp="1"/>
          </p:cNvSpPr>
          <p:nvPr>
            <p:ph idx="1"/>
          </p:nvPr>
        </p:nvSpPr>
        <p:spPr>
          <a:xfrm>
            <a:off x="142844" y="1554162"/>
            <a:ext cx="8929750" cy="5303838"/>
          </a:xfrm>
        </p:spPr>
        <p:txBody>
          <a:bodyPr>
            <a:normAutofit fontScale="62500" lnSpcReduction="20000"/>
          </a:bodyPr>
          <a:lstStyle/>
          <a:p>
            <a:pPr>
              <a:buFontTx/>
              <a:buChar char="-"/>
            </a:pPr>
            <a:r>
              <a:rPr lang="hr-HR" dirty="0" err="1" smtClean="0"/>
              <a:t>Experience</a:t>
            </a:r>
            <a:r>
              <a:rPr lang="hr-HR" dirty="0" smtClean="0"/>
              <a:t> </a:t>
            </a:r>
            <a:r>
              <a:rPr lang="hr-HR" dirty="0" err="1" smtClean="0"/>
              <a:t>of</a:t>
            </a:r>
            <a:r>
              <a:rPr lang="hr-HR" dirty="0" smtClean="0"/>
              <a:t> </a:t>
            </a:r>
            <a:r>
              <a:rPr lang="hr-HR" dirty="0" err="1" smtClean="0"/>
              <a:t>the</a:t>
            </a:r>
            <a:r>
              <a:rPr lang="hr-HR" dirty="0" smtClean="0"/>
              <a:t> World </a:t>
            </a:r>
            <a:r>
              <a:rPr lang="hr-HR" dirty="0" err="1" smtClean="0"/>
              <a:t>War</a:t>
            </a:r>
            <a:r>
              <a:rPr lang="hr-HR" dirty="0" smtClean="0"/>
              <a:t> II</a:t>
            </a:r>
          </a:p>
          <a:p>
            <a:pPr>
              <a:buFontTx/>
              <a:buChar char="-"/>
            </a:pPr>
            <a:endParaRPr lang="hr-HR" dirty="0" smtClean="0"/>
          </a:p>
          <a:p>
            <a:pPr>
              <a:buFontTx/>
              <a:buChar char="-"/>
            </a:pPr>
            <a:endParaRPr lang="hr-HR" b="1" dirty="0" smtClean="0"/>
          </a:p>
          <a:p>
            <a:pPr>
              <a:buFontTx/>
              <a:buChar char="-"/>
            </a:pPr>
            <a:r>
              <a:rPr lang="en-US" b="1" dirty="0" smtClean="0"/>
              <a:t>The French political and economic adviser </a:t>
            </a:r>
            <a:r>
              <a:rPr lang="en-US" b="1" dirty="0" smtClean="0">
                <a:solidFill>
                  <a:srgbClr val="C00000"/>
                </a:solidFill>
              </a:rPr>
              <a:t>Jean Monnet </a:t>
            </a:r>
            <a:r>
              <a:rPr lang="en-US" dirty="0" smtClean="0"/>
              <a:t>dedicated himself to the cause of European integration. He was the inspiration behind the ‘Schuman Plan’, which foresaw the </a:t>
            </a:r>
            <a:r>
              <a:rPr lang="en-US" b="1" dirty="0" smtClean="0"/>
              <a:t>merger of west European heavy industr</a:t>
            </a:r>
            <a:r>
              <a:rPr lang="en-US" dirty="0" smtClean="0"/>
              <a:t>y. Monnet was from the Cognac region of France. When he left school at 16 he travelled internationally as a cognac dealer, later also as a banker. During both world wars he held high-level positions relating to the coordination of industrial production in France and the United Kingdom. As a top advisor to the French government </a:t>
            </a:r>
            <a:r>
              <a:rPr lang="en-US" b="1" dirty="0" smtClean="0"/>
              <a:t>he was the main inspiration behind the famous ‘Schuman Declaration’ of 9 May 1950</a:t>
            </a:r>
            <a:r>
              <a:rPr lang="en-US" dirty="0" smtClean="0"/>
              <a:t>, which led to the </a:t>
            </a:r>
            <a:r>
              <a:rPr lang="en-US" dirty="0" smtClean="0">
                <a:solidFill>
                  <a:srgbClr val="C00000"/>
                </a:solidFill>
              </a:rPr>
              <a:t>creation of the European Coal and Steel Community </a:t>
            </a:r>
            <a:r>
              <a:rPr lang="en-US" dirty="0" smtClean="0"/>
              <a:t>and, as such, is considered to be </a:t>
            </a:r>
            <a:r>
              <a:rPr lang="en-US" dirty="0" smtClean="0">
                <a:solidFill>
                  <a:srgbClr val="C00000"/>
                </a:solidFill>
              </a:rPr>
              <a:t>the birth of the European Union</a:t>
            </a:r>
            <a:r>
              <a:rPr lang="en-US" dirty="0" smtClean="0"/>
              <a:t>. Between 1952 and 1955 he was the first president of its executive body</a:t>
            </a:r>
            <a:r>
              <a:rPr lang="hr-HR" dirty="0" smtClean="0"/>
              <a:t>.</a:t>
            </a:r>
          </a:p>
          <a:p>
            <a:pPr>
              <a:buFontTx/>
              <a:buChar char="-"/>
            </a:pPr>
            <a:endParaRPr lang="hr-HR" dirty="0" smtClean="0"/>
          </a:p>
          <a:p>
            <a:pPr>
              <a:buFontTx/>
              <a:buChar char="-"/>
            </a:pPr>
            <a:r>
              <a:rPr lang="hr-HR" i="1" dirty="0" err="1" smtClean="0">
                <a:solidFill>
                  <a:srgbClr val="0070C0"/>
                </a:solidFill>
              </a:rPr>
              <a:t>Source</a:t>
            </a:r>
            <a:r>
              <a:rPr lang="hr-HR" i="1" dirty="0" smtClean="0">
                <a:solidFill>
                  <a:srgbClr val="0070C0"/>
                </a:solidFill>
              </a:rPr>
              <a:t>: </a:t>
            </a:r>
            <a:r>
              <a:rPr lang="hr-HR" i="1" dirty="0" smtClean="0"/>
              <a:t>https://europa.eu/european-union/sites/europaeu/files/docs/body/jean_monnet_en.pdf</a:t>
            </a:r>
            <a:endParaRPr lang="hr-HR" i="1" dirty="0"/>
          </a:p>
        </p:txBody>
      </p:sp>
      <p:pic>
        <p:nvPicPr>
          <p:cNvPr id="1026" name="Picture 2"/>
          <p:cNvPicPr>
            <a:picLocks noChangeAspect="1" noChangeArrowheads="1"/>
          </p:cNvPicPr>
          <p:nvPr/>
        </p:nvPicPr>
        <p:blipFill>
          <a:blip r:embed="rId2" cstate="print"/>
          <a:srcRect/>
          <a:stretch>
            <a:fillRect/>
          </a:stretch>
        </p:blipFill>
        <p:spPr bwMode="auto">
          <a:xfrm>
            <a:off x="6357950" y="142852"/>
            <a:ext cx="1733550" cy="234315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a:t>
            </a:r>
            <a:r>
              <a:rPr lang="hr-HR" dirty="0" err="1" smtClean="0"/>
              <a:t>roots</a:t>
            </a:r>
            <a:r>
              <a:rPr lang="hr-HR" dirty="0" smtClean="0"/>
              <a:t> – </a:t>
            </a:r>
            <a:r>
              <a:rPr lang="hr-HR" dirty="0" err="1" smtClean="0"/>
              <a:t>part</a:t>
            </a:r>
            <a:r>
              <a:rPr lang="hr-HR" dirty="0" smtClean="0"/>
              <a:t> ii</a:t>
            </a:r>
            <a:endParaRPr lang="hr-HR" dirty="0"/>
          </a:p>
        </p:txBody>
      </p:sp>
      <p:sp>
        <p:nvSpPr>
          <p:cNvPr id="3" name="Content Placeholder 2"/>
          <p:cNvSpPr>
            <a:spLocks noGrp="1"/>
          </p:cNvSpPr>
          <p:nvPr>
            <p:ph idx="1"/>
          </p:nvPr>
        </p:nvSpPr>
        <p:spPr>
          <a:xfrm>
            <a:off x="142844" y="1285860"/>
            <a:ext cx="7429552" cy="4794265"/>
          </a:xfrm>
        </p:spPr>
        <p:txBody>
          <a:bodyPr>
            <a:noAutofit/>
          </a:bodyPr>
          <a:lstStyle/>
          <a:p>
            <a:pPr>
              <a:buFontTx/>
              <a:buChar char="-"/>
            </a:pPr>
            <a:r>
              <a:rPr lang="hr-HR" sz="2800" dirty="0" err="1" smtClean="0"/>
              <a:t>The</a:t>
            </a:r>
            <a:r>
              <a:rPr lang="hr-HR" sz="2800" dirty="0" smtClean="0"/>
              <a:t> </a:t>
            </a:r>
            <a:r>
              <a:rPr lang="hr-HR" sz="2800" dirty="0" err="1" smtClean="0"/>
              <a:t>strategy</a:t>
            </a:r>
            <a:r>
              <a:rPr lang="hr-HR" sz="2800" dirty="0" smtClean="0"/>
              <a:t> </a:t>
            </a:r>
            <a:r>
              <a:rPr lang="hr-HR" sz="2800" dirty="0" err="1" smtClean="0"/>
              <a:t>of</a:t>
            </a:r>
            <a:r>
              <a:rPr lang="hr-HR" sz="2800" dirty="0" smtClean="0"/>
              <a:t> </a:t>
            </a:r>
            <a:r>
              <a:rPr lang="hr-HR" sz="2800" dirty="0" err="1" smtClean="0"/>
              <a:t>commonly</a:t>
            </a:r>
            <a:r>
              <a:rPr lang="hr-HR" sz="2800" dirty="0" smtClean="0"/>
              <a:t> </a:t>
            </a:r>
            <a:r>
              <a:rPr lang="hr-HR" sz="2800" dirty="0" err="1" smtClean="0"/>
              <a:t>managing</a:t>
            </a:r>
            <a:r>
              <a:rPr lang="hr-HR" sz="2800" dirty="0" smtClean="0"/>
              <a:t> </a:t>
            </a:r>
            <a:r>
              <a:rPr lang="hr-HR" sz="2800" dirty="0" err="1" smtClean="0"/>
              <a:t>the</a:t>
            </a:r>
            <a:r>
              <a:rPr lang="hr-HR" sz="2800" dirty="0" smtClean="0"/>
              <a:t> </a:t>
            </a:r>
            <a:r>
              <a:rPr lang="hr-HR" sz="2800" dirty="0" err="1" smtClean="0"/>
              <a:t>main</a:t>
            </a:r>
            <a:r>
              <a:rPr lang="hr-HR" sz="2800" dirty="0" smtClean="0"/>
              <a:t> resources </a:t>
            </a:r>
            <a:r>
              <a:rPr lang="hr-HR" sz="2800" dirty="0" err="1" smtClean="0"/>
              <a:t>of</a:t>
            </a:r>
            <a:r>
              <a:rPr lang="hr-HR" sz="2800" dirty="0" smtClean="0"/>
              <a:t> </a:t>
            </a:r>
            <a:r>
              <a:rPr lang="hr-HR" sz="2800" dirty="0" err="1" smtClean="0"/>
              <a:t>heavy</a:t>
            </a:r>
            <a:r>
              <a:rPr lang="hr-HR" sz="2800" dirty="0" smtClean="0"/>
              <a:t> </a:t>
            </a:r>
            <a:r>
              <a:rPr lang="hr-HR" sz="2800" dirty="0" err="1" smtClean="0"/>
              <a:t>industry</a:t>
            </a:r>
            <a:r>
              <a:rPr lang="hr-HR" sz="2800" dirty="0" smtClean="0"/>
              <a:t> (</a:t>
            </a:r>
            <a:r>
              <a:rPr lang="hr-HR" sz="2800" dirty="0" err="1" smtClean="0"/>
              <a:t>coal</a:t>
            </a:r>
            <a:r>
              <a:rPr lang="hr-HR" sz="2800" dirty="0" smtClean="0"/>
              <a:t> </a:t>
            </a:r>
            <a:r>
              <a:rPr lang="hr-HR" sz="2800" dirty="0" err="1" smtClean="0"/>
              <a:t>and</a:t>
            </a:r>
            <a:r>
              <a:rPr lang="hr-HR" sz="2800" dirty="0" smtClean="0"/>
              <a:t> steel) </a:t>
            </a:r>
            <a:r>
              <a:rPr lang="hr-HR" sz="2800" dirty="0" smtClean="0">
                <a:sym typeface="Symbol"/>
              </a:rPr>
              <a:t> </a:t>
            </a:r>
            <a:r>
              <a:rPr lang="hr-HR" sz="2800" dirty="0" err="1" smtClean="0">
                <a:sym typeface="Symbol"/>
              </a:rPr>
              <a:t>economic</a:t>
            </a:r>
            <a:r>
              <a:rPr lang="hr-HR" sz="2800" dirty="0" smtClean="0">
                <a:sym typeface="Symbol"/>
              </a:rPr>
              <a:t> </a:t>
            </a:r>
            <a:r>
              <a:rPr lang="hr-HR" sz="2800" dirty="0" err="1" smtClean="0">
                <a:sym typeface="Symbol"/>
              </a:rPr>
              <a:t>cooperation</a:t>
            </a:r>
            <a:endParaRPr lang="hr-HR" sz="2800" dirty="0" smtClean="0">
              <a:sym typeface="Symbol"/>
            </a:endParaRPr>
          </a:p>
          <a:p>
            <a:pPr>
              <a:buFontTx/>
              <a:buChar char="-"/>
            </a:pPr>
            <a:r>
              <a:rPr lang="hr-HR" sz="2800" dirty="0" smtClean="0">
                <a:solidFill>
                  <a:srgbClr val="C00000"/>
                </a:solidFill>
                <a:sym typeface="Symbol"/>
              </a:rPr>
              <a:t>Robert </a:t>
            </a:r>
            <a:r>
              <a:rPr lang="hr-HR" sz="2800" dirty="0" err="1" smtClean="0">
                <a:solidFill>
                  <a:srgbClr val="C00000"/>
                </a:solidFill>
                <a:sym typeface="Symbol"/>
              </a:rPr>
              <a:t>Schuman</a:t>
            </a:r>
            <a:r>
              <a:rPr lang="hr-HR" sz="2800" dirty="0" smtClean="0">
                <a:solidFill>
                  <a:srgbClr val="C00000"/>
                </a:solidFill>
                <a:sym typeface="Symbol"/>
              </a:rPr>
              <a:t> – </a:t>
            </a:r>
            <a:r>
              <a:rPr lang="hr-HR" sz="2800" dirty="0" err="1" smtClean="0">
                <a:solidFill>
                  <a:srgbClr val="C00000"/>
                </a:solidFill>
                <a:sym typeface="Symbol"/>
              </a:rPr>
              <a:t>another</a:t>
            </a:r>
            <a:r>
              <a:rPr lang="hr-HR" sz="2800" dirty="0" smtClean="0">
                <a:solidFill>
                  <a:srgbClr val="C00000"/>
                </a:solidFill>
                <a:sym typeface="Symbol"/>
              </a:rPr>
              <a:t> </a:t>
            </a:r>
            <a:r>
              <a:rPr lang="hr-HR" sz="2800" dirty="0" err="1" smtClean="0">
                <a:solidFill>
                  <a:srgbClr val="C00000"/>
                </a:solidFill>
                <a:sym typeface="Symbol"/>
              </a:rPr>
              <a:t>founding</a:t>
            </a:r>
            <a:r>
              <a:rPr lang="hr-HR" sz="2800" dirty="0" smtClean="0">
                <a:solidFill>
                  <a:srgbClr val="C00000"/>
                </a:solidFill>
                <a:sym typeface="Symbol"/>
              </a:rPr>
              <a:t> </a:t>
            </a:r>
            <a:r>
              <a:rPr lang="hr-HR" sz="2800" dirty="0" err="1" smtClean="0">
                <a:solidFill>
                  <a:srgbClr val="C00000"/>
                </a:solidFill>
                <a:sym typeface="Symbol"/>
              </a:rPr>
              <a:t>father</a:t>
            </a:r>
            <a:r>
              <a:rPr lang="hr-HR" sz="2800" dirty="0" smtClean="0">
                <a:solidFill>
                  <a:srgbClr val="C00000"/>
                </a:solidFill>
                <a:sym typeface="Symbol"/>
              </a:rPr>
              <a:t> </a:t>
            </a:r>
            <a:r>
              <a:rPr lang="hr-HR" sz="2800" dirty="0" err="1" smtClean="0">
                <a:solidFill>
                  <a:srgbClr val="C00000"/>
                </a:solidFill>
                <a:sym typeface="Symbol"/>
              </a:rPr>
              <a:t>of</a:t>
            </a:r>
            <a:r>
              <a:rPr lang="hr-HR" sz="2800" dirty="0" smtClean="0">
                <a:solidFill>
                  <a:srgbClr val="C00000"/>
                </a:solidFill>
                <a:sym typeface="Symbol"/>
              </a:rPr>
              <a:t> </a:t>
            </a:r>
            <a:r>
              <a:rPr lang="hr-HR" sz="2800" dirty="0" err="1" smtClean="0">
                <a:solidFill>
                  <a:srgbClr val="C00000"/>
                </a:solidFill>
                <a:sym typeface="Symbol"/>
              </a:rPr>
              <a:t>the</a:t>
            </a:r>
            <a:r>
              <a:rPr lang="hr-HR" sz="2800" dirty="0" smtClean="0">
                <a:solidFill>
                  <a:srgbClr val="C00000"/>
                </a:solidFill>
                <a:sym typeface="Symbol"/>
              </a:rPr>
              <a:t> EU</a:t>
            </a:r>
          </a:p>
          <a:p>
            <a:r>
              <a:rPr lang="en-US" sz="2800" dirty="0" smtClean="0"/>
              <a:t>(1886-1963) was a French statesman</a:t>
            </a:r>
          </a:p>
          <a:p>
            <a:r>
              <a:rPr lang="en-US" sz="2800" dirty="0" smtClean="0"/>
              <a:t>Born in Luxembourg of a German father, he became a lawyer in Metz. As a result of the transfer of Lorraine from Germany to France in 1918, Schuman became a French citizen, and was elected to the French Parliament.</a:t>
            </a:r>
            <a:r>
              <a:rPr lang="hr-HR" sz="2800" dirty="0" smtClean="0"/>
              <a:t>  </a:t>
            </a:r>
          </a:p>
          <a:p>
            <a:endParaRPr lang="en-US" sz="2800" dirty="0" smtClean="0"/>
          </a:p>
          <a:p>
            <a:pPr>
              <a:buFontTx/>
              <a:buChar char="-"/>
            </a:pPr>
            <a:endParaRPr lang="hr-HR" sz="2800" dirty="0" smtClean="0">
              <a:solidFill>
                <a:srgbClr val="C00000"/>
              </a:solidFill>
              <a:sym typeface="Symbol"/>
            </a:endParaRPr>
          </a:p>
        </p:txBody>
      </p:sp>
      <p:pic>
        <p:nvPicPr>
          <p:cNvPr id="2051" name="Picture 3"/>
          <p:cNvPicPr>
            <a:picLocks noChangeAspect="1" noChangeArrowheads="1"/>
          </p:cNvPicPr>
          <p:nvPr/>
        </p:nvPicPr>
        <p:blipFill>
          <a:blip r:embed="rId2" cstate="print"/>
          <a:srcRect/>
          <a:stretch>
            <a:fillRect/>
          </a:stretch>
        </p:blipFill>
        <p:spPr bwMode="auto">
          <a:xfrm>
            <a:off x="7215206" y="3143248"/>
            <a:ext cx="1866900" cy="20574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a:xfrm>
            <a:off x="71406" y="1554162"/>
            <a:ext cx="9001188" cy="4525963"/>
          </a:xfrm>
        </p:spPr>
        <p:txBody>
          <a:bodyPr>
            <a:normAutofit fontScale="62500" lnSpcReduction="20000"/>
          </a:bodyPr>
          <a:lstStyle/>
          <a:p>
            <a:r>
              <a:rPr lang="hr-HR" dirty="0" smtClean="0"/>
              <a:t>I</a:t>
            </a:r>
            <a:r>
              <a:rPr lang="en-US" dirty="0" smtClean="0"/>
              <a:t>n a Declaration on 9 May 1950 as Foreign Minister he launched the 'Schuman Plan' proposing a supranational Community for coal and steel, based on a new European legal order. It led to the creation in 1951 of the </a:t>
            </a:r>
            <a:r>
              <a:rPr lang="en-US" dirty="0" smtClean="0">
                <a:hlinkClick r:id="rId2" tooltip="http://en.wikipedia.org/wiki/European_Economic_Community"/>
              </a:rPr>
              <a:t>European Coal and Steel Community</a:t>
            </a:r>
            <a:r>
              <a:rPr lang="en-US" dirty="0" smtClean="0"/>
              <a:t>, which was the precursor of the </a:t>
            </a:r>
            <a:r>
              <a:rPr lang="en-US" dirty="0" smtClean="0">
                <a:hlinkClick r:id="rId2" tooltip="http://en.wikipedia.org/wiki/European_Economic_Community"/>
              </a:rPr>
              <a:t>European Economic Community</a:t>
            </a:r>
            <a:r>
              <a:rPr lang="en-US" dirty="0" smtClean="0"/>
              <a:t> in 1956 and the </a:t>
            </a:r>
            <a:r>
              <a:rPr lang="en-US" dirty="0" smtClean="0">
                <a:hlinkClick r:id="rId3" tooltip="http://en.wikipedia.org/wiki/European_Union"/>
              </a:rPr>
              <a:t>European Union</a:t>
            </a:r>
            <a:r>
              <a:rPr lang="en-US" dirty="0" smtClean="0"/>
              <a:t> in 1993.</a:t>
            </a:r>
            <a:endParaRPr lang="hr-HR" dirty="0" smtClean="0"/>
          </a:p>
          <a:p>
            <a:endParaRPr lang="en-US" dirty="0" smtClean="0"/>
          </a:p>
          <a:p>
            <a:r>
              <a:rPr lang="en-US" dirty="0" smtClean="0"/>
              <a:t>An internationalist by experience and conviction, Schuman was a visionary and a realist. His speeches and writings have had a lasting influence on European integration.</a:t>
            </a:r>
            <a:endParaRPr lang="hr-HR" dirty="0" smtClean="0"/>
          </a:p>
          <a:p>
            <a:endParaRPr lang="en-US" dirty="0" smtClean="0"/>
          </a:p>
          <a:p>
            <a:r>
              <a:rPr lang="en-US" dirty="0" smtClean="0"/>
              <a:t>‘</a:t>
            </a:r>
            <a:r>
              <a:rPr lang="en-US" dirty="0" smtClean="0">
                <a:hlinkClick r:id="rId4" tooltip="http://europa.eu/abc/symbols/9-may/euday_en.htm"/>
              </a:rPr>
              <a:t>Europe Day'</a:t>
            </a:r>
            <a:r>
              <a:rPr lang="en-US" dirty="0" smtClean="0"/>
              <a:t> celebrated on 9 May commemorates Schuman’s 1950 Declaration.</a:t>
            </a:r>
            <a:endParaRPr lang="hr-HR" dirty="0" smtClean="0"/>
          </a:p>
          <a:p>
            <a:endParaRPr lang="hr-HR" dirty="0" smtClean="0"/>
          </a:p>
          <a:p>
            <a:r>
              <a:rPr lang="hr-HR" i="1" dirty="0" err="1" smtClean="0">
                <a:solidFill>
                  <a:srgbClr val="0070C0"/>
                </a:solidFill>
              </a:rPr>
              <a:t>Source</a:t>
            </a:r>
            <a:r>
              <a:rPr lang="hr-HR" i="1" dirty="0" smtClean="0">
                <a:solidFill>
                  <a:srgbClr val="0070C0"/>
                </a:solidFill>
              </a:rPr>
              <a:t>: </a:t>
            </a:r>
            <a:r>
              <a:rPr lang="hr-HR" i="1" dirty="0" smtClean="0"/>
              <a:t>https://www.eui.eu/DepartmentsAndCentres/RobertSchumanCentre/AboutRSCAS/WhowasRobertSchuman</a:t>
            </a:r>
            <a:endParaRPr lang="en-US" i="1" dirty="0" smtClean="0"/>
          </a:p>
          <a:p>
            <a:endParaRPr lang="hr-H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first </a:t>
            </a:r>
            <a:r>
              <a:rPr lang="hr-HR" dirty="0" err="1" smtClean="0"/>
              <a:t>communities</a:t>
            </a:r>
            <a:endParaRPr lang="hr-HR" dirty="0"/>
          </a:p>
        </p:txBody>
      </p:sp>
      <p:sp>
        <p:nvSpPr>
          <p:cNvPr id="3" name="Content Placeholder 2"/>
          <p:cNvSpPr>
            <a:spLocks noGrp="1"/>
          </p:cNvSpPr>
          <p:nvPr>
            <p:ph idx="1"/>
          </p:nvPr>
        </p:nvSpPr>
        <p:spPr>
          <a:xfrm>
            <a:off x="304800" y="1554162"/>
            <a:ext cx="8686800" cy="5018110"/>
          </a:xfrm>
        </p:spPr>
        <p:txBody>
          <a:bodyPr>
            <a:normAutofit lnSpcReduction="10000"/>
          </a:bodyPr>
          <a:lstStyle/>
          <a:p>
            <a:r>
              <a:rPr lang="hr-HR" sz="2800" i="1" dirty="0" err="1" smtClean="0">
                <a:solidFill>
                  <a:srgbClr val="0070C0"/>
                </a:solidFill>
              </a:rPr>
              <a:t>Read</a:t>
            </a:r>
            <a:r>
              <a:rPr lang="hr-HR" sz="2800" i="1" dirty="0" smtClean="0">
                <a:solidFill>
                  <a:srgbClr val="0070C0"/>
                </a:solidFill>
              </a:rPr>
              <a:t> </a:t>
            </a:r>
            <a:r>
              <a:rPr lang="hr-HR" sz="2800" i="1" dirty="0" err="1" smtClean="0">
                <a:solidFill>
                  <a:srgbClr val="0070C0"/>
                </a:solidFill>
              </a:rPr>
              <a:t>the</a:t>
            </a:r>
            <a:r>
              <a:rPr lang="hr-HR" sz="2800" i="1" dirty="0" smtClean="0">
                <a:solidFill>
                  <a:srgbClr val="0070C0"/>
                </a:solidFill>
              </a:rPr>
              <a:t> </a:t>
            </a:r>
            <a:r>
              <a:rPr lang="hr-HR" sz="2800" i="1" dirty="0" err="1" smtClean="0">
                <a:solidFill>
                  <a:srgbClr val="0070C0"/>
                </a:solidFill>
              </a:rPr>
              <a:t>text</a:t>
            </a:r>
            <a:r>
              <a:rPr lang="hr-HR" sz="2800" i="1" dirty="0" smtClean="0">
                <a:solidFill>
                  <a:srgbClr val="0070C0"/>
                </a:solidFill>
              </a:rPr>
              <a:t> (p. 241 – 242)  </a:t>
            </a:r>
            <a:r>
              <a:rPr lang="hr-HR" sz="2800" i="1" dirty="0" err="1" smtClean="0">
                <a:solidFill>
                  <a:srgbClr val="0070C0"/>
                </a:solidFill>
              </a:rPr>
              <a:t>and</a:t>
            </a:r>
            <a:r>
              <a:rPr lang="hr-HR" sz="2800" i="1" dirty="0" smtClean="0">
                <a:solidFill>
                  <a:srgbClr val="0070C0"/>
                </a:solidFill>
              </a:rPr>
              <a:t> </a:t>
            </a:r>
            <a:r>
              <a:rPr lang="hr-HR" sz="2800" i="1" dirty="0" err="1" smtClean="0">
                <a:solidFill>
                  <a:srgbClr val="0070C0"/>
                </a:solidFill>
              </a:rPr>
              <a:t>explain</a:t>
            </a:r>
            <a:r>
              <a:rPr lang="hr-HR" sz="2800" i="1" dirty="0" smtClean="0">
                <a:solidFill>
                  <a:srgbClr val="0070C0"/>
                </a:solidFill>
              </a:rPr>
              <a:t> </a:t>
            </a:r>
            <a:r>
              <a:rPr lang="hr-HR" sz="2800" i="1" dirty="0" err="1" smtClean="0">
                <a:solidFill>
                  <a:srgbClr val="0070C0"/>
                </a:solidFill>
              </a:rPr>
              <a:t>the</a:t>
            </a:r>
            <a:r>
              <a:rPr lang="hr-HR" sz="2800" i="1" dirty="0" smtClean="0">
                <a:solidFill>
                  <a:srgbClr val="0070C0"/>
                </a:solidFill>
              </a:rPr>
              <a:t> </a:t>
            </a:r>
            <a:r>
              <a:rPr lang="hr-HR" sz="2800" i="1" dirty="0" err="1" smtClean="0">
                <a:solidFill>
                  <a:srgbClr val="0070C0"/>
                </a:solidFill>
              </a:rPr>
              <a:t>importance</a:t>
            </a:r>
            <a:r>
              <a:rPr lang="hr-HR" sz="2800" i="1" dirty="0" smtClean="0">
                <a:solidFill>
                  <a:srgbClr val="0070C0"/>
                </a:solidFill>
              </a:rPr>
              <a:t> </a:t>
            </a:r>
            <a:r>
              <a:rPr lang="hr-HR" sz="2800" i="1" dirty="0" err="1" smtClean="0">
                <a:solidFill>
                  <a:srgbClr val="0070C0"/>
                </a:solidFill>
              </a:rPr>
              <a:t>and</a:t>
            </a:r>
            <a:r>
              <a:rPr lang="hr-HR" sz="2800" i="1" dirty="0" smtClean="0">
                <a:solidFill>
                  <a:srgbClr val="0070C0"/>
                </a:solidFill>
              </a:rPr>
              <a:t> </a:t>
            </a:r>
            <a:r>
              <a:rPr lang="hr-HR" sz="2800" i="1" dirty="0" err="1" smtClean="0">
                <a:solidFill>
                  <a:srgbClr val="0070C0"/>
                </a:solidFill>
              </a:rPr>
              <a:t>function</a:t>
            </a:r>
            <a:r>
              <a:rPr lang="hr-HR" sz="2800" i="1" dirty="0" smtClean="0">
                <a:solidFill>
                  <a:srgbClr val="0070C0"/>
                </a:solidFill>
              </a:rPr>
              <a:t> </a:t>
            </a:r>
            <a:r>
              <a:rPr lang="hr-HR" sz="2800" i="1" dirty="0" err="1" smtClean="0">
                <a:solidFill>
                  <a:srgbClr val="0070C0"/>
                </a:solidFill>
              </a:rPr>
              <a:t>of</a:t>
            </a:r>
            <a:r>
              <a:rPr lang="hr-HR" sz="2800" i="1" dirty="0" smtClean="0">
                <a:solidFill>
                  <a:srgbClr val="0070C0"/>
                </a:solidFill>
              </a:rPr>
              <a:t> </a:t>
            </a:r>
            <a:r>
              <a:rPr lang="hr-HR" sz="2800" i="1" dirty="0" err="1" smtClean="0">
                <a:solidFill>
                  <a:srgbClr val="0070C0"/>
                </a:solidFill>
              </a:rPr>
              <a:t>each</a:t>
            </a:r>
            <a:r>
              <a:rPr lang="hr-HR" sz="2800" i="1" dirty="0" smtClean="0">
                <a:solidFill>
                  <a:srgbClr val="0070C0"/>
                </a:solidFill>
              </a:rPr>
              <a:t> </a:t>
            </a:r>
            <a:r>
              <a:rPr lang="hr-HR" sz="2800" i="1" dirty="0" err="1" smtClean="0">
                <a:solidFill>
                  <a:srgbClr val="0070C0"/>
                </a:solidFill>
              </a:rPr>
              <a:t>community</a:t>
            </a:r>
            <a:r>
              <a:rPr lang="hr-HR" sz="2800" i="1" dirty="0" smtClean="0">
                <a:solidFill>
                  <a:srgbClr val="0070C0"/>
                </a:solidFill>
              </a:rPr>
              <a:t>:</a:t>
            </a:r>
          </a:p>
          <a:p>
            <a:pPr marL="514350" indent="-514350">
              <a:buAutoNum type="arabicPeriod"/>
            </a:pPr>
            <a:r>
              <a:rPr lang="hr-HR" sz="2800" i="1" dirty="0" smtClean="0">
                <a:solidFill>
                  <a:srgbClr val="0070C0"/>
                </a:solidFill>
              </a:rPr>
              <a:t>ECSC- _______________________________</a:t>
            </a:r>
          </a:p>
          <a:p>
            <a:pPr marL="514350" indent="-514350">
              <a:buAutoNum type="arabicPeriod"/>
            </a:pPr>
            <a:r>
              <a:rPr lang="hr-HR" sz="2800" i="1" dirty="0" smtClean="0">
                <a:solidFill>
                  <a:srgbClr val="0070C0"/>
                </a:solidFill>
              </a:rPr>
              <a:t>EEC - ________________________________</a:t>
            </a:r>
          </a:p>
          <a:p>
            <a:pPr marL="514350" indent="-514350">
              <a:buAutoNum type="arabicPeriod"/>
            </a:pPr>
            <a:r>
              <a:rPr lang="hr-HR" sz="2800" i="1" dirty="0" smtClean="0">
                <a:solidFill>
                  <a:srgbClr val="0070C0"/>
                </a:solidFill>
              </a:rPr>
              <a:t>EUROATOM – _________________________</a:t>
            </a:r>
          </a:p>
          <a:p>
            <a:pPr marL="514350" indent="-514350">
              <a:buAutoNum type="arabicPeriod"/>
            </a:pPr>
            <a:r>
              <a:rPr lang="hr-HR" sz="2800" i="1" dirty="0" err="1" smtClean="0">
                <a:solidFill>
                  <a:srgbClr val="0070C0"/>
                </a:solidFill>
              </a:rPr>
              <a:t>Treaty</a:t>
            </a:r>
            <a:r>
              <a:rPr lang="hr-HR" sz="2800" i="1" dirty="0" smtClean="0">
                <a:solidFill>
                  <a:srgbClr val="0070C0"/>
                </a:solidFill>
              </a:rPr>
              <a:t> on EU - __________________________</a:t>
            </a:r>
          </a:p>
          <a:p>
            <a:pPr marL="514350" indent="-514350">
              <a:buNone/>
            </a:pPr>
            <a:r>
              <a:rPr lang="hr-HR" sz="2800" i="1" dirty="0" smtClean="0">
                <a:solidFill>
                  <a:srgbClr val="0070C0"/>
                </a:solidFill>
              </a:rPr>
              <a:t>      (</a:t>
            </a:r>
            <a:r>
              <a:rPr lang="hr-HR" sz="2800" i="1" dirty="0" err="1" smtClean="0">
                <a:solidFill>
                  <a:srgbClr val="0070C0"/>
                </a:solidFill>
              </a:rPr>
              <a:t>three</a:t>
            </a:r>
            <a:r>
              <a:rPr lang="hr-HR" sz="2800" i="1" dirty="0" smtClean="0">
                <a:solidFill>
                  <a:srgbClr val="0070C0"/>
                </a:solidFill>
              </a:rPr>
              <a:t> </a:t>
            </a:r>
            <a:r>
              <a:rPr lang="hr-HR" sz="2800" i="1" dirty="0" err="1" smtClean="0">
                <a:solidFill>
                  <a:srgbClr val="0070C0"/>
                </a:solidFill>
              </a:rPr>
              <a:t>pillars</a:t>
            </a:r>
            <a:r>
              <a:rPr lang="hr-HR" sz="2800" i="1" dirty="0" smtClean="0">
                <a:solidFill>
                  <a:srgbClr val="0070C0"/>
                </a:solidFill>
              </a:rPr>
              <a:t> </a:t>
            </a:r>
            <a:r>
              <a:rPr lang="hr-HR" sz="2800" i="1" dirty="0" err="1" smtClean="0">
                <a:solidFill>
                  <a:srgbClr val="0070C0"/>
                </a:solidFill>
              </a:rPr>
              <a:t>until</a:t>
            </a:r>
            <a:r>
              <a:rPr lang="hr-HR" sz="2800" i="1" dirty="0" smtClean="0">
                <a:solidFill>
                  <a:srgbClr val="0070C0"/>
                </a:solidFill>
              </a:rPr>
              <a:t> Lisabon)</a:t>
            </a:r>
          </a:p>
          <a:p>
            <a:pPr marL="514350" indent="-514350">
              <a:buNone/>
            </a:pPr>
            <a:r>
              <a:rPr lang="hr-HR" sz="2800" i="1" dirty="0" smtClean="0">
                <a:solidFill>
                  <a:srgbClr val="0070C0"/>
                </a:solidFill>
              </a:rPr>
              <a:t>a) ____________________</a:t>
            </a:r>
          </a:p>
          <a:p>
            <a:pPr marL="514350" indent="-514350">
              <a:buNone/>
            </a:pPr>
            <a:r>
              <a:rPr lang="hr-HR" sz="2800" i="1" dirty="0" smtClean="0">
                <a:solidFill>
                  <a:srgbClr val="0070C0"/>
                </a:solidFill>
              </a:rPr>
              <a:t>b) ____________________</a:t>
            </a:r>
          </a:p>
          <a:p>
            <a:pPr marL="514350" indent="-514350">
              <a:buNone/>
            </a:pPr>
            <a:r>
              <a:rPr lang="hr-HR" sz="2800" i="1" dirty="0" smtClean="0">
                <a:solidFill>
                  <a:srgbClr val="0070C0"/>
                </a:solidFill>
              </a:rPr>
              <a:t>c) ____________________</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legal </a:t>
            </a:r>
            <a:r>
              <a:rPr lang="hr-HR" dirty="0" err="1" smtClean="0"/>
              <a:t>basis</a:t>
            </a:r>
            <a:r>
              <a:rPr lang="hr-HR" dirty="0" smtClean="0"/>
              <a:t> </a:t>
            </a:r>
            <a:r>
              <a:rPr lang="hr-HR" dirty="0" err="1" smtClean="0"/>
              <a:t>of</a:t>
            </a:r>
            <a:r>
              <a:rPr lang="hr-HR" dirty="0" smtClean="0"/>
              <a:t> </a:t>
            </a:r>
            <a:r>
              <a:rPr lang="hr-HR" dirty="0" err="1" smtClean="0"/>
              <a:t>the</a:t>
            </a:r>
            <a:r>
              <a:rPr lang="hr-HR" dirty="0" smtClean="0"/>
              <a:t> eu </a:t>
            </a:r>
            <a:r>
              <a:rPr lang="hr-HR" dirty="0" err="1" smtClean="0"/>
              <a:t>today</a:t>
            </a:r>
            <a:r>
              <a:rPr lang="hr-HR" dirty="0" smtClean="0"/>
              <a:t> </a:t>
            </a:r>
            <a:endParaRPr lang="hr-HR" dirty="0"/>
          </a:p>
        </p:txBody>
      </p:sp>
      <p:sp>
        <p:nvSpPr>
          <p:cNvPr id="3" name="Content Placeholder 2"/>
          <p:cNvSpPr>
            <a:spLocks noGrp="1"/>
          </p:cNvSpPr>
          <p:nvPr>
            <p:ph idx="1"/>
          </p:nvPr>
        </p:nvSpPr>
        <p:spPr/>
        <p:txBody>
          <a:bodyPr/>
          <a:lstStyle/>
          <a:p>
            <a:pPr>
              <a:buNone/>
            </a:pPr>
            <a:r>
              <a:rPr lang="hr-HR" sz="2800" dirty="0" err="1" smtClean="0">
                <a:solidFill>
                  <a:srgbClr val="C00000"/>
                </a:solidFill>
              </a:rPr>
              <a:t>The</a:t>
            </a:r>
            <a:r>
              <a:rPr lang="hr-HR" sz="2800" dirty="0" smtClean="0">
                <a:solidFill>
                  <a:srgbClr val="C00000"/>
                </a:solidFill>
              </a:rPr>
              <a:t> </a:t>
            </a:r>
            <a:r>
              <a:rPr lang="hr-HR" sz="2800" dirty="0" err="1" smtClean="0">
                <a:solidFill>
                  <a:srgbClr val="C00000"/>
                </a:solidFill>
              </a:rPr>
              <a:t>Treaty</a:t>
            </a:r>
            <a:r>
              <a:rPr lang="hr-HR" sz="2800" dirty="0" smtClean="0">
                <a:solidFill>
                  <a:srgbClr val="C00000"/>
                </a:solidFill>
              </a:rPr>
              <a:t> </a:t>
            </a:r>
            <a:r>
              <a:rPr lang="hr-HR" sz="2800" dirty="0" err="1" smtClean="0">
                <a:solidFill>
                  <a:srgbClr val="C00000"/>
                </a:solidFill>
              </a:rPr>
              <a:t>of</a:t>
            </a:r>
            <a:r>
              <a:rPr lang="hr-HR" sz="2800" dirty="0" smtClean="0">
                <a:solidFill>
                  <a:srgbClr val="C00000"/>
                </a:solidFill>
              </a:rPr>
              <a:t> </a:t>
            </a:r>
            <a:r>
              <a:rPr lang="hr-HR" sz="2800" dirty="0" err="1" smtClean="0">
                <a:solidFill>
                  <a:srgbClr val="C00000"/>
                </a:solidFill>
              </a:rPr>
              <a:t>Lisbon</a:t>
            </a:r>
            <a:r>
              <a:rPr lang="hr-HR" sz="2800" dirty="0" smtClean="0">
                <a:solidFill>
                  <a:srgbClr val="C00000"/>
                </a:solidFill>
              </a:rPr>
              <a:t> (2009) = </a:t>
            </a:r>
          </a:p>
          <a:p>
            <a:pPr>
              <a:buNone/>
            </a:pPr>
            <a:r>
              <a:rPr lang="hr-HR" sz="2800" dirty="0" err="1" smtClean="0"/>
              <a:t>Traety</a:t>
            </a:r>
            <a:r>
              <a:rPr lang="hr-HR" sz="2800" dirty="0" smtClean="0"/>
              <a:t> on </a:t>
            </a:r>
            <a:r>
              <a:rPr lang="hr-HR" sz="2800" dirty="0" err="1" smtClean="0"/>
              <a:t>European</a:t>
            </a:r>
            <a:r>
              <a:rPr lang="hr-HR" sz="2800" dirty="0" smtClean="0"/>
              <a:t> Union </a:t>
            </a:r>
            <a:r>
              <a:rPr lang="hr-HR" sz="2400" dirty="0" smtClean="0"/>
              <a:t>(</a:t>
            </a:r>
            <a:r>
              <a:rPr lang="hr-HR" sz="2400" dirty="0" err="1" smtClean="0"/>
              <a:t>objectives</a:t>
            </a:r>
            <a:r>
              <a:rPr lang="hr-HR" sz="2400" dirty="0" smtClean="0"/>
              <a:t> </a:t>
            </a:r>
            <a:r>
              <a:rPr lang="hr-HR" sz="2400" dirty="0" err="1" smtClean="0"/>
              <a:t>and</a:t>
            </a:r>
            <a:r>
              <a:rPr lang="hr-HR" sz="2400" dirty="0" smtClean="0"/>
              <a:t> </a:t>
            </a:r>
            <a:r>
              <a:rPr lang="hr-HR" sz="2400" dirty="0" err="1" smtClean="0"/>
              <a:t>principles</a:t>
            </a:r>
            <a:r>
              <a:rPr lang="hr-HR" sz="2400" dirty="0" smtClean="0"/>
              <a:t>) - </a:t>
            </a:r>
            <a:r>
              <a:rPr lang="hr-HR" sz="2400" dirty="0" smtClean="0">
                <a:solidFill>
                  <a:srgbClr val="C00000"/>
                </a:solidFill>
              </a:rPr>
              <a:t>TEU</a:t>
            </a:r>
          </a:p>
          <a:p>
            <a:pPr>
              <a:buNone/>
            </a:pPr>
            <a:r>
              <a:rPr lang="hr-HR" dirty="0" smtClean="0">
                <a:sym typeface="Symbol"/>
              </a:rPr>
              <a:t>				 </a:t>
            </a:r>
          </a:p>
          <a:p>
            <a:pPr>
              <a:buNone/>
            </a:pPr>
            <a:r>
              <a:rPr lang="hr-HR" sz="2800" dirty="0" err="1" smtClean="0">
                <a:sym typeface="Symbol"/>
              </a:rPr>
              <a:t>Treaty</a:t>
            </a:r>
            <a:r>
              <a:rPr lang="hr-HR" sz="2800" dirty="0" smtClean="0">
                <a:sym typeface="Symbol"/>
              </a:rPr>
              <a:t> on </a:t>
            </a:r>
            <a:r>
              <a:rPr lang="hr-HR" sz="2800" dirty="0" err="1" smtClean="0">
                <a:sym typeface="Symbol"/>
              </a:rPr>
              <a:t>the</a:t>
            </a:r>
            <a:r>
              <a:rPr lang="hr-HR" sz="2800" dirty="0" smtClean="0">
                <a:sym typeface="Symbol"/>
              </a:rPr>
              <a:t> </a:t>
            </a:r>
            <a:r>
              <a:rPr lang="hr-HR" sz="2800" dirty="0" err="1" smtClean="0">
                <a:sym typeface="Symbol"/>
              </a:rPr>
              <a:t>Functioning</a:t>
            </a:r>
            <a:r>
              <a:rPr lang="hr-HR" sz="2800" dirty="0" smtClean="0">
                <a:sym typeface="Symbol"/>
              </a:rPr>
              <a:t> </a:t>
            </a:r>
            <a:r>
              <a:rPr lang="hr-HR" sz="2800" dirty="0" err="1" smtClean="0">
                <a:sym typeface="Symbol"/>
              </a:rPr>
              <a:t>of</a:t>
            </a:r>
            <a:r>
              <a:rPr lang="hr-HR" sz="2800" dirty="0" smtClean="0">
                <a:sym typeface="Symbol"/>
              </a:rPr>
              <a:t> </a:t>
            </a:r>
            <a:r>
              <a:rPr lang="hr-HR" sz="2800" dirty="0" err="1" smtClean="0">
                <a:sym typeface="Symbol"/>
              </a:rPr>
              <a:t>the</a:t>
            </a:r>
            <a:r>
              <a:rPr lang="hr-HR" sz="2800" dirty="0" smtClean="0">
                <a:sym typeface="Symbol"/>
              </a:rPr>
              <a:t> EU (</a:t>
            </a:r>
            <a:r>
              <a:rPr lang="hr-HR" sz="2800" dirty="0" err="1" smtClean="0">
                <a:sym typeface="Symbol"/>
              </a:rPr>
              <a:t>organisational</a:t>
            </a:r>
            <a:r>
              <a:rPr lang="hr-HR" sz="2800" dirty="0" smtClean="0">
                <a:sym typeface="Symbol"/>
              </a:rPr>
              <a:t> </a:t>
            </a:r>
            <a:r>
              <a:rPr lang="hr-HR" sz="2800" dirty="0" err="1" smtClean="0">
                <a:sym typeface="Symbol"/>
              </a:rPr>
              <a:t>and</a:t>
            </a:r>
            <a:r>
              <a:rPr lang="hr-HR" sz="2800" dirty="0" smtClean="0">
                <a:sym typeface="Symbol"/>
              </a:rPr>
              <a:t> </a:t>
            </a:r>
            <a:r>
              <a:rPr lang="hr-HR" sz="2800" dirty="0" err="1" smtClean="0">
                <a:sym typeface="Symbol"/>
              </a:rPr>
              <a:t>functional</a:t>
            </a:r>
            <a:r>
              <a:rPr lang="hr-HR" sz="2800" dirty="0" smtClean="0">
                <a:sym typeface="Symbol"/>
              </a:rPr>
              <a:t> </a:t>
            </a:r>
            <a:r>
              <a:rPr lang="hr-HR" sz="2800" dirty="0" err="1" smtClean="0">
                <a:sym typeface="Symbol"/>
              </a:rPr>
              <a:t>issues</a:t>
            </a:r>
            <a:r>
              <a:rPr lang="hr-HR" sz="2800" dirty="0" smtClean="0">
                <a:sym typeface="Symbol"/>
              </a:rPr>
              <a:t> – </a:t>
            </a:r>
            <a:r>
              <a:rPr lang="hr-HR" sz="2800" dirty="0" smtClean="0">
                <a:solidFill>
                  <a:srgbClr val="C00000"/>
                </a:solidFill>
                <a:sym typeface="Symbol"/>
              </a:rPr>
              <a:t>TFEU</a:t>
            </a:r>
          </a:p>
          <a:p>
            <a:pPr>
              <a:buNone/>
            </a:pPr>
            <a:endParaRPr lang="hr-HR" sz="2800" dirty="0" smtClean="0">
              <a:solidFill>
                <a:srgbClr val="C00000"/>
              </a:solidFill>
              <a:sym typeface="Symbol"/>
            </a:endParaRPr>
          </a:p>
          <a:p>
            <a:pPr>
              <a:buNone/>
            </a:pPr>
            <a:r>
              <a:rPr lang="hr-HR" sz="2800" dirty="0" err="1" smtClean="0">
                <a:solidFill>
                  <a:srgbClr val="0070C0"/>
                </a:solidFill>
                <a:sym typeface="Symbol"/>
              </a:rPr>
              <a:t>Read</a:t>
            </a:r>
            <a:r>
              <a:rPr lang="hr-HR" sz="2800" dirty="0" smtClean="0">
                <a:solidFill>
                  <a:srgbClr val="0070C0"/>
                </a:solidFill>
                <a:sym typeface="Symbol"/>
              </a:rPr>
              <a:t> </a:t>
            </a:r>
            <a:r>
              <a:rPr lang="hr-HR" sz="2800" dirty="0" err="1" smtClean="0">
                <a:solidFill>
                  <a:srgbClr val="0070C0"/>
                </a:solidFill>
                <a:sym typeface="Symbol"/>
              </a:rPr>
              <a:t>the</a:t>
            </a:r>
            <a:r>
              <a:rPr lang="hr-HR" sz="2800" dirty="0" smtClean="0">
                <a:solidFill>
                  <a:srgbClr val="0070C0"/>
                </a:solidFill>
                <a:sym typeface="Symbol"/>
              </a:rPr>
              <a:t> </a:t>
            </a:r>
            <a:r>
              <a:rPr lang="hr-HR" sz="2800" dirty="0" err="1" smtClean="0">
                <a:solidFill>
                  <a:srgbClr val="0070C0"/>
                </a:solidFill>
                <a:sym typeface="Symbol"/>
              </a:rPr>
              <a:t>text</a:t>
            </a:r>
            <a:r>
              <a:rPr lang="hr-HR" sz="2800" dirty="0" smtClean="0">
                <a:solidFill>
                  <a:srgbClr val="0070C0"/>
                </a:solidFill>
                <a:sym typeface="Symbol"/>
              </a:rPr>
              <a:t> p. 242 </a:t>
            </a:r>
            <a:r>
              <a:rPr lang="hr-HR" sz="2800" dirty="0" err="1" smtClean="0">
                <a:solidFill>
                  <a:srgbClr val="0070C0"/>
                </a:solidFill>
                <a:sym typeface="Symbol"/>
              </a:rPr>
              <a:t>and</a:t>
            </a:r>
            <a:r>
              <a:rPr lang="hr-HR" sz="2800" dirty="0" smtClean="0">
                <a:solidFill>
                  <a:srgbClr val="0070C0"/>
                </a:solidFill>
                <a:sym typeface="Symbol"/>
              </a:rPr>
              <a:t> </a:t>
            </a:r>
            <a:r>
              <a:rPr lang="hr-HR" sz="2800" dirty="0" err="1" smtClean="0">
                <a:solidFill>
                  <a:srgbClr val="0070C0"/>
                </a:solidFill>
                <a:sym typeface="Symbol"/>
              </a:rPr>
              <a:t>make</a:t>
            </a:r>
            <a:r>
              <a:rPr lang="hr-HR" sz="2800" dirty="0" smtClean="0">
                <a:solidFill>
                  <a:srgbClr val="0070C0"/>
                </a:solidFill>
                <a:sym typeface="Symbol"/>
              </a:rPr>
              <a:t> notes </a:t>
            </a:r>
            <a:r>
              <a:rPr lang="hr-HR" sz="2800" dirty="0" err="1" smtClean="0">
                <a:solidFill>
                  <a:srgbClr val="0070C0"/>
                </a:solidFill>
                <a:sym typeface="Symbol"/>
              </a:rPr>
              <a:t>about</a:t>
            </a:r>
            <a:r>
              <a:rPr lang="hr-HR" sz="2800" dirty="0" smtClean="0">
                <a:solidFill>
                  <a:srgbClr val="0070C0"/>
                </a:solidFill>
                <a:sym typeface="Symbol"/>
              </a:rPr>
              <a:t> </a:t>
            </a:r>
            <a:r>
              <a:rPr lang="hr-HR" sz="2800" dirty="0" err="1" smtClean="0">
                <a:solidFill>
                  <a:srgbClr val="0070C0"/>
                </a:solidFill>
                <a:sym typeface="Symbol"/>
              </a:rPr>
              <a:t>the</a:t>
            </a:r>
            <a:r>
              <a:rPr lang="hr-HR" sz="2800" dirty="0" smtClean="0">
                <a:solidFill>
                  <a:srgbClr val="0070C0"/>
                </a:solidFill>
                <a:sym typeface="Symbol"/>
              </a:rPr>
              <a:t> </a:t>
            </a:r>
            <a:r>
              <a:rPr lang="hr-HR" sz="2800" dirty="0" err="1" smtClean="0">
                <a:solidFill>
                  <a:srgbClr val="0070C0"/>
                </a:solidFill>
                <a:sym typeface="Symbol"/>
              </a:rPr>
              <a:t>main</a:t>
            </a:r>
            <a:r>
              <a:rPr lang="hr-HR" sz="2800" dirty="0" smtClean="0">
                <a:solidFill>
                  <a:srgbClr val="0070C0"/>
                </a:solidFill>
                <a:sym typeface="Symbol"/>
              </a:rPr>
              <a:t> </a:t>
            </a:r>
            <a:r>
              <a:rPr lang="hr-HR" sz="2800" dirty="0" err="1" smtClean="0">
                <a:solidFill>
                  <a:srgbClr val="0070C0"/>
                </a:solidFill>
                <a:sym typeface="Symbol"/>
              </a:rPr>
              <a:t>changes</a:t>
            </a:r>
            <a:r>
              <a:rPr lang="hr-HR" sz="2800" dirty="0" smtClean="0">
                <a:solidFill>
                  <a:srgbClr val="0070C0"/>
                </a:solidFill>
                <a:sym typeface="Symbol"/>
              </a:rPr>
              <a:t> </a:t>
            </a:r>
            <a:r>
              <a:rPr lang="hr-HR" sz="2800" dirty="0" err="1" smtClean="0">
                <a:solidFill>
                  <a:srgbClr val="0070C0"/>
                </a:solidFill>
                <a:sym typeface="Symbol"/>
              </a:rPr>
              <a:t>based</a:t>
            </a:r>
            <a:r>
              <a:rPr lang="hr-HR" sz="2800" dirty="0" smtClean="0">
                <a:solidFill>
                  <a:srgbClr val="0070C0"/>
                </a:solidFill>
                <a:sym typeface="Symbol"/>
              </a:rPr>
              <a:t> on </a:t>
            </a:r>
            <a:r>
              <a:rPr lang="hr-HR" sz="2800" dirty="0" err="1" smtClean="0">
                <a:solidFill>
                  <a:srgbClr val="0070C0"/>
                </a:solidFill>
                <a:sym typeface="Symbol"/>
              </a:rPr>
              <a:t>the</a:t>
            </a:r>
            <a:r>
              <a:rPr lang="hr-HR" sz="2800" dirty="0" smtClean="0">
                <a:solidFill>
                  <a:srgbClr val="0070C0"/>
                </a:solidFill>
                <a:sym typeface="Symbol"/>
              </a:rPr>
              <a:t> </a:t>
            </a:r>
            <a:r>
              <a:rPr lang="hr-HR" sz="2800" dirty="0" err="1" smtClean="0">
                <a:solidFill>
                  <a:srgbClr val="0070C0"/>
                </a:solidFill>
                <a:sym typeface="Symbol"/>
              </a:rPr>
              <a:t>Lisbon</a:t>
            </a:r>
            <a:r>
              <a:rPr lang="hr-HR" sz="2800" dirty="0" smtClean="0">
                <a:solidFill>
                  <a:srgbClr val="0070C0"/>
                </a:solidFill>
                <a:sym typeface="Symbol"/>
              </a:rPr>
              <a:t> </a:t>
            </a:r>
            <a:r>
              <a:rPr lang="hr-HR" sz="2800" dirty="0" err="1" smtClean="0">
                <a:solidFill>
                  <a:srgbClr val="0070C0"/>
                </a:solidFill>
                <a:sym typeface="Symbol"/>
              </a:rPr>
              <a:t>Treaty</a:t>
            </a:r>
            <a:endParaRPr lang="hr-HR" sz="2800" dirty="0" smtClean="0">
              <a:solidFill>
                <a:srgbClr val="0070C0"/>
              </a:solidFill>
              <a:sym typeface="Symbol"/>
            </a:endParaRPr>
          </a:p>
          <a:p>
            <a:pPr>
              <a:buNone/>
            </a:pPr>
            <a:endParaRPr lang="hr-HR" sz="2800" dirty="0">
              <a:solidFill>
                <a:srgbClr val="00B0F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Croatia on </a:t>
            </a:r>
            <a:r>
              <a:rPr lang="hr-HR" dirty="0" err="1" smtClean="0"/>
              <a:t>the</a:t>
            </a:r>
            <a:r>
              <a:rPr lang="hr-HR" dirty="0" smtClean="0"/>
              <a:t> </a:t>
            </a:r>
            <a:r>
              <a:rPr lang="hr-HR" dirty="0" err="1" smtClean="0"/>
              <a:t>way</a:t>
            </a:r>
            <a:r>
              <a:rPr lang="hr-HR" dirty="0" smtClean="0"/>
              <a:t> to </a:t>
            </a:r>
            <a:r>
              <a:rPr lang="hr-HR" dirty="0" err="1" smtClean="0"/>
              <a:t>the</a:t>
            </a:r>
            <a:r>
              <a:rPr lang="hr-HR" dirty="0" smtClean="0"/>
              <a:t> EU</a:t>
            </a:r>
            <a:endParaRPr lang="hr-HR" dirty="0"/>
          </a:p>
        </p:txBody>
      </p:sp>
      <p:sp>
        <p:nvSpPr>
          <p:cNvPr id="3" name="Content Placeholder 2"/>
          <p:cNvSpPr>
            <a:spLocks noGrp="1"/>
          </p:cNvSpPr>
          <p:nvPr>
            <p:ph idx="1"/>
          </p:nvPr>
        </p:nvSpPr>
        <p:spPr/>
        <p:txBody>
          <a:bodyPr/>
          <a:lstStyle/>
          <a:p>
            <a:pPr>
              <a:buNone/>
            </a:pPr>
            <a:r>
              <a:rPr lang="hr-HR" dirty="0" err="1" smtClean="0">
                <a:solidFill>
                  <a:srgbClr val="0070C0"/>
                </a:solidFill>
              </a:rPr>
              <a:t>Report</a:t>
            </a:r>
            <a:r>
              <a:rPr lang="hr-HR" dirty="0" smtClean="0">
                <a:solidFill>
                  <a:srgbClr val="0070C0"/>
                </a:solidFill>
              </a:rPr>
              <a:t> </a:t>
            </a:r>
            <a:r>
              <a:rPr lang="hr-HR" dirty="0" err="1" smtClean="0">
                <a:solidFill>
                  <a:srgbClr val="0070C0"/>
                </a:solidFill>
              </a:rPr>
              <a:t>about</a:t>
            </a:r>
            <a:r>
              <a:rPr lang="hr-HR" dirty="0" smtClean="0">
                <a:solidFill>
                  <a:srgbClr val="0070C0"/>
                </a:solidFill>
              </a:rPr>
              <a:t> </a:t>
            </a:r>
            <a:r>
              <a:rPr lang="hr-HR" dirty="0" err="1" smtClean="0">
                <a:solidFill>
                  <a:srgbClr val="0070C0"/>
                </a:solidFill>
              </a:rPr>
              <a:t>the</a:t>
            </a:r>
            <a:r>
              <a:rPr lang="hr-HR" dirty="0" smtClean="0">
                <a:solidFill>
                  <a:srgbClr val="0070C0"/>
                </a:solidFill>
              </a:rPr>
              <a:t> </a:t>
            </a:r>
            <a:r>
              <a:rPr lang="hr-HR" dirty="0" err="1" smtClean="0">
                <a:solidFill>
                  <a:srgbClr val="0070C0"/>
                </a:solidFill>
              </a:rPr>
              <a:t>main</a:t>
            </a:r>
            <a:r>
              <a:rPr lang="hr-HR" dirty="0" smtClean="0">
                <a:solidFill>
                  <a:srgbClr val="0070C0"/>
                </a:solidFill>
              </a:rPr>
              <a:t> </a:t>
            </a:r>
            <a:r>
              <a:rPr lang="hr-HR" dirty="0" err="1" smtClean="0">
                <a:solidFill>
                  <a:srgbClr val="0070C0"/>
                </a:solidFill>
              </a:rPr>
              <a:t>phases</a:t>
            </a:r>
            <a:r>
              <a:rPr lang="hr-HR" dirty="0" smtClean="0">
                <a:solidFill>
                  <a:srgbClr val="0070C0"/>
                </a:solidFill>
              </a:rPr>
              <a:t> </a:t>
            </a:r>
            <a:r>
              <a:rPr lang="hr-HR" dirty="0" err="1" smtClean="0">
                <a:solidFill>
                  <a:srgbClr val="0070C0"/>
                </a:solidFill>
              </a:rPr>
              <a:t>in</a:t>
            </a:r>
            <a:r>
              <a:rPr lang="hr-HR" dirty="0" smtClean="0">
                <a:solidFill>
                  <a:srgbClr val="0070C0"/>
                </a:solidFill>
              </a:rPr>
              <a:t> </a:t>
            </a:r>
            <a:r>
              <a:rPr lang="hr-HR" dirty="0" err="1" smtClean="0">
                <a:solidFill>
                  <a:srgbClr val="0070C0"/>
                </a:solidFill>
              </a:rPr>
              <a:t>the</a:t>
            </a:r>
            <a:r>
              <a:rPr lang="hr-HR" dirty="0" smtClean="0">
                <a:solidFill>
                  <a:srgbClr val="0070C0"/>
                </a:solidFill>
              </a:rPr>
              <a:t> </a:t>
            </a:r>
            <a:r>
              <a:rPr lang="hr-HR" dirty="0" err="1" smtClean="0">
                <a:solidFill>
                  <a:srgbClr val="0070C0"/>
                </a:solidFill>
              </a:rPr>
              <a:t>preparation</a:t>
            </a:r>
            <a:r>
              <a:rPr lang="hr-HR" dirty="0" smtClean="0">
                <a:solidFill>
                  <a:srgbClr val="0070C0"/>
                </a:solidFill>
              </a:rPr>
              <a:t> </a:t>
            </a:r>
            <a:r>
              <a:rPr lang="hr-HR" dirty="0" err="1" smtClean="0">
                <a:solidFill>
                  <a:srgbClr val="0070C0"/>
                </a:solidFill>
              </a:rPr>
              <a:t>of</a:t>
            </a:r>
            <a:r>
              <a:rPr lang="hr-HR" dirty="0" smtClean="0">
                <a:solidFill>
                  <a:srgbClr val="0070C0"/>
                </a:solidFill>
              </a:rPr>
              <a:t> </a:t>
            </a:r>
            <a:r>
              <a:rPr lang="hr-HR" dirty="0" err="1" smtClean="0">
                <a:solidFill>
                  <a:srgbClr val="0070C0"/>
                </a:solidFill>
              </a:rPr>
              <a:t>the</a:t>
            </a:r>
            <a:r>
              <a:rPr lang="hr-HR" dirty="0" smtClean="0">
                <a:solidFill>
                  <a:srgbClr val="0070C0"/>
                </a:solidFill>
              </a:rPr>
              <a:t> </a:t>
            </a:r>
            <a:r>
              <a:rPr lang="hr-HR" dirty="0" err="1" smtClean="0">
                <a:solidFill>
                  <a:srgbClr val="0070C0"/>
                </a:solidFill>
              </a:rPr>
              <a:t>Republic</a:t>
            </a:r>
            <a:r>
              <a:rPr lang="hr-HR" dirty="0" smtClean="0">
                <a:solidFill>
                  <a:srgbClr val="0070C0"/>
                </a:solidFill>
              </a:rPr>
              <a:t> </a:t>
            </a:r>
            <a:r>
              <a:rPr lang="hr-HR" dirty="0" err="1" smtClean="0">
                <a:solidFill>
                  <a:srgbClr val="0070C0"/>
                </a:solidFill>
              </a:rPr>
              <a:t>of</a:t>
            </a:r>
            <a:r>
              <a:rPr lang="hr-HR" dirty="0" smtClean="0">
                <a:solidFill>
                  <a:srgbClr val="0070C0"/>
                </a:solidFill>
              </a:rPr>
              <a:t> Croatia for </a:t>
            </a:r>
            <a:r>
              <a:rPr lang="hr-HR" dirty="0" err="1" smtClean="0">
                <a:solidFill>
                  <a:srgbClr val="0070C0"/>
                </a:solidFill>
              </a:rPr>
              <a:t>the</a:t>
            </a:r>
            <a:r>
              <a:rPr lang="hr-HR" dirty="0" smtClean="0">
                <a:solidFill>
                  <a:srgbClr val="0070C0"/>
                </a:solidFill>
              </a:rPr>
              <a:t> </a:t>
            </a:r>
            <a:r>
              <a:rPr lang="hr-HR" dirty="0" err="1" smtClean="0">
                <a:solidFill>
                  <a:srgbClr val="0070C0"/>
                </a:solidFill>
              </a:rPr>
              <a:t>accession</a:t>
            </a:r>
            <a:r>
              <a:rPr lang="hr-HR" dirty="0" smtClean="0">
                <a:solidFill>
                  <a:srgbClr val="0070C0"/>
                </a:solidFill>
              </a:rPr>
              <a:t> to EU. </a:t>
            </a:r>
          </a:p>
          <a:p>
            <a:pPr>
              <a:buNone/>
            </a:pPr>
            <a:r>
              <a:rPr lang="hr-HR" dirty="0" err="1" smtClean="0">
                <a:solidFill>
                  <a:srgbClr val="0070C0"/>
                </a:solidFill>
              </a:rPr>
              <a:t>Name</a:t>
            </a:r>
            <a:r>
              <a:rPr lang="hr-HR" dirty="0" smtClean="0">
                <a:solidFill>
                  <a:srgbClr val="0070C0"/>
                </a:solidFill>
              </a:rPr>
              <a:t>: </a:t>
            </a:r>
            <a:r>
              <a:rPr lang="hr-HR" dirty="0" err="1" smtClean="0">
                <a:solidFill>
                  <a:srgbClr val="0070C0"/>
                </a:solidFill>
              </a:rPr>
              <a:t>years</a:t>
            </a:r>
            <a:r>
              <a:rPr lang="hr-HR" dirty="0" smtClean="0">
                <a:solidFill>
                  <a:srgbClr val="0070C0"/>
                </a:solidFill>
              </a:rPr>
              <a:t>, </a:t>
            </a:r>
            <a:r>
              <a:rPr lang="hr-HR" dirty="0" err="1" smtClean="0">
                <a:solidFill>
                  <a:srgbClr val="0070C0"/>
                </a:solidFill>
              </a:rPr>
              <a:t>documents</a:t>
            </a:r>
            <a:r>
              <a:rPr lang="hr-HR" dirty="0" smtClean="0">
                <a:solidFill>
                  <a:srgbClr val="0070C0"/>
                </a:solidFill>
              </a:rPr>
              <a:t>, </a:t>
            </a:r>
            <a:r>
              <a:rPr lang="hr-HR" dirty="0" err="1" smtClean="0">
                <a:solidFill>
                  <a:srgbClr val="0070C0"/>
                </a:solidFill>
              </a:rPr>
              <a:t>tasks</a:t>
            </a:r>
            <a:r>
              <a:rPr lang="hr-HR" dirty="0" smtClean="0">
                <a:solidFill>
                  <a:srgbClr val="0070C0"/>
                </a:solidFill>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LANGUAGE WORK</a:t>
            </a:r>
            <a:endParaRPr lang="hr-HR" dirty="0"/>
          </a:p>
        </p:txBody>
      </p:sp>
      <p:sp>
        <p:nvSpPr>
          <p:cNvPr id="3" name="Content Placeholder 2"/>
          <p:cNvSpPr>
            <a:spLocks noGrp="1"/>
          </p:cNvSpPr>
          <p:nvPr>
            <p:ph idx="1"/>
          </p:nvPr>
        </p:nvSpPr>
        <p:spPr/>
        <p:txBody>
          <a:bodyPr>
            <a:normAutofit/>
          </a:bodyPr>
          <a:lstStyle/>
          <a:p>
            <a:pPr marL="514350" indent="-514350">
              <a:buAutoNum type="arabicPeriod"/>
            </a:pPr>
            <a:r>
              <a:rPr lang="hr-HR" sz="2800" dirty="0" err="1" smtClean="0">
                <a:solidFill>
                  <a:srgbClr val="0070C0"/>
                </a:solidFill>
              </a:rPr>
              <a:t>Check</a:t>
            </a:r>
            <a:r>
              <a:rPr lang="hr-HR" sz="2800" dirty="0" smtClean="0">
                <a:solidFill>
                  <a:srgbClr val="0070C0"/>
                </a:solidFill>
              </a:rPr>
              <a:t> </a:t>
            </a:r>
            <a:r>
              <a:rPr lang="hr-HR" sz="2800" dirty="0" err="1" smtClean="0">
                <a:solidFill>
                  <a:srgbClr val="0070C0"/>
                </a:solidFill>
              </a:rPr>
              <a:t>your</a:t>
            </a:r>
            <a:r>
              <a:rPr lang="hr-HR" sz="2800" dirty="0" smtClean="0">
                <a:solidFill>
                  <a:srgbClr val="0070C0"/>
                </a:solidFill>
              </a:rPr>
              <a:t> </a:t>
            </a:r>
            <a:r>
              <a:rPr lang="hr-HR" sz="2800" dirty="0" err="1" smtClean="0">
                <a:solidFill>
                  <a:srgbClr val="0070C0"/>
                </a:solidFill>
              </a:rPr>
              <a:t>knowledge</a:t>
            </a:r>
            <a:r>
              <a:rPr lang="hr-HR" sz="2800" dirty="0" smtClean="0">
                <a:solidFill>
                  <a:srgbClr val="0070C0"/>
                </a:solidFill>
              </a:rPr>
              <a:t> </a:t>
            </a:r>
            <a:r>
              <a:rPr lang="hr-HR" sz="2800" dirty="0" err="1" smtClean="0">
                <a:solidFill>
                  <a:srgbClr val="0070C0"/>
                </a:solidFill>
              </a:rPr>
              <a:t>and</a:t>
            </a:r>
            <a:r>
              <a:rPr lang="hr-HR" sz="2800" dirty="0" smtClean="0">
                <a:solidFill>
                  <a:srgbClr val="0070C0"/>
                </a:solidFill>
              </a:rPr>
              <a:t> do </a:t>
            </a:r>
            <a:r>
              <a:rPr lang="hr-HR" sz="2800" dirty="0" err="1" smtClean="0">
                <a:solidFill>
                  <a:srgbClr val="0070C0"/>
                </a:solidFill>
              </a:rPr>
              <a:t>the</a:t>
            </a:r>
            <a:r>
              <a:rPr lang="hr-HR" sz="2800" dirty="0" smtClean="0">
                <a:solidFill>
                  <a:srgbClr val="0070C0"/>
                </a:solidFill>
              </a:rPr>
              <a:t> </a:t>
            </a:r>
            <a:r>
              <a:rPr lang="hr-HR" sz="2800" dirty="0" err="1" smtClean="0">
                <a:solidFill>
                  <a:srgbClr val="0070C0"/>
                </a:solidFill>
              </a:rPr>
              <a:t>exercise</a:t>
            </a:r>
            <a:r>
              <a:rPr lang="hr-HR" sz="2800" dirty="0" smtClean="0">
                <a:solidFill>
                  <a:srgbClr val="0070C0"/>
                </a:solidFill>
              </a:rPr>
              <a:t> IV, p. 243</a:t>
            </a:r>
          </a:p>
          <a:p>
            <a:pPr marL="514350" indent="-514350">
              <a:buAutoNum type="arabicPeriod"/>
            </a:pPr>
            <a:endParaRPr lang="hr-HR" sz="2800" dirty="0" smtClean="0">
              <a:solidFill>
                <a:srgbClr val="0070C0"/>
              </a:solidFill>
            </a:endParaRPr>
          </a:p>
          <a:p>
            <a:pPr marL="514350" indent="-514350">
              <a:buAutoNum type="arabicPeriod"/>
            </a:pPr>
            <a:r>
              <a:rPr lang="hr-HR" sz="2800" dirty="0" smtClean="0">
                <a:solidFill>
                  <a:srgbClr val="0070C0"/>
                </a:solidFill>
              </a:rPr>
              <a:t>Do </a:t>
            </a:r>
            <a:r>
              <a:rPr lang="hr-HR" sz="2800" dirty="0" err="1" smtClean="0">
                <a:solidFill>
                  <a:srgbClr val="0070C0"/>
                </a:solidFill>
              </a:rPr>
              <a:t>the</a:t>
            </a:r>
            <a:r>
              <a:rPr lang="hr-HR" sz="2800" dirty="0" smtClean="0">
                <a:solidFill>
                  <a:srgbClr val="0070C0"/>
                </a:solidFill>
              </a:rPr>
              <a:t> </a:t>
            </a:r>
            <a:r>
              <a:rPr lang="hr-HR" sz="2800" dirty="0" err="1" smtClean="0">
                <a:solidFill>
                  <a:srgbClr val="0070C0"/>
                </a:solidFill>
              </a:rPr>
              <a:t>language</a:t>
            </a:r>
            <a:r>
              <a:rPr lang="hr-HR" sz="2800" dirty="0" smtClean="0">
                <a:solidFill>
                  <a:srgbClr val="0070C0"/>
                </a:solidFill>
              </a:rPr>
              <a:t> </a:t>
            </a:r>
            <a:r>
              <a:rPr lang="hr-HR" sz="2800" dirty="0" err="1" smtClean="0">
                <a:solidFill>
                  <a:srgbClr val="0070C0"/>
                </a:solidFill>
              </a:rPr>
              <a:t>exercises</a:t>
            </a:r>
            <a:r>
              <a:rPr lang="hr-HR" sz="2800" dirty="0" smtClean="0">
                <a:solidFill>
                  <a:srgbClr val="0070C0"/>
                </a:solidFill>
              </a:rPr>
              <a:t> V – VIII.  </a:t>
            </a:r>
            <a:endParaRPr lang="hr-HR" sz="2800" dirty="0">
              <a:solidFill>
                <a:srgbClr val="0070C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0</TotalTime>
  <Words>1061</Words>
  <Application>Microsoft Office PowerPoint</Application>
  <PresentationFormat>On-screen Show (4:3)</PresentationFormat>
  <Paragraphs>129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the legal foundations of  the european union</vt:lpstr>
      <vt:lpstr>Introduction -A brief history of the European Union </vt:lpstr>
      <vt:lpstr>The roots of the EU</vt:lpstr>
      <vt:lpstr>THE roots – part ii</vt:lpstr>
      <vt:lpstr>Slide 5</vt:lpstr>
      <vt:lpstr>The first communities</vt:lpstr>
      <vt:lpstr>The legal basis of the eu today </vt:lpstr>
      <vt:lpstr>Croatia on the way to the EU</vt:lpstr>
      <vt:lpstr>LANGUAGE WORK</vt:lpstr>
      <vt:lpstr>PART II - Sources of the EU law</vt:lpstr>
      <vt:lpstr>Primary legislation</vt:lpstr>
      <vt:lpstr>Article 288 TFEU (ex. Article 249 EC Treaty)</vt:lpstr>
      <vt:lpstr>Regulations = uredbe</vt:lpstr>
      <vt:lpstr>Directives = direktive </vt:lpstr>
      <vt:lpstr>Decisions = odluke</vt:lpstr>
      <vt:lpstr>Recommendations and opinions = preporuke i mišljenja</vt:lpstr>
      <vt:lpstr>SUPPLEMENTARY LAW  in the eu</vt:lpstr>
      <vt:lpstr>LANGUAGE 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legal foundations of  the european union</dc:title>
  <dc:creator>User</dc:creator>
  <cp:lastModifiedBy>User</cp:lastModifiedBy>
  <cp:revision>17</cp:revision>
  <dcterms:created xsi:type="dcterms:W3CDTF">2018-05-08T19:44:22Z</dcterms:created>
  <dcterms:modified xsi:type="dcterms:W3CDTF">2018-05-15T19:33:19Z</dcterms:modified>
</cp:coreProperties>
</file>