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0"/>
  </p:handoutMasterIdLst>
  <p:sldIdLst>
    <p:sldId id="266" r:id="rId2"/>
    <p:sldId id="256" r:id="rId3"/>
    <p:sldId id="257" r:id="rId4"/>
    <p:sldId id="258" r:id="rId5"/>
    <p:sldId id="259" r:id="rId6"/>
    <p:sldId id="260" r:id="rId7"/>
    <p:sldId id="261" r:id="rId8"/>
    <p:sldId id="267" r:id="rId9"/>
    <p:sldId id="262" r:id="rId10"/>
    <p:sldId id="263" r:id="rId11"/>
    <p:sldId id="268" r:id="rId12"/>
    <p:sldId id="264" r:id="rId13"/>
    <p:sldId id="265" r:id="rId14"/>
    <p:sldId id="269" r:id="rId15"/>
    <p:sldId id="271" r:id="rId16"/>
    <p:sldId id="270" r:id="rId17"/>
    <p:sldId id="272" r:id="rId18"/>
    <p:sldId id="273" r:id="rId19"/>
  </p:sldIdLst>
  <p:sldSz cx="9144000" cy="6858000" type="screen4x3"/>
  <p:notesSz cx="6761163" cy="9942513"/>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ena Horvatić Čajko" initials="IHČ" lastIdx="1" clrIdx="0">
    <p:extLst>
      <p:ext uri="{19B8F6BF-5375-455C-9EA6-DF929625EA0E}">
        <p15:presenceInfo xmlns:p15="http://schemas.microsoft.com/office/powerpoint/2012/main" xmlns="" userId="S-1-5-21-1470373526-3341160619-1371679232-11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FF"/>
    <a:srgbClr val="FEC2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31" autoAdjust="0"/>
    <p:restoredTop sz="94660"/>
  </p:normalViewPr>
  <p:slideViewPr>
    <p:cSldViewPr>
      <p:cViewPr varScale="1">
        <p:scale>
          <a:sx n="97" d="100"/>
          <a:sy n="97" d="100"/>
        </p:scale>
        <p:origin x="-768" y="-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7T12:10:43.434" idx="1">
    <p:pos x="5522" y="991"/>
    <p:text/>
    <p:extLst>
      <p:ext uri="{C676402C-5697-4E1C-873F-D02D1690AC5C}">
        <p15:threadingInfo xmlns:p15="http://schemas.microsoft.com/office/powerpoint/2012/main" xmlns=""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62D95B0E-FDD5-443A-9420-08CAD3844BF8}" type="datetimeFigureOut">
              <a:rPr lang="hr-HR" smtClean="0"/>
              <a:pPr/>
              <a:t>5.3.2018.</a:t>
            </a:fld>
            <a:endParaRPr lang="hr-HR"/>
          </a:p>
        </p:txBody>
      </p:sp>
      <p:sp>
        <p:nvSpPr>
          <p:cNvPr id="4" name="Footer Placeholder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9AB142C7-E90E-41F4-A0BA-031D6C03A4A8}" type="slidenum">
              <a:rPr lang="hr-HR" smtClean="0"/>
              <a:pPr/>
              <a:t>‹#›</a:t>
            </a:fld>
            <a:endParaRPr lang="hr-HR"/>
          </a:p>
        </p:txBody>
      </p:sp>
    </p:spTree>
    <p:extLst>
      <p:ext uri="{BB962C8B-B14F-4D97-AF65-F5344CB8AC3E}">
        <p14:creationId xmlns:p14="http://schemas.microsoft.com/office/powerpoint/2010/main" xmlns="" val="11609500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17" name="Footer Placeholder 16"/>
          <p:cNvSpPr>
            <a:spLocks noGrp="1"/>
          </p:cNvSpPr>
          <p:nvPr>
            <p:ph type="ftr" sz="quarter" idx="11"/>
          </p:nvPr>
        </p:nvSpPr>
        <p:spPr/>
        <p:txBody>
          <a:bodyPr/>
          <a:lstStyle/>
          <a:p>
            <a:endParaRPr lang="hr-H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FDF1862-637F-4E08-969A-4F75DBF168F5}" type="slidenum">
              <a:rPr lang="hr-HR" smtClean="0"/>
              <a:pPr/>
              <a:t>‹#›</a:t>
            </a:fld>
            <a:endParaRPr lang="hr-H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FDF1862-637F-4E08-969A-4F75DBF168F5}"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FDF1862-637F-4E08-969A-4F75DBF168F5}" type="slidenum">
              <a:rPr lang="hr-HR" smtClean="0"/>
              <a:pPr/>
              <a:t>‹#›</a:t>
            </a:fld>
            <a:endParaRPr lang="hr-H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5" name="Footer Placeholder 4"/>
          <p:cNvSpPr>
            <a:spLocks noGrp="1"/>
          </p:cNvSpPr>
          <p:nvPr>
            <p:ph type="ftr" sz="quarter" idx="11"/>
          </p:nvPr>
        </p:nvSpPr>
        <p:spPr/>
        <p:txBody>
          <a:bodyPr/>
          <a:lstStyle/>
          <a:p>
            <a:endParaRPr lang="hr-H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4361688" y="1026372"/>
            <a:ext cx="457200" cy="441325"/>
          </a:xfrm>
        </p:spPr>
        <p:txBody>
          <a:bodyPr/>
          <a:lstStyle/>
          <a:p>
            <a:fld id="{CFDF1862-637F-4E08-969A-4F75DBF168F5}" type="slidenum">
              <a:rPr lang="hr-HR" smtClean="0"/>
              <a:pPr/>
              <a:t>‹#›</a:t>
            </a:fld>
            <a:endParaRPr lang="hr-H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hr-HR"/>
          </a:p>
        </p:txBody>
      </p:sp>
      <p:sp>
        <p:nvSpPr>
          <p:cNvPr id="4" name="Date Placeholder 3"/>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FDF1862-637F-4E08-969A-4F75DBF168F5}" type="slidenum">
              <a:rPr lang="hr-HR" smtClean="0"/>
              <a:pPr/>
              <a:t>‹#›</a:t>
            </a:fld>
            <a:endParaRPr lang="hr-H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4F0046C-4773-4EE3-939C-D3030E14BE81}" type="datetimeFigureOut">
              <a:rPr lang="sr-Latn-CS" smtClean="0"/>
              <a:pPr/>
              <a:t>5.3.2018.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FDF1862-637F-4E08-969A-4F75DBF168F5}" type="slidenum">
              <a:rPr lang="hr-HR" smtClean="0"/>
              <a:pPr/>
              <a:t>‹#›</a:t>
            </a:fld>
            <a:endParaRPr lang="hr-H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8" name="Footer Placeholder 7"/>
          <p:cNvSpPr>
            <a:spLocks noGrp="1"/>
          </p:cNvSpPr>
          <p:nvPr>
            <p:ph type="ftr" sz="quarter" idx="11"/>
          </p:nvPr>
        </p:nvSpPr>
        <p:spPr>
          <a:xfrm>
            <a:off x="304800" y="6409944"/>
            <a:ext cx="3581400" cy="365760"/>
          </a:xfrm>
        </p:spPr>
        <p:txBody>
          <a:bodyPr/>
          <a:lstStyle/>
          <a:p>
            <a:endParaRPr lang="hr-H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FDF1862-637F-4E08-969A-4F75DBF168F5}" type="slidenum">
              <a:rPr lang="hr-HR" smtClean="0"/>
              <a:pPr/>
              <a:t>‹#›</a:t>
            </a:fld>
            <a:endParaRPr lang="hr-H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a:xfrm>
            <a:off x="4343400" y="1036020"/>
            <a:ext cx="457200" cy="441325"/>
          </a:xfrm>
        </p:spPr>
        <p:txBody>
          <a:bodyPr/>
          <a:lstStyle/>
          <a:p>
            <a:fld id="{CFDF1862-637F-4E08-969A-4F75DBF168F5}"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FDF1862-637F-4E08-969A-4F75DBF168F5}"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FDF1862-637F-4E08-969A-4F75DBF168F5}" type="slidenum">
              <a:rPr lang="hr-HR" smtClean="0"/>
              <a:pPr/>
              <a:t>‹#›</a:t>
            </a:fld>
            <a:endParaRPr lang="hr-H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4F0046C-4773-4EE3-939C-D3030E14BE81}" type="datetimeFigureOut">
              <a:rPr lang="sr-Latn-CS" smtClean="0"/>
              <a:pPr/>
              <a:t>5.3.2018.</a:t>
            </a:fld>
            <a:endParaRPr lang="hr-HR"/>
          </a:p>
        </p:txBody>
      </p:sp>
      <p:sp>
        <p:nvSpPr>
          <p:cNvPr id="6" name="Footer Placeholder 5"/>
          <p:cNvSpPr>
            <a:spLocks noGrp="1"/>
          </p:cNvSpPr>
          <p:nvPr>
            <p:ph type="ftr" sz="quarter" idx="11"/>
          </p:nvPr>
        </p:nvSpPr>
        <p:spPr>
          <a:xfrm>
            <a:off x="301752" y="6410848"/>
            <a:ext cx="3383280" cy="365760"/>
          </a:xfrm>
        </p:spPr>
        <p:txBody>
          <a:bodyPr/>
          <a:lstStyle/>
          <a:p>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FDF1862-637F-4E08-969A-4F75DBF168F5}" type="slidenum">
              <a:rPr lang="hr-HR" smtClean="0"/>
              <a:pPr/>
              <a:t>‹#›</a:t>
            </a:fld>
            <a:endParaRPr lang="hr-H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4F0046C-4773-4EE3-939C-D3030E14BE81}" type="datetimeFigureOut">
              <a:rPr lang="sr-Latn-CS" smtClean="0"/>
              <a:pPr/>
              <a:t>5.3.2018.</a:t>
            </a:fld>
            <a:endParaRPr lang="hr-HR"/>
          </a:p>
        </p:txBody>
      </p:sp>
      <p:sp>
        <p:nvSpPr>
          <p:cNvPr id="6" name="Footer Placeholder 5"/>
          <p:cNvSpPr>
            <a:spLocks noGrp="1"/>
          </p:cNvSpPr>
          <p:nvPr>
            <p:ph type="ftr" sz="quarter" idx="11"/>
          </p:nvPr>
        </p:nvSpPr>
        <p:spPr>
          <a:xfrm>
            <a:off x="301752" y="6410848"/>
            <a:ext cx="3584448" cy="365760"/>
          </a:xfrm>
        </p:spPr>
        <p:txBody>
          <a:bodyPr/>
          <a:lstStyle/>
          <a:p>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4F0046C-4773-4EE3-939C-D3030E14BE81}" type="datetimeFigureOut">
              <a:rPr lang="sr-Latn-CS" smtClean="0"/>
              <a:pPr/>
              <a:t>5.3.2018.</a:t>
            </a:fld>
            <a:endParaRPr lang="hr-H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hr-H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FDF1862-637F-4E08-969A-4F75DBF168F5}" type="slidenum">
              <a:rPr lang="hr-HR" smtClean="0"/>
              <a:pPr/>
              <a:t>‹#›</a:t>
            </a:fld>
            <a:endParaRPr lang="hr-H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534400" cy="987552"/>
          </a:xfrm>
        </p:spPr>
        <p:txBody>
          <a:bodyPr>
            <a:normAutofit fontScale="90000"/>
          </a:bodyPr>
          <a:lstStyle/>
          <a:p>
            <a:r>
              <a:rPr lang="hr-HR" dirty="0" smtClean="0"/>
              <a:t/>
            </a:r>
            <a:br>
              <a:rPr lang="hr-HR" dirty="0" smtClean="0"/>
            </a:br>
            <a:r>
              <a:rPr lang="hr-HR" dirty="0" smtClean="0">
                <a:solidFill>
                  <a:srgbClr val="C00000"/>
                </a:solidFill>
              </a:rPr>
              <a:t>English </a:t>
            </a:r>
            <a:r>
              <a:rPr lang="hr-HR" dirty="0">
                <a:solidFill>
                  <a:srgbClr val="C00000"/>
                </a:solidFill>
              </a:rPr>
              <a:t>for </a:t>
            </a:r>
            <a:r>
              <a:rPr lang="hr-HR" dirty="0" err="1">
                <a:solidFill>
                  <a:srgbClr val="C00000"/>
                </a:solidFill>
              </a:rPr>
              <a:t>the</a:t>
            </a:r>
            <a:r>
              <a:rPr lang="hr-HR" dirty="0">
                <a:solidFill>
                  <a:srgbClr val="C00000"/>
                </a:solidFill>
              </a:rPr>
              <a:t> Legal </a:t>
            </a:r>
            <a:r>
              <a:rPr lang="hr-HR" dirty="0" err="1">
                <a:solidFill>
                  <a:srgbClr val="C00000"/>
                </a:solidFill>
              </a:rPr>
              <a:t>Profession</a:t>
            </a:r>
            <a:r>
              <a:rPr lang="hr-HR" dirty="0">
                <a:solidFill>
                  <a:srgbClr val="C00000"/>
                </a:solidFill>
              </a:rPr>
              <a:t> II </a:t>
            </a:r>
            <a:br>
              <a:rPr lang="hr-HR" dirty="0">
                <a:solidFill>
                  <a:srgbClr val="C00000"/>
                </a:solidFill>
              </a:rPr>
            </a:br>
            <a:endParaRPr lang="hr-HR" dirty="0">
              <a:solidFill>
                <a:srgbClr val="C00000"/>
              </a:solidFill>
            </a:endParaRPr>
          </a:p>
        </p:txBody>
      </p:sp>
      <p:sp>
        <p:nvSpPr>
          <p:cNvPr id="3" name="Content Placeholder 2"/>
          <p:cNvSpPr>
            <a:spLocks noGrp="1"/>
          </p:cNvSpPr>
          <p:nvPr>
            <p:ph sz="quarter" idx="1"/>
          </p:nvPr>
        </p:nvSpPr>
        <p:spPr/>
        <p:txBody>
          <a:bodyPr/>
          <a:lstStyle/>
          <a:p>
            <a:pPr marL="0" indent="0">
              <a:buNone/>
            </a:pPr>
            <a:r>
              <a:rPr lang="hr-HR" dirty="0" err="1" smtClean="0"/>
              <a:t>Your</a:t>
            </a:r>
            <a:r>
              <a:rPr lang="hr-HR" dirty="0" smtClean="0"/>
              <a:t> </a:t>
            </a:r>
            <a:r>
              <a:rPr lang="hr-HR" dirty="0" err="1" smtClean="0"/>
              <a:t>textbook</a:t>
            </a:r>
            <a:endParaRPr lang="hr-HR" dirty="0" smtClean="0"/>
          </a:p>
          <a:p>
            <a:pPr marL="0" indent="0">
              <a:buNone/>
            </a:pPr>
            <a:r>
              <a:rPr lang="hr-HR" dirty="0" smtClean="0">
                <a:solidFill>
                  <a:srgbClr val="C00000"/>
                </a:solidFill>
              </a:rPr>
              <a:t>MODULE TWO: ANGLO-AMERICAN LEGAL </a:t>
            </a:r>
          </a:p>
          <a:p>
            <a:pPr marL="0" indent="0">
              <a:buNone/>
            </a:pPr>
            <a:r>
              <a:rPr lang="hr-HR" dirty="0">
                <a:solidFill>
                  <a:srgbClr val="C00000"/>
                </a:solidFill>
              </a:rPr>
              <a:t>	</a:t>
            </a:r>
            <a:r>
              <a:rPr lang="hr-HR" dirty="0" smtClean="0">
                <a:solidFill>
                  <a:srgbClr val="C00000"/>
                </a:solidFill>
              </a:rPr>
              <a:t>	         SYSTEMS</a:t>
            </a:r>
          </a:p>
          <a:p>
            <a:pPr marL="0" indent="0">
              <a:buNone/>
            </a:pPr>
            <a:endParaRPr lang="hr-HR" dirty="0"/>
          </a:p>
          <a:p>
            <a:pPr marL="0" indent="0">
              <a:buNone/>
            </a:pPr>
            <a:r>
              <a:rPr lang="hr-HR" dirty="0" err="1" smtClean="0"/>
              <a:t>Units</a:t>
            </a:r>
            <a:r>
              <a:rPr lang="hr-HR" dirty="0" smtClean="0"/>
              <a:t> 7 – 13 </a:t>
            </a:r>
          </a:p>
          <a:p>
            <a:pPr marL="0" indent="0">
              <a:buNone/>
            </a:pPr>
            <a:endParaRPr lang="hr-H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solidFill>
                  <a:srgbClr val="FEC200"/>
                </a:solidFill>
              </a:rPr>
              <a:t>DELEGATED LEGISLATION</a:t>
            </a:r>
            <a:r>
              <a:rPr lang="hr-HR" dirty="0" smtClean="0"/>
              <a:t> </a:t>
            </a:r>
            <a:endParaRPr lang="hr-HR" dirty="0"/>
          </a:p>
        </p:txBody>
      </p:sp>
      <p:sp>
        <p:nvSpPr>
          <p:cNvPr id="3" name="Content Placeholder 2"/>
          <p:cNvSpPr>
            <a:spLocks noGrp="1"/>
          </p:cNvSpPr>
          <p:nvPr>
            <p:ph sz="quarter" idx="1"/>
          </p:nvPr>
        </p:nvSpPr>
        <p:spPr>
          <a:xfrm>
            <a:off x="301752" y="1527048"/>
            <a:ext cx="8503920" cy="4926288"/>
          </a:xfrm>
        </p:spPr>
        <p:txBody>
          <a:bodyPr>
            <a:normAutofit fontScale="92500"/>
          </a:bodyPr>
          <a:lstStyle/>
          <a:p>
            <a:pPr marL="0" indent="0">
              <a:buNone/>
            </a:pPr>
            <a:r>
              <a:rPr lang="en-GB" i="1" dirty="0">
                <a:solidFill>
                  <a:srgbClr val="0066FF"/>
                </a:solidFill>
              </a:rPr>
              <a:t>Read </a:t>
            </a:r>
            <a:r>
              <a:rPr lang="en-GB" i="1" dirty="0" smtClean="0">
                <a:solidFill>
                  <a:srgbClr val="0066FF"/>
                </a:solidFill>
              </a:rPr>
              <a:t>the</a:t>
            </a:r>
            <a:r>
              <a:rPr lang="hr-HR" i="1" dirty="0" smtClean="0">
                <a:solidFill>
                  <a:srgbClr val="0066FF"/>
                </a:solidFill>
              </a:rPr>
              <a:t> </a:t>
            </a:r>
            <a:r>
              <a:rPr lang="hr-HR" i="1" dirty="0" err="1" smtClean="0">
                <a:solidFill>
                  <a:srgbClr val="0066FF"/>
                </a:solidFill>
              </a:rPr>
              <a:t>text</a:t>
            </a:r>
            <a:r>
              <a:rPr lang="hr-HR" i="1" dirty="0" smtClean="0">
                <a:solidFill>
                  <a:srgbClr val="0066FF"/>
                </a:solidFill>
              </a:rPr>
              <a:t> </a:t>
            </a:r>
            <a:r>
              <a:rPr lang="hr-HR" i="1" dirty="0" err="1" smtClean="0">
                <a:solidFill>
                  <a:srgbClr val="0066FF"/>
                </a:solidFill>
              </a:rPr>
              <a:t>and</a:t>
            </a:r>
            <a:r>
              <a:rPr lang="hr-HR" i="1" dirty="0" smtClean="0">
                <a:solidFill>
                  <a:srgbClr val="0066FF"/>
                </a:solidFill>
              </a:rPr>
              <a:t> </a:t>
            </a:r>
            <a:r>
              <a:rPr lang="hr-HR" i="1" dirty="0" err="1" smtClean="0">
                <a:solidFill>
                  <a:srgbClr val="0066FF"/>
                </a:solidFill>
              </a:rPr>
              <a:t>write</a:t>
            </a:r>
            <a:r>
              <a:rPr lang="hr-HR" i="1" dirty="0" smtClean="0">
                <a:solidFill>
                  <a:srgbClr val="0066FF"/>
                </a:solidFill>
              </a:rPr>
              <a:t> </a:t>
            </a:r>
            <a:r>
              <a:rPr lang="hr-HR" i="1" dirty="0" err="1" smtClean="0">
                <a:solidFill>
                  <a:srgbClr val="0066FF"/>
                </a:solidFill>
              </a:rPr>
              <a:t>down</a:t>
            </a:r>
            <a:r>
              <a:rPr lang="hr-HR" i="1" dirty="0" smtClean="0">
                <a:solidFill>
                  <a:srgbClr val="0066FF"/>
                </a:solidFill>
              </a:rPr>
              <a:t> </a:t>
            </a:r>
            <a:r>
              <a:rPr lang="hr-HR" i="1" dirty="0" err="1" smtClean="0">
                <a:solidFill>
                  <a:srgbClr val="0066FF"/>
                </a:solidFill>
              </a:rPr>
              <a:t>the</a:t>
            </a:r>
            <a:r>
              <a:rPr lang="hr-HR" i="1" dirty="0" smtClean="0">
                <a:solidFill>
                  <a:srgbClr val="0066FF"/>
                </a:solidFill>
              </a:rPr>
              <a:t> </a:t>
            </a:r>
            <a:r>
              <a:rPr lang="hr-HR" i="1" dirty="0" err="1" smtClean="0">
                <a:solidFill>
                  <a:srgbClr val="0066FF"/>
                </a:solidFill>
              </a:rPr>
              <a:t>key</a:t>
            </a:r>
            <a:r>
              <a:rPr lang="hr-HR" i="1" dirty="0" smtClean="0">
                <a:solidFill>
                  <a:srgbClr val="0066FF"/>
                </a:solidFill>
              </a:rPr>
              <a:t> word.</a:t>
            </a:r>
            <a:endParaRPr lang="hr-HR" dirty="0" smtClean="0"/>
          </a:p>
          <a:p>
            <a:r>
              <a:rPr lang="en-US" dirty="0" smtClean="0"/>
              <a:t>Delegated</a:t>
            </a:r>
            <a:r>
              <a:rPr lang="en-US" dirty="0"/>
              <a:t>, or secondary, legislation is used to add information or make changes to an existing Act of Parliament (primary legislation). Normally, this can only happen if the Act itself states that changes can be made to it in this way.</a:t>
            </a:r>
          </a:p>
          <a:p>
            <a:r>
              <a:rPr lang="en-US" dirty="0"/>
              <a:t>Delegated legislation allows the Government to make a small change to the law without having to introduce an entirely new Bill to Parliament. This might be done for a variety of reasons: from adjusting a figure to take account of inflation to updating the law in light of events. </a:t>
            </a:r>
            <a:r>
              <a:rPr lang="hr-HR" sz="1700" dirty="0" err="1" smtClean="0">
                <a:solidFill>
                  <a:srgbClr val="0070C0"/>
                </a:solidFill>
              </a:rPr>
              <a:t>Source</a:t>
            </a:r>
            <a:r>
              <a:rPr lang="hr-HR" sz="1700" dirty="0" smtClean="0">
                <a:solidFill>
                  <a:srgbClr val="0070C0"/>
                </a:solidFill>
              </a:rPr>
              <a:t>: </a:t>
            </a:r>
            <a:r>
              <a:rPr lang="hr-HR" sz="1900" dirty="0" smtClean="0">
                <a:solidFill>
                  <a:srgbClr val="0070C0"/>
                </a:solidFill>
              </a:rPr>
              <a:t>http</a:t>
            </a:r>
            <a:r>
              <a:rPr lang="hr-HR" sz="1900" dirty="0">
                <a:solidFill>
                  <a:srgbClr val="0070C0"/>
                </a:solidFill>
              </a:rPr>
              <a:t>://www.parliament.uk/about/how/laws/delegated</a:t>
            </a:r>
            <a:r>
              <a:rPr lang="hr-HR" dirty="0">
                <a:solidFill>
                  <a:srgbClr val="0070C0"/>
                </a:solidFill>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solidFill>
                  <a:srgbClr val="FEC200"/>
                </a:solidFill>
              </a:rPr>
              <a:t>DELEGATED LEGISLATION – </a:t>
            </a:r>
            <a:r>
              <a:rPr lang="hr-HR" b="1" dirty="0" err="1" smtClean="0">
                <a:solidFill>
                  <a:srgbClr val="FEC200"/>
                </a:solidFill>
              </a:rPr>
              <a:t>examples</a:t>
            </a:r>
            <a:r>
              <a:rPr lang="hr-HR" dirty="0" smtClean="0"/>
              <a:t> </a:t>
            </a:r>
            <a:endParaRPr lang="hr-HR" dirty="0"/>
          </a:p>
        </p:txBody>
      </p:sp>
      <p:sp>
        <p:nvSpPr>
          <p:cNvPr id="3" name="Content Placeholder 2"/>
          <p:cNvSpPr>
            <a:spLocks noGrp="1"/>
          </p:cNvSpPr>
          <p:nvPr>
            <p:ph sz="quarter" idx="1"/>
          </p:nvPr>
        </p:nvSpPr>
        <p:spPr>
          <a:xfrm>
            <a:off x="301752" y="1527048"/>
            <a:ext cx="8503920" cy="4926288"/>
          </a:xfrm>
        </p:spPr>
        <p:txBody>
          <a:bodyPr>
            <a:normAutofit/>
          </a:bodyPr>
          <a:lstStyle/>
          <a:p>
            <a:pPr marL="0" indent="0">
              <a:buNone/>
            </a:pPr>
            <a:r>
              <a:rPr lang="hr-HR" sz="2400" dirty="0" smtClean="0">
                <a:solidFill>
                  <a:srgbClr val="C00000"/>
                </a:solidFill>
              </a:rPr>
              <a:t>A CONCRETE SITUATION </a:t>
            </a:r>
            <a:r>
              <a:rPr lang="hr-HR" sz="2400" dirty="0" smtClean="0"/>
              <a:t>- </a:t>
            </a:r>
            <a:r>
              <a:rPr lang="en-US" sz="2400" dirty="0" smtClean="0"/>
              <a:t>the </a:t>
            </a:r>
            <a:r>
              <a:rPr lang="en-US" sz="2400" dirty="0"/>
              <a:t>Coalition Government used delegated legislation to add new substances to the list of those banned under the Misuse of Drugs Act 1971. </a:t>
            </a:r>
            <a:endParaRPr lang="hr-HR" sz="2400" dirty="0" smtClean="0"/>
          </a:p>
          <a:p>
            <a:pPr marL="0" indent="0">
              <a:buNone/>
            </a:pPr>
            <a:r>
              <a:rPr lang="hr-HR" dirty="0" smtClean="0">
                <a:solidFill>
                  <a:srgbClr val="C00000"/>
                </a:solidFill>
              </a:rPr>
              <a:t>INSTRUMENTS</a:t>
            </a:r>
          </a:p>
          <a:p>
            <a:r>
              <a:rPr lang="en-US" sz="2400" dirty="0">
                <a:solidFill>
                  <a:srgbClr val="C00000"/>
                </a:solidFill>
              </a:rPr>
              <a:t>Statutory instruments </a:t>
            </a:r>
            <a:r>
              <a:rPr lang="en-US" sz="2400" dirty="0"/>
              <a:t>(SIs) are the most frequently used type of delegated legislation. They are typically brief documents drafted by the relevant government department that contain only the exact textual changes that are made to the legislation.</a:t>
            </a:r>
          </a:p>
          <a:p>
            <a:r>
              <a:rPr lang="en-US" sz="2400" dirty="0"/>
              <a:t>Each Statutory Instrument must be published with an explanatory note that explains in simpler language, what the effect of the instrument will be.</a:t>
            </a:r>
          </a:p>
          <a:p>
            <a:pPr marL="0" indent="0">
              <a:buNone/>
            </a:pPr>
            <a:endParaRPr lang="hr-HR" dirty="0">
              <a:solidFill>
                <a:srgbClr val="0070C0"/>
              </a:solidFill>
            </a:endParaRPr>
          </a:p>
        </p:txBody>
      </p:sp>
    </p:spTree>
    <p:extLst>
      <p:ext uri="{BB962C8B-B14F-4D97-AF65-F5344CB8AC3E}">
        <p14:creationId xmlns:p14="http://schemas.microsoft.com/office/powerpoint/2010/main" xmlns="" val="6805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195" y="404664"/>
            <a:ext cx="8534400" cy="758952"/>
          </a:xfrm>
        </p:spPr>
        <p:txBody>
          <a:bodyPr>
            <a:normAutofit fontScale="90000"/>
          </a:bodyPr>
          <a:lstStyle/>
          <a:p>
            <a:r>
              <a:rPr lang="hr-HR" b="1" dirty="0" smtClean="0">
                <a:solidFill>
                  <a:srgbClr val="FEC200"/>
                </a:solidFill>
              </a:rPr>
              <a:t>THE EUROPEAN CONVENTION </a:t>
            </a:r>
            <a:br>
              <a:rPr lang="hr-HR" b="1" dirty="0" smtClean="0">
                <a:solidFill>
                  <a:srgbClr val="FEC200"/>
                </a:solidFill>
              </a:rPr>
            </a:br>
            <a:r>
              <a:rPr lang="hr-HR" b="1" dirty="0" smtClean="0">
                <a:solidFill>
                  <a:srgbClr val="FEC200"/>
                </a:solidFill>
              </a:rPr>
              <a:t>ON HUMAN RIGHTS</a:t>
            </a:r>
            <a:endParaRPr lang="hr-HR" b="1" dirty="0">
              <a:solidFill>
                <a:srgbClr val="FEC200"/>
              </a:solidFill>
            </a:endParaRPr>
          </a:p>
        </p:txBody>
      </p:sp>
      <p:sp>
        <p:nvSpPr>
          <p:cNvPr id="3" name="Content Placeholder 2"/>
          <p:cNvSpPr>
            <a:spLocks noGrp="1"/>
          </p:cNvSpPr>
          <p:nvPr>
            <p:ph sz="quarter" idx="1"/>
          </p:nvPr>
        </p:nvSpPr>
        <p:spPr/>
        <p:txBody>
          <a:bodyPr/>
          <a:lstStyle/>
          <a:p>
            <a:pPr marL="0" indent="0">
              <a:buNone/>
            </a:pPr>
            <a:r>
              <a:rPr lang="en-GB" dirty="0" smtClean="0">
                <a:solidFill>
                  <a:srgbClr val="C00000"/>
                </a:solidFill>
              </a:rPr>
              <a:t>ECHR =  a treaty of the Council of Europe</a:t>
            </a:r>
          </a:p>
          <a:p>
            <a:pPr marL="0" indent="0">
              <a:buNone/>
            </a:pPr>
            <a:r>
              <a:rPr lang="en-GB" dirty="0" smtClean="0"/>
              <a:t> - opened for signature in 1950</a:t>
            </a:r>
          </a:p>
          <a:p>
            <a:pPr>
              <a:buFontTx/>
              <a:buChar char="-"/>
            </a:pPr>
            <a:r>
              <a:rPr lang="en-GB" dirty="0" smtClean="0"/>
              <a:t>Came into force in 1953</a:t>
            </a:r>
          </a:p>
          <a:p>
            <a:pPr>
              <a:buFontTx/>
              <a:buChar char="-"/>
            </a:pPr>
            <a:r>
              <a:rPr lang="en-GB" dirty="0" smtClean="0"/>
              <a:t>Incorporated into English law by the </a:t>
            </a:r>
            <a:r>
              <a:rPr lang="en-GB" i="1" dirty="0" smtClean="0"/>
              <a:t>Human Rights Act</a:t>
            </a:r>
            <a:r>
              <a:rPr lang="en-GB" dirty="0" smtClean="0"/>
              <a:t> in 1998 (complete </a:t>
            </a:r>
            <a:r>
              <a:rPr lang="en-GB" dirty="0" err="1" smtClean="0"/>
              <a:t>aboli</a:t>
            </a:r>
            <a:r>
              <a:rPr lang="hr-HR" dirty="0" smtClean="0"/>
              <a:t>t</a:t>
            </a:r>
            <a:r>
              <a:rPr lang="en-GB" dirty="0" smtClean="0"/>
              <a:t>ion of capital punishment in 1999)</a:t>
            </a:r>
          </a:p>
          <a:p>
            <a:pPr marL="0" indent="0">
              <a:buNone/>
            </a:pPr>
            <a:r>
              <a:rPr lang="en-GB" dirty="0" smtClean="0">
                <a:latin typeface="Times New Roman" panose="02020603050405020304" pitchFamily="18" charset="0"/>
                <a:cs typeface="Times New Roman" panose="02020603050405020304" pitchFamily="18" charset="0"/>
              </a:rPr>
              <a:t>→ </a:t>
            </a:r>
            <a:r>
              <a:rPr lang="en-GB" dirty="0" smtClean="0">
                <a:solidFill>
                  <a:srgbClr val="C00000"/>
                </a:solidFill>
                <a:latin typeface="Times New Roman" panose="02020603050405020304" pitchFamily="18" charset="0"/>
                <a:cs typeface="Times New Roman" panose="02020603050405020304" pitchFamily="18" charset="0"/>
              </a:rPr>
              <a:t>UK court must interpret national legislation in the light of the Convention and take into account the judgments of the European Court of Human Right</a:t>
            </a:r>
            <a:endParaRPr lang="en-GB" dirty="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solidFill>
                  <a:srgbClr val="FEC200"/>
                </a:solidFill>
              </a:rPr>
              <a:t>EUROPEAN LAW</a:t>
            </a:r>
            <a:endParaRPr lang="hr-HR" b="1" dirty="0">
              <a:solidFill>
                <a:srgbClr val="FEC200"/>
              </a:solidFill>
            </a:endParaRPr>
          </a:p>
        </p:txBody>
      </p:sp>
      <p:sp>
        <p:nvSpPr>
          <p:cNvPr id="3" name="Content Placeholder 2"/>
          <p:cNvSpPr>
            <a:spLocks noGrp="1"/>
          </p:cNvSpPr>
          <p:nvPr>
            <p:ph sz="quarter" idx="1"/>
          </p:nvPr>
        </p:nvSpPr>
        <p:spPr/>
        <p:txBody>
          <a:bodyPr/>
          <a:lstStyle/>
          <a:p>
            <a:pPr marL="0" indent="0">
              <a:buNone/>
            </a:pPr>
            <a:r>
              <a:rPr lang="en-GB" dirty="0" smtClean="0"/>
              <a:t>A new situation after BREXIT in 2016</a:t>
            </a:r>
          </a:p>
          <a:p>
            <a:pPr marL="0" indent="0">
              <a:buNone/>
            </a:pPr>
            <a:endParaRPr lang="en-GB" dirty="0" smtClean="0"/>
          </a:p>
          <a:p>
            <a:pPr marL="0" indent="0">
              <a:buNone/>
            </a:pPr>
            <a:r>
              <a:rPr lang="en-GB" dirty="0" smtClean="0"/>
              <a:t>European law was has been an additional source of law since 1973 – the UK joined the European Economic Community.</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Language</a:t>
            </a:r>
            <a:r>
              <a:rPr lang="hr-HR" dirty="0" smtClean="0"/>
              <a:t> work </a:t>
            </a:r>
            <a:endParaRPr lang="hr-HR" dirty="0"/>
          </a:p>
        </p:txBody>
      </p:sp>
      <p:sp>
        <p:nvSpPr>
          <p:cNvPr id="3" name="Content Placeholder 2"/>
          <p:cNvSpPr>
            <a:spLocks noGrp="1"/>
          </p:cNvSpPr>
          <p:nvPr>
            <p:ph sz="quarter" idx="1"/>
          </p:nvPr>
        </p:nvSpPr>
        <p:spPr>
          <a:xfrm>
            <a:off x="301752" y="1527048"/>
            <a:ext cx="8699404" cy="4572000"/>
          </a:xfrm>
        </p:spPr>
        <p:txBody>
          <a:bodyPr>
            <a:normAutofit/>
          </a:bodyPr>
          <a:lstStyle/>
          <a:p>
            <a:endParaRPr lang="hr-HR" dirty="0" smtClean="0"/>
          </a:p>
          <a:p>
            <a:r>
              <a:rPr lang="hr-HR" dirty="0" smtClean="0"/>
              <a:t>Do </a:t>
            </a:r>
            <a:r>
              <a:rPr lang="hr-HR" dirty="0" err="1" smtClean="0"/>
              <a:t>the</a:t>
            </a:r>
            <a:r>
              <a:rPr lang="hr-HR" dirty="0" smtClean="0"/>
              <a:t> </a:t>
            </a:r>
            <a:r>
              <a:rPr lang="hr-HR" dirty="0" err="1" smtClean="0"/>
              <a:t>exercises</a:t>
            </a:r>
            <a:r>
              <a:rPr lang="hr-HR" dirty="0" smtClean="0"/>
              <a:t> IV &amp; V, p. 55 – 56 </a:t>
            </a:r>
          </a:p>
          <a:p>
            <a:endParaRPr lang="hr-HR" dirty="0" smtClean="0"/>
          </a:p>
          <a:p>
            <a:pPr>
              <a:buNone/>
            </a:pPr>
            <a:r>
              <a:rPr lang="hr-HR" i="1" dirty="0" err="1" smtClean="0">
                <a:solidFill>
                  <a:srgbClr val="0066FF"/>
                </a:solidFill>
              </a:rPr>
              <a:t>Translate</a:t>
            </a:r>
            <a:r>
              <a:rPr lang="hr-HR" i="1" dirty="0" smtClean="0">
                <a:solidFill>
                  <a:srgbClr val="0066FF"/>
                </a:solidFill>
              </a:rPr>
              <a:t> </a:t>
            </a:r>
            <a:r>
              <a:rPr lang="hr-HR" i="1" dirty="0" err="1" smtClean="0">
                <a:solidFill>
                  <a:srgbClr val="0066FF"/>
                </a:solidFill>
              </a:rPr>
              <a:t>into</a:t>
            </a:r>
            <a:r>
              <a:rPr lang="hr-HR" i="1" dirty="0" smtClean="0">
                <a:solidFill>
                  <a:srgbClr val="0066FF"/>
                </a:solidFill>
              </a:rPr>
              <a:t> </a:t>
            </a:r>
            <a:r>
              <a:rPr lang="hr-HR" i="1" dirty="0" err="1" smtClean="0">
                <a:solidFill>
                  <a:srgbClr val="0066FF"/>
                </a:solidFill>
              </a:rPr>
              <a:t>Croatian</a:t>
            </a:r>
            <a:endParaRPr lang="hr-HR" i="1" dirty="0" smtClean="0">
              <a:solidFill>
                <a:srgbClr val="0066FF"/>
              </a:solidFill>
            </a:endParaRPr>
          </a:p>
          <a:p>
            <a:pPr>
              <a:buNone/>
            </a:pPr>
            <a:r>
              <a:rPr lang="hr-HR" dirty="0" smtClean="0"/>
              <a:t>“</a:t>
            </a:r>
            <a:r>
              <a:rPr lang="hr-HR" dirty="0" err="1" smtClean="0"/>
              <a:t>The</a:t>
            </a:r>
            <a:r>
              <a:rPr lang="hr-HR" dirty="0" smtClean="0"/>
              <a:t> </a:t>
            </a:r>
            <a:r>
              <a:rPr lang="hr-HR" dirty="0" err="1" smtClean="0"/>
              <a:t>law</a:t>
            </a:r>
            <a:r>
              <a:rPr lang="hr-HR" dirty="0" smtClean="0"/>
              <a:t> </a:t>
            </a:r>
            <a:r>
              <a:rPr lang="hr-HR" dirty="0" err="1" smtClean="0"/>
              <a:t>was</a:t>
            </a:r>
            <a:r>
              <a:rPr lang="hr-HR" dirty="0" smtClean="0"/>
              <a:t> </a:t>
            </a:r>
            <a:r>
              <a:rPr lang="hr-HR" dirty="0" err="1" smtClean="0"/>
              <a:t>very</a:t>
            </a:r>
            <a:r>
              <a:rPr lang="hr-HR" dirty="0" smtClean="0"/>
              <a:t> </a:t>
            </a:r>
            <a:r>
              <a:rPr lang="hr-HR" dirty="0" err="1" smtClean="0"/>
              <a:t>technical</a:t>
            </a:r>
            <a:r>
              <a:rPr lang="hr-HR" dirty="0" smtClean="0"/>
              <a:t>; </a:t>
            </a:r>
            <a:r>
              <a:rPr lang="hr-HR" dirty="0" err="1" smtClean="0"/>
              <a:t>if</a:t>
            </a:r>
            <a:r>
              <a:rPr lang="hr-HR" dirty="0" smtClean="0"/>
              <a:t> </a:t>
            </a:r>
            <a:r>
              <a:rPr lang="hr-HR" dirty="0" err="1" smtClean="0"/>
              <a:t>there</a:t>
            </a:r>
            <a:r>
              <a:rPr lang="hr-HR" dirty="0" smtClean="0"/>
              <a:t> </a:t>
            </a:r>
            <a:r>
              <a:rPr lang="hr-HR" dirty="0" err="1" smtClean="0"/>
              <a:t>was</a:t>
            </a:r>
            <a:r>
              <a:rPr lang="hr-HR" dirty="0" smtClean="0"/>
              <a:t> </a:t>
            </a:r>
            <a:r>
              <a:rPr lang="hr-HR" dirty="0" err="1" smtClean="0"/>
              <a:t>an</a:t>
            </a:r>
            <a:r>
              <a:rPr lang="hr-HR" dirty="0" smtClean="0"/>
              <a:t> </a:t>
            </a:r>
            <a:r>
              <a:rPr lang="hr-HR" dirty="0" err="1" smtClean="0"/>
              <a:t>error</a:t>
            </a:r>
            <a:r>
              <a:rPr lang="hr-HR" dirty="0" smtClean="0"/>
              <a:t> </a:t>
            </a:r>
            <a:r>
              <a:rPr lang="hr-HR" dirty="0" err="1" smtClean="0"/>
              <a:t>in</a:t>
            </a:r>
            <a:r>
              <a:rPr lang="hr-HR" dirty="0" smtClean="0"/>
              <a:t> </a:t>
            </a:r>
            <a:r>
              <a:rPr lang="hr-HR" dirty="0" err="1" smtClean="0"/>
              <a:t>the</a:t>
            </a:r>
            <a:r>
              <a:rPr lang="hr-HR" dirty="0" smtClean="0"/>
              <a:t> </a:t>
            </a:r>
            <a:r>
              <a:rPr lang="hr-HR" dirty="0" err="1" smtClean="0"/>
              <a:t>formalities</a:t>
            </a:r>
            <a:r>
              <a:rPr lang="hr-HR" dirty="0" smtClean="0"/>
              <a:t> </a:t>
            </a:r>
            <a:r>
              <a:rPr lang="hr-HR" dirty="0" err="1" smtClean="0"/>
              <a:t>the</a:t>
            </a:r>
            <a:r>
              <a:rPr lang="hr-HR" dirty="0" smtClean="0"/>
              <a:t> </a:t>
            </a:r>
            <a:r>
              <a:rPr lang="hr-HR" dirty="0" err="1" smtClean="0"/>
              <a:t>plaintiff</a:t>
            </a:r>
            <a:r>
              <a:rPr lang="hr-HR" dirty="0" smtClean="0"/>
              <a:t> </a:t>
            </a:r>
            <a:r>
              <a:rPr lang="hr-HR" dirty="0" err="1" smtClean="0"/>
              <a:t>would</a:t>
            </a:r>
            <a:r>
              <a:rPr lang="hr-HR" dirty="0" smtClean="0"/>
              <a:t> lose </a:t>
            </a:r>
            <a:r>
              <a:rPr lang="hr-HR" dirty="0" err="1" smtClean="0"/>
              <a:t>the</a:t>
            </a:r>
            <a:r>
              <a:rPr lang="hr-HR" dirty="0" smtClean="0"/>
              <a:t> </a:t>
            </a:r>
            <a:r>
              <a:rPr lang="hr-HR" dirty="0" err="1" smtClean="0"/>
              <a:t>case</a:t>
            </a:r>
            <a:r>
              <a:rPr lang="hr-HR" dirty="0" smtClean="0"/>
              <a:t>. </a:t>
            </a:r>
            <a:r>
              <a:rPr lang="hr-HR" dirty="0" err="1" smtClean="0"/>
              <a:t>Another</a:t>
            </a:r>
            <a:r>
              <a:rPr lang="hr-HR" dirty="0" smtClean="0"/>
              <a:t> problem </a:t>
            </a:r>
            <a:r>
              <a:rPr lang="hr-HR" dirty="0" err="1" smtClean="0"/>
              <a:t>was</a:t>
            </a:r>
            <a:r>
              <a:rPr lang="hr-HR" dirty="0" smtClean="0"/>
              <a:t> </a:t>
            </a:r>
            <a:r>
              <a:rPr lang="hr-HR" dirty="0" err="1" smtClean="0"/>
              <a:t>the</a:t>
            </a:r>
            <a:r>
              <a:rPr lang="hr-HR" dirty="0" smtClean="0"/>
              <a:t> </a:t>
            </a:r>
            <a:r>
              <a:rPr lang="hr-HR" dirty="0" err="1" smtClean="0"/>
              <a:t>fact</a:t>
            </a:r>
            <a:r>
              <a:rPr lang="hr-HR" dirty="0" smtClean="0"/>
              <a:t> </a:t>
            </a:r>
            <a:r>
              <a:rPr lang="hr-HR" dirty="0" err="1" smtClean="0"/>
              <a:t>that</a:t>
            </a:r>
            <a:r>
              <a:rPr lang="hr-HR" dirty="0" smtClean="0"/>
              <a:t> </a:t>
            </a:r>
            <a:r>
              <a:rPr lang="hr-HR" dirty="0" err="1" smtClean="0"/>
              <a:t>the</a:t>
            </a:r>
            <a:r>
              <a:rPr lang="hr-HR" dirty="0" smtClean="0"/>
              <a:t> </a:t>
            </a:r>
            <a:r>
              <a:rPr lang="hr-HR" dirty="0" err="1" smtClean="0"/>
              <a:t>only</a:t>
            </a:r>
            <a:r>
              <a:rPr lang="hr-HR" dirty="0" smtClean="0"/>
              <a:t> </a:t>
            </a:r>
            <a:r>
              <a:rPr lang="hr-HR" dirty="0" err="1" smtClean="0"/>
              <a:t>remedy</a:t>
            </a:r>
            <a:r>
              <a:rPr lang="hr-HR" dirty="0" smtClean="0"/>
              <a:t> </a:t>
            </a:r>
            <a:r>
              <a:rPr lang="hr-HR" dirty="0" err="1" smtClean="0"/>
              <a:t>the</a:t>
            </a:r>
            <a:r>
              <a:rPr lang="hr-HR" dirty="0" smtClean="0"/>
              <a:t> </a:t>
            </a:r>
            <a:r>
              <a:rPr lang="hr-HR" dirty="0" err="1" smtClean="0"/>
              <a:t>common</a:t>
            </a:r>
            <a:r>
              <a:rPr lang="hr-HR" dirty="0" smtClean="0"/>
              <a:t> </a:t>
            </a:r>
            <a:r>
              <a:rPr lang="hr-HR" dirty="0" err="1" smtClean="0"/>
              <a:t>law</a:t>
            </a:r>
            <a:r>
              <a:rPr lang="hr-HR" dirty="0" smtClean="0"/>
              <a:t> </a:t>
            </a:r>
            <a:r>
              <a:rPr lang="hr-HR" dirty="0" err="1" smtClean="0"/>
              <a:t>courts</a:t>
            </a:r>
            <a:r>
              <a:rPr lang="hr-HR" dirty="0" smtClean="0"/>
              <a:t> </a:t>
            </a:r>
            <a:r>
              <a:rPr lang="hr-HR" dirty="0" err="1" smtClean="0"/>
              <a:t>could</a:t>
            </a:r>
            <a:r>
              <a:rPr lang="hr-HR" dirty="0" smtClean="0"/>
              <a:t> </a:t>
            </a:r>
            <a:r>
              <a:rPr lang="hr-HR" dirty="0" err="1" smtClean="0"/>
              <a:t>give</a:t>
            </a:r>
            <a:r>
              <a:rPr lang="hr-HR" dirty="0" smtClean="0"/>
              <a:t> </a:t>
            </a:r>
            <a:r>
              <a:rPr lang="hr-HR" dirty="0" err="1" smtClean="0"/>
              <a:t>was</a:t>
            </a:r>
            <a:r>
              <a:rPr lang="hr-HR" dirty="0" smtClean="0"/>
              <a:t> </a:t>
            </a:r>
            <a:r>
              <a:rPr lang="hr-HR" dirty="0" err="1" smtClean="0"/>
              <a:t>damages</a:t>
            </a:r>
            <a:r>
              <a:rPr lang="hr-HR" dirty="0" smtClean="0"/>
              <a:t> – </a:t>
            </a:r>
            <a:r>
              <a:rPr lang="hr-HR" dirty="0" err="1" smtClean="0"/>
              <a:t>that</a:t>
            </a:r>
            <a:r>
              <a:rPr lang="hr-HR" dirty="0" smtClean="0"/>
              <a:t> is, </a:t>
            </a:r>
            <a:r>
              <a:rPr lang="hr-HR" dirty="0" err="1" smtClean="0"/>
              <a:t>an</a:t>
            </a:r>
            <a:r>
              <a:rPr lang="hr-HR" dirty="0" smtClean="0"/>
              <a:t> </a:t>
            </a:r>
            <a:r>
              <a:rPr lang="hr-HR" dirty="0" err="1" smtClean="0"/>
              <a:t>order</a:t>
            </a:r>
            <a:r>
              <a:rPr lang="hr-HR" dirty="0" smtClean="0"/>
              <a:t> </a:t>
            </a:r>
            <a:r>
              <a:rPr lang="hr-HR" dirty="0" err="1" smtClean="0"/>
              <a:t>that</a:t>
            </a:r>
            <a:r>
              <a:rPr lang="hr-HR" dirty="0" smtClean="0"/>
              <a:t> </a:t>
            </a:r>
            <a:r>
              <a:rPr lang="hr-HR" dirty="0" err="1" smtClean="0"/>
              <a:t>the</a:t>
            </a:r>
            <a:r>
              <a:rPr lang="hr-HR" dirty="0" smtClean="0"/>
              <a:t> </a:t>
            </a:r>
            <a:r>
              <a:rPr lang="hr-HR" dirty="0" err="1" smtClean="0"/>
              <a:t>defendant</a:t>
            </a:r>
            <a:r>
              <a:rPr lang="hr-HR" dirty="0" smtClean="0"/>
              <a:t> </a:t>
            </a:r>
            <a:r>
              <a:rPr lang="hr-HR" dirty="0" err="1" smtClean="0"/>
              <a:t>p</a:t>
            </a:r>
            <a:r>
              <a:rPr lang="hr-HR" dirty="0" err="1" smtClean="0"/>
              <a:t>ay</a:t>
            </a:r>
            <a:r>
              <a:rPr lang="hr-HR" dirty="0" smtClean="0"/>
              <a:t> a </a:t>
            </a:r>
            <a:r>
              <a:rPr lang="hr-HR" dirty="0" err="1" smtClean="0"/>
              <a:t>sum</a:t>
            </a:r>
            <a:r>
              <a:rPr lang="hr-HR" dirty="0" smtClean="0"/>
              <a:t> </a:t>
            </a:r>
            <a:r>
              <a:rPr lang="hr-HR" dirty="0" err="1" smtClean="0"/>
              <a:t>of</a:t>
            </a:r>
            <a:r>
              <a:rPr lang="hr-HR" dirty="0" smtClean="0"/>
              <a:t> money to </a:t>
            </a:r>
            <a:r>
              <a:rPr lang="hr-HR" dirty="0" err="1" smtClean="0"/>
              <a:t>the</a:t>
            </a:r>
            <a:r>
              <a:rPr lang="hr-HR" dirty="0" smtClean="0"/>
              <a:t> </a:t>
            </a:r>
            <a:r>
              <a:rPr lang="hr-HR" dirty="0" err="1" smtClean="0"/>
              <a:t>plaintiff</a:t>
            </a:r>
            <a:r>
              <a:rPr lang="hr-HR" dirty="0" smtClean="0"/>
              <a:t> </a:t>
            </a:r>
            <a:r>
              <a:rPr lang="hr-HR" dirty="0" err="1" smtClean="0"/>
              <a:t>by</a:t>
            </a:r>
            <a:r>
              <a:rPr lang="hr-HR" dirty="0" smtClean="0"/>
              <a:t> </a:t>
            </a:r>
            <a:r>
              <a:rPr lang="hr-HR" dirty="0" err="1" smtClean="0"/>
              <a:t>way</a:t>
            </a:r>
            <a:r>
              <a:rPr lang="hr-HR" dirty="0" smtClean="0"/>
              <a:t> </a:t>
            </a:r>
            <a:r>
              <a:rPr lang="hr-HR" dirty="0" err="1" smtClean="0"/>
              <a:t>of</a:t>
            </a:r>
            <a:r>
              <a:rPr lang="hr-HR" dirty="0" smtClean="0"/>
              <a:t> </a:t>
            </a:r>
            <a:r>
              <a:rPr lang="hr-HR" dirty="0" err="1" smtClean="0"/>
              <a:t>compensation</a:t>
            </a:r>
            <a:r>
              <a:rPr lang="hr-HR" dirty="0" smtClean="0"/>
              <a:t>.”, p.53</a:t>
            </a:r>
            <a:endParaRPr lang="hr-H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Part</a:t>
            </a:r>
            <a:r>
              <a:rPr lang="hr-HR" dirty="0" smtClean="0"/>
              <a:t> </a:t>
            </a:r>
            <a:r>
              <a:rPr lang="hr-HR" dirty="0" err="1" smtClean="0"/>
              <a:t>Two</a:t>
            </a:r>
            <a:r>
              <a:rPr lang="hr-HR" dirty="0" smtClean="0"/>
              <a:t> – STATUTORY INTERPRETATION </a:t>
            </a:r>
            <a:endParaRPr lang="hr-HR" dirty="0"/>
          </a:p>
        </p:txBody>
      </p:sp>
      <p:sp>
        <p:nvSpPr>
          <p:cNvPr id="3" name="Content Placeholder 2"/>
          <p:cNvSpPr>
            <a:spLocks noGrp="1"/>
          </p:cNvSpPr>
          <p:nvPr>
            <p:ph sz="quarter" idx="1"/>
          </p:nvPr>
        </p:nvSpPr>
        <p:spPr/>
        <p:txBody>
          <a:bodyPr>
            <a:normAutofit fontScale="92500" lnSpcReduction="10000"/>
          </a:bodyPr>
          <a:lstStyle/>
          <a:p>
            <a:r>
              <a:rPr lang="hr-HR" dirty="0" err="1" smtClean="0">
                <a:solidFill>
                  <a:srgbClr val="0066FF"/>
                </a:solidFill>
              </a:rPr>
              <a:t>Read</a:t>
            </a:r>
            <a:r>
              <a:rPr lang="hr-HR" dirty="0" smtClean="0">
                <a:solidFill>
                  <a:srgbClr val="0066FF"/>
                </a:solidFill>
              </a:rPr>
              <a:t> </a:t>
            </a:r>
            <a:r>
              <a:rPr lang="hr-HR" dirty="0" err="1" smtClean="0">
                <a:solidFill>
                  <a:srgbClr val="0066FF"/>
                </a:solidFill>
              </a:rPr>
              <a:t>the</a:t>
            </a:r>
            <a:r>
              <a:rPr lang="hr-HR" dirty="0" smtClean="0">
                <a:solidFill>
                  <a:srgbClr val="0066FF"/>
                </a:solidFill>
              </a:rPr>
              <a:t> </a:t>
            </a:r>
            <a:r>
              <a:rPr lang="hr-HR" dirty="0" err="1" smtClean="0">
                <a:solidFill>
                  <a:srgbClr val="0066FF"/>
                </a:solidFill>
              </a:rPr>
              <a:t>text</a:t>
            </a:r>
            <a:r>
              <a:rPr lang="hr-HR" dirty="0" smtClean="0">
                <a:solidFill>
                  <a:srgbClr val="0066FF"/>
                </a:solidFill>
              </a:rPr>
              <a:t> </a:t>
            </a:r>
            <a:r>
              <a:rPr lang="hr-HR" dirty="0" err="1" smtClean="0">
                <a:solidFill>
                  <a:srgbClr val="0066FF"/>
                </a:solidFill>
              </a:rPr>
              <a:t>and</a:t>
            </a:r>
            <a:r>
              <a:rPr lang="hr-HR" dirty="0" smtClean="0">
                <a:solidFill>
                  <a:srgbClr val="0066FF"/>
                </a:solidFill>
              </a:rPr>
              <a:t> </a:t>
            </a:r>
            <a:r>
              <a:rPr lang="hr-HR" dirty="0" err="1" smtClean="0">
                <a:solidFill>
                  <a:srgbClr val="0066FF"/>
                </a:solidFill>
              </a:rPr>
              <a:t>underline</a:t>
            </a:r>
            <a:r>
              <a:rPr lang="hr-HR" dirty="0" smtClean="0">
                <a:solidFill>
                  <a:srgbClr val="0066FF"/>
                </a:solidFill>
              </a:rPr>
              <a:t> </a:t>
            </a:r>
            <a:r>
              <a:rPr lang="hr-HR" dirty="0" err="1" smtClean="0">
                <a:solidFill>
                  <a:srgbClr val="0066FF"/>
                </a:solidFill>
              </a:rPr>
              <a:t>key</a:t>
            </a:r>
            <a:r>
              <a:rPr lang="hr-HR" dirty="0" smtClean="0">
                <a:solidFill>
                  <a:srgbClr val="0066FF"/>
                </a:solidFill>
              </a:rPr>
              <a:t> </a:t>
            </a:r>
            <a:r>
              <a:rPr lang="hr-HR" dirty="0" err="1" smtClean="0">
                <a:solidFill>
                  <a:srgbClr val="0066FF"/>
                </a:solidFill>
              </a:rPr>
              <a:t>words</a:t>
            </a:r>
            <a:r>
              <a:rPr lang="hr-HR" dirty="0" smtClean="0">
                <a:solidFill>
                  <a:srgbClr val="0066FF"/>
                </a:solidFill>
              </a:rPr>
              <a:t>: </a:t>
            </a:r>
          </a:p>
          <a:p>
            <a:pPr>
              <a:buNone/>
            </a:pPr>
            <a:endParaRPr lang="hr-HR" dirty="0" smtClean="0"/>
          </a:p>
          <a:p>
            <a:pPr>
              <a:buNone/>
            </a:pPr>
            <a:r>
              <a:rPr lang="en-US" dirty="0" smtClean="0"/>
              <a:t>The term </a:t>
            </a:r>
            <a:r>
              <a:rPr lang="en-US" b="1" dirty="0" smtClean="0"/>
              <a:t>statutory interpretation</a:t>
            </a:r>
            <a:r>
              <a:rPr lang="en-US" dirty="0" smtClean="0"/>
              <a:t> refers to the action of a court in trying to understand and explaining the meaning of a piece of legislation. Many cases go to appeal on a point of interpretation, Indeed, Lord </a:t>
            </a:r>
            <a:r>
              <a:rPr lang="en-US" dirty="0" err="1" smtClean="0"/>
              <a:t>Hailsham</a:t>
            </a:r>
            <a:r>
              <a:rPr lang="en-US" dirty="0" smtClean="0"/>
              <a:t>, a senior English judge, once said that “probably 9 out of 10 cases heard by the Court of Appeal and the House of Lords turn upon or involve the meaning of words contained in </a:t>
            </a:r>
            <a:r>
              <a:rPr lang="en-US" b="1" dirty="0" smtClean="0"/>
              <a:t>statute</a:t>
            </a:r>
            <a:r>
              <a:rPr lang="en-US" dirty="0" smtClean="0"/>
              <a:t> or </a:t>
            </a:r>
            <a:r>
              <a:rPr lang="en-US" b="1" dirty="0" smtClean="0"/>
              <a:t>secondary legislation</a:t>
            </a:r>
            <a:r>
              <a:rPr lang="en-US" dirty="0" smtClean="0"/>
              <a:t>.”</a:t>
            </a:r>
            <a:endParaRPr lang="hr-HR" dirty="0" smtClean="0"/>
          </a:p>
          <a:p>
            <a:pPr>
              <a:buNone/>
            </a:pPr>
            <a:endParaRPr lang="hr-HR" dirty="0" smtClean="0"/>
          </a:p>
          <a:p>
            <a:pPr>
              <a:buNone/>
            </a:pPr>
            <a:r>
              <a:rPr lang="hr-HR" sz="1300" dirty="0" err="1" smtClean="0"/>
              <a:t>Source</a:t>
            </a:r>
            <a:r>
              <a:rPr lang="hr-HR" sz="1300" dirty="0" smtClean="0"/>
              <a:t>: https://www.translegal.com/lesson/statutory-interpretation-2</a:t>
            </a:r>
            <a:endParaRPr lang="hr-HR" sz="13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Part</a:t>
            </a:r>
            <a:r>
              <a:rPr lang="hr-HR" dirty="0" smtClean="0"/>
              <a:t> </a:t>
            </a:r>
            <a:r>
              <a:rPr lang="hr-HR" dirty="0" err="1" smtClean="0"/>
              <a:t>Two</a:t>
            </a:r>
            <a:r>
              <a:rPr lang="hr-HR" dirty="0" smtClean="0"/>
              <a:t> – STATUTORY INTERPRETATION </a:t>
            </a:r>
            <a:endParaRPr lang="hr-HR" dirty="0"/>
          </a:p>
        </p:txBody>
      </p:sp>
      <p:sp>
        <p:nvSpPr>
          <p:cNvPr id="3" name="Content Placeholder 2"/>
          <p:cNvSpPr>
            <a:spLocks noGrp="1"/>
          </p:cNvSpPr>
          <p:nvPr>
            <p:ph sz="quarter" idx="1"/>
          </p:nvPr>
        </p:nvSpPr>
        <p:spPr/>
        <p:txBody>
          <a:bodyPr/>
          <a:lstStyle/>
          <a:p>
            <a:r>
              <a:rPr lang="hr-HR" dirty="0" err="1" smtClean="0">
                <a:solidFill>
                  <a:srgbClr val="0066FF"/>
                </a:solidFill>
              </a:rPr>
              <a:t>Complete</a:t>
            </a:r>
            <a:r>
              <a:rPr lang="hr-HR" dirty="0" smtClean="0">
                <a:solidFill>
                  <a:srgbClr val="0066FF"/>
                </a:solidFill>
              </a:rPr>
              <a:t> </a:t>
            </a:r>
            <a:r>
              <a:rPr lang="hr-HR" dirty="0" err="1" smtClean="0">
                <a:solidFill>
                  <a:srgbClr val="0066FF"/>
                </a:solidFill>
              </a:rPr>
              <a:t>the</a:t>
            </a:r>
            <a:r>
              <a:rPr lang="hr-HR" dirty="0" smtClean="0">
                <a:solidFill>
                  <a:srgbClr val="0066FF"/>
                </a:solidFill>
              </a:rPr>
              <a:t> </a:t>
            </a:r>
            <a:r>
              <a:rPr lang="hr-HR" dirty="0" err="1" smtClean="0">
                <a:solidFill>
                  <a:srgbClr val="0066FF"/>
                </a:solidFill>
              </a:rPr>
              <a:t>graphical</a:t>
            </a:r>
            <a:r>
              <a:rPr lang="hr-HR" dirty="0" smtClean="0">
                <a:solidFill>
                  <a:srgbClr val="0066FF"/>
                </a:solidFill>
              </a:rPr>
              <a:t> </a:t>
            </a:r>
            <a:r>
              <a:rPr lang="hr-HR" dirty="0" err="1" smtClean="0">
                <a:solidFill>
                  <a:srgbClr val="0066FF"/>
                </a:solidFill>
              </a:rPr>
              <a:t>presentation</a:t>
            </a:r>
            <a:r>
              <a:rPr lang="hr-HR" dirty="0" smtClean="0">
                <a:solidFill>
                  <a:srgbClr val="0066FF"/>
                </a:solidFill>
              </a:rPr>
              <a:t>: </a:t>
            </a:r>
          </a:p>
          <a:p>
            <a:pPr>
              <a:buNone/>
            </a:pPr>
            <a:r>
              <a:rPr lang="hr-HR" dirty="0" err="1" smtClean="0"/>
              <a:t>Approaches</a:t>
            </a:r>
            <a:r>
              <a:rPr lang="hr-HR" dirty="0" smtClean="0"/>
              <a:t> to </a:t>
            </a:r>
            <a:r>
              <a:rPr lang="hr-HR" dirty="0" err="1" smtClean="0"/>
              <a:t>judicial</a:t>
            </a:r>
            <a:r>
              <a:rPr lang="hr-HR" dirty="0" smtClean="0"/>
              <a:t> </a:t>
            </a:r>
            <a:r>
              <a:rPr lang="hr-HR" dirty="0" err="1" smtClean="0"/>
              <a:t>interpretation</a:t>
            </a:r>
            <a:r>
              <a:rPr lang="hr-HR" dirty="0" smtClean="0"/>
              <a:t> = </a:t>
            </a:r>
          </a:p>
          <a:p>
            <a:pPr marL="514350" indent="-514350">
              <a:buAutoNum type="alphaLcParenR"/>
            </a:pPr>
            <a:r>
              <a:rPr lang="hr-HR" dirty="0" smtClean="0"/>
              <a:t>______________ (</a:t>
            </a:r>
            <a:r>
              <a:rPr lang="hr-HR" dirty="0" err="1" smtClean="0"/>
              <a:t>intention</a:t>
            </a:r>
            <a:r>
              <a:rPr lang="hr-HR" dirty="0" smtClean="0"/>
              <a:t>)</a:t>
            </a:r>
          </a:p>
          <a:p>
            <a:pPr marL="514350" indent="-514350">
              <a:buAutoNum type="alphaLcParenR"/>
            </a:pPr>
            <a:r>
              <a:rPr lang="hr-HR" dirty="0" smtClean="0"/>
              <a:t>______________ (</a:t>
            </a:r>
            <a:r>
              <a:rPr lang="hr-HR" dirty="0" err="1" smtClean="0"/>
              <a:t>literal</a:t>
            </a:r>
            <a:r>
              <a:rPr lang="hr-HR" dirty="0" smtClean="0"/>
              <a:t> </a:t>
            </a:r>
            <a:r>
              <a:rPr lang="hr-HR" dirty="0" err="1" smtClean="0"/>
              <a:t>meaning</a:t>
            </a:r>
            <a:r>
              <a:rPr lang="hr-HR" dirty="0" smtClean="0"/>
              <a:t>)</a:t>
            </a:r>
          </a:p>
          <a:p>
            <a:pPr marL="514350" indent="-514350">
              <a:buNone/>
            </a:pPr>
            <a:endParaRPr lang="hr-HR" dirty="0" smtClean="0"/>
          </a:p>
          <a:p>
            <a:pPr marL="514350" indent="-514350">
              <a:buNone/>
            </a:pPr>
            <a:r>
              <a:rPr lang="hr-HR" dirty="0" err="1" smtClean="0"/>
              <a:t>The</a:t>
            </a:r>
            <a:r>
              <a:rPr lang="hr-HR" dirty="0" smtClean="0"/>
              <a:t> </a:t>
            </a:r>
            <a:r>
              <a:rPr lang="hr-HR" dirty="0" err="1" smtClean="0"/>
              <a:t>three</a:t>
            </a:r>
            <a:r>
              <a:rPr lang="hr-HR" dirty="0" smtClean="0"/>
              <a:t> </a:t>
            </a:r>
            <a:r>
              <a:rPr lang="hr-HR" dirty="0" err="1" smtClean="0"/>
              <a:t>rules</a:t>
            </a:r>
            <a:r>
              <a:rPr lang="hr-HR" dirty="0" smtClean="0"/>
              <a:t> </a:t>
            </a:r>
            <a:r>
              <a:rPr lang="hr-HR" dirty="0" err="1" smtClean="0"/>
              <a:t>of</a:t>
            </a:r>
            <a:r>
              <a:rPr lang="hr-HR" dirty="0" smtClean="0"/>
              <a:t> </a:t>
            </a:r>
            <a:r>
              <a:rPr lang="hr-HR" dirty="0" err="1" smtClean="0"/>
              <a:t>interpretation</a:t>
            </a:r>
            <a:r>
              <a:rPr lang="hr-HR" dirty="0" smtClean="0"/>
              <a:t>:</a:t>
            </a:r>
          </a:p>
          <a:p>
            <a:pPr marL="514350" indent="-514350">
              <a:buNone/>
            </a:pPr>
            <a:endParaRPr lang="hr-HR" dirty="0" smtClean="0"/>
          </a:p>
          <a:p>
            <a:pPr marL="514350" indent="-514350">
              <a:buNone/>
            </a:pPr>
            <a:r>
              <a:rPr lang="hr-HR" dirty="0" smtClean="0"/>
              <a:t>			&amp;			&amp;</a:t>
            </a:r>
          </a:p>
          <a:p>
            <a:pPr marL="514350" indent="-514350">
              <a:buNone/>
            </a:pPr>
            <a:endParaRPr lang="hr-HR" dirty="0"/>
          </a:p>
        </p:txBody>
      </p:sp>
      <p:sp>
        <p:nvSpPr>
          <p:cNvPr id="4" name="Rounded Rectangle 3"/>
          <p:cNvSpPr/>
          <p:nvPr/>
        </p:nvSpPr>
        <p:spPr>
          <a:xfrm>
            <a:off x="428596" y="4714884"/>
            <a:ext cx="15716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_______</a:t>
            </a:r>
          </a:p>
          <a:p>
            <a:pPr algn="ctr"/>
            <a:r>
              <a:rPr lang="hr-HR" dirty="0" err="1" smtClean="0"/>
              <a:t>rule</a:t>
            </a:r>
            <a:endParaRPr lang="hr-HR" dirty="0"/>
          </a:p>
        </p:txBody>
      </p:sp>
      <p:sp>
        <p:nvSpPr>
          <p:cNvPr id="5" name="Rounded Rectangle 4"/>
          <p:cNvSpPr/>
          <p:nvPr/>
        </p:nvSpPr>
        <p:spPr>
          <a:xfrm>
            <a:off x="2786050" y="4714884"/>
            <a:ext cx="15716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_______</a:t>
            </a:r>
          </a:p>
          <a:p>
            <a:pPr algn="ctr"/>
            <a:r>
              <a:rPr lang="hr-HR" dirty="0" err="1" smtClean="0"/>
              <a:t>rule</a:t>
            </a:r>
            <a:endParaRPr lang="hr-HR" dirty="0"/>
          </a:p>
        </p:txBody>
      </p:sp>
      <p:sp>
        <p:nvSpPr>
          <p:cNvPr id="6" name="Rounded Rectangle 5"/>
          <p:cNvSpPr/>
          <p:nvPr/>
        </p:nvSpPr>
        <p:spPr>
          <a:xfrm>
            <a:off x="5500694" y="4714884"/>
            <a:ext cx="15716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_______</a:t>
            </a:r>
          </a:p>
          <a:p>
            <a:pPr algn="ctr"/>
            <a:r>
              <a:rPr lang="hr-HR" dirty="0" err="1" smtClean="0"/>
              <a:t>rule</a:t>
            </a:r>
            <a:endParaRPr lang="hr-H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Part</a:t>
            </a:r>
            <a:r>
              <a:rPr lang="hr-HR" dirty="0" smtClean="0"/>
              <a:t> </a:t>
            </a:r>
            <a:r>
              <a:rPr lang="hr-HR" dirty="0" err="1" smtClean="0"/>
              <a:t>Two</a:t>
            </a:r>
            <a:r>
              <a:rPr lang="hr-HR" dirty="0" smtClean="0"/>
              <a:t> – STATUTORY INTERPRETATION </a:t>
            </a:r>
            <a:endParaRPr lang="hr-HR" dirty="0"/>
          </a:p>
        </p:txBody>
      </p:sp>
      <p:sp>
        <p:nvSpPr>
          <p:cNvPr id="3" name="Content Placeholder 2"/>
          <p:cNvSpPr>
            <a:spLocks noGrp="1"/>
          </p:cNvSpPr>
          <p:nvPr>
            <p:ph sz="quarter" idx="1"/>
          </p:nvPr>
        </p:nvSpPr>
        <p:spPr/>
        <p:txBody>
          <a:bodyPr/>
          <a:lstStyle/>
          <a:p>
            <a:r>
              <a:rPr lang="hr-HR" dirty="0" err="1" smtClean="0">
                <a:solidFill>
                  <a:srgbClr val="0066FF"/>
                </a:solidFill>
              </a:rPr>
              <a:t>Complete</a:t>
            </a:r>
            <a:r>
              <a:rPr lang="hr-HR" dirty="0" smtClean="0">
                <a:solidFill>
                  <a:srgbClr val="0066FF"/>
                </a:solidFill>
              </a:rPr>
              <a:t> </a:t>
            </a:r>
            <a:r>
              <a:rPr lang="hr-HR" dirty="0" err="1" smtClean="0">
                <a:solidFill>
                  <a:srgbClr val="0066FF"/>
                </a:solidFill>
              </a:rPr>
              <a:t>the</a:t>
            </a:r>
            <a:r>
              <a:rPr lang="hr-HR" dirty="0" smtClean="0">
                <a:solidFill>
                  <a:srgbClr val="0066FF"/>
                </a:solidFill>
              </a:rPr>
              <a:t> </a:t>
            </a:r>
            <a:r>
              <a:rPr lang="hr-HR" dirty="0" err="1" smtClean="0">
                <a:solidFill>
                  <a:srgbClr val="0066FF"/>
                </a:solidFill>
              </a:rPr>
              <a:t>graphical</a:t>
            </a:r>
            <a:r>
              <a:rPr lang="hr-HR" dirty="0" smtClean="0">
                <a:solidFill>
                  <a:srgbClr val="0066FF"/>
                </a:solidFill>
              </a:rPr>
              <a:t> </a:t>
            </a:r>
            <a:r>
              <a:rPr lang="hr-HR" dirty="0" err="1" smtClean="0">
                <a:solidFill>
                  <a:srgbClr val="0066FF"/>
                </a:solidFill>
              </a:rPr>
              <a:t>presentation</a:t>
            </a:r>
            <a:r>
              <a:rPr lang="hr-HR" dirty="0" smtClean="0">
                <a:solidFill>
                  <a:srgbClr val="0066FF"/>
                </a:solidFill>
              </a:rPr>
              <a:t>: </a:t>
            </a:r>
          </a:p>
          <a:p>
            <a:pPr>
              <a:buNone/>
            </a:pPr>
            <a:r>
              <a:rPr lang="hr-HR" dirty="0" smtClean="0"/>
              <a:t>Aids to </a:t>
            </a:r>
            <a:r>
              <a:rPr lang="hr-HR" dirty="0" err="1" smtClean="0"/>
              <a:t>interpretation</a:t>
            </a:r>
            <a:r>
              <a:rPr lang="hr-HR" dirty="0" smtClean="0"/>
              <a:t> = </a:t>
            </a:r>
          </a:p>
          <a:p>
            <a:pPr marL="514350" indent="-514350">
              <a:buAutoNum type="alphaLcParenR"/>
            </a:pPr>
            <a:r>
              <a:rPr lang="hr-HR" dirty="0" smtClean="0"/>
              <a:t>______________ (</a:t>
            </a:r>
            <a:r>
              <a:rPr lang="hr-HR" dirty="0" err="1" smtClean="0"/>
              <a:t>parts</a:t>
            </a:r>
            <a:r>
              <a:rPr lang="hr-HR" dirty="0" smtClean="0"/>
              <a:t> </a:t>
            </a:r>
            <a:r>
              <a:rPr lang="hr-HR" dirty="0" err="1" smtClean="0"/>
              <a:t>of</a:t>
            </a:r>
            <a:r>
              <a:rPr lang="hr-HR" dirty="0" smtClean="0"/>
              <a:t> </a:t>
            </a:r>
            <a:r>
              <a:rPr lang="hr-HR" dirty="0" err="1" smtClean="0"/>
              <a:t>the</a:t>
            </a:r>
            <a:r>
              <a:rPr lang="hr-HR" dirty="0" smtClean="0"/>
              <a:t> </a:t>
            </a:r>
            <a:r>
              <a:rPr lang="hr-HR" dirty="0" err="1" smtClean="0"/>
              <a:t>Act</a:t>
            </a:r>
            <a:r>
              <a:rPr lang="hr-HR" dirty="0" smtClean="0"/>
              <a:t> )</a:t>
            </a:r>
          </a:p>
          <a:p>
            <a:pPr marL="514350" indent="-514350">
              <a:buAutoNum type="alphaLcParenR"/>
            </a:pPr>
            <a:r>
              <a:rPr lang="hr-HR" dirty="0" smtClean="0"/>
              <a:t>______________ (</a:t>
            </a:r>
            <a:r>
              <a:rPr lang="hr-HR" dirty="0" err="1" smtClean="0"/>
              <a:t>sources</a:t>
            </a:r>
            <a:r>
              <a:rPr lang="hr-HR" dirty="0" smtClean="0"/>
              <a:t> </a:t>
            </a:r>
            <a:r>
              <a:rPr lang="hr-HR" dirty="0" err="1" smtClean="0"/>
              <a:t>outside</a:t>
            </a:r>
            <a:r>
              <a:rPr lang="hr-HR" dirty="0" smtClean="0"/>
              <a:t> </a:t>
            </a:r>
            <a:r>
              <a:rPr lang="hr-HR" dirty="0" err="1" smtClean="0"/>
              <a:t>the</a:t>
            </a:r>
            <a:r>
              <a:rPr lang="hr-HR" dirty="0" smtClean="0"/>
              <a:t> </a:t>
            </a:r>
            <a:r>
              <a:rPr lang="hr-HR" dirty="0" err="1" smtClean="0"/>
              <a:t>Act</a:t>
            </a:r>
            <a:r>
              <a:rPr lang="hr-HR" dirty="0" smtClean="0"/>
              <a:t>)</a:t>
            </a:r>
          </a:p>
          <a:p>
            <a:pPr marL="514350" indent="-514350">
              <a:buNone/>
            </a:pPr>
            <a:endParaRPr lang="hr-HR" dirty="0" smtClean="0"/>
          </a:p>
          <a:p>
            <a:pPr marL="514350" indent="-514350">
              <a:buNone/>
            </a:pPr>
            <a:r>
              <a:rPr lang="hr-HR" dirty="0" err="1" smtClean="0"/>
              <a:t>The</a:t>
            </a:r>
            <a:r>
              <a:rPr lang="hr-HR" dirty="0" smtClean="0"/>
              <a:t> </a:t>
            </a:r>
            <a:r>
              <a:rPr lang="hr-HR" dirty="0" err="1" smtClean="0"/>
              <a:t>three</a:t>
            </a:r>
            <a:r>
              <a:rPr lang="hr-HR" dirty="0" smtClean="0"/>
              <a:t> </a:t>
            </a:r>
            <a:r>
              <a:rPr lang="hr-HR" dirty="0" err="1" smtClean="0"/>
              <a:t>rules</a:t>
            </a:r>
            <a:r>
              <a:rPr lang="hr-HR" dirty="0" smtClean="0"/>
              <a:t> </a:t>
            </a:r>
            <a:r>
              <a:rPr lang="hr-HR" dirty="0" err="1" smtClean="0"/>
              <a:t>of</a:t>
            </a:r>
            <a:r>
              <a:rPr lang="hr-HR" dirty="0" smtClean="0"/>
              <a:t> </a:t>
            </a:r>
            <a:r>
              <a:rPr lang="hr-HR" dirty="0" err="1" smtClean="0"/>
              <a:t>language</a:t>
            </a:r>
            <a:r>
              <a:rPr lang="hr-HR" dirty="0" smtClean="0"/>
              <a:t>:</a:t>
            </a:r>
          </a:p>
          <a:p>
            <a:pPr marL="514350" indent="-514350">
              <a:buNone/>
            </a:pPr>
            <a:endParaRPr lang="hr-HR" dirty="0" smtClean="0"/>
          </a:p>
          <a:p>
            <a:pPr marL="514350" indent="-514350">
              <a:buNone/>
            </a:pPr>
            <a:r>
              <a:rPr lang="hr-HR" dirty="0" smtClean="0"/>
              <a:t>			&amp;			&amp;</a:t>
            </a:r>
          </a:p>
          <a:p>
            <a:pPr marL="514350" indent="-514350">
              <a:buNone/>
            </a:pPr>
            <a:endParaRPr lang="hr-HR" dirty="0"/>
          </a:p>
        </p:txBody>
      </p:sp>
      <p:sp>
        <p:nvSpPr>
          <p:cNvPr id="4" name="Rounded Rectangle 3"/>
          <p:cNvSpPr/>
          <p:nvPr/>
        </p:nvSpPr>
        <p:spPr>
          <a:xfrm>
            <a:off x="214282" y="4714884"/>
            <a:ext cx="178595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A list </a:t>
            </a:r>
            <a:r>
              <a:rPr lang="hr-HR" dirty="0" err="1" smtClean="0"/>
              <a:t>of</a:t>
            </a:r>
            <a:r>
              <a:rPr lang="hr-HR" dirty="0" smtClean="0"/>
              <a:t> </a:t>
            </a:r>
            <a:r>
              <a:rPr lang="hr-HR" dirty="0" err="1" smtClean="0"/>
              <a:t>words</a:t>
            </a:r>
            <a:r>
              <a:rPr lang="hr-HR" dirty="0" smtClean="0"/>
              <a:t> +_______</a:t>
            </a:r>
          </a:p>
          <a:p>
            <a:pPr algn="ctr"/>
            <a:endParaRPr lang="hr-HR" dirty="0"/>
          </a:p>
        </p:txBody>
      </p:sp>
      <p:sp>
        <p:nvSpPr>
          <p:cNvPr id="5" name="Rounded Rectangle 4"/>
          <p:cNvSpPr/>
          <p:nvPr/>
        </p:nvSpPr>
        <p:spPr>
          <a:xfrm>
            <a:off x="2786050" y="4714884"/>
            <a:ext cx="15716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_______</a:t>
            </a:r>
          </a:p>
        </p:txBody>
      </p:sp>
      <p:sp>
        <p:nvSpPr>
          <p:cNvPr id="6" name="Rounded Rectangle 5"/>
          <p:cNvSpPr/>
          <p:nvPr/>
        </p:nvSpPr>
        <p:spPr>
          <a:xfrm>
            <a:off x="5500694" y="4714884"/>
            <a:ext cx="15716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err="1" smtClean="0"/>
              <a:t>Words</a:t>
            </a:r>
            <a:r>
              <a:rPr lang="hr-HR" dirty="0" smtClean="0"/>
              <a:t> </a:t>
            </a:r>
            <a:r>
              <a:rPr lang="hr-HR" dirty="0" err="1" smtClean="0"/>
              <a:t>in</a:t>
            </a:r>
            <a:r>
              <a:rPr lang="hr-HR" dirty="0" smtClean="0"/>
              <a:t> </a:t>
            </a:r>
            <a:r>
              <a:rPr lang="hr-HR" dirty="0" err="1" smtClean="0"/>
              <a:t>the</a:t>
            </a:r>
            <a:r>
              <a:rPr lang="hr-HR" dirty="0" smtClean="0"/>
              <a:t> _______</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Study</a:t>
            </a:r>
            <a:r>
              <a:rPr lang="hr-HR" dirty="0" smtClean="0"/>
              <a:t> </a:t>
            </a:r>
            <a:r>
              <a:rPr lang="hr-HR" dirty="0" err="1" smtClean="0"/>
              <a:t>the</a:t>
            </a:r>
            <a:r>
              <a:rPr lang="hr-HR" dirty="0" smtClean="0"/>
              <a:t> </a:t>
            </a:r>
            <a:r>
              <a:rPr lang="hr-HR" dirty="0" err="1" smtClean="0"/>
              <a:t>cases</a:t>
            </a:r>
            <a:r>
              <a:rPr lang="hr-HR" dirty="0" smtClean="0"/>
              <a:t> </a:t>
            </a:r>
            <a:r>
              <a:rPr lang="hr-HR" dirty="0" err="1" smtClean="0"/>
              <a:t>pp</a:t>
            </a:r>
            <a:r>
              <a:rPr lang="hr-HR" dirty="0" smtClean="0"/>
              <a:t>. 58 - 59</a:t>
            </a:r>
            <a:endParaRPr lang="hr-HR" dirty="0"/>
          </a:p>
        </p:txBody>
      </p:sp>
      <p:sp>
        <p:nvSpPr>
          <p:cNvPr id="3" name="Content Placeholder 2"/>
          <p:cNvSpPr>
            <a:spLocks noGrp="1"/>
          </p:cNvSpPr>
          <p:nvPr>
            <p:ph sz="quarter" idx="1"/>
          </p:nvPr>
        </p:nvSpPr>
        <p:spPr/>
        <p:txBody>
          <a:bodyPr/>
          <a:lstStyle/>
          <a:p>
            <a:r>
              <a:rPr lang="hr-HR" dirty="0" err="1" smtClean="0"/>
              <a:t>Explain</a:t>
            </a:r>
            <a:r>
              <a:rPr lang="hr-HR" dirty="0" smtClean="0"/>
              <a:t> </a:t>
            </a:r>
            <a:r>
              <a:rPr lang="hr-HR" dirty="0" err="1" smtClean="0"/>
              <a:t>the</a:t>
            </a:r>
            <a:r>
              <a:rPr lang="hr-HR" dirty="0" smtClean="0"/>
              <a:t> </a:t>
            </a:r>
            <a:r>
              <a:rPr lang="hr-HR" dirty="0" err="1" smtClean="0"/>
              <a:t>subject</a:t>
            </a:r>
            <a:r>
              <a:rPr lang="hr-HR" dirty="0" smtClean="0"/>
              <a:t> </a:t>
            </a:r>
            <a:r>
              <a:rPr lang="hr-HR" dirty="0" err="1" smtClean="0"/>
              <a:t>matter</a:t>
            </a:r>
            <a:r>
              <a:rPr lang="hr-HR" dirty="0" smtClean="0"/>
              <a:t> </a:t>
            </a:r>
            <a:r>
              <a:rPr lang="hr-HR" dirty="0" err="1" smtClean="0"/>
              <a:t>of</a:t>
            </a:r>
            <a:r>
              <a:rPr lang="hr-HR" dirty="0" smtClean="0"/>
              <a:t> </a:t>
            </a:r>
            <a:r>
              <a:rPr lang="hr-HR" dirty="0" err="1" smtClean="0"/>
              <a:t>the</a:t>
            </a:r>
            <a:r>
              <a:rPr lang="hr-HR" dirty="0" smtClean="0"/>
              <a:t> </a:t>
            </a:r>
            <a:r>
              <a:rPr lang="hr-HR" dirty="0" err="1" smtClean="0"/>
              <a:t>cases</a:t>
            </a:r>
            <a:endParaRPr lang="hr-HR" dirty="0" smtClean="0"/>
          </a:p>
          <a:p>
            <a:endParaRPr lang="hr-HR" dirty="0" smtClean="0"/>
          </a:p>
          <a:p>
            <a:r>
              <a:rPr lang="hr-HR" dirty="0" err="1" smtClean="0"/>
              <a:t>Explain</a:t>
            </a:r>
            <a:r>
              <a:rPr lang="hr-HR" dirty="0" smtClean="0"/>
              <a:t> </a:t>
            </a:r>
            <a:r>
              <a:rPr lang="hr-HR" dirty="0" err="1" smtClean="0"/>
              <a:t>the</a:t>
            </a:r>
            <a:r>
              <a:rPr lang="hr-HR" dirty="0" smtClean="0"/>
              <a:t> </a:t>
            </a:r>
            <a:r>
              <a:rPr lang="hr-HR" dirty="0" err="1" smtClean="0"/>
              <a:t>basis</a:t>
            </a:r>
            <a:r>
              <a:rPr lang="hr-HR" dirty="0" smtClean="0"/>
              <a:t> for </a:t>
            </a:r>
            <a:r>
              <a:rPr lang="hr-HR" dirty="0" err="1" smtClean="0"/>
              <a:t>interpretation</a:t>
            </a:r>
            <a:r>
              <a:rPr lang="hr-HR" dirty="0" smtClean="0"/>
              <a:t> </a:t>
            </a:r>
            <a:endParaRPr lang="hr-H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hr-HR" sz="4000" dirty="0" smtClean="0"/>
              <a:t>THE SOURCES OF ENGLISH LAW</a:t>
            </a:r>
            <a:endParaRPr lang="hr-HR" sz="4000" dirty="0"/>
          </a:p>
        </p:txBody>
      </p:sp>
      <p:sp>
        <p:nvSpPr>
          <p:cNvPr id="2" name="Title 1"/>
          <p:cNvSpPr>
            <a:spLocks noGrp="1"/>
          </p:cNvSpPr>
          <p:nvPr>
            <p:ph type="ctrTitle"/>
          </p:nvPr>
        </p:nvSpPr>
        <p:spPr>
          <a:xfrm>
            <a:off x="685800" y="381000"/>
            <a:ext cx="8101042" cy="1752600"/>
          </a:xfrm>
        </p:spPr>
        <p:txBody>
          <a:bodyPr>
            <a:normAutofit/>
          </a:bodyPr>
          <a:lstStyle/>
          <a:p>
            <a:r>
              <a:rPr lang="hr-HR" dirty="0" smtClean="0"/>
              <a:t/>
            </a:r>
            <a:br>
              <a:rPr lang="hr-HR" dirty="0" smtClean="0"/>
            </a:br>
            <a:r>
              <a:rPr lang="hr-HR" sz="4900" dirty="0" smtClean="0"/>
              <a:t>UNIT 7</a:t>
            </a:r>
            <a:endParaRPr lang="hr-HR" sz="4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384"/>
          </a:xfrm>
        </p:spPr>
        <p:txBody>
          <a:bodyPr>
            <a:normAutofit fontScale="90000"/>
          </a:bodyPr>
          <a:lstStyle/>
          <a:p>
            <a:r>
              <a:rPr lang="hr-HR" b="1" dirty="0" smtClean="0">
                <a:solidFill>
                  <a:srgbClr val="FEC200"/>
                </a:solidFill>
              </a:rPr>
              <a:t>SOURCES OF LAW = METHODS OF DEVELOPING LAW </a:t>
            </a:r>
            <a:endParaRPr lang="hr-HR" b="1" dirty="0">
              <a:solidFill>
                <a:srgbClr val="FEC200"/>
              </a:solidFill>
            </a:endParaRPr>
          </a:p>
        </p:txBody>
      </p:sp>
      <p:sp>
        <p:nvSpPr>
          <p:cNvPr id="3" name="Content Placeholder 2"/>
          <p:cNvSpPr>
            <a:spLocks noGrp="1"/>
          </p:cNvSpPr>
          <p:nvPr>
            <p:ph sz="quarter" idx="1"/>
          </p:nvPr>
        </p:nvSpPr>
        <p:spPr>
          <a:xfrm>
            <a:off x="214282" y="1428736"/>
            <a:ext cx="8858312" cy="5286412"/>
          </a:xfrm>
        </p:spPr>
        <p:txBody>
          <a:bodyPr>
            <a:normAutofit fontScale="77500" lnSpcReduction="20000"/>
          </a:bodyPr>
          <a:lstStyle/>
          <a:p>
            <a:r>
              <a:rPr lang="en-GB" dirty="0" smtClean="0"/>
              <a:t>Different ways of creating law became more complex in the course of history</a:t>
            </a:r>
          </a:p>
          <a:p>
            <a:pPr>
              <a:buNone/>
            </a:pPr>
            <a:r>
              <a:rPr lang="en-GB" dirty="0" smtClean="0">
                <a:solidFill>
                  <a:srgbClr val="C00000"/>
                </a:solidFill>
              </a:rPr>
              <a:t>PERIOD                                  SOURCE OF LAW</a:t>
            </a:r>
          </a:p>
          <a:p>
            <a:pPr>
              <a:buNone/>
            </a:pPr>
            <a:r>
              <a:rPr lang="en-GB" dirty="0" smtClean="0"/>
              <a:t>early common law                 customs</a:t>
            </a:r>
          </a:p>
          <a:p>
            <a:pPr>
              <a:buNone/>
            </a:pPr>
            <a:r>
              <a:rPr lang="en-GB" dirty="0" smtClean="0"/>
              <a:t>Norman Conquest 1066       general customs ≠ local customs                 					</a:t>
            </a:r>
          </a:p>
          <a:p>
            <a:pPr>
              <a:buNone/>
            </a:pPr>
            <a:r>
              <a:rPr lang="en-GB" dirty="0" smtClean="0"/>
              <a:t>				            common law &amp; equity  				                                      </a:t>
            </a:r>
            <a:r>
              <a:rPr lang="en-GB" sz="2400" dirty="0" smtClean="0"/>
              <a:t>(operated </a:t>
            </a:r>
            <a:r>
              <a:rPr lang="en-GB" sz="2400" dirty="0" err="1" smtClean="0"/>
              <a:t>paralelly</a:t>
            </a:r>
            <a:r>
              <a:rPr lang="en-GB" sz="2400" dirty="0" smtClean="0"/>
              <a:t> but separately)                </a:t>
            </a:r>
          </a:p>
          <a:p>
            <a:pPr>
              <a:buNone/>
            </a:pPr>
            <a:endParaRPr lang="en-GB" sz="2400" dirty="0" smtClean="0"/>
          </a:p>
          <a:p>
            <a:pPr>
              <a:buNone/>
            </a:pPr>
            <a:r>
              <a:rPr lang="en-GB" dirty="0" smtClean="0"/>
              <a:t>18th &amp; early 19th c.	            statute law passed by Parliament	</a:t>
            </a:r>
          </a:p>
          <a:p>
            <a:pPr>
              <a:buNone/>
            </a:pPr>
            <a:r>
              <a:rPr lang="en-GB" dirty="0" smtClean="0"/>
              <a:t>				</a:t>
            </a:r>
          </a:p>
          <a:p>
            <a:pPr>
              <a:buNone/>
            </a:pPr>
            <a:r>
              <a:rPr lang="en-GB" dirty="0" smtClean="0"/>
              <a:t>		                                       delegated legislation</a:t>
            </a:r>
          </a:p>
          <a:p>
            <a:pPr>
              <a:buNone/>
            </a:pPr>
            <a:r>
              <a:rPr lang="en-GB" dirty="0" smtClean="0"/>
              <a:t>                                                                 </a:t>
            </a:r>
          </a:p>
          <a:p>
            <a:pPr>
              <a:buNone/>
            </a:pPr>
            <a:r>
              <a:rPr lang="en-GB" dirty="0" smtClean="0"/>
              <a:t>20th c.                                        The European Convention on Human                   	                                       Rights  </a:t>
            </a:r>
          </a:p>
          <a:p>
            <a:pPr>
              <a:buNone/>
            </a:pPr>
            <a:r>
              <a:rPr lang="en-GB" dirty="0" smtClean="0"/>
              <a:t>1973 – 2016 (</a:t>
            </a:r>
            <a:r>
              <a:rPr lang="en-GB" dirty="0" err="1" smtClean="0"/>
              <a:t>Brexit</a:t>
            </a:r>
            <a:r>
              <a:rPr lang="en-GB" dirty="0" smtClean="0"/>
              <a:t>)                European law  </a:t>
            </a:r>
          </a:p>
          <a:p>
            <a:pPr>
              <a:buNone/>
            </a:pPr>
            <a:endParaRPr lang="hr-HR" dirty="0" smtClean="0"/>
          </a:p>
          <a:p>
            <a:pPr>
              <a:buNone/>
            </a:pPr>
            <a:endParaRPr lang="hr-HR" dirty="0"/>
          </a:p>
        </p:txBody>
      </p:sp>
      <p:sp>
        <p:nvSpPr>
          <p:cNvPr id="4" name="Down Arrow 3"/>
          <p:cNvSpPr/>
          <p:nvPr/>
        </p:nvSpPr>
        <p:spPr>
          <a:xfrm>
            <a:off x="3071802" y="2071678"/>
            <a:ext cx="484632" cy="41434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C000"/>
                </a:solidFill>
              </a:rPr>
              <a:t>CUSTOMS</a:t>
            </a:r>
            <a:endParaRPr lang="hr-HR" dirty="0">
              <a:solidFill>
                <a:srgbClr val="FFC000"/>
              </a:solidFill>
            </a:endParaRPr>
          </a:p>
        </p:txBody>
      </p:sp>
      <p:sp>
        <p:nvSpPr>
          <p:cNvPr id="3" name="Content Placeholder 2"/>
          <p:cNvSpPr>
            <a:spLocks noGrp="1"/>
          </p:cNvSpPr>
          <p:nvPr>
            <p:ph sz="quarter" idx="1"/>
          </p:nvPr>
        </p:nvSpPr>
        <p:spPr/>
        <p:txBody>
          <a:bodyPr>
            <a:normAutofit lnSpcReduction="10000"/>
          </a:bodyPr>
          <a:lstStyle/>
          <a:p>
            <a:r>
              <a:rPr lang="en-GB" i="1" dirty="0" smtClean="0">
                <a:solidFill>
                  <a:srgbClr val="0066FF"/>
                </a:solidFill>
              </a:rPr>
              <a:t>Read the text p. 52, paragraph 2 and complete the statements: </a:t>
            </a:r>
          </a:p>
          <a:p>
            <a:pPr>
              <a:buNone/>
            </a:pPr>
            <a:r>
              <a:rPr lang="en-GB" i="1" dirty="0" smtClean="0"/>
              <a:t>Customs are….</a:t>
            </a:r>
          </a:p>
          <a:p>
            <a:pPr>
              <a:buNone/>
            </a:pPr>
            <a:r>
              <a:rPr lang="en-GB" i="1" dirty="0" smtClean="0"/>
              <a:t>Types  of customs are</a:t>
            </a:r>
          </a:p>
          <a:p>
            <a:pPr>
              <a:buNone/>
            </a:pPr>
            <a:endParaRPr lang="en-GB" i="1" dirty="0" smtClean="0"/>
          </a:p>
          <a:p>
            <a:pPr>
              <a:buNone/>
            </a:pPr>
            <a:endParaRPr lang="en-GB" i="1" dirty="0" smtClean="0"/>
          </a:p>
          <a:p>
            <a:pPr>
              <a:buNone/>
            </a:pPr>
            <a:endParaRPr lang="en-GB" i="1" dirty="0" smtClean="0"/>
          </a:p>
          <a:p>
            <a:pPr>
              <a:buNone/>
            </a:pPr>
            <a:r>
              <a:rPr lang="en-GB" i="1" dirty="0" smtClean="0"/>
              <a:t>Judges appointed by the kings applied__________ .</a:t>
            </a:r>
          </a:p>
          <a:p>
            <a:pPr>
              <a:buNone/>
            </a:pPr>
            <a:r>
              <a:rPr lang="en-GB" i="1" dirty="0" smtClean="0"/>
              <a:t>When a person in a particular area claimed a certain right  _____________ were applied.</a:t>
            </a:r>
          </a:p>
          <a:p>
            <a:pPr>
              <a:buNone/>
            </a:pPr>
            <a:endParaRPr lang="hr-HR" i="1" dirty="0" smtClean="0"/>
          </a:p>
          <a:p>
            <a:pPr>
              <a:buNone/>
            </a:pPr>
            <a:endParaRPr lang="hr-HR" i="1" dirty="0" smtClean="0"/>
          </a:p>
          <a:p>
            <a:pPr>
              <a:buNone/>
            </a:pPr>
            <a:endParaRPr lang="hr-HR" dirty="0"/>
          </a:p>
        </p:txBody>
      </p:sp>
      <p:cxnSp>
        <p:nvCxnSpPr>
          <p:cNvPr id="5" name="Straight Arrow Connector 4"/>
          <p:cNvCxnSpPr/>
          <p:nvPr/>
        </p:nvCxnSpPr>
        <p:spPr>
          <a:xfrm>
            <a:off x="3714744" y="3286124"/>
            <a:ext cx="114300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3857620" y="3071810"/>
            <a:ext cx="107157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143504" y="2857496"/>
            <a:ext cx="45719" cy="71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1" name="Oval 10"/>
          <p:cNvSpPr/>
          <p:nvPr/>
        </p:nvSpPr>
        <p:spPr>
          <a:xfrm>
            <a:off x="5000628" y="2428868"/>
            <a:ext cx="2286016" cy="9858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G______ </a:t>
            </a:r>
            <a:r>
              <a:rPr lang="hr-HR" dirty="0" err="1" smtClean="0"/>
              <a:t>customs</a:t>
            </a:r>
            <a:endParaRPr lang="hr-HR" dirty="0"/>
          </a:p>
        </p:txBody>
      </p:sp>
      <p:sp>
        <p:nvSpPr>
          <p:cNvPr id="12" name="Oval 11"/>
          <p:cNvSpPr/>
          <p:nvPr/>
        </p:nvSpPr>
        <p:spPr>
          <a:xfrm>
            <a:off x="4929190" y="3500438"/>
            <a:ext cx="2428892" cy="9858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L______ </a:t>
            </a:r>
          </a:p>
          <a:p>
            <a:pPr algn="ctr"/>
            <a:r>
              <a:rPr lang="hr-HR" dirty="0" err="1" smtClean="0"/>
              <a:t>Customs</a:t>
            </a:r>
            <a:r>
              <a:rPr lang="hr-HR" dirty="0" smtClean="0"/>
              <a:t> </a:t>
            </a:r>
            <a:endParaRPr lang="hr-H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EC200"/>
                </a:solidFill>
              </a:rPr>
              <a:t>COMMON LAW</a:t>
            </a:r>
            <a:endParaRPr lang="hr-HR" dirty="0">
              <a:solidFill>
                <a:srgbClr val="FEC200"/>
              </a:solidFill>
            </a:endParaRPr>
          </a:p>
        </p:txBody>
      </p:sp>
      <p:sp>
        <p:nvSpPr>
          <p:cNvPr id="3" name="Content Placeholder 2"/>
          <p:cNvSpPr>
            <a:spLocks noGrp="1"/>
          </p:cNvSpPr>
          <p:nvPr>
            <p:ph sz="quarter" idx="1"/>
          </p:nvPr>
        </p:nvSpPr>
        <p:spPr>
          <a:xfrm>
            <a:off x="301752" y="1527048"/>
            <a:ext cx="8503920" cy="4902348"/>
          </a:xfrm>
        </p:spPr>
        <p:txBody>
          <a:bodyPr>
            <a:normAutofit lnSpcReduction="10000"/>
          </a:bodyPr>
          <a:lstStyle/>
          <a:p>
            <a:r>
              <a:rPr lang="en-GB" dirty="0" smtClean="0"/>
              <a:t>Common on the </a:t>
            </a:r>
            <a:r>
              <a:rPr lang="en-GB" dirty="0" err="1" smtClean="0"/>
              <a:t>teritory</a:t>
            </a:r>
            <a:r>
              <a:rPr lang="en-GB" dirty="0" smtClean="0"/>
              <a:t> of England &amp; Wales after the Norman Conquest in 1066</a:t>
            </a:r>
          </a:p>
          <a:p>
            <a:pPr>
              <a:buNone/>
            </a:pPr>
            <a:r>
              <a:rPr lang="en-GB" i="1" dirty="0" smtClean="0">
                <a:solidFill>
                  <a:srgbClr val="0066FF"/>
                </a:solidFill>
              </a:rPr>
              <a:t>Complete the notes (p. 52 – 53)</a:t>
            </a:r>
          </a:p>
          <a:p>
            <a:pPr>
              <a:buFontTx/>
              <a:buChar char="-"/>
            </a:pPr>
            <a:r>
              <a:rPr lang="en-GB" dirty="0" smtClean="0"/>
              <a:t>a more organised system _____________</a:t>
            </a:r>
          </a:p>
          <a:p>
            <a:pPr>
              <a:buFontTx/>
              <a:buChar char="-"/>
            </a:pPr>
            <a:r>
              <a:rPr lang="en-GB" dirty="0" smtClean="0"/>
              <a:t>William the Conqueror set up _______________</a:t>
            </a:r>
          </a:p>
          <a:p>
            <a:pPr>
              <a:buFontTx/>
              <a:buChar char="-"/>
            </a:pPr>
            <a:r>
              <a:rPr lang="en-GB" dirty="0" smtClean="0"/>
              <a:t>Disputes between nobles were _______________</a:t>
            </a:r>
          </a:p>
          <a:p>
            <a:pPr>
              <a:buFontTx/>
              <a:buChar char="-"/>
            </a:pPr>
            <a:r>
              <a:rPr lang="en-GB" dirty="0" smtClean="0"/>
              <a:t>Central courts + travelling _____________</a:t>
            </a:r>
          </a:p>
          <a:p>
            <a:pPr>
              <a:buFontTx/>
              <a:buChar char="-"/>
            </a:pPr>
            <a:r>
              <a:rPr lang="en-GB" dirty="0" smtClean="0"/>
              <a:t>Henry II established ___________, areas which were visited by judges </a:t>
            </a:r>
          </a:p>
          <a:p>
            <a:pPr>
              <a:buFontTx/>
              <a:buChar char="-"/>
            </a:pPr>
            <a:r>
              <a:rPr lang="en-GB" dirty="0" smtClean="0"/>
              <a:t>Hierarchy of  higher courts (royal courts) and ________ courts (local ________)</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solidFill>
                  <a:srgbClr val="FFC000"/>
                </a:solidFill>
              </a:rPr>
              <a:t>EQUITY – </a:t>
            </a:r>
            <a:r>
              <a:rPr lang="hr-HR" b="1" dirty="0" err="1" smtClean="0">
                <a:solidFill>
                  <a:srgbClr val="FFC000"/>
                </a:solidFill>
              </a:rPr>
              <a:t>part</a:t>
            </a:r>
            <a:r>
              <a:rPr lang="hr-HR" b="1" dirty="0" smtClean="0">
                <a:solidFill>
                  <a:srgbClr val="FFC000"/>
                </a:solidFill>
              </a:rPr>
              <a:t> I</a:t>
            </a:r>
            <a:endParaRPr lang="hr-HR" b="1" dirty="0">
              <a:solidFill>
                <a:srgbClr val="FFC000"/>
              </a:solidFill>
            </a:endParaRPr>
          </a:p>
        </p:txBody>
      </p:sp>
      <p:sp>
        <p:nvSpPr>
          <p:cNvPr id="3" name="Content Placeholder 2"/>
          <p:cNvSpPr>
            <a:spLocks noGrp="1"/>
          </p:cNvSpPr>
          <p:nvPr>
            <p:ph sz="quarter" idx="1"/>
          </p:nvPr>
        </p:nvSpPr>
        <p:spPr>
          <a:xfrm>
            <a:off x="301752" y="1527048"/>
            <a:ext cx="8503920" cy="4998296"/>
          </a:xfrm>
        </p:spPr>
        <p:txBody>
          <a:bodyPr>
            <a:normAutofit fontScale="92500" lnSpcReduction="10000"/>
          </a:bodyPr>
          <a:lstStyle/>
          <a:p>
            <a:r>
              <a:rPr lang="hr-HR" dirty="0" err="1" smtClean="0">
                <a:solidFill>
                  <a:srgbClr val="C00000"/>
                </a:solidFill>
              </a:rPr>
              <a:t>equity</a:t>
            </a:r>
            <a:r>
              <a:rPr lang="hr-HR" dirty="0" smtClean="0">
                <a:solidFill>
                  <a:srgbClr val="C00000"/>
                </a:solidFill>
              </a:rPr>
              <a:t> = </a:t>
            </a:r>
            <a:r>
              <a:rPr lang="hr-HR" dirty="0" err="1" smtClean="0">
                <a:solidFill>
                  <a:srgbClr val="C00000"/>
                </a:solidFill>
              </a:rPr>
              <a:t>fairness</a:t>
            </a:r>
            <a:r>
              <a:rPr lang="hr-HR" dirty="0" smtClean="0">
                <a:solidFill>
                  <a:srgbClr val="C00000"/>
                </a:solidFill>
              </a:rPr>
              <a:t> </a:t>
            </a:r>
          </a:p>
          <a:p>
            <a:pPr marL="0" indent="0">
              <a:buNone/>
            </a:pPr>
            <a:r>
              <a:rPr lang="hr-HR" dirty="0" err="1" smtClean="0">
                <a:solidFill>
                  <a:srgbClr val="C00000"/>
                </a:solidFill>
              </a:rPr>
              <a:t>Reasons</a:t>
            </a:r>
            <a:r>
              <a:rPr lang="hr-HR" dirty="0" smtClean="0">
                <a:solidFill>
                  <a:srgbClr val="C00000"/>
                </a:solidFill>
              </a:rPr>
              <a:t> </a:t>
            </a:r>
            <a:r>
              <a:rPr lang="hr-HR" dirty="0" smtClean="0"/>
              <a:t>for </a:t>
            </a:r>
            <a:r>
              <a:rPr lang="hr-HR" dirty="0" err="1" smtClean="0"/>
              <a:t>developement</a:t>
            </a:r>
            <a:r>
              <a:rPr lang="hr-HR" dirty="0" smtClean="0"/>
              <a:t> </a:t>
            </a:r>
            <a:r>
              <a:rPr lang="hr-HR" dirty="0" err="1" smtClean="0"/>
              <a:t>of</a:t>
            </a:r>
            <a:r>
              <a:rPr lang="hr-HR" dirty="0" smtClean="0"/>
              <a:t> </a:t>
            </a:r>
            <a:r>
              <a:rPr lang="hr-HR" dirty="0" err="1" smtClean="0"/>
              <a:t>equity</a:t>
            </a:r>
            <a:r>
              <a:rPr lang="hr-HR" dirty="0" smtClean="0"/>
              <a:t>: </a:t>
            </a:r>
          </a:p>
          <a:p>
            <a:pPr>
              <a:buFontTx/>
              <a:buChar char="-"/>
            </a:pPr>
            <a:r>
              <a:rPr lang="hr-HR" dirty="0" err="1" smtClean="0"/>
              <a:t>Problems</a:t>
            </a:r>
            <a:r>
              <a:rPr lang="hr-HR" dirty="0" smtClean="0"/>
              <a:t> </a:t>
            </a:r>
            <a:r>
              <a:rPr lang="hr-HR" dirty="0" err="1" smtClean="0"/>
              <a:t>in</a:t>
            </a:r>
            <a:r>
              <a:rPr lang="hr-HR" dirty="0" smtClean="0"/>
              <a:t> </a:t>
            </a:r>
            <a:r>
              <a:rPr lang="hr-HR" dirty="0" err="1" smtClean="0"/>
              <a:t>the</a:t>
            </a:r>
            <a:r>
              <a:rPr lang="hr-HR" dirty="0" smtClean="0"/>
              <a:t> </a:t>
            </a:r>
            <a:r>
              <a:rPr lang="hr-HR" dirty="0" err="1" smtClean="0"/>
              <a:t>common</a:t>
            </a:r>
            <a:r>
              <a:rPr lang="hr-HR" dirty="0" smtClean="0"/>
              <a:t> </a:t>
            </a:r>
            <a:r>
              <a:rPr lang="hr-HR" dirty="0" err="1" smtClean="0"/>
              <a:t>law</a:t>
            </a:r>
            <a:r>
              <a:rPr lang="hr-HR" dirty="0" smtClean="0"/>
              <a:t> </a:t>
            </a:r>
            <a:r>
              <a:rPr lang="hr-HR" dirty="0" smtClean="0">
                <a:latin typeface="Times New Roman" panose="02020603050405020304" pitchFamily="18" charset="0"/>
                <a:cs typeface="Times New Roman" panose="02020603050405020304" pitchFamily="18" charset="0"/>
              </a:rPr>
              <a:t>↔ </a:t>
            </a:r>
            <a:r>
              <a:rPr lang="hr-HR" b="1" dirty="0" smtClean="0">
                <a:solidFill>
                  <a:srgbClr val="C00000"/>
                </a:solidFill>
                <a:latin typeface="Times New Roman" panose="02020603050405020304" pitchFamily="18" charset="0"/>
                <a:cs typeface="Times New Roman" panose="02020603050405020304" pitchFamily="18" charset="0"/>
              </a:rPr>
              <a:t>a </a:t>
            </a:r>
            <a:r>
              <a:rPr lang="hr-HR" b="1" dirty="0" err="1" smtClean="0">
                <a:solidFill>
                  <a:srgbClr val="C00000"/>
                </a:solidFill>
                <a:latin typeface="Times New Roman" panose="02020603050405020304" pitchFamily="18" charset="0"/>
                <a:cs typeface="Times New Roman" panose="02020603050405020304" pitchFamily="18" charset="0"/>
              </a:rPr>
              <a:t>right</a:t>
            </a:r>
            <a:r>
              <a:rPr lang="hr-HR" b="1" dirty="0" smtClean="0">
                <a:solidFill>
                  <a:srgbClr val="C00000"/>
                </a:solidFill>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of</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an</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individual</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depending</a:t>
            </a:r>
            <a:r>
              <a:rPr lang="hr-HR" dirty="0" smtClean="0">
                <a:latin typeface="Times New Roman" panose="02020603050405020304" pitchFamily="18" charset="0"/>
                <a:cs typeface="Times New Roman" panose="02020603050405020304" pitchFamily="18" charset="0"/>
              </a:rPr>
              <a:t> on a </a:t>
            </a:r>
            <a:r>
              <a:rPr lang="hr-HR" b="1" dirty="0" smtClean="0">
                <a:solidFill>
                  <a:srgbClr val="C00000"/>
                </a:solidFill>
                <a:latin typeface="Times New Roman" panose="02020603050405020304" pitchFamily="18" charset="0"/>
                <a:cs typeface="Times New Roman" panose="02020603050405020304" pitchFamily="18" charset="0"/>
              </a:rPr>
              <a:t>procedure</a:t>
            </a:r>
            <a:r>
              <a:rPr lang="hr-HR" dirty="0" smtClean="0">
                <a:latin typeface="Times New Roman" panose="02020603050405020304" pitchFamily="18" charset="0"/>
                <a:cs typeface="Times New Roman" panose="02020603050405020304" pitchFamily="18" charset="0"/>
              </a:rPr>
              <a:t> for </a:t>
            </a:r>
            <a:r>
              <a:rPr lang="hr-HR" dirty="0" err="1" smtClean="0">
                <a:latin typeface="Times New Roman" panose="02020603050405020304" pitchFamily="18" charset="0"/>
                <a:cs typeface="Times New Roman" panose="02020603050405020304" pitchFamily="18" charset="0"/>
              </a:rPr>
              <a:t>enforcing</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it</a:t>
            </a:r>
            <a:endParaRPr lang="hr-HR" dirty="0" smtClean="0">
              <a:latin typeface="Times New Roman" panose="02020603050405020304" pitchFamily="18" charset="0"/>
              <a:cs typeface="Times New Roman" panose="02020603050405020304" pitchFamily="18" charset="0"/>
            </a:endParaRPr>
          </a:p>
          <a:p>
            <a:pPr>
              <a:buFontTx/>
              <a:buChar char="-"/>
            </a:pPr>
            <a:r>
              <a:rPr lang="hr-HR" dirty="0" err="1" smtClean="0">
                <a:latin typeface="Times New Roman" panose="02020603050405020304" pitchFamily="18" charset="0"/>
                <a:cs typeface="Times New Roman" panose="02020603050405020304" pitchFamily="18" charset="0"/>
              </a:rPr>
              <a:t>Mistakes</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in</a:t>
            </a:r>
            <a:r>
              <a:rPr lang="hr-HR" dirty="0" smtClean="0">
                <a:latin typeface="Times New Roman" panose="02020603050405020304" pitchFamily="18" charset="0"/>
                <a:cs typeface="Times New Roman" panose="02020603050405020304" pitchFamily="18" charset="0"/>
              </a:rPr>
              <a:t> </a:t>
            </a:r>
            <a:r>
              <a:rPr lang="hr-HR" b="1" dirty="0" err="1" smtClean="0">
                <a:solidFill>
                  <a:srgbClr val="C00000"/>
                </a:solidFill>
                <a:latin typeface="Times New Roman" panose="02020603050405020304" pitchFamily="18" charset="0"/>
                <a:cs typeface="Times New Roman" panose="02020603050405020304" pitchFamily="18" charset="0"/>
              </a:rPr>
              <a:t>formalities</a:t>
            </a:r>
            <a:r>
              <a:rPr lang="hr-HR" dirty="0" smtClean="0">
                <a:solidFill>
                  <a:srgbClr val="C00000"/>
                </a:solidFill>
                <a:latin typeface="Times New Roman" panose="02020603050405020304" pitchFamily="18" charset="0"/>
                <a:cs typeface="Times New Roman" panose="02020603050405020304" pitchFamily="18" charset="0"/>
              </a:rPr>
              <a:t> → </a:t>
            </a:r>
            <a:r>
              <a:rPr lang="hr-HR" b="1" dirty="0" err="1" smtClean="0">
                <a:solidFill>
                  <a:srgbClr val="C00000"/>
                </a:solidFill>
                <a:latin typeface="Times New Roman" panose="02020603050405020304" pitchFamily="18" charset="0"/>
                <a:cs typeface="Times New Roman" panose="02020603050405020304" pitchFamily="18" charset="0"/>
              </a:rPr>
              <a:t>plaintiff</a:t>
            </a:r>
            <a:r>
              <a:rPr lang="hr-HR" dirty="0" smtClean="0">
                <a:solidFill>
                  <a:srgbClr val="C00000"/>
                </a:solidFill>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lost</a:t>
            </a:r>
            <a:r>
              <a:rPr lang="hr-HR" dirty="0" smtClean="0">
                <a:latin typeface="Times New Roman" panose="02020603050405020304" pitchFamily="18" charset="0"/>
                <a:cs typeface="Times New Roman" panose="02020603050405020304" pitchFamily="18" charset="0"/>
              </a:rPr>
              <a:t> a </a:t>
            </a:r>
            <a:r>
              <a:rPr lang="hr-HR" dirty="0" err="1" smtClean="0">
                <a:latin typeface="Times New Roman" panose="02020603050405020304" pitchFamily="18" charset="0"/>
                <a:cs typeface="Times New Roman" panose="02020603050405020304" pitchFamily="18" charset="0"/>
              </a:rPr>
              <a:t>case</a:t>
            </a:r>
            <a:r>
              <a:rPr lang="hr-HR" dirty="0" smtClean="0">
                <a:latin typeface="Times New Roman" panose="02020603050405020304" pitchFamily="18" charset="0"/>
                <a:cs typeface="Times New Roman" panose="02020603050405020304" pitchFamily="18" charset="0"/>
              </a:rPr>
              <a:t> </a:t>
            </a:r>
          </a:p>
          <a:p>
            <a:pPr>
              <a:buFontTx/>
              <a:buChar char="-"/>
            </a:pPr>
            <a:r>
              <a:rPr lang="hr-HR" b="1" dirty="0" err="1" smtClean="0">
                <a:solidFill>
                  <a:srgbClr val="C00000"/>
                </a:solidFill>
                <a:latin typeface="Times New Roman" panose="02020603050405020304" pitchFamily="18" charset="0"/>
                <a:cs typeface="Times New Roman" panose="02020603050405020304" pitchFamily="18" charset="0"/>
              </a:rPr>
              <a:t>Damages</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the</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only</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remedy</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awarded</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by</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common</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law</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courts</a:t>
            </a:r>
            <a:endParaRPr lang="hr-HR" dirty="0" smtClean="0">
              <a:latin typeface="Times New Roman" panose="02020603050405020304" pitchFamily="18" charset="0"/>
              <a:cs typeface="Times New Roman" panose="02020603050405020304" pitchFamily="18" charset="0"/>
            </a:endParaRPr>
          </a:p>
          <a:p>
            <a:pPr>
              <a:buFontTx/>
              <a:buChar char="-"/>
            </a:pPr>
            <a:endParaRPr lang="hr-HR" dirty="0" smtClean="0">
              <a:latin typeface="Times New Roman" panose="02020603050405020304" pitchFamily="18" charset="0"/>
              <a:cs typeface="Times New Roman" panose="02020603050405020304" pitchFamily="18" charset="0"/>
            </a:endParaRPr>
          </a:p>
          <a:p>
            <a:pPr marL="0" indent="0">
              <a:buNone/>
            </a:pPr>
            <a:endParaRPr lang="hr-HR" dirty="0">
              <a:latin typeface="Times New Roman" panose="02020603050405020304" pitchFamily="18" charset="0"/>
              <a:cs typeface="Times New Roman" panose="02020603050405020304" pitchFamily="18" charset="0"/>
            </a:endParaRPr>
          </a:p>
          <a:p>
            <a:pPr marL="0" indent="0">
              <a:buNone/>
            </a:pPr>
            <a:r>
              <a:rPr lang="hr-HR" b="1" dirty="0" err="1" smtClean="0">
                <a:solidFill>
                  <a:srgbClr val="FF0000"/>
                </a:solidFill>
                <a:latin typeface="Times New Roman" panose="02020603050405020304" pitchFamily="18" charset="0"/>
                <a:cs typeface="Times New Roman" panose="02020603050405020304" pitchFamily="18" charset="0"/>
              </a:rPr>
              <a:t>justice</a:t>
            </a:r>
            <a:r>
              <a:rPr lang="hr-HR" b="1" dirty="0" smtClean="0">
                <a:solidFill>
                  <a:srgbClr val="FF0000"/>
                </a:solidFill>
                <a:latin typeface="Times New Roman" panose="02020603050405020304" pitchFamily="18" charset="0"/>
                <a:cs typeface="Times New Roman" panose="02020603050405020304" pitchFamily="18" charset="0"/>
              </a:rPr>
              <a:t> </a:t>
            </a:r>
            <a:r>
              <a:rPr lang="hr-HR" b="1" dirty="0" err="1" smtClean="0">
                <a:solidFill>
                  <a:srgbClr val="FF0000"/>
                </a:solidFill>
                <a:latin typeface="Times New Roman" panose="02020603050405020304" pitchFamily="18" charset="0"/>
                <a:cs typeface="Times New Roman" panose="02020603050405020304" pitchFamily="18" charset="0"/>
              </a:rPr>
              <a:t>not</a:t>
            </a:r>
            <a:r>
              <a:rPr lang="hr-HR" b="1" dirty="0" smtClean="0">
                <a:solidFill>
                  <a:srgbClr val="FF0000"/>
                </a:solidFill>
                <a:latin typeface="Times New Roman" panose="02020603050405020304" pitchFamily="18" charset="0"/>
                <a:cs typeface="Times New Roman" panose="02020603050405020304" pitchFamily="18" charset="0"/>
              </a:rPr>
              <a:t> </a:t>
            </a:r>
            <a:r>
              <a:rPr lang="hr-HR" b="1" dirty="0" err="1" smtClean="0">
                <a:solidFill>
                  <a:srgbClr val="FF0000"/>
                </a:solidFill>
                <a:latin typeface="Times New Roman" panose="02020603050405020304" pitchFamily="18" charset="0"/>
                <a:cs typeface="Times New Roman" panose="02020603050405020304" pitchFamily="18" charset="0"/>
              </a:rPr>
              <a:t>obtained</a:t>
            </a:r>
            <a:r>
              <a:rPr lang="hr-HR" b="1" dirty="0" smtClean="0">
                <a:solidFill>
                  <a:srgbClr val="FF0000"/>
                </a:solidFill>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in</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the</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common</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law</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courts</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parties</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appealed</a:t>
            </a:r>
            <a:r>
              <a:rPr lang="hr-HR" dirty="0" smtClean="0">
                <a:latin typeface="Times New Roman" panose="02020603050405020304" pitchFamily="18" charset="0"/>
                <a:cs typeface="Times New Roman" panose="02020603050405020304" pitchFamily="18" charset="0"/>
              </a:rPr>
              <a:t> </a:t>
            </a:r>
            <a:r>
              <a:rPr lang="hr-HR" b="1" dirty="0" err="1" smtClean="0">
                <a:latin typeface="Times New Roman" panose="02020603050405020304" pitchFamily="18" charset="0"/>
                <a:cs typeface="Times New Roman" panose="02020603050405020304" pitchFamily="18" charset="0"/>
              </a:rPr>
              <a:t>directly</a:t>
            </a:r>
            <a:r>
              <a:rPr lang="hr-HR" b="1" dirty="0" smtClean="0">
                <a:latin typeface="Times New Roman" panose="02020603050405020304" pitchFamily="18" charset="0"/>
                <a:cs typeface="Times New Roman" panose="02020603050405020304" pitchFamily="18" charset="0"/>
              </a:rPr>
              <a:t> to </a:t>
            </a:r>
            <a:r>
              <a:rPr lang="hr-HR" b="1" dirty="0" err="1" smtClean="0">
                <a:latin typeface="Times New Roman" panose="02020603050405020304" pitchFamily="18" charset="0"/>
                <a:cs typeface="Times New Roman" panose="02020603050405020304" pitchFamily="18" charset="0"/>
              </a:rPr>
              <a:t>the</a:t>
            </a:r>
            <a:r>
              <a:rPr lang="hr-HR" b="1" dirty="0" smtClean="0">
                <a:latin typeface="Times New Roman" panose="02020603050405020304" pitchFamily="18" charset="0"/>
                <a:cs typeface="Times New Roman" panose="02020603050405020304" pitchFamily="18" charset="0"/>
              </a:rPr>
              <a:t> </a:t>
            </a:r>
            <a:r>
              <a:rPr lang="hr-HR" b="1" dirty="0" err="1" smtClean="0">
                <a:latin typeface="Times New Roman" panose="02020603050405020304" pitchFamily="18" charset="0"/>
                <a:cs typeface="Times New Roman" panose="02020603050405020304" pitchFamily="18" charset="0"/>
              </a:rPr>
              <a:t>king</a:t>
            </a:r>
            <a:r>
              <a:rPr lang="hr-HR" b="1" dirty="0" smtClean="0">
                <a:latin typeface="Times New Roman" panose="02020603050405020304" pitchFamily="18" charset="0"/>
                <a:cs typeface="Times New Roman" panose="02020603050405020304" pitchFamily="18" charset="0"/>
              </a:rPr>
              <a:t> </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cases</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referred</a:t>
            </a:r>
            <a:r>
              <a:rPr lang="hr-HR" dirty="0" smtClean="0">
                <a:latin typeface="Times New Roman" panose="02020603050405020304" pitchFamily="18" charset="0"/>
                <a:cs typeface="Times New Roman" panose="02020603050405020304" pitchFamily="18" charset="0"/>
              </a:rPr>
              <a:t> to </a:t>
            </a:r>
            <a:r>
              <a:rPr lang="hr-HR" dirty="0" err="1" smtClean="0">
                <a:latin typeface="Times New Roman" panose="02020603050405020304" pitchFamily="18" charset="0"/>
                <a:cs typeface="Times New Roman" panose="02020603050405020304" pitchFamily="18" charset="0"/>
              </a:rPr>
              <a:t>the</a:t>
            </a:r>
            <a:r>
              <a:rPr lang="hr-HR" dirty="0" smtClean="0">
                <a:latin typeface="Times New Roman" panose="02020603050405020304" pitchFamily="18" charset="0"/>
                <a:cs typeface="Times New Roman" panose="02020603050405020304" pitchFamily="18" charset="0"/>
              </a:rPr>
              <a:t> </a:t>
            </a:r>
            <a:r>
              <a:rPr lang="hr-HR" b="1" dirty="0" err="1" smtClean="0">
                <a:latin typeface="Times New Roman" panose="02020603050405020304" pitchFamily="18" charset="0"/>
                <a:cs typeface="Times New Roman" panose="02020603050405020304" pitchFamily="18" charset="0"/>
              </a:rPr>
              <a:t>king’s</a:t>
            </a:r>
            <a:r>
              <a:rPr lang="hr-HR" b="1" dirty="0" smtClean="0">
                <a:latin typeface="Times New Roman" panose="02020603050405020304" pitchFamily="18" charset="0"/>
                <a:cs typeface="Times New Roman" panose="02020603050405020304" pitchFamily="18" charset="0"/>
              </a:rPr>
              <a:t> </a:t>
            </a:r>
            <a:r>
              <a:rPr lang="hr-HR" b="1" dirty="0" err="1" smtClean="0">
                <a:latin typeface="Times New Roman" panose="02020603050405020304" pitchFamily="18" charset="0"/>
                <a:cs typeface="Times New Roman" panose="02020603050405020304" pitchFamily="18" charset="0"/>
              </a:rPr>
              <a:t>Chancellor</a:t>
            </a:r>
            <a:r>
              <a:rPr lang="hr-HR" b="1" dirty="0" smtClean="0">
                <a:latin typeface="Times New Roman" panose="02020603050405020304" pitchFamily="18" charset="0"/>
                <a:cs typeface="Times New Roman" panose="02020603050405020304" pitchFamily="18" charset="0"/>
              </a:rPr>
              <a:t> </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decision</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made</a:t>
            </a:r>
            <a:r>
              <a:rPr lang="hr-HR" dirty="0" smtClean="0">
                <a:latin typeface="Times New Roman" panose="02020603050405020304" pitchFamily="18" charset="0"/>
                <a:cs typeface="Times New Roman" panose="02020603050405020304" pitchFamily="18" charset="0"/>
              </a:rPr>
              <a:t> on </a:t>
            </a:r>
            <a:r>
              <a:rPr lang="hr-HR" b="1" dirty="0" err="1" smtClean="0">
                <a:solidFill>
                  <a:srgbClr val="FF0000"/>
                </a:solidFill>
                <a:latin typeface="Times New Roman" panose="02020603050405020304" pitchFamily="18" charset="0"/>
                <a:cs typeface="Times New Roman" panose="02020603050405020304" pitchFamily="18" charset="0"/>
              </a:rPr>
              <a:t>the</a:t>
            </a:r>
            <a:r>
              <a:rPr lang="hr-HR" b="1" dirty="0" smtClean="0">
                <a:solidFill>
                  <a:srgbClr val="FF0000"/>
                </a:solidFill>
                <a:latin typeface="Times New Roman" panose="02020603050405020304" pitchFamily="18" charset="0"/>
                <a:cs typeface="Times New Roman" panose="02020603050405020304" pitchFamily="18" charset="0"/>
              </a:rPr>
              <a:t> </a:t>
            </a:r>
            <a:r>
              <a:rPr lang="hr-HR" b="1" dirty="0" err="1" smtClean="0">
                <a:solidFill>
                  <a:srgbClr val="FF0000"/>
                </a:solidFill>
                <a:latin typeface="Times New Roman" panose="02020603050405020304" pitchFamily="18" charset="0"/>
                <a:cs typeface="Times New Roman" panose="02020603050405020304" pitchFamily="18" charset="0"/>
              </a:rPr>
              <a:t>principle</a:t>
            </a:r>
            <a:r>
              <a:rPr lang="hr-HR" b="1" dirty="0" smtClean="0">
                <a:solidFill>
                  <a:srgbClr val="FF0000"/>
                </a:solidFill>
                <a:latin typeface="Times New Roman" panose="02020603050405020304" pitchFamily="18" charset="0"/>
                <a:cs typeface="Times New Roman" panose="02020603050405020304" pitchFamily="18" charset="0"/>
              </a:rPr>
              <a:t> </a:t>
            </a:r>
            <a:r>
              <a:rPr lang="hr-HR" b="1" dirty="0" err="1" smtClean="0">
                <a:solidFill>
                  <a:srgbClr val="FF0000"/>
                </a:solidFill>
                <a:latin typeface="Times New Roman" panose="02020603050405020304" pitchFamily="18" charset="0"/>
                <a:cs typeface="Times New Roman" panose="02020603050405020304" pitchFamily="18" charset="0"/>
              </a:rPr>
              <a:t>of</a:t>
            </a:r>
            <a:r>
              <a:rPr lang="hr-HR" b="1" dirty="0" smtClean="0">
                <a:solidFill>
                  <a:srgbClr val="FF0000"/>
                </a:solidFill>
                <a:latin typeface="Times New Roman" panose="02020603050405020304" pitchFamily="18" charset="0"/>
                <a:cs typeface="Times New Roman" panose="02020603050405020304" pitchFamily="18" charset="0"/>
              </a:rPr>
              <a:t> </a:t>
            </a:r>
            <a:r>
              <a:rPr lang="hr-HR" b="1" dirty="0" err="1" smtClean="0">
                <a:solidFill>
                  <a:srgbClr val="FF0000"/>
                </a:solidFill>
                <a:latin typeface="Times New Roman" panose="02020603050405020304" pitchFamily="18" charset="0"/>
                <a:cs typeface="Times New Roman" panose="02020603050405020304" pitchFamily="18" charset="0"/>
              </a:rPr>
              <a:t>fairness</a:t>
            </a:r>
            <a:r>
              <a:rPr lang="hr-HR" b="1" dirty="0" smtClean="0">
                <a:latin typeface="Times New Roman" panose="02020603050405020304" pitchFamily="18" charset="0"/>
                <a:cs typeface="Times New Roman" panose="02020603050405020304" pitchFamily="18" charset="0"/>
              </a:rPr>
              <a:t> </a:t>
            </a:r>
            <a:r>
              <a:rPr lang="hr-HR" dirty="0" smtClean="0">
                <a:latin typeface="Times New Roman" panose="02020603050405020304" pitchFamily="18" charset="0"/>
                <a:cs typeface="Times New Roman" panose="02020603050405020304" pitchFamily="18" charset="0"/>
              </a:rPr>
              <a:t>(</a:t>
            </a:r>
            <a:r>
              <a:rPr lang="hr-HR" dirty="0" err="1" smtClean="0">
                <a:latin typeface="Times New Roman" panose="02020603050405020304" pitchFamily="18" charset="0"/>
                <a:cs typeface="Times New Roman" panose="02020603050405020304" pitchFamily="18" charset="0"/>
              </a:rPr>
              <a:t>What</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is</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right</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in</a:t>
            </a:r>
            <a:r>
              <a:rPr lang="hr-HR" dirty="0" smtClean="0">
                <a:latin typeface="Times New Roman" panose="02020603050405020304" pitchFamily="18" charset="0"/>
                <a:cs typeface="Times New Roman" panose="02020603050405020304" pitchFamily="18" charset="0"/>
              </a:rPr>
              <a:t> a </a:t>
            </a:r>
            <a:r>
              <a:rPr lang="hr-HR" dirty="0" err="1" smtClean="0">
                <a:latin typeface="Times New Roman" panose="02020603050405020304" pitchFamily="18" charset="0"/>
                <a:cs typeface="Times New Roman" panose="02020603050405020304" pitchFamily="18" charset="0"/>
              </a:rPr>
              <a:t>particular</a:t>
            </a:r>
            <a:r>
              <a:rPr lang="hr-HR" dirty="0" smtClean="0">
                <a:latin typeface="Times New Roman" panose="02020603050405020304" pitchFamily="18" charset="0"/>
                <a:cs typeface="Times New Roman" panose="02020603050405020304" pitchFamily="18" charset="0"/>
              </a:rPr>
              <a:t> </a:t>
            </a:r>
            <a:r>
              <a:rPr lang="hr-HR" dirty="0" err="1" smtClean="0">
                <a:latin typeface="Times New Roman" panose="02020603050405020304" pitchFamily="18" charset="0"/>
                <a:cs typeface="Times New Roman" panose="02020603050405020304" pitchFamily="18" charset="0"/>
              </a:rPr>
              <a:t>case</a:t>
            </a:r>
            <a:r>
              <a:rPr lang="hr-HR" dirty="0" smtClean="0">
                <a:latin typeface="Times New Roman" panose="02020603050405020304" pitchFamily="18" charset="0"/>
                <a:cs typeface="Times New Roman" panose="02020603050405020304" pitchFamily="18" charset="0"/>
              </a:rPr>
              <a:t>?)</a:t>
            </a:r>
            <a:endParaRPr lang="hr-HR" dirty="0"/>
          </a:p>
        </p:txBody>
      </p:sp>
      <p:sp>
        <p:nvSpPr>
          <p:cNvPr id="4" name="Right Arrow 3"/>
          <p:cNvSpPr/>
          <p:nvPr/>
        </p:nvSpPr>
        <p:spPr>
          <a:xfrm rot="5400000">
            <a:off x="1428764" y="4195972"/>
            <a:ext cx="95788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solidFill>
                  <a:srgbClr val="FFC000"/>
                </a:solidFill>
              </a:rPr>
              <a:t>EQUITY – </a:t>
            </a:r>
            <a:r>
              <a:rPr lang="hr-HR" b="1" dirty="0" err="1" smtClean="0">
                <a:solidFill>
                  <a:srgbClr val="FFC000"/>
                </a:solidFill>
              </a:rPr>
              <a:t>part</a:t>
            </a:r>
            <a:r>
              <a:rPr lang="hr-HR" b="1" dirty="0" smtClean="0">
                <a:solidFill>
                  <a:srgbClr val="FFC000"/>
                </a:solidFill>
              </a:rPr>
              <a:t> 2</a:t>
            </a:r>
            <a:endParaRPr lang="hr-HR" b="1" dirty="0">
              <a:solidFill>
                <a:srgbClr val="FFC000"/>
              </a:solidFill>
            </a:endParaRPr>
          </a:p>
        </p:txBody>
      </p:sp>
      <p:sp>
        <p:nvSpPr>
          <p:cNvPr id="3" name="Content Placeholder 2"/>
          <p:cNvSpPr>
            <a:spLocks noGrp="1"/>
          </p:cNvSpPr>
          <p:nvPr>
            <p:ph sz="quarter" idx="1"/>
          </p:nvPr>
        </p:nvSpPr>
        <p:spPr/>
        <p:txBody>
          <a:bodyPr/>
          <a:lstStyle/>
          <a:p>
            <a:r>
              <a:rPr lang="en-GB" i="1" dirty="0">
                <a:solidFill>
                  <a:srgbClr val="0066FF"/>
                </a:solidFill>
              </a:rPr>
              <a:t>Read the </a:t>
            </a:r>
            <a:r>
              <a:rPr lang="hr-HR" i="1" dirty="0" err="1" smtClean="0">
                <a:solidFill>
                  <a:srgbClr val="0066FF"/>
                </a:solidFill>
              </a:rPr>
              <a:t>second</a:t>
            </a:r>
            <a:r>
              <a:rPr lang="hr-HR" i="1" dirty="0" smtClean="0">
                <a:solidFill>
                  <a:srgbClr val="0066FF"/>
                </a:solidFill>
              </a:rPr>
              <a:t> </a:t>
            </a:r>
            <a:r>
              <a:rPr lang="hr-HR" i="1" dirty="0" err="1" smtClean="0">
                <a:solidFill>
                  <a:srgbClr val="0066FF"/>
                </a:solidFill>
              </a:rPr>
              <a:t>part</a:t>
            </a:r>
            <a:r>
              <a:rPr lang="hr-HR" i="1" dirty="0" smtClean="0">
                <a:solidFill>
                  <a:srgbClr val="0066FF"/>
                </a:solidFill>
              </a:rPr>
              <a:t> </a:t>
            </a:r>
            <a:r>
              <a:rPr lang="hr-HR" i="1" dirty="0" err="1" smtClean="0">
                <a:solidFill>
                  <a:srgbClr val="0066FF"/>
                </a:solidFill>
              </a:rPr>
              <a:t>of</a:t>
            </a:r>
            <a:r>
              <a:rPr lang="hr-HR" i="1" dirty="0" smtClean="0">
                <a:solidFill>
                  <a:srgbClr val="0066FF"/>
                </a:solidFill>
              </a:rPr>
              <a:t> </a:t>
            </a:r>
            <a:r>
              <a:rPr lang="hr-HR" i="1" dirty="0" err="1" smtClean="0">
                <a:solidFill>
                  <a:srgbClr val="0066FF"/>
                </a:solidFill>
              </a:rPr>
              <a:t>the</a:t>
            </a:r>
            <a:r>
              <a:rPr lang="hr-HR" i="1" dirty="0" smtClean="0">
                <a:solidFill>
                  <a:srgbClr val="0066FF"/>
                </a:solidFill>
              </a:rPr>
              <a:t> </a:t>
            </a:r>
            <a:r>
              <a:rPr lang="hr-HR" i="1" dirty="0" err="1" smtClean="0">
                <a:solidFill>
                  <a:srgbClr val="0066FF"/>
                </a:solidFill>
              </a:rPr>
              <a:t>paragraph</a:t>
            </a:r>
            <a:r>
              <a:rPr lang="hr-HR" i="1" dirty="0" smtClean="0">
                <a:solidFill>
                  <a:srgbClr val="0066FF"/>
                </a:solidFill>
              </a:rPr>
              <a:t> on </a:t>
            </a:r>
            <a:r>
              <a:rPr lang="hr-HR" i="1" dirty="0" err="1" smtClean="0">
                <a:solidFill>
                  <a:srgbClr val="0066FF"/>
                </a:solidFill>
              </a:rPr>
              <a:t>Equity</a:t>
            </a:r>
            <a:r>
              <a:rPr lang="en-GB" i="1" dirty="0" smtClean="0">
                <a:solidFill>
                  <a:srgbClr val="0066FF"/>
                </a:solidFill>
              </a:rPr>
              <a:t> </a:t>
            </a:r>
            <a:r>
              <a:rPr lang="en-GB" i="1" dirty="0">
                <a:solidFill>
                  <a:srgbClr val="0066FF"/>
                </a:solidFill>
              </a:rPr>
              <a:t>p. </a:t>
            </a:r>
            <a:r>
              <a:rPr lang="en-GB" i="1" dirty="0" smtClean="0">
                <a:solidFill>
                  <a:srgbClr val="0066FF"/>
                </a:solidFill>
              </a:rPr>
              <a:t>5</a:t>
            </a:r>
            <a:r>
              <a:rPr lang="hr-HR" i="1" dirty="0" smtClean="0">
                <a:solidFill>
                  <a:srgbClr val="0066FF"/>
                </a:solidFill>
              </a:rPr>
              <a:t>3</a:t>
            </a:r>
            <a:r>
              <a:rPr lang="en-GB" i="1" dirty="0" smtClean="0">
                <a:solidFill>
                  <a:srgbClr val="0066FF"/>
                </a:solidFill>
              </a:rPr>
              <a:t>, and </a:t>
            </a:r>
            <a:r>
              <a:rPr lang="en-GB" i="1" dirty="0">
                <a:solidFill>
                  <a:srgbClr val="0066FF"/>
                </a:solidFill>
              </a:rPr>
              <a:t>complete the </a:t>
            </a:r>
            <a:r>
              <a:rPr lang="hr-HR" i="1" dirty="0" err="1" smtClean="0">
                <a:solidFill>
                  <a:srgbClr val="0066FF"/>
                </a:solidFill>
              </a:rPr>
              <a:t>missing</a:t>
            </a:r>
            <a:r>
              <a:rPr lang="hr-HR" i="1" dirty="0" smtClean="0">
                <a:solidFill>
                  <a:srgbClr val="0066FF"/>
                </a:solidFill>
              </a:rPr>
              <a:t> </a:t>
            </a:r>
            <a:r>
              <a:rPr lang="hr-HR" i="1" dirty="0" err="1" smtClean="0">
                <a:solidFill>
                  <a:srgbClr val="0066FF"/>
                </a:solidFill>
              </a:rPr>
              <a:t>information</a:t>
            </a:r>
            <a:r>
              <a:rPr lang="en-GB" i="1" dirty="0" smtClean="0">
                <a:solidFill>
                  <a:srgbClr val="0066FF"/>
                </a:solidFill>
              </a:rPr>
              <a:t>: </a:t>
            </a:r>
            <a:endParaRPr lang="hr-HR" i="1" dirty="0" smtClean="0">
              <a:solidFill>
                <a:srgbClr val="0066FF"/>
              </a:solidFill>
            </a:endParaRPr>
          </a:p>
          <a:p>
            <a:pPr marL="0" indent="0">
              <a:buNone/>
            </a:pPr>
            <a:r>
              <a:rPr lang="hr-HR" b="1" dirty="0" smtClean="0"/>
              <a:t>EQUITABLE REMEDIES </a:t>
            </a:r>
            <a:r>
              <a:rPr lang="hr-HR" dirty="0" err="1" smtClean="0"/>
              <a:t>developed</a:t>
            </a:r>
            <a:r>
              <a:rPr lang="hr-HR" dirty="0" smtClean="0"/>
              <a:t> </a:t>
            </a:r>
            <a:r>
              <a:rPr lang="hr-HR" dirty="0" err="1" smtClean="0"/>
              <a:t>by</a:t>
            </a:r>
            <a:r>
              <a:rPr lang="hr-HR" dirty="0" smtClean="0"/>
              <a:t> </a:t>
            </a:r>
            <a:r>
              <a:rPr lang="hr-HR" dirty="0" err="1" smtClean="0"/>
              <a:t>the</a:t>
            </a:r>
            <a:r>
              <a:rPr lang="hr-HR" dirty="0" smtClean="0"/>
              <a:t> </a:t>
            </a:r>
            <a:r>
              <a:rPr lang="hr-HR" dirty="0" err="1" smtClean="0"/>
              <a:t>king’s</a:t>
            </a:r>
            <a:r>
              <a:rPr lang="hr-HR" dirty="0" smtClean="0"/>
              <a:t> </a:t>
            </a:r>
            <a:r>
              <a:rPr lang="hr-HR" dirty="0" err="1" smtClean="0"/>
              <a:t>Chancellor</a:t>
            </a:r>
            <a:endParaRPr lang="hr-HR" dirty="0" smtClean="0"/>
          </a:p>
          <a:p>
            <a:pPr marL="0" indent="0">
              <a:buNone/>
            </a:pPr>
            <a:r>
              <a:rPr lang="hr-HR" i="1" dirty="0" smtClean="0"/>
              <a:t>Sudski nalog vezan za zabranu = ______________</a:t>
            </a:r>
          </a:p>
          <a:p>
            <a:pPr marL="0" indent="0">
              <a:buNone/>
            </a:pPr>
            <a:r>
              <a:rPr lang="hr-HR" i="1" dirty="0" smtClean="0"/>
              <a:t>Opoziv / </a:t>
            </a:r>
            <a:r>
              <a:rPr lang="hr-HR" i="1" dirty="0" err="1" smtClean="0"/>
              <a:t>poništaj</a:t>
            </a:r>
            <a:r>
              <a:rPr lang="hr-HR" i="1" dirty="0" smtClean="0"/>
              <a:t> = ________________</a:t>
            </a:r>
            <a:r>
              <a:rPr lang="hr-HR" dirty="0"/>
              <a:t>/</a:t>
            </a:r>
            <a:r>
              <a:rPr lang="hr-HR" dirty="0" err="1"/>
              <a:t>rɪˈsɪʒ.ən</a:t>
            </a:r>
            <a:r>
              <a:rPr lang="hr-HR" dirty="0"/>
              <a:t>/</a:t>
            </a:r>
            <a:endParaRPr lang="en-GB" i="1" dirty="0"/>
          </a:p>
          <a:p>
            <a:pPr marL="0" indent="0">
              <a:buNone/>
            </a:pPr>
            <a:r>
              <a:rPr lang="hr-HR" i="1" dirty="0" smtClean="0"/>
              <a:t>Ispravka / ispraviti = ______________ </a:t>
            </a:r>
            <a:r>
              <a:rPr lang="hr-HR" dirty="0"/>
              <a:t>/ˈ</a:t>
            </a:r>
            <a:r>
              <a:rPr lang="hr-HR" dirty="0" err="1"/>
              <a:t>rek.tɪ.faɪ</a:t>
            </a:r>
            <a:r>
              <a:rPr lang="hr-HR" dirty="0" smtClean="0"/>
              <a:t>/</a:t>
            </a:r>
          </a:p>
          <a:p>
            <a:pPr marL="0" indent="0">
              <a:buNone/>
            </a:pPr>
            <a:r>
              <a:rPr lang="hr-HR" i="1" dirty="0" smtClean="0"/>
              <a:t>Sudski nalog vezan za izvršenje obveze = ______________</a:t>
            </a:r>
          </a:p>
          <a:p>
            <a:endParaRPr lang="hr-H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solidFill>
                  <a:srgbClr val="FFC000"/>
                </a:solidFill>
              </a:rPr>
              <a:t>EQUITY – </a:t>
            </a:r>
            <a:r>
              <a:rPr lang="hr-HR" b="1" dirty="0" err="1">
                <a:solidFill>
                  <a:srgbClr val="FFC000"/>
                </a:solidFill>
              </a:rPr>
              <a:t>part</a:t>
            </a:r>
            <a:r>
              <a:rPr lang="hr-HR" b="1" dirty="0">
                <a:solidFill>
                  <a:srgbClr val="FFC000"/>
                </a:solidFill>
              </a:rPr>
              <a:t> </a:t>
            </a:r>
            <a:r>
              <a:rPr lang="hr-HR" b="1" dirty="0" smtClean="0">
                <a:solidFill>
                  <a:srgbClr val="FFC000"/>
                </a:solidFill>
              </a:rPr>
              <a:t>3</a:t>
            </a:r>
            <a:endParaRPr lang="hr-HR" dirty="0"/>
          </a:p>
        </p:txBody>
      </p:sp>
      <p:sp>
        <p:nvSpPr>
          <p:cNvPr id="3" name="Content Placeholder 2"/>
          <p:cNvSpPr>
            <a:spLocks noGrp="1"/>
          </p:cNvSpPr>
          <p:nvPr>
            <p:ph sz="quarter" idx="1"/>
          </p:nvPr>
        </p:nvSpPr>
        <p:spPr>
          <a:xfrm>
            <a:off x="301752" y="1412776"/>
            <a:ext cx="8734744" cy="4998296"/>
          </a:xfrm>
        </p:spPr>
        <p:txBody>
          <a:bodyPr>
            <a:normAutofit/>
          </a:bodyPr>
          <a:lstStyle/>
          <a:p>
            <a:pPr marL="0" indent="0">
              <a:buNone/>
            </a:pPr>
            <a:r>
              <a:rPr lang="hr-HR" dirty="0" err="1" smtClean="0"/>
              <a:t>The</a:t>
            </a:r>
            <a:r>
              <a:rPr lang="hr-HR" dirty="0" smtClean="0"/>
              <a:t> </a:t>
            </a:r>
            <a:r>
              <a:rPr lang="hr-HR" dirty="0" err="1" smtClean="0"/>
              <a:t>result</a:t>
            </a:r>
            <a:r>
              <a:rPr lang="hr-HR" dirty="0" smtClean="0"/>
              <a:t> </a:t>
            </a:r>
            <a:r>
              <a:rPr lang="hr-HR" dirty="0" err="1" smtClean="0"/>
              <a:t>of</a:t>
            </a:r>
            <a:r>
              <a:rPr lang="hr-HR" dirty="0" smtClean="0"/>
              <a:t> </a:t>
            </a:r>
            <a:r>
              <a:rPr lang="hr-HR" dirty="0" err="1" smtClean="0"/>
              <a:t>the</a:t>
            </a:r>
            <a:r>
              <a:rPr lang="hr-HR" dirty="0" smtClean="0"/>
              <a:t> </a:t>
            </a:r>
            <a:r>
              <a:rPr lang="hr-HR" dirty="0" err="1" smtClean="0"/>
              <a:t>work</a:t>
            </a:r>
            <a:r>
              <a:rPr lang="hr-HR" dirty="0" smtClean="0"/>
              <a:t> </a:t>
            </a:r>
            <a:r>
              <a:rPr lang="hr-HR" dirty="0" err="1" smtClean="0"/>
              <a:t>of</a:t>
            </a:r>
            <a:r>
              <a:rPr lang="hr-HR" dirty="0" smtClean="0"/>
              <a:t> </a:t>
            </a:r>
            <a:r>
              <a:rPr lang="hr-HR" dirty="0" err="1" smtClean="0"/>
              <a:t>king’s</a:t>
            </a:r>
            <a:r>
              <a:rPr lang="hr-HR" dirty="0" smtClean="0"/>
              <a:t> </a:t>
            </a:r>
            <a:r>
              <a:rPr lang="hr-HR" dirty="0" err="1" smtClean="0"/>
              <a:t>Chancellor</a:t>
            </a:r>
            <a:r>
              <a:rPr lang="hr-HR" dirty="0" smtClean="0"/>
              <a:t> = </a:t>
            </a:r>
            <a:r>
              <a:rPr lang="hr-HR" dirty="0" smtClean="0">
                <a:solidFill>
                  <a:srgbClr val="C00000"/>
                </a:solidFill>
              </a:rPr>
              <a:t>a Court </a:t>
            </a:r>
            <a:r>
              <a:rPr lang="hr-HR" dirty="0" err="1" smtClean="0">
                <a:solidFill>
                  <a:srgbClr val="C00000"/>
                </a:solidFill>
              </a:rPr>
              <a:t>of</a:t>
            </a:r>
            <a:r>
              <a:rPr lang="hr-HR" dirty="0" smtClean="0">
                <a:solidFill>
                  <a:srgbClr val="C00000"/>
                </a:solidFill>
              </a:rPr>
              <a:t> </a:t>
            </a:r>
            <a:r>
              <a:rPr lang="hr-HR" dirty="0" err="1" smtClean="0">
                <a:solidFill>
                  <a:srgbClr val="C00000"/>
                </a:solidFill>
              </a:rPr>
              <a:t>Chancery</a:t>
            </a:r>
            <a:r>
              <a:rPr lang="hr-HR" dirty="0" smtClean="0">
                <a:solidFill>
                  <a:srgbClr val="C00000"/>
                </a:solidFill>
              </a:rPr>
              <a:t> – </a:t>
            </a:r>
            <a:r>
              <a:rPr lang="hr-HR" dirty="0" err="1" smtClean="0">
                <a:solidFill>
                  <a:srgbClr val="C00000"/>
                </a:solidFill>
              </a:rPr>
              <a:t>it</a:t>
            </a:r>
            <a:r>
              <a:rPr lang="hr-HR" dirty="0" smtClean="0">
                <a:solidFill>
                  <a:srgbClr val="C00000"/>
                </a:solidFill>
              </a:rPr>
              <a:t> </a:t>
            </a:r>
            <a:r>
              <a:rPr lang="hr-HR" dirty="0" err="1" smtClean="0">
                <a:solidFill>
                  <a:srgbClr val="C00000"/>
                </a:solidFill>
              </a:rPr>
              <a:t>administered</a:t>
            </a:r>
            <a:r>
              <a:rPr lang="hr-HR" dirty="0" smtClean="0">
                <a:solidFill>
                  <a:srgbClr val="C00000"/>
                </a:solidFill>
              </a:rPr>
              <a:t> </a:t>
            </a:r>
            <a:r>
              <a:rPr lang="hr-HR" dirty="0" err="1" smtClean="0">
                <a:solidFill>
                  <a:srgbClr val="C00000"/>
                </a:solidFill>
              </a:rPr>
              <a:t>equity</a:t>
            </a:r>
            <a:r>
              <a:rPr lang="hr-HR" dirty="0" smtClean="0">
                <a:solidFill>
                  <a:srgbClr val="C00000"/>
                </a:solidFill>
              </a:rPr>
              <a:t> </a:t>
            </a:r>
            <a:r>
              <a:rPr lang="hr-HR" sz="2400" dirty="0" smtClean="0"/>
              <a:t>(</a:t>
            </a:r>
            <a:r>
              <a:rPr lang="hr-HR" sz="2400" dirty="0" err="1" smtClean="0"/>
              <a:t>abolishion</a:t>
            </a:r>
            <a:r>
              <a:rPr lang="hr-HR" sz="2400" dirty="0" smtClean="0"/>
              <a:t> </a:t>
            </a:r>
            <a:r>
              <a:rPr lang="hr-HR" sz="2400" dirty="0" err="1" smtClean="0"/>
              <a:t>after</a:t>
            </a:r>
            <a:r>
              <a:rPr lang="hr-HR" sz="2400" dirty="0" smtClean="0"/>
              <a:t> </a:t>
            </a:r>
            <a:r>
              <a:rPr lang="hr-HR" sz="2400" dirty="0" err="1" smtClean="0"/>
              <a:t>the</a:t>
            </a:r>
            <a:r>
              <a:rPr lang="hr-HR" sz="2400" dirty="0" smtClean="0"/>
              <a:t> </a:t>
            </a:r>
            <a:r>
              <a:rPr lang="hr-HR" sz="2400" dirty="0" err="1" smtClean="0"/>
              <a:t>Judicature</a:t>
            </a:r>
            <a:r>
              <a:rPr lang="hr-HR" sz="2400" dirty="0" smtClean="0"/>
              <a:t> </a:t>
            </a:r>
            <a:r>
              <a:rPr lang="hr-HR" sz="2400" dirty="0" err="1" smtClean="0"/>
              <a:t>Act</a:t>
            </a:r>
            <a:r>
              <a:rPr lang="hr-HR" sz="2400" dirty="0" smtClean="0"/>
              <a:t>)</a:t>
            </a:r>
          </a:p>
          <a:p>
            <a:pPr marL="0" indent="0">
              <a:buNone/>
            </a:pPr>
            <a:r>
              <a:rPr lang="hr-HR" dirty="0" smtClean="0"/>
              <a:t>HOWEVER</a:t>
            </a:r>
          </a:p>
          <a:p>
            <a:pPr>
              <a:buFontTx/>
              <a:buChar char="-"/>
            </a:pPr>
            <a:r>
              <a:rPr lang="hr-HR" dirty="0" err="1" smtClean="0"/>
              <a:t>Not</a:t>
            </a:r>
            <a:r>
              <a:rPr lang="hr-HR" dirty="0" smtClean="0"/>
              <a:t> a </a:t>
            </a:r>
            <a:r>
              <a:rPr lang="hr-HR" dirty="0" err="1" smtClean="0"/>
              <a:t>complete</a:t>
            </a:r>
            <a:r>
              <a:rPr lang="hr-HR" dirty="0" smtClean="0"/>
              <a:t> system </a:t>
            </a:r>
            <a:r>
              <a:rPr lang="hr-HR" dirty="0" err="1" smtClean="0"/>
              <a:t>of</a:t>
            </a:r>
            <a:r>
              <a:rPr lang="hr-HR" dirty="0" smtClean="0"/>
              <a:t> </a:t>
            </a:r>
            <a:r>
              <a:rPr lang="hr-HR" dirty="0" err="1" smtClean="0"/>
              <a:t>law</a:t>
            </a:r>
            <a:endParaRPr lang="hr-HR" dirty="0" smtClean="0"/>
          </a:p>
          <a:p>
            <a:pPr>
              <a:buFontTx/>
              <a:buChar char="-"/>
            </a:pPr>
            <a:r>
              <a:rPr lang="hr-HR" dirty="0" err="1" smtClean="0"/>
              <a:t>Filled</a:t>
            </a:r>
            <a:r>
              <a:rPr lang="hr-HR" dirty="0" smtClean="0"/>
              <a:t> </a:t>
            </a:r>
            <a:r>
              <a:rPr lang="hr-HR" dirty="0" err="1" smtClean="0"/>
              <a:t>the</a:t>
            </a:r>
            <a:r>
              <a:rPr lang="hr-HR" dirty="0" smtClean="0"/>
              <a:t> </a:t>
            </a:r>
            <a:r>
              <a:rPr lang="hr-HR" dirty="0" err="1" smtClean="0"/>
              <a:t>gaps</a:t>
            </a:r>
            <a:r>
              <a:rPr lang="hr-HR" dirty="0" smtClean="0"/>
              <a:t> </a:t>
            </a:r>
            <a:r>
              <a:rPr lang="hr-HR" dirty="0" err="1" smtClean="0"/>
              <a:t>in</a:t>
            </a:r>
            <a:r>
              <a:rPr lang="hr-HR" dirty="0" smtClean="0"/>
              <a:t> </a:t>
            </a:r>
            <a:r>
              <a:rPr lang="hr-HR" dirty="0" err="1" smtClean="0"/>
              <a:t>the</a:t>
            </a:r>
            <a:r>
              <a:rPr lang="hr-HR" dirty="0" smtClean="0"/>
              <a:t> </a:t>
            </a:r>
            <a:r>
              <a:rPr lang="hr-HR" dirty="0" err="1" smtClean="0"/>
              <a:t>common</a:t>
            </a:r>
            <a:r>
              <a:rPr lang="hr-HR" dirty="0" smtClean="0"/>
              <a:t> </a:t>
            </a:r>
            <a:r>
              <a:rPr lang="hr-HR" dirty="0" err="1" smtClean="0"/>
              <a:t>law</a:t>
            </a:r>
            <a:endParaRPr lang="hr-HR" dirty="0" smtClean="0"/>
          </a:p>
          <a:p>
            <a:pPr>
              <a:buFontTx/>
              <a:buChar char="-"/>
            </a:pPr>
            <a:r>
              <a:rPr lang="hr-HR" dirty="0" err="1" smtClean="0"/>
              <a:t>was</a:t>
            </a:r>
            <a:r>
              <a:rPr lang="hr-HR" dirty="0" smtClean="0"/>
              <a:t> more </a:t>
            </a:r>
            <a:r>
              <a:rPr lang="hr-HR" dirty="0" err="1" smtClean="0"/>
              <a:t>flexible</a:t>
            </a:r>
            <a:r>
              <a:rPr lang="hr-HR" dirty="0" smtClean="0"/>
              <a:t> </a:t>
            </a:r>
            <a:r>
              <a:rPr lang="hr-HR" dirty="0" err="1" smtClean="0"/>
              <a:t>in</a:t>
            </a:r>
            <a:r>
              <a:rPr lang="hr-HR" dirty="0" smtClean="0"/>
              <a:t> </a:t>
            </a:r>
            <a:r>
              <a:rPr lang="hr-HR" dirty="0" err="1" smtClean="0"/>
              <a:t>case</a:t>
            </a:r>
            <a:r>
              <a:rPr lang="hr-HR" dirty="0" smtClean="0"/>
              <a:t> </a:t>
            </a:r>
            <a:r>
              <a:rPr lang="hr-HR" dirty="0" err="1" smtClean="0"/>
              <a:t>of</a:t>
            </a:r>
            <a:r>
              <a:rPr lang="hr-HR" dirty="0" smtClean="0"/>
              <a:t> </a:t>
            </a:r>
            <a:r>
              <a:rPr lang="hr-HR" dirty="0" err="1" smtClean="0"/>
              <a:t>strict</a:t>
            </a:r>
            <a:r>
              <a:rPr lang="hr-HR" dirty="0" smtClean="0"/>
              <a:t> </a:t>
            </a:r>
            <a:r>
              <a:rPr lang="hr-HR" dirty="0" err="1" smtClean="0"/>
              <a:t>rules</a:t>
            </a:r>
            <a:r>
              <a:rPr lang="hr-HR" dirty="0" smtClean="0"/>
              <a:t> </a:t>
            </a:r>
            <a:r>
              <a:rPr lang="hr-HR" dirty="0" err="1" smtClean="0"/>
              <a:t>of</a:t>
            </a:r>
            <a:r>
              <a:rPr lang="hr-HR" dirty="0" smtClean="0"/>
              <a:t> </a:t>
            </a:r>
            <a:r>
              <a:rPr lang="hr-HR" dirty="0" err="1" smtClean="0"/>
              <a:t>common</a:t>
            </a:r>
            <a:r>
              <a:rPr lang="hr-HR" dirty="0" smtClean="0"/>
              <a:t> </a:t>
            </a:r>
            <a:r>
              <a:rPr lang="hr-HR" dirty="0" err="1" smtClean="0"/>
              <a:t>law</a:t>
            </a:r>
            <a:endParaRPr lang="hr-HR" dirty="0" smtClean="0"/>
          </a:p>
          <a:p>
            <a:pPr>
              <a:buFontTx/>
              <a:buChar char="-"/>
            </a:pPr>
            <a:r>
              <a:rPr lang="hr-HR" dirty="0"/>
              <a:t> </a:t>
            </a:r>
            <a:r>
              <a:rPr lang="hr-HR" dirty="0" smtClean="0"/>
              <a:t>        </a:t>
            </a:r>
            <a:r>
              <a:rPr lang="hr-HR" sz="2400" b="1" dirty="0" err="1" smtClean="0"/>
              <a:t>potential</a:t>
            </a:r>
            <a:r>
              <a:rPr lang="hr-HR" sz="2400" b="1" dirty="0" smtClean="0"/>
              <a:t> </a:t>
            </a:r>
            <a:r>
              <a:rPr lang="hr-HR" sz="2400" b="1" dirty="0" err="1" smtClean="0"/>
              <a:t>conflict</a:t>
            </a:r>
            <a:r>
              <a:rPr lang="hr-HR" sz="2400" b="1" dirty="0" smtClean="0"/>
              <a:t> </a:t>
            </a:r>
            <a:r>
              <a:rPr lang="hr-HR" sz="2400" dirty="0" err="1" smtClean="0"/>
              <a:t>between</a:t>
            </a:r>
            <a:r>
              <a:rPr lang="hr-HR" sz="2400" dirty="0" smtClean="0"/>
              <a:t> </a:t>
            </a:r>
            <a:r>
              <a:rPr lang="hr-HR" sz="2400" dirty="0" err="1" smtClean="0"/>
              <a:t>common</a:t>
            </a:r>
            <a:r>
              <a:rPr lang="hr-HR" sz="2400" dirty="0" smtClean="0"/>
              <a:t> </a:t>
            </a:r>
            <a:r>
              <a:rPr lang="hr-HR" sz="2400" dirty="0" err="1" smtClean="0"/>
              <a:t>law</a:t>
            </a:r>
            <a:r>
              <a:rPr lang="hr-HR" sz="2400" dirty="0" smtClean="0"/>
              <a:t> </a:t>
            </a:r>
            <a:r>
              <a:rPr lang="hr-HR" sz="2400" dirty="0" err="1" smtClean="0"/>
              <a:t>and</a:t>
            </a:r>
            <a:r>
              <a:rPr lang="hr-HR" sz="2400" dirty="0" smtClean="0"/>
              <a:t> </a:t>
            </a:r>
            <a:r>
              <a:rPr lang="hr-HR" sz="2400" dirty="0" err="1" smtClean="0"/>
              <a:t>equity</a:t>
            </a:r>
            <a:endParaRPr lang="hr-HR" sz="2400" dirty="0" smtClean="0"/>
          </a:p>
          <a:p>
            <a:pPr marL="0" indent="0">
              <a:buNone/>
            </a:pP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Judicature</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Act</a:t>
            </a:r>
            <a:r>
              <a:rPr lang="hr-HR" sz="2400" dirty="0" smtClean="0">
                <a:latin typeface="Times New Roman" panose="02020603050405020304" pitchFamily="18" charset="0"/>
                <a:cs typeface="Times New Roman" panose="02020603050405020304" pitchFamily="18" charset="0"/>
              </a:rPr>
              <a:t> (1873 – 1875) → </a:t>
            </a:r>
            <a:r>
              <a:rPr lang="hr-HR" sz="2400" dirty="0" err="1" smtClean="0">
                <a:solidFill>
                  <a:srgbClr val="C00000"/>
                </a:solidFill>
                <a:latin typeface="Times New Roman" panose="02020603050405020304" pitchFamily="18" charset="0"/>
                <a:cs typeface="Times New Roman" panose="02020603050405020304" pitchFamily="18" charset="0"/>
              </a:rPr>
              <a:t>the</a:t>
            </a:r>
            <a:r>
              <a:rPr lang="hr-HR" sz="2400" dirty="0" smtClean="0">
                <a:solidFill>
                  <a:srgbClr val="C00000"/>
                </a:solidFill>
                <a:latin typeface="Times New Roman" panose="02020603050405020304" pitchFamily="18" charset="0"/>
                <a:cs typeface="Times New Roman" panose="02020603050405020304" pitchFamily="18" charset="0"/>
              </a:rPr>
              <a:t> </a:t>
            </a:r>
            <a:r>
              <a:rPr lang="hr-HR" sz="2400" dirty="0" err="1" smtClean="0">
                <a:solidFill>
                  <a:srgbClr val="C00000"/>
                </a:solidFill>
                <a:latin typeface="Times New Roman" panose="02020603050405020304" pitchFamily="18" charset="0"/>
                <a:cs typeface="Times New Roman" panose="02020603050405020304" pitchFamily="18" charset="0"/>
              </a:rPr>
              <a:t>Hight</a:t>
            </a:r>
            <a:r>
              <a:rPr lang="hr-HR" sz="2400" dirty="0" smtClean="0">
                <a:solidFill>
                  <a:srgbClr val="C00000"/>
                </a:solidFill>
                <a:latin typeface="Times New Roman" panose="02020603050405020304" pitchFamily="18" charset="0"/>
                <a:cs typeface="Times New Roman" panose="02020603050405020304" pitchFamily="18" charset="0"/>
              </a:rPr>
              <a:t> Court </a:t>
            </a:r>
            <a:r>
              <a:rPr lang="hr-HR" sz="2400" dirty="0" err="1" smtClean="0">
                <a:solidFill>
                  <a:srgbClr val="C00000"/>
                </a:solidFill>
                <a:latin typeface="Times New Roman" panose="02020603050405020304" pitchFamily="18" charset="0"/>
                <a:cs typeface="Times New Roman" panose="02020603050405020304" pitchFamily="18" charset="0"/>
              </a:rPr>
              <a:t>of</a:t>
            </a:r>
            <a:r>
              <a:rPr lang="hr-HR" sz="2400" dirty="0" smtClean="0">
                <a:solidFill>
                  <a:srgbClr val="C00000"/>
                </a:solidFill>
                <a:latin typeface="Times New Roman" panose="02020603050405020304" pitchFamily="18" charset="0"/>
                <a:cs typeface="Times New Roman" panose="02020603050405020304" pitchFamily="18" charset="0"/>
              </a:rPr>
              <a:t> </a:t>
            </a:r>
            <a:r>
              <a:rPr lang="hr-HR" sz="2400" dirty="0" err="1" smtClean="0">
                <a:solidFill>
                  <a:srgbClr val="C00000"/>
                </a:solidFill>
                <a:latin typeface="Times New Roman" panose="02020603050405020304" pitchFamily="18" charset="0"/>
                <a:cs typeface="Times New Roman" panose="02020603050405020304" pitchFamily="18" charset="0"/>
              </a:rPr>
              <a:t>Justice</a:t>
            </a:r>
            <a:r>
              <a:rPr lang="hr-HR" sz="2400" dirty="0" smtClean="0">
                <a:solidFill>
                  <a:srgbClr val="C00000"/>
                </a:solidFill>
                <a:latin typeface="Times New Roman" panose="02020603050405020304" pitchFamily="18" charset="0"/>
                <a:cs typeface="Times New Roman" panose="02020603050405020304" pitchFamily="18" charset="0"/>
              </a:rPr>
              <a:t> </a:t>
            </a:r>
            <a:r>
              <a:rPr lang="hr-HR" sz="2400" dirty="0" smtClean="0">
                <a:latin typeface="Times New Roman" panose="02020603050405020304" pitchFamily="18" charset="0"/>
                <a:cs typeface="Times New Roman" panose="02020603050405020304" pitchFamily="18" charset="0"/>
              </a:rPr>
              <a:t>(</a:t>
            </a:r>
            <a:r>
              <a:rPr lang="hr-HR" sz="2400" dirty="0" err="1" smtClean="0">
                <a:latin typeface="Times New Roman" panose="02020603050405020304" pitchFamily="18" charset="0"/>
                <a:cs typeface="Times New Roman" panose="02020603050405020304" pitchFamily="18" charset="0"/>
              </a:rPr>
              <a:t>administered</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both</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common</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law</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and</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equity</a:t>
            </a:r>
            <a:r>
              <a:rPr lang="hr-HR" sz="2400" dirty="0" smtClean="0">
                <a:latin typeface="Times New Roman" panose="02020603050405020304" pitchFamily="18" charset="0"/>
                <a:cs typeface="Times New Roman" panose="02020603050405020304" pitchFamily="18" charset="0"/>
              </a:rPr>
              <a:t>) → </a:t>
            </a:r>
            <a:r>
              <a:rPr lang="hr-HR" sz="2400" dirty="0" err="1" smtClean="0">
                <a:latin typeface="Times New Roman" panose="02020603050405020304" pitchFamily="18" charset="0"/>
                <a:cs typeface="Times New Roman" panose="02020603050405020304" pitchFamily="18" charset="0"/>
              </a:rPr>
              <a:t>in</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case</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of</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conflict</a:t>
            </a:r>
            <a:r>
              <a:rPr lang="hr-HR" sz="2400" dirty="0" smtClean="0">
                <a:latin typeface="Times New Roman" panose="02020603050405020304" pitchFamily="18" charset="0"/>
                <a:cs typeface="Times New Roman" panose="02020603050405020304" pitchFamily="18" charset="0"/>
              </a:rPr>
              <a:t> </a:t>
            </a:r>
          </a:p>
          <a:p>
            <a:pPr marL="0" indent="0">
              <a:buNone/>
            </a:pPr>
            <a:r>
              <a:rPr lang="hr-HR" sz="2400" dirty="0" err="1">
                <a:latin typeface="Times New Roman" panose="02020603050405020304" pitchFamily="18" charset="0"/>
                <a:cs typeface="Times New Roman" panose="02020603050405020304" pitchFamily="18" charset="0"/>
              </a:rPr>
              <a:t>r</a:t>
            </a:r>
            <a:r>
              <a:rPr lang="hr-HR" sz="2400" dirty="0" err="1" smtClean="0">
                <a:latin typeface="Times New Roman" panose="02020603050405020304" pitchFamily="18" charset="0"/>
                <a:cs typeface="Times New Roman" panose="02020603050405020304" pitchFamily="18" charset="0"/>
              </a:rPr>
              <a:t>ules</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of</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equity</a:t>
            </a:r>
            <a:r>
              <a:rPr lang="hr-HR" sz="2400" dirty="0" smtClean="0">
                <a:latin typeface="Times New Roman" panose="02020603050405020304" pitchFamily="18" charset="0"/>
                <a:cs typeface="Times New Roman" panose="02020603050405020304" pitchFamily="18" charset="0"/>
              </a:rPr>
              <a:t> </a:t>
            </a:r>
            <a:r>
              <a:rPr lang="hr-HR" sz="2400" dirty="0" err="1" smtClean="0">
                <a:latin typeface="Times New Roman" panose="02020603050405020304" pitchFamily="18" charset="0"/>
                <a:cs typeface="Times New Roman" panose="02020603050405020304" pitchFamily="18" charset="0"/>
              </a:rPr>
              <a:t>prevailed</a:t>
            </a:r>
            <a:r>
              <a:rPr lang="hr-HR" sz="2400" dirty="0" smtClean="0">
                <a:latin typeface="Times New Roman" panose="02020603050405020304" pitchFamily="18" charset="0"/>
                <a:cs typeface="Times New Roman" panose="02020603050405020304" pitchFamily="18" charset="0"/>
              </a:rPr>
              <a:t>.</a:t>
            </a:r>
            <a:endParaRPr lang="hr-HR" sz="2400" dirty="0" smtClean="0"/>
          </a:p>
          <a:p>
            <a:pPr marL="0" indent="0">
              <a:buNone/>
            </a:pPr>
            <a:endParaRPr lang="hr-HR" dirty="0"/>
          </a:p>
        </p:txBody>
      </p:sp>
      <p:sp>
        <p:nvSpPr>
          <p:cNvPr id="4" name="Right Arrow 3"/>
          <p:cNvSpPr/>
          <p:nvPr/>
        </p:nvSpPr>
        <p:spPr>
          <a:xfrm>
            <a:off x="317105" y="4797152"/>
            <a:ext cx="9361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xmlns="" val="1415075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EC200"/>
                </a:solidFill>
              </a:rPr>
              <a:t>STATUTE LAW (</a:t>
            </a:r>
            <a:r>
              <a:rPr lang="hr-HR" dirty="0" err="1" smtClean="0">
                <a:solidFill>
                  <a:srgbClr val="FEC200"/>
                </a:solidFill>
              </a:rPr>
              <a:t>Unit</a:t>
            </a:r>
            <a:r>
              <a:rPr lang="hr-HR" dirty="0" smtClean="0">
                <a:solidFill>
                  <a:srgbClr val="FEC200"/>
                </a:solidFill>
              </a:rPr>
              <a:t> 9)</a:t>
            </a:r>
            <a:endParaRPr lang="hr-HR" dirty="0">
              <a:solidFill>
                <a:srgbClr val="FEC200"/>
              </a:solidFill>
            </a:endParaRPr>
          </a:p>
        </p:txBody>
      </p:sp>
      <p:sp>
        <p:nvSpPr>
          <p:cNvPr id="3" name="Content Placeholder 2"/>
          <p:cNvSpPr>
            <a:spLocks noGrp="1"/>
          </p:cNvSpPr>
          <p:nvPr>
            <p:ph sz="quarter" idx="1"/>
          </p:nvPr>
        </p:nvSpPr>
        <p:spPr>
          <a:xfrm>
            <a:off x="301752" y="1527048"/>
            <a:ext cx="8503920" cy="5116662"/>
          </a:xfrm>
        </p:spPr>
        <p:txBody>
          <a:bodyPr>
            <a:normAutofit fontScale="92500" lnSpcReduction="10000"/>
          </a:bodyPr>
          <a:lstStyle/>
          <a:p>
            <a:r>
              <a:rPr lang="hr-HR" b="1" dirty="0" err="1" smtClean="0">
                <a:solidFill>
                  <a:srgbClr val="C00000"/>
                </a:solidFill>
              </a:rPr>
              <a:t>statutes</a:t>
            </a:r>
            <a:r>
              <a:rPr lang="hr-HR" dirty="0" smtClean="0"/>
              <a:t> </a:t>
            </a:r>
            <a:r>
              <a:rPr lang="hr-HR" dirty="0" err="1" smtClean="0"/>
              <a:t>passed</a:t>
            </a:r>
            <a:r>
              <a:rPr lang="hr-HR" dirty="0" smtClean="0"/>
              <a:t> </a:t>
            </a:r>
            <a:r>
              <a:rPr lang="hr-HR" dirty="0" err="1" smtClean="0"/>
              <a:t>by</a:t>
            </a:r>
            <a:r>
              <a:rPr lang="hr-HR" dirty="0" smtClean="0"/>
              <a:t> </a:t>
            </a:r>
            <a:r>
              <a:rPr lang="hr-HR" dirty="0" err="1" smtClean="0"/>
              <a:t>Parliament</a:t>
            </a:r>
            <a:r>
              <a:rPr lang="hr-HR" dirty="0" smtClean="0"/>
              <a:t> (</a:t>
            </a:r>
            <a:r>
              <a:rPr lang="hr-HR" i="1" dirty="0" smtClean="0"/>
              <a:t>pisani zakon</a:t>
            </a:r>
            <a:r>
              <a:rPr lang="hr-HR" dirty="0" smtClean="0"/>
              <a:t>) = </a:t>
            </a:r>
            <a:r>
              <a:rPr lang="hr-HR" dirty="0" err="1" smtClean="0"/>
              <a:t>reaction</a:t>
            </a:r>
            <a:r>
              <a:rPr lang="hr-HR" dirty="0" smtClean="0"/>
              <a:t> to </a:t>
            </a:r>
            <a:r>
              <a:rPr lang="hr-HR" dirty="0" err="1" smtClean="0"/>
              <a:t>the</a:t>
            </a:r>
            <a:r>
              <a:rPr lang="hr-HR" dirty="0" smtClean="0"/>
              <a:t> </a:t>
            </a:r>
            <a:r>
              <a:rPr lang="hr-HR" dirty="0" err="1" smtClean="0"/>
              <a:t>need</a:t>
            </a:r>
            <a:r>
              <a:rPr lang="hr-HR" dirty="0" smtClean="0"/>
              <a:t> </a:t>
            </a:r>
            <a:r>
              <a:rPr lang="hr-HR" dirty="0" err="1" smtClean="0"/>
              <a:t>to</a:t>
            </a:r>
            <a:r>
              <a:rPr lang="hr-HR" dirty="0" smtClean="0"/>
              <a:t> </a:t>
            </a:r>
            <a:r>
              <a:rPr lang="hr-HR" dirty="0" err="1" smtClean="0"/>
              <a:t>regulate</a:t>
            </a:r>
            <a:r>
              <a:rPr lang="hr-HR" dirty="0" smtClean="0"/>
              <a:t> new </a:t>
            </a:r>
            <a:r>
              <a:rPr lang="hr-HR" dirty="0" err="1" smtClean="0"/>
              <a:t>situations</a:t>
            </a:r>
            <a:endParaRPr lang="hr-HR" dirty="0" smtClean="0"/>
          </a:p>
          <a:p>
            <a:pPr>
              <a:buNone/>
            </a:pPr>
            <a:r>
              <a:rPr lang="hr-HR" dirty="0" smtClean="0"/>
              <a:t>   (</a:t>
            </a:r>
            <a:r>
              <a:rPr lang="hr-HR" dirty="0" err="1" smtClean="0"/>
              <a:t>precedents</a:t>
            </a:r>
            <a:r>
              <a:rPr lang="hr-HR" dirty="0" smtClean="0"/>
              <a:t> </a:t>
            </a:r>
            <a:r>
              <a:rPr lang="hr-HR" dirty="0" err="1" smtClean="0"/>
              <a:t>could</a:t>
            </a:r>
            <a:r>
              <a:rPr lang="hr-HR" dirty="0" smtClean="0"/>
              <a:t> </a:t>
            </a:r>
            <a:r>
              <a:rPr lang="hr-HR" dirty="0" err="1" smtClean="0"/>
              <a:t>not</a:t>
            </a:r>
            <a:r>
              <a:rPr lang="hr-HR" dirty="0" smtClean="0"/>
              <a:t> </a:t>
            </a:r>
            <a:r>
              <a:rPr lang="hr-HR" dirty="0" err="1" smtClean="0"/>
              <a:t>ensure</a:t>
            </a:r>
            <a:r>
              <a:rPr lang="hr-HR" dirty="0" smtClean="0"/>
              <a:t> major </a:t>
            </a:r>
            <a:r>
              <a:rPr lang="hr-HR" dirty="0" err="1" smtClean="0"/>
              <a:t>changes</a:t>
            </a:r>
            <a:r>
              <a:rPr lang="hr-HR" dirty="0" smtClean="0"/>
              <a:t>)</a:t>
            </a:r>
          </a:p>
          <a:p>
            <a:pPr>
              <a:buNone/>
            </a:pPr>
            <a:endParaRPr lang="hr-HR" dirty="0" smtClean="0"/>
          </a:p>
          <a:p>
            <a:r>
              <a:rPr lang="hr-HR" dirty="0" smtClean="0">
                <a:solidFill>
                  <a:srgbClr val="C00000"/>
                </a:solidFill>
              </a:rPr>
              <a:t>argument </a:t>
            </a:r>
            <a:r>
              <a:rPr lang="hr-HR" dirty="0" err="1" smtClean="0">
                <a:solidFill>
                  <a:srgbClr val="C00000"/>
                </a:solidFill>
              </a:rPr>
              <a:t>of</a:t>
            </a:r>
            <a:r>
              <a:rPr lang="hr-HR" dirty="0" smtClean="0">
                <a:solidFill>
                  <a:srgbClr val="C00000"/>
                </a:solidFill>
              </a:rPr>
              <a:t> </a:t>
            </a:r>
            <a:r>
              <a:rPr lang="hr-HR" dirty="0" err="1" smtClean="0">
                <a:solidFill>
                  <a:srgbClr val="C00000"/>
                </a:solidFill>
              </a:rPr>
              <a:t>democracy</a:t>
            </a:r>
            <a:r>
              <a:rPr lang="hr-HR" dirty="0" smtClean="0">
                <a:solidFill>
                  <a:srgbClr val="C00000"/>
                </a:solidFill>
              </a:rPr>
              <a:t> </a:t>
            </a:r>
            <a:r>
              <a:rPr lang="hr-HR" dirty="0" smtClean="0"/>
              <a:t>– </a:t>
            </a:r>
            <a:r>
              <a:rPr lang="hr-HR" dirty="0" err="1" smtClean="0"/>
              <a:t>laws</a:t>
            </a:r>
            <a:r>
              <a:rPr lang="hr-HR" dirty="0" smtClean="0"/>
              <a:t> </a:t>
            </a:r>
            <a:r>
              <a:rPr lang="hr-HR" dirty="0" err="1" smtClean="0"/>
              <a:t>should</a:t>
            </a:r>
            <a:r>
              <a:rPr lang="hr-HR" dirty="0" smtClean="0"/>
              <a:t> </a:t>
            </a:r>
            <a:r>
              <a:rPr lang="hr-HR" dirty="0" err="1" smtClean="0"/>
              <a:t>be</a:t>
            </a:r>
            <a:r>
              <a:rPr lang="hr-HR" dirty="0" smtClean="0"/>
              <a:t> </a:t>
            </a:r>
            <a:r>
              <a:rPr lang="hr-HR" dirty="0" err="1" smtClean="0"/>
              <a:t>made</a:t>
            </a:r>
            <a:r>
              <a:rPr lang="hr-HR" dirty="0" smtClean="0"/>
              <a:t> </a:t>
            </a:r>
            <a:r>
              <a:rPr lang="hr-HR" dirty="0" err="1" smtClean="0"/>
              <a:t>by</a:t>
            </a:r>
            <a:r>
              <a:rPr lang="hr-HR" dirty="0" smtClean="0"/>
              <a:t> </a:t>
            </a:r>
            <a:r>
              <a:rPr lang="hr-HR" dirty="0" err="1" smtClean="0"/>
              <a:t>elected</a:t>
            </a:r>
            <a:r>
              <a:rPr lang="hr-HR" dirty="0" smtClean="0"/>
              <a:t> </a:t>
            </a:r>
            <a:r>
              <a:rPr lang="hr-HR" dirty="0" err="1" smtClean="0"/>
              <a:t>representatives</a:t>
            </a:r>
            <a:r>
              <a:rPr lang="hr-HR" dirty="0" smtClean="0"/>
              <a:t> </a:t>
            </a:r>
            <a:r>
              <a:rPr lang="hr-HR" dirty="0" err="1" smtClean="0"/>
              <a:t>of</a:t>
            </a:r>
            <a:r>
              <a:rPr lang="hr-HR" dirty="0" smtClean="0"/>
              <a:t> </a:t>
            </a:r>
            <a:r>
              <a:rPr lang="hr-HR" dirty="0" err="1" smtClean="0"/>
              <a:t>society</a:t>
            </a:r>
            <a:r>
              <a:rPr lang="hr-HR" dirty="0" smtClean="0"/>
              <a:t>  </a:t>
            </a:r>
            <a:r>
              <a:rPr lang="hr-HR" dirty="0" smtClean="0">
                <a:sym typeface="Symbol"/>
              </a:rPr>
              <a:t> </a:t>
            </a:r>
            <a:r>
              <a:rPr lang="hr-HR" dirty="0" err="1" smtClean="0">
                <a:sym typeface="Symbol"/>
              </a:rPr>
              <a:t>the</a:t>
            </a:r>
            <a:r>
              <a:rPr lang="hr-HR" dirty="0" smtClean="0">
                <a:sym typeface="Symbol"/>
              </a:rPr>
              <a:t> United </a:t>
            </a:r>
            <a:r>
              <a:rPr lang="hr-HR" dirty="0" err="1" smtClean="0">
                <a:sym typeface="Symbol"/>
              </a:rPr>
              <a:t>Kingdom</a:t>
            </a:r>
            <a:r>
              <a:rPr lang="hr-HR" dirty="0" smtClean="0">
                <a:sym typeface="Symbol"/>
              </a:rPr>
              <a:t> </a:t>
            </a:r>
            <a:r>
              <a:rPr lang="hr-HR" dirty="0" err="1" smtClean="0">
                <a:sym typeface="Symbol"/>
              </a:rPr>
              <a:t>Parliament</a:t>
            </a:r>
            <a:endParaRPr lang="hr-HR" dirty="0" smtClean="0">
              <a:sym typeface="Symbol"/>
            </a:endParaRPr>
          </a:p>
          <a:p>
            <a:pPr>
              <a:buNone/>
            </a:pPr>
            <a:endParaRPr lang="hr-HR" dirty="0" smtClean="0">
              <a:sym typeface="Symbol"/>
            </a:endParaRPr>
          </a:p>
          <a:p>
            <a:pPr>
              <a:buNone/>
            </a:pPr>
            <a:r>
              <a:rPr lang="hr-HR" dirty="0" err="1" smtClean="0">
                <a:solidFill>
                  <a:srgbClr val="C00000"/>
                </a:solidFill>
                <a:sym typeface="Symbol"/>
              </a:rPr>
              <a:t>statutes</a:t>
            </a:r>
            <a:r>
              <a:rPr lang="hr-HR" dirty="0" smtClean="0">
                <a:solidFill>
                  <a:srgbClr val="C00000"/>
                </a:solidFill>
                <a:sym typeface="Symbol"/>
              </a:rPr>
              <a:t> = </a:t>
            </a:r>
            <a:r>
              <a:rPr lang="hr-HR" dirty="0" err="1" smtClean="0">
                <a:solidFill>
                  <a:srgbClr val="C00000"/>
                </a:solidFill>
                <a:sym typeface="Symbol"/>
              </a:rPr>
              <a:t>Acts</a:t>
            </a:r>
            <a:r>
              <a:rPr lang="hr-HR" dirty="0" smtClean="0">
                <a:solidFill>
                  <a:srgbClr val="C00000"/>
                </a:solidFill>
                <a:sym typeface="Symbol"/>
              </a:rPr>
              <a:t> </a:t>
            </a:r>
            <a:r>
              <a:rPr lang="hr-HR" dirty="0" err="1" smtClean="0">
                <a:solidFill>
                  <a:srgbClr val="C00000"/>
                </a:solidFill>
                <a:sym typeface="Symbol"/>
              </a:rPr>
              <a:t>of</a:t>
            </a:r>
            <a:r>
              <a:rPr lang="hr-HR" dirty="0" smtClean="0">
                <a:solidFill>
                  <a:srgbClr val="C00000"/>
                </a:solidFill>
                <a:sym typeface="Symbol"/>
              </a:rPr>
              <a:t> </a:t>
            </a:r>
            <a:r>
              <a:rPr lang="hr-HR" dirty="0" err="1" smtClean="0">
                <a:solidFill>
                  <a:srgbClr val="C00000"/>
                </a:solidFill>
                <a:sym typeface="Symbol"/>
              </a:rPr>
              <a:t>Parliament</a:t>
            </a:r>
            <a:r>
              <a:rPr lang="hr-HR" dirty="0" smtClean="0">
                <a:solidFill>
                  <a:srgbClr val="C00000"/>
                </a:solidFill>
                <a:sym typeface="Symbol"/>
              </a:rPr>
              <a:t> </a:t>
            </a:r>
            <a:r>
              <a:rPr lang="hr-HR" dirty="0" smtClean="0">
                <a:sym typeface="Symbol"/>
              </a:rPr>
              <a:t>(60 to 70 </a:t>
            </a:r>
            <a:r>
              <a:rPr lang="hr-HR" dirty="0" err="1" smtClean="0">
                <a:sym typeface="Symbol"/>
              </a:rPr>
              <a:t>acts</a:t>
            </a:r>
            <a:r>
              <a:rPr lang="hr-HR" dirty="0" smtClean="0">
                <a:sym typeface="Symbol"/>
              </a:rPr>
              <a:t> </a:t>
            </a:r>
            <a:r>
              <a:rPr lang="hr-HR" dirty="0" err="1" smtClean="0">
                <a:sym typeface="Symbol"/>
              </a:rPr>
              <a:t>each</a:t>
            </a:r>
            <a:r>
              <a:rPr lang="hr-HR" dirty="0" smtClean="0">
                <a:sym typeface="Symbol"/>
              </a:rPr>
              <a:t> </a:t>
            </a:r>
            <a:r>
              <a:rPr lang="hr-HR" dirty="0" err="1" smtClean="0">
                <a:sym typeface="Symbol"/>
              </a:rPr>
              <a:t>year</a:t>
            </a:r>
            <a:r>
              <a:rPr lang="hr-HR" dirty="0" smtClean="0">
                <a:sym typeface="Symbol"/>
              </a:rPr>
              <a:t>)</a:t>
            </a:r>
          </a:p>
          <a:p>
            <a:endParaRPr lang="hr-HR" dirty="0" smtClean="0">
              <a:sym typeface="Symbol"/>
            </a:endParaRPr>
          </a:p>
          <a:p>
            <a:endParaRPr lang="hr-HR" dirty="0" smtClean="0"/>
          </a:p>
          <a:p>
            <a:pPr>
              <a:buNone/>
            </a:pPr>
            <a:r>
              <a:rPr lang="hr-HR" dirty="0" smtClean="0"/>
              <a:t>    </a:t>
            </a:r>
            <a:endParaRPr lang="hr-H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0</TotalTime>
  <Words>988</Words>
  <Application>Microsoft Office PowerPoint</Application>
  <PresentationFormat>On-screen Show (4:3)</PresentationFormat>
  <Paragraphs>140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 English for the Legal Profession II  </vt:lpstr>
      <vt:lpstr> UNIT 7</vt:lpstr>
      <vt:lpstr>SOURCES OF LAW = METHODS OF DEVELOPING LAW </vt:lpstr>
      <vt:lpstr>CUSTOMS</vt:lpstr>
      <vt:lpstr>COMMON LAW</vt:lpstr>
      <vt:lpstr>EQUITY – part I</vt:lpstr>
      <vt:lpstr>EQUITY – part 2</vt:lpstr>
      <vt:lpstr>EQUITY – part 3</vt:lpstr>
      <vt:lpstr>STATUTE LAW (Unit 9)</vt:lpstr>
      <vt:lpstr>DELEGATED LEGISLATION </vt:lpstr>
      <vt:lpstr>DELEGATED LEGISLATION – examples </vt:lpstr>
      <vt:lpstr>THE EUROPEAN CONVENTION  ON HUMAN RIGHTS</vt:lpstr>
      <vt:lpstr>EUROPEAN LAW</vt:lpstr>
      <vt:lpstr>Language work </vt:lpstr>
      <vt:lpstr>Part Two – STATUTORY INTERPRETATION </vt:lpstr>
      <vt:lpstr>Part Two – STATUTORY INTERPRETATION </vt:lpstr>
      <vt:lpstr>Part Two – STATUTORY INTERPRETATION </vt:lpstr>
      <vt:lpstr>Study the cases pp. 58 - 59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the Legal Profession II  UNIT 7</dc:title>
  <dc:creator>User</dc:creator>
  <cp:lastModifiedBy>User</cp:lastModifiedBy>
  <cp:revision>24</cp:revision>
  <cp:lastPrinted>2018-02-27T11:11:43Z</cp:lastPrinted>
  <dcterms:created xsi:type="dcterms:W3CDTF">2018-02-26T19:54:07Z</dcterms:created>
  <dcterms:modified xsi:type="dcterms:W3CDTF">2018-03-05T21:41:41Z</dcterms:modified>
</cp:coreProperties>
</file>