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57" r:id="rId5"/>
    <p:sldId id="267" r:id="rId6"/>
    <p:sldId id="259" r:id="rId7"/>
    <p:sldId id="268" r:id="rId8"/>
    <p:sldId id="260" r:id="rId9"/>
    <p:sldId id="261" r:id="rId10"/>
    <p:sldId id="263" r:id="rId11"/>
    <p:sldId id="264" r:id="rId12"/>
    <p:sldId id="265" r:id="rId13"/>
    <p:sldId id="266" r:id="rId14"/>
    <p:sldId id="269" r:id="rId15"/>
    <p:sldId id="274" r:id="rId16"/>
    <p:sldId id="270" r:id="rId17"/>
    <p:sldId id="275" r:id="rId18"/>
    <p:sldId id="276" r:id="rId19"/>
    <p:sldId id="271" r:id="rId20"/>
    <p:sldId id="273" r:id="rId21"/>
    <p:sldId id="272" r:id="rId22"/>
    <p:sldId id="277" r:id="rId2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EFAF01-3FEA-4442-922C-830FA4C80F8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D3DFCF3A-94CE-4A12-AFD5-7458ED887912}">
      <dgm:prSet phldrT="[Text]" custT="1"/>
      <dgm:spPr/>
      <dgm:t>
        <a:bodyPr/>
        <a:lstStyle/>
        <a:p>
          <a:r>
            <a:rPr lang="hr-HR" sz="2400" dirty="0" smtClean="0"/>
            <a:t>T</a:t>
          </a:r>
          <a:r>
            <a:rPr lang="en-GB" sz="2400" dirty="0" smtClean="0"/>
            <a:t>he Queen’s </a:t>
          </a:r>
          <a:r>
            <a:rPr lang="hr-HR" sz="2400" dirty="0" smtClean="0"/>
            <a:t>…</a:t>
          </a:r>
          <a:endParaRPr lang="hr-HR" sz="2400" dirty="0"/>
        </a:p>
      </dgm:t>
    </dgm:pt>
    <dgm:pt modelId="{19377716-2293-4330-8F12-DF622A345411}" type="parTrans" cxnId="{A79F83FD-FB4A-4388-8D15-4032C5D28754}">
      <dgm:prSet/>
      <dgm:spPr/>
      <dgm:t>
        <a:bodyPr/>
        <a:lstStyle/>
        <a:p>
          <a:endParaRPr lang="hr-HR" sz="2400"/>
        </a:p>
      </dgm:t>
    </dgm:pt>
    <dgm:pt modelId="{CA0A4555-B0A8-4C1C-B954-3C830164D111}" type="sibTrans" cxnId="{A79F83FD-FB4A-4388-8D15-4032C5D28754}">
      <dgm:prSet/>
      <dgm:spPr/>
      <dgm:t>
        <a:bodyPr/>
        <a:lstStyle/>
        <a:p>
          <a:endParaRPr lang="hr-HR" sz="2400"/>
        </a:p>
      </dgm:t>
    </dgm:pt>
    <dgm:pt modelId="{E8D5ECB9-A6D0-4B8B-AF1D-C3761B876D52}">
      <dgm:prSet phldrT="[Text]" custT="1"/>
      <dgm:spPr/>
      <dgm:t>
        <a:bodyPr/>
        <a:lstStyle/>
        <a:p>
          <a:r>
            <a:rPr lang="hr-HR" sz="2400" dirty="0" err="1" smtClean="0"/>
            <a:t>The</a:t>
          </a:r>
          <a:r>
            <a:rPr lang="hr-HR" sz="2400" dirty="0" smtClean="0"/>
            <a:t> … </a:t>
          </a:r>
          <a:r>
            <a:rPr lang="hr-HR" sz="2400" dirty="0" err="1" smtClean="0"/>
            <a:t>division</a:t>
          </a:r>
          <a:r>
            <a:rPr lang="hr-HR" sz="2400" dirty="0" smtClean="0"/>
            <a:t>  </a:t>
          </a:r>
          <a:endParaRPr lang="hr-HR" sz="2400" dirty="0"/>
        </a:p>
      </dgm:t>
    </dgm:pt>
    <dgm:pt modelId="{140F039B-1E8E-4416-9121-7AB0D48A528A}" type="parTrans" cxnId="{7A240BC1-3988-4A93-AB29-DC1144AA3AB8}">
      <dgm:prSet/>
      <dgm:spPr/>
      <dgm:t>
        <a:bodyPr/>
        <a:lstStyle/>
        <a:p>
          <a:endParaRPr lang="hr-HR" sz="2400"/>
        </a:p>
      </dgm:t>
    </dgm:pt>
    <dgm:pt modelId="{8A68AF64-D9BB-4B5D-8B2D-DC46FB0E8B4A}" type="sibTrans" cxnId="{7A240BC1-3988-4A93-AB29-DC1144AA3AB8}">
      <dgm:prSet/>
      <dgm:spPr/>
      <dgm:t>
        <a:bodyPr/>
        <a:lstStyle/>
        <a:p>
          <a:endParaRPr lang="hr-HR" sz="2400"/>
        </a:p>
      </dgm:t>
    </dgm:pt>
    <dgm:pt modelId="{E7A03CD1-21E0-4F0A-9C97-62284BED1AC0}">
      <dgm:prSet phldrT="[Text]" custT="1"/>
      <dgm:spPr/>
      <dgm:t>
        <a:bodyPr/>
        <a:lstStyle/>
        <a:p>
          <a:r>
            <a:rPr lang="hr-HR" sz="2400" dirty="0" err="1" smtClean="0"/>
            <a:t>The</a:t>
          </a:r>
          <a:r>
            <a:rPr lang="hr-HR" sz="2400" dirty="0" smtClean="0"/>
            <a:t> </a:t>
          </a:r>
          <a:r>
            <a:rPr lang="hr-HR" sz="2400" dirty="0" err="1" smtClean="0"/>
            <a:t>Chancery</a:t>
          </a:r>
          <a:r>
            <a:rPr lang="hr-HR" sz="2400" dirty="0" smtClean="0"/>
            <a:t>…</a:t>
          </a:r>
          <a:endParaRPr lang="hr-HR" sz="2400" dirty="0"/>
        </a:p>
      </dgm:t>
    </dgm:pt>
    <dgm:pt modelId="{E7690A5D-FE58-40E1-BC29-FCF0D26FA74A}" type="parTrans" cxnId="{CE1E2B75-14B8-4EB0-95A6-171C0C0F34EF}">
      <dgm:prSet/>
      <dgm:spPr/>
      <dgm:t>
        <a:bodyPr/>
        <a:lstStyle/>
        <a:p>
          <a:endParaRPr lang="hr-HR" sz="2400"/>
        </a:p>
      </dgm:t>
    </dgm:pt>
    <dgm:pt modelId="{3C722120-FEC7-47E6-91C6-389F694F75D2}" type="sibTrans" cxnId="{CE1E2B75-14B8-4EB0-95A6-171C0C0F34EF}">
      <dgm:prSet/>
      <dgm:spPr/>
      <dgm:t>
        <a:bodyPr/>
        <a:lstStyle/>
        <a:p>
          <a:endParaRPr lang="hr-HR" sz="2400"/>
        </a:p>
      </dgm:t>
    </dgm:pt>
    <dgm:pt modelId="{D3F1E767-BE99-4158-8796-746EBFEC42BD}" type="pres">
      <dgm:prSet presAssocID="{08EFAF01-3FEA-4442-922C-830FA4C80F8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6100400-41F9-41A1-839E-96B8C36547A6}" type="pres">
      <dgm:prSet presAssocID="{D3DFCF3A-94CE-4A12-AFD5-7458ED887912}" presName="parentLin" presStyleCnt="0"/>
      <dgm:spPr/>
    </dgm:pt>
    <dgm:pt modelId="{7F96EDAB-67C3-4E91-99BA-053939CAE122}" type="pres">
      <dgm:prSet presAssocID="{D3DFCF3A-94CE-4A12-AFD5-7458ED88791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5AD7AF5B-7050-4B48-B562-9D481014A52E}" type="pres">
      <dgm:prSet presAssocID="{D3DFCF3A-94CE-4A12-AFD5-7458ED887912}" presName="parentText" presStyleLbl="node1" presStyleIdx="0" presStyleCnt="3" custLinFactNeighborX="-6249" custLinFactNeighborY="-706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3FEB450-C68E-4794-A3A4-D5FF488726ED}" type="pres">
      <dgm:prSet presAssocID="{D3DFCF3A-94CE-4A12-AFD5-7458ED887912}" presName="negativeSpace" presStyleCnt="0"/>
      <dgm:spPr/>
    </dgm:pt>
    <dgm:pt modelId="{F3E11A94-7467-4934-8C54-4D0A2ECABDDF}" type="pres">
      <dgm:prSet presAssocID="{D3DFCF3A-94CE-4A12-AFD5-7458ED887912}" presName="childText" presStyleLbl="conFgAcc1" presStyleIdx="0" presStyleCnt="3">
        <dgm:presLayoutVars>
          <dgm:bulletEnabled val="1"/>
        </dgm:presLayoutVars>
      </dgm:prSet>
      <dgm:spPr/>
    </dgm:pt>
    <dgm:pt modelId="{41A54864-E6CC-4B41-963A-996BE5D84FD2}" type="pres">
      <dgm:prSet presAssocID="{CA0A4555-B0A8-4C1C-B954-3C830164D111}" presName="spaceBetweenRectangles" presStyleCnt="0"/>
      <dgm:spPr/>
    </dgm:pt>
    <dgm:pt modelId="{794DD4C6-0526-4EC4-BA55-CBD2758A7542}" type="pres">
      <dgm:prSet presAssocID="{E8D5ECB9-A6D0-4B8B-AF1D-C3761B876D52}" presName="parentLin" presStyleCnt="0"/>
      <dgm:spPr/>
    </dgm:pt>
    <dgm:pt modelId="{A4EEE280-C300-44DF-B0CB-D92CB732BA26}" type="pres">
      <dgm:prSet presAssocID="{E8D5ECB9-A6D0-4B8B-AF1D-C3761B876D5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1888851-5164-4F86-85D0-DC71CAFA242B}" type="pres">
      <dgm:prSet presAssocID="{E8D5ECB9-A6D0-4B8B-AF1D-C3761B876D5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F344968-204B-46D4-BCE5-E8888AD320F7}" type="pres">
      <dgm:prSet presAssocID="{E8D5ECB9-A6D0-4B8B-AF1D-C3761B876D52}" presName="negativeSpace" presStyleCnt="0"/>
      <dgm:spPr/>
    </dgm:pt>
    <dgm:pt modelId="{5119EAC8-719E-4854-A0FF-EBEBAB60E814}" type="pres">
      <dgm:prSet presAssocID="{E8D5ECB9-A6D0-4B8B-AF1D-C3761B876D52}" presName="childText" presStyleLbl="conFgAcc1" presStyleIdx="1" presStyleCnt="3">
        <dgm:presLayoutVars>
          <dgm:bulletEnabled val="1"/>
        </dgm:presLayoutVars>
      </dgm:prSet>
      <dgm:spPr/>
    </dgm:pt>
    <dgm:pt modelId="{26D79D1B-9117-4B23-AA7F-18C04664D949}" type="pres">
      <dgm:prSet presAssocID="{8A68AF64-D9BB-4B5D-8B2D-DC46FB0E8B4A}" presName="spaceBetweenRectangles" presStyleCnt="0"/>
      <dgm:spPr/>
    </dgm:pt>
    <dgm:pt modelId="{7DC3E0A2-36C7-466B-BA6C-A9482B44743C}" type="pres">
      <dgm:prSet presAssocID="{E7A03CD1-21E0-4F0A-9C97-62284BED1AC0}" presName="parentLin" presStyleCnt="0"/>
      <dgm:spPr/>
    </dgm:pt>
    <dgm:pt modelId="{84200456-0813-492E-9219-FB4D38881CC1}" type="pres">
      <dgm:prSet presAssocID="{E7A03CD1-21E0-4F0A-9C97-62284BED1AC0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C7407E79-FD86-4E83-8FA8-BD0233756CCC}" type="pres">
      <dgm:prSet presAssocID="{E7A03CD1-21E0-4F0A-9C97-62284BED1AC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208566-AECE-4F51-BB89-9216FB6C3F40}" type="pres">
      <dgm:prSet presAssocID="{E7A03CD1-21E0-4F0A-9C97-62284BED1AC0}" presName="negativeSpace" presStyleCnt="0"/>
      <dgm:spPr/>
    </dgm:pt>
    <dgm:pt modelId="{56BD1C76-E990-4826-9780-834AEABD66E5}" type="pres">
      <dgm:prSet presAssocID="{E7A03CD1-21E0-4F0A-9C97-62284BED1AC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E1E2B75-14B8-4EB0-95A6-171C0C0F34EF}" srcId="{08EFAF01-3FEA-4442-922C-830FA4C80F84}" destId="{E7A03CD1-21E0-4F0A-9C97-62284BED1AC0}" srcOrd="2" destOrd="0" parTransId="{E7690A5D-FE58-40E1-BC29-FCF0D26FA74A}" sibTransId="{3C722120-FEC7-47E6-91C6-389F694F75D2}"/>
    <dgm:cxn modelId="{700FDB29-9F56-4A30-8E1D-A661B496EBBA}" type="presOf" srcId="{E8D5ECB9-A6D0-4B8B-AF1D-C3761B876D52}" destId="{E1888851-5164-4F86-85D0-DC71CAFA242B}" srcOrd="1" destOrd="0" presId="urn:microsoft.com/office/officeart/2005/8/layout/list1"/>
    <dgm:cxn modelId="{87F599D4-EDC1-46C4-9A21-9E1D7D5CEA45}" type="presOf" srcId="{E8D5ECB9-A6D0-4B8B-AF1D-C3761B876D52}" destId="{A4EEE280-C300-44DF-B0CB-D92CB732BA26}" srcOrd="0" destOrd="0" presId="urn:microsoft.com/office/officeart/2005/8/layout/list1"/>
    <dgm:cxn modelId="{A79F83FD-FB4A-4388-8D15-4032C5D28754}" srcId="{08EFAF01-3FEA-4442-922C-830FA4C80F84}" destId="{D3DFCF3A-94CE-4A12-AFD5-7458ED887912}" srcOrd="0" destOrd="0" parTransId="{19377716-2293-4330-8F12-DF622A345411}" sibTransId="{CA0A4555-B0A8-4C1C-B954-3C830164D111}"/>
    <dgm:cxn modelId="{A2B30D1A-9A0A-494B-B6A3-3D6FE9AFC94F}" type="presOf" srcId="{E7A03CD1-21E0-4F0A-9C97-62284BED1AC0}" destId="{C7407E79-FD86-4E83-8FA8-BD0233756CCC}" srcOrd="1" destOrd="0" presId="urn:microsoft.com/office/officeart/2005/8/layout/list1"/>
    <dgm:cxn modelId="{7A240BC1-3988-4A93-AB29-DC1144AA3AB8}" srcId="{08EFAF01-3FEA-4442-922C-830FA4C80F84}" destId="{E8D5ECB9-A6D0-4B8B-AF1D-C3761B876D52}" srcOrd="1" destOrd="0" parTransId="{140F039B-1E8E-4416-9121-7AB0D48A528A}" sibTransId="{8A68AF64-D9BB-4B5D-8B2D-DC46FB0E8B4A}"/>
    <dgm:cxn modelId="{DB7159DA-BC1C-4A6F-B603-BCAAB0682557}" type="presOf" srcId="{E7A03CD1-21E0-4F0A-9C97-62284BED1AC0}" destId="{84200456-0813-492E-9219-FB4D38881CC1}" srcOrd="0" destOrd="0" presId="urn:microsoft.com/office/officeart/2005/8/layout/list1"/>
    <dgm:cxn modelId="{BA4E995F-BA8E-4A48-BB3C-D874F86894F0}" type="presOf" srcId="{08EFAF01-3FEA-4442-922C-830FA4C80F84}" destId="{D3F1E767-BE99-4158-8796-746EBFEC42BD}" srcOrd="0" destOrd="0" presId="urn:microsoft.com/office/officeart/2005/8/layout/list1"/>
    <dgm:cxn modelId="{E2DB105F-BF19-4555-85A4-3C3CE74EB664}" type="presOf" srcId="{D3DFCF3A-94CE-4A12-AFD5-7458ED887912}" destId="{7F96EDAB-67C3-4E91-99BA-053939CAE122}" srcOrd="0" destOrd="0" presId="urn:microsoft.com/office/officeart/2005/8/layout/list1"/>
    <dgm:cxn modelId="{94AFE8AC-7708-4776-B02E-BDDB3D856FA6}" type="presOf" srcId="{D3DFCF3A-94CE-4A12-AFD5-7458ED887912}" destId="{5AD7AF5B-7050-4B48-B562-9D481014A52E}" srcOrd="1" destOrd="0" presId="urn:microsoft.com/office/officeart/2005/8/layout/list1"/>
    <dgm:cxn modelId="{C6531D3B-4F77-42A7-8E6C-5C4DDF49C250}" type="presParOf" srcId="{D3F1E767-BE99-4158-8796-746EBFEC42BD}" destId="{C6100400-41F9-41A1-839E-96B8C36547A6}" srcOrd="0" destOrd="0" presId="urn:microsoft.com/office/officeart/2005/8/layout/list1"/>
    <dgm:cxn modelId="{84744E66-26A1-49EB-844F-BF4B4D8C8E5E}" type="presParOf" srcId="{C6100400-41F9-41A1-839E-96B8C36547A6}" destId="{7F96EDAB-67C3-4E91-99BA-053939CAE122}" srcOrd="0" destOrd="0" presId="urn:microsoft.com/office/officeart/2005/8/layout/list1"/>
    <dgm:cxn modelId="{CB70185D-30F8-4C5E-AF96-E729B2D6CA29}" type="presParOf" srcId="{C6100400-41F9-41A1-839E-96B8C36547A6}" destId="{5AD7AF5B-7050-4B48-B562-9D481014A52E}" srcOrd="1" destOrd="0" presId="urn:microsoft.com/office/officeart/2005/8/layout/list1"/>
    <dgm:cxn modelId="{41D5AF8C-0E23-4649-892D-B930E7EC8332}" type="presParOf" srcId="{D3F1E767-BE99-4158-8796-746EBFEC42BD}" destId="{B3FEB450-C68E-4794-A3A4-D5FF488726ED}" srcOrd="1" destOrd="0" presId="urn:microsoft.com/office/officeart/2005/8/layout/list1"/>
    <dgm:cxn modelId="{5D1DB602-7606-446C-B854-259F1AFC0473}" type="presParOf" srcId="{D3F1E767-BE99-4158-8796-746EBFEC42BD}" destId="{F3E11A94-7467-4934-8C54-4D0A2ECABDDF}" srcOrd="2" destOrd="0" presId="urn:microsoft.com/office/officeart/2005/8/layout/list1"/>
    <dgm:cxn modelId="{A530A682-76C9-44A2-9858-B8A2082F02BB}" type="presParOf" srcId="{D3F1E767-BE99-4158-8796-746EBFEC42BD}" destId="{41A54864-E6CC-4B41-963A-996BE5D84FD2}" srcOrd="3" destOrd="0" presId="urn:microsoft.com/office/officeart/2005/8/layout/list1"/>
    <dgm:cxn modelId="{39A6D0C0-DA11-4A4D-AE39-75231275F1CF}" type="presParOf" srcId="{D3F1E767-BE99-4158-8796-746EBFEC42BD}" destId="{794DD4C6-0526-4EC4-BA55-CBD2758A7542}" srcOrd="4" destOrd="0" presId="urn:microsoft.com/office/officeart/2005/8/layout/list1"/>
    <dgm:cxn modelId="{25ACF531-3E7F-4706-9401-B3D86753A28C}" type="presParOf" srcId="{794DD4C6-0526-4EC4-BA55-CBD2758A7542}" destId="{A4EEE280-C300-44DF-B0CB-D92CB732BA26}" srcOrd="0" destOrd="0" presId="urn:microsoft.com/office/officeart/2005/8/layout/list1"/>
    <dgm:cxn modelId="{ED3F5C9E-7C8E-4384-A129-05CA17B2E288}" type="presParOf" srcId="{794DD4C6-0526-4EC4-BA55-CBD2758A7542}" destId="{E1888851-5164-4F86-85D0-DC71CAFA242B}" srcOrd="1" destOrd="0" presId="urn:microsoft.com/office/officeart/2005/8/layout/list1"/>
    <dgm:cxn modelId="{0E80B1AC-4360-4778-B327-0CAB793F517B}" type="presParOf" srcId="{D3F1E767-BE99-4158-8796-746EBFEC42BD}" destId="{8F344968-204B-46D4-BCE5-E8888AD320F7}" srcOrd="5" destOrd="0" presId="urn:microsoft.com/office/officeart/2005/8/layout/list1"/>
    <dgm:cxn modelId="{0799493B-6429-46E0-A063-2EC09B3B6C2B}" type="presParOf" srcId="{D3F1E767-BE99-4158-8796-746EBFEC42BD}" destId="{5119EAC8-719E-4854-A0FF-EBEBAB60E814}" srcOrd="6" destOrd="0" presId="urn:microsoft.com/office/officeart/2005/8/layout/list1"/>
    <dgm:cxn modelId="{6C8895AA-A48A-4E50-9970-D053F3C615BF}" type="presParOf" srcId="{D3F1E767-BE99-4158-8796-746EBFEC42BD}" destId="{26D79D1B-9117-4B23-AA7F-18C04664D949}" srcOrd="7" destOrd="0" presId="urn:microsoft.com/office/officeart/2005/8/layout/list1"/>
    <dgm:cxn modelId="{06FAE749-A7C0-466E-A9B8-66C0FE5DF185}" type="presParOf" srcId="{D3F1E767-BE99-4158-8796-746EBFEC42BD}" destId="{7DC3E0A2-36C7-466B-BA6C-A9482B44743C}" srcOrd="8" destOrd="0" presId="urn:microsoft.com/office/officeart/2005/8/layout/list1"/>
    <dgm:cxn modelId="{59DE1754-1609-4D06-98DB-2688380A8604}" type="presParOf" srcId="{7DC3E0A2-36C7-466B-BA6C-A9482B44743C}" destId="{84200456-0813-492E-9219-FB4D38881CC1}" srcOrd="0" destOrd="0" presId="urn:microsoft.com/office/officeart/2005/8/layout/list1"/>
    <dgm:cxn modelId="{5A5B902D-51C8-4D96-B61E-53E3782A5E4A}" type="presParOf" srcId="{7DC3E0A2-36C7-466B-BA6C-A9482B44743C}" destId="{C7407E79-FD86-4E83-8FA8-BD0233756CCC}" srcOrd="1" destOrd="0" presId="urn:microsoft.com/office/officeart/2005/8/layout/list1"/>
    <dgm:cxn modelId="{B589A58D-A407-4548-B2E3-BDFE3C1C0F30}" type="presParOf" srcId="{D3F1E767-BE99-4158-8796-746EBFEC42BD}" destId="{CF208566-AECE-4F51-BB89-9216FB6C3F40}" srcOrd="9" destOrd="0" presId="urn:microsoft.com/office/officeart/2005/8/layout/list1"/>
    <dgm:cxn modelId="{C8568727-F772-4967-8DEF-00E1B3A01C96}" type="presParOf" srcId="{D3F1E767-BE99-4158-8796-746EBFEC42BD}" destId="{56BD1C76-E990-4826-9780-834AEABD66E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56F34F-E9F0-4AFF-AA3A-595C63275B18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96E78690-6107-4A40-8165-3C1D985D5E1D}">
      <dgm:prSet phldrT="[Text]" custT="1"/>
      <dgm:spPr/>
      <dgm:t>
        <a:bodyPr/>
        <a:lstStyle/>
        <a:p>
          <a:r>
            <a:rPr lang="hr-HR" sz="2800" dirty="0" err="1" smtClean="0"/>
            <a:t>The</a:t>
          </a:r>
          <a:r>
            <a:rPr lang="hr-HR" sz="2800" dirty="0" smtClean="0"/>
            <a:t> Court </a:t>
          </a:r>
          <a:r>
            <a:rPr lang="hr-HR" sz="2800" dirty="0" err="1" smtClean="0"/>
            <a:t>of</a:t>
          </a:r>
          <a:r>
            <a:rPr lang="hr-HR" sz="2800" dirty="0" smtClean="0"/>
            <a:t> </a:t>
          </a:r>
          <a:r>
            <a:rPr lang="hr-HR" sz="2800" dirty="0" err="1" smtClean="0"/>
            <a:t>Appeal</a:t>
          </a:r>
          <a:endParaRPr lang="hr-HR" sz="2800" dirty="0" smtClean="0"/>
        </a:p>
        <a:p>
          <a:r>
            <a:rPr lang="en-GB" sz="2400" b="1" dirty="0" smtClean="0">
              <a:solidFill>
                <a:srgbClr val="00B0F0"/>
              </a:solidFill>
            </a:rPr>
            <a:t>Panels of usually three justices</a:t>
          </a:r>
          <a:endParaRPr lang="hr-HR" sz="2400" b="1" dirty="0" smtClean="0">
            <a:solidFill>
              <a:srgbClr val="00B0F0"/>
            </a:solidFill>
          </a:endParaRPr>
        </a:p>
        <a:p>
          <a:r>
            <a:rPr lang="en-GB" sz="2400" b="1" dirty="0" smtClean="0">
              <a:solidFill>
                <a:srgbClr val="00B0F0"/>
              </a:solidFill>
            </a:rPr>
            <a:t> </a:t>
          </a:r>
          <a:endParaRPr lang="hr-HR" sz="2400" b="1" dirty="0" smtClean="0">
            <a:solidFill>
              <a:srgbClr val="00B0F0"/>
            </a:solidFill>
          </a:endParaRPr>
        </a:p>
        <a:p>
          <a:r>
            <a:rPr lang="hr-HR" sz="2400" dirty="0" smtClean="0">
              <a:solidFill>
                <a:schemeClr val="bg1"/>
              </a:solidFill>
            </a:rPr>
            <a:t>(</a:t>
          </a:r>
          <a:r>
            <a:rPr lang="hr-HR" sz="2400" dirty="0" err="1" smtClean="0">
              <a:solidFill>
                <a:schemeClr val="bg1"/>
              </a:solidFill>
            </a:rPr>
            <a:t>hears</a:t>
          </a:r>
          <a:r>
            <a:rPr lang="hr-HR" sz="2400" dirty="0" smtClean="0">
              <a:solidFill>
                <a:schemeClr val="bg1"/>
              </a:solidFill>
            </a:rPr>
            <a:t> </a:t>
          </a:r>
          <a:r>
            <a:rPr lang="hr-HR" sz="2400" dirty="0" err="1" smtClean="0">
              <a:solidFill>
                <a:schemeClr val="bg1"/>
              </a:solidFill>
            </a:rPr>
            <a:t>also</a:t>
          </a:r>
          <a:r>
            <a:rPr lang="hr-HR" sz="2400" dirty="0" smtClean="0">
              <a:solidFill>
                <a:schemeClr val="bg1"/>
              </a:solidFill>
            </a:rPr>
            <a:t> </a:t>
          </a:r>
          <a:r>
            <a:rPr lang="hr-HR" sz="2400" dirty="0" err="1" smtClean="0">
              <a:solidFill>
                <a:schemeClr val="bg1"/>
              </a:solidFill>
            </a:rPr>
            <a:t>appeals</a:t>
          </a:r>
          <a:r>
            <a:rPr lang="hr-HR" sz="2400" dirty="0" smtClean="0">
              <a:solidFill>
                <a:schemeClr val="bg1"/>
              </a:solidFill>
            </a:rPr>
            <a:t>  </a:t>
          </a:r>
          <a:r>
            <a:rPr lang="hr-HR" sz="2400" dirty="0" err="1" smtClean="0">
              <a:solidFill>
                <a:schemeClr val="bg1"/>
              </a:solidFill>
            </a:rPr>
            <a:t>from</a:t>
          </a:r>
          <a:r>
            <a:rPr lang="hr-HR" sz="2400" dirty="0" smtClean="0">
              <a:solidFill>
                <a:schemeClr val="bg1"/>
              </a:solidFill>
            </a:rPr>
            <a:t> </a:t>
          </a:r>
          <a:r>
            <a:rPr lang="hr-HR" sz="2400" dirty="0" err="1" smtClean="0">
              <a:solidFill>
                <a:schemeClr val="bg1"/>
              </a:solidFill>
            </a:rPr>
            <a:t>specialised</a:t>
          </a:r>
          <a:r>
            <a:rPr lang="hr-HR" sz="2400" dirty="0" smtClean="0">
              <a:solidFill>
                <a:schemeClr val="bg1"/>
              </a:solidFill>
            </a:rPr>
            <a:t> </a:t>
          </a:r>
          <a:r>
            <a:rPr lang="hr-HR" sz="2400" dirty="0" err="1" smtClean="0">
              <a:solidFill>
                <a:schemeClr val="bg1"/>
              </a:solidFill>
            </a:rPr>
            <a:t>courts</a:t>
          </a:r>
          <a:r>
            <a:rPr lang="hr-HR" sz="2400" dirty="0" smtClean="0">
              <a:solidFill>
                <a:schemeClr val="bg1"/>
              </a:solidFill>
            </a:rPr>
            <a:t>)</a:t>
          </a:r>
          <a:endParaRPr lang="hr-HR" sz="2400" dirty="0">
            <a:solidFill>
              <a:schemeClr val="bg1"/>
            </a:solidFill>
          </a:endParaRPr>
        </a:p>
      </dgm:t>
    </dgm:pt>
    <dgm:pt modelId="{E2991973-E52B-43D5-B31D-4E1369CA06F8}" type="parTrans" cxnId="{9F97C929-3637-4E10-8E74-4F3B3BC18C1D}">
      <dgm:prSet/>
      <dgm:spPr/>
      <dgm:t>
        <a:bodyPr/>
        <a:lstStyle/>
        <a:p>
          <a:endParaRPr lang="hr-HR"/>
        </a:p>
      </dgm:t>
    </dgm:pt>
    <dgm:pt modelId="{E97E2F23-4013-4609-8B73-B94EE9B2F80D}" type="sibTrans" cxnId="{9F97C929-3637-4E10-8E74-4F3B3BC18C1D}">
      <dgm:prSet/>
      <dgm:spPr/>
      <dgm:t>
        <a:bodyPr/>
        <a:lstStyle/>
        <a:p>
          <a:endParaRPr lang="hr-HR"/>
        </a:p>
      </dgm:t>
    </dgm:pt>
    <dgm:pt modelId="{3CA2CDD4-BF7E-4399-9453-901F3F10A345}">
      <dgm:prSet phldrT="[Text]"/>
      <dgm:spPr/>
      <dgm:t>
        <a:bodyPr/>
        <a:lstStyle/>
        <a:p>
          <a:r>
            <a:rPr lang="hr-HR" dirty="0" smtClean="0"/>
            <a:t>CRIMINAL</a:t>
          </a:r>
          <a:endParaRPr lang="hr-HR" dirty="0"/>
        </a:p>
      </dgm:t>
    </dgm:pt>
    <dgm:pt modelId="{C3948293-F30D-4554-A7FC-A71FADD6DCF0}" type="parTrans" cxnId="{3FC22626-9FE0-4B3F-94D6-9EFD1801C1DD}">
      <dgm:prSet/>
      <dgm:spPr/>
      <dgm:t>
        <a:bodyPr/>
        <a:lstStyle/>
        <a:p>
          <a:endParaRPr lang="hr-HR"/>
        </a:p>
      </dgm:t>
    </dgm:pt>
    <dgm:pt modelId="{1FF1B06F-CDB9-4AC0-A141-08FD7F365727}" type="sibTrans" cxnId="{3FC22626-9FE0-4B3F-94D6-9EFD1801C1DD}">
      <dgm:prSet/>
      <dgm:spPr/>
      <dgm:t>
        <a:bodyPr/>
        <a:lstStyle/>
        <a:p>
          <a:endParaRPr lang="hr-HR"/>
        </a:p>
      </dgm:t>
    </dgm:pt>
    <dgm:pt modelId="{935B04D8-DEB0-4DD0-80F8-EEA33B30E6CA}">
      <dgm:prSet phldrT="[Text]"/>
      <dgm:spPr/>
      <dgm:t>
        <a:bodyPr/>
        <a:lstStyle/>
        <a:p>
          <a:r>
            <a:rPr lang="hr-HR" dirty="0" smtClean="0"/>
            <a:t>CIVIL</a:t>
          </a:r>
          <a:endParaRPr lang="hr-HR" dirty="0"/>
        </a:p>
      </dgm:t>
    </dgm:pt>
    <dgm:pt modelId="{24A1BCE4-4892-42F6-B738-52370F0E582B}" type="parTrans" cxnId="{82320225-A9D2-4BBC-B225-6B01C769C6D1}">
      <dgm:prSet/>
      <dgm:spPr/>
      <dgm:t>
        <a:bodyPr/>
        <a:lstStyle/>
        <a:p>
          <a:endParaRPr lang="hr-HR"/>
        </a:p>
      </dgm:t>
    </dgm:pt>
    <dgm:pt modelId="{D34CC47F-01F5-4983-A699-2B6096188A03}" type="sibTrans" cxnId="{82320225-A9D2-4BBC-B225-6B01C769C6D1}">
      <dgm:prSet/>
      <dgm:spPr/>
      <dgm:t>
        <a:bodyPr/>
        <a:lstStyle/>
        <a:p>
          <a:endParaRPr lang="hr-HR"/>
        </a:p>
      </dgm:t>
    </dgm:pt>
    <dgm:pt modelId="{FFD2AD4F-4426-4CFE-B36B-89887C5748C7}" type="pres">
      <dgm:prSet presAssocID="{D256F34F-E9F0-4AFF-AA3A-595C63275B1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031AE7-42CD-46A2-9AB6-5076872518C4}" type="pres">
      <dgm:prSet presAssocID="{96E78690-6107-4A40-8165-3C1D985D5E1D}" presName="node" presStyleLbl="node1" presStyleIdx="0" presStyleCnt="3" custScaleX="425189" custScaleY="226848" custRadScaleRad="78885" custRadScaleInc="-575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948317E-8597-471A-B82B-E03FCB59F29E}" type="pres">
      <dgm:prSet presAssocID="{E97E2F23-4013-4609-8B73-B94EE9B2F80D}" presName="sibTrans" presStyleLbl="sibTrans2D1" presStyleIdx="0" presStyleCnt="3"/>
      <dgm:spPr/>
      <dgm:t>
        <a:bodyPr/>
        <a:lstStyle/>
        <a:p>
          <a:endParaRPr lang="en-US"/>
        </a:p>
      </dgm:t>
    </dgm:pt>
    <dgm:pt modelId="{49032141-419A-483E-88C0-79D64C867AD1}" type="pres">
      <dgm:prSet presAssocID="{E97E2F23-4013-4609-8B73-B94EE9B2F80D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ED2723BC-FA0F-4212-9827-C878413321A9}" type="pres">
      <dgm:prSet presAssocID="{3CA2CDD4-BF7E-4399-9453-901F3F10A345}" presName="node" presStyleLbl="node1" presStyleIdx="1" presStyleCnt="3" custRadScaleRad="82405" custRadScaleInc="-13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A831ED-3A6F-4B56-8D12-745EA78F6EF8}" type="pres">
      <dgm:prSet presAssocID="{1FF1B06F-CDB9-4AC0-A141-08FD7F365727}" presName="sibTrans" presStyleLbl="sibTrans2D1" presStyleIdx="1" presStyleCnt="3"/>
      <dgm:spPr/>
      <dgm:t>
        <a:bodyPr/>
        <a:lstStyle/>
        <a:p>
          <a:endParaRPr lang="en-US"/>
        </a:p>
      </dgm:t>
    </dgm:pt>
    <dgm:pt modelId="{C15C3C42-A3A0-427B-88B6-9A0D86803A52}" type="pres">
      <dgm:prSet presAssocID="{1FF1B06F-CDB9-4AC0-A141-08FD7F365727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3A4C500C-D3B1-4207-8D36-C9201D503E45}" type="pres">
      <dgm:prSet presAssocID="{935B04D8-DEB0-4DD0-80F8-EEA33B30E6CA}" presName="node" presStyleLbl="node1" presStyleIdx="2" presStyleCnt="3" custRadScaleRad="98228" custRadScaleInc="97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51B21F-0200-4A45-84B2-C00CAC8C1013}" type="pres">
      <dgm:prSet presAssocID="{D34CC47F-01F5-4983-A699-2B6096188A03}" presName="sibTrans" presStyleLbl="sibTrans2D1" presStyleIdx="2" presStyleCnt="3"/>
      <dgm:spPr/>
      <dgm:t>
        <a:bodyPr/>
        <a:lstStyle/>
        <a:p>
          <a:endParaRPr lang="en-US"/>
        </a:p>
      </dgm:t>
    </dgm:pt>
    <dgm:pt modelId="{E9F3A013-5870-45F1-9E3A-8B0F81ECB330}" type="pres">
      <dgm:prSet presAssocID="{D34CC47F-01F5-4983-A699-2B6096188A03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939BC962-A4EF-4F0D-AC2B-EFF687A92C8B}" type="presOf" srcId="{96E78690-6107-4A40-8165-3C1D985D5E1D}" destId="{AD031AE7-42CD-46A2-9AB6-5076872518C4}" srcOrd="0" destOrd="0" presId="urn:microsoft.com/office/officeart/2005/8/layout/cycle7"/>
    <dgm:cxn modelId="{9F97C929-3637-4E10-8E74-4F3B3BC18C1D}" srcId="{D256F34F-E9F0-4AFF-AA3A-595C63275B18}" destId="{96E78690-6107-4A40-8165-3C1D985D5E1D}" srcOrd="0" destOrd="0" parTransId="{E2991973-E52B-43D5-B31D-4E1369CA06F8}" sibTransId="{E97E2F23-4013-4609-8B73-B94EE9B2F80D}"/>
    <dgm:cxn modelId="{82320225-A9D2-4BBC-B225-6B01C769C6D1}" srcId="{D256F34F-E9F0-4AFF-AA3A-595C63275B18}" destId="{935B04D8-DEB0-4DD0-80F8-EEA33B30E6CA}" srcOrd="2" destOrd="0" parTransId="{24A1BCE4-4892-42F6-B738-52370F0E582B}" sibTransId="{D34CC47F-01F5-4983-A699-2B6096188A03}"/>
    <dgm:cxn modelId="{3FC22626-9FE0-4B3F-94D6-9EFD1801C1DD}" srcId="{D256F34F-E9F0-4AFF-AA3A-595C63275B18}" destId="{3CA2CDD4-BF7E-4399-9453-901F3F10A345}" srcOrd="1" destOrd="0" parTransId="{C3948293-F30D-4554-A7FC-A71FADD6DCF0}" sibTransId="{1FF1B06F-CDB9-4AC0-A141-08FD7F365727}"/>
    <dgm:cxn modelId="{3E70A968-1975-4F67-89B1-4AA46B04BE92}" type="presOf" srcId="{D34CC47F-01F5-4983-A699-2B6096188A03}" destId="{E9F3A013-5870-45F1-9E3A-8B0F81ECB330}" srcOrd="1" destOrd="0" presId="urn:microsoft.com/office/officeart/2005/8/layout/cycle7"/>
    <dgm:cxn modelId="{E3D38CC5-38C1-49D2-801D-3D2AE6E80698}" type="presOf" srcId="{D256F34F-E9F0-4AFF-AA3A-595C63275B18}" destId="{FFD2AD4F-4426-4CFE-B36B-89887C5748C7}" srcOrd="0" destOrd="0" presId="urn:microsoft.com/office/officeart/2005/8/layout/cycle7"/>
    <dgm:cxn modelId="{7C3EAAF7-AEED-4920-9339-24E5EEE920B3}" type="presOf" srcId="{E97E2F23-4013-4609-8B73-B94EE9B2F80D}" destId="{49032141-419A-483E-88C0-79D64C867AD1}" srcOrd="1" destOrd="0" presId="urn:microsoft.com/office/officeart/2005/8/layout/cycle7"/>
    <dgm:cxn modelId="{B87CC89B-4FC2-4EC9-AA05-4CCD0D258814}" type="presOf" srcId="{935B04D8-DEB0-4DD0-80F8-EEA33B30E6CA}" destId="{3A4C500C-D3B1-4207-8D36-C9201D503E45}" srcOrd="0" destOrd="0" presId="urn:microsoft.com/office/officeart/2005/8/layout/cycle7"/>
    <dgm:cxn modelId="{22E0DF42-D7FE-4BC4-894C-DC926D318696}" type="presOf" srcId="{1FF1B06F-CDB9-4AC0-A141-08FD7F365727}" destId="{C15C3C42-A3A0-427B-88B6-9A0D86803A52}" srcOrd="1" destOrd="0" presId="urn:microsoft.com/office/officeart/2005/8/layout/cycle7"/>
    <dgm:cxn modelId="{A9FD19FE-760B-49E1-B399-95E7A44932C9}" type="presOf" srcId="{D34CC47F-01F5-4983-A699-2B6096188A03}" destId="{5C51B21F-0200-4A45-84B2-C00CAC8C1013}" srcOrd="0" destOrd="0" presId="urn:microsoft.com/office/officeart/2005/8/layout/cycle7"/>
    <dgm:cxn modelId="{5AA7EE86-F572-4653-9345-8B852DAFA97A}" type="presOf" srcId="{1FF1B06F-CDB9-4AC0-A141-08FD7F365727}" destId="{D5A831ED-3A6F-4B56-8D12-745EA78F6EF8}" srcOrd="0" destOrd="0" presId="urn:microsoft.com/office/officeart/2005/8/layout/cycle7"/>
    <dgm:cxn modelId="{4CDFC6EA-BC5E-4324-B772-8674A656E6BA}" type="presOf" srcId="{E97E2F23-4013-4609-8B73-B94EE9B2F80D}" destId="{A948317E-8597-471A-B82B-E03FCB59F29E}" srcOrd="0" destOrd="0" presId="urn:microsoft.com/office/officeart/2005/8/layout/cycle7"/>
    <dgm:cxn modelId="{3EA88A38-0126-4969-9914-647135BA3441}" type="presOf" srcId="{3CA2CDD4-BF7E-4399-9453-901F3F10A345}" destId="{ED2723BC-FA0F-4212-9827-C878413321A9}" srcOrd="0" destOrd="0" presId="urn:microsoft.com/office/officeart/2005/8/layout/cycle7"/>
    <dgm:cxn modelId="{FFA1DF45-9DBC-4D1D-80FD-658A56F592B6}" type="presParOf" srcId="{FFD2AD4F-4426-4CFE-B36B-89887C5748C7}" destId="{AD031AE7-42CD-46A2-9AB6-5076872518C4}" srcOrd="0" destOrd="0" presId="urn:microsoft.com/office/officeart/2005/8/layout/cycle7"/>
    <dgm:cxn modelId="{EC6E8C8D-FB3B-42BB-A269-9B2012A33C48}" type="presParOf" srcId="{FFD2AD4F-4426-4CFE-B36B-89887C5748C7}" destId="{A948317E-8597-471A-B82B-E03FCB59F29E}" srcOrd="1" destOrd="0" presId="urn:microsoft.com/office/officeart/2005/8/layout/cycle7"/>
    <dgm:cxn modelId="{C28B889D-035E-45E8-AC57-3B989EEA06AE}" type="presParOf" srcId="{A948317E-8597-471A-B82B-E03FCB59F29E}" destId="{49032141-419A-483E-88C0-79D64C867AD1}" srcOrd="0" destOrd="0" presId="urn:microsoft.com/office/officeart/2005/8/layout/cycle7"/>
    <dgm:cxn modelId="{958E152E-DE9E-4B4D-94E3-7EB58D69FF6E}" type="presParOf" srcId="{FFD2AD4F-4426-4CFE-B36B-89887C5748C7}" destId="{ED2723BC-FA0F-4212-9827-C878413321A9}" srcOrd="2" destOrd="0" presId="urn:microsoft.com/office/officeart/2005/8/layout/cycle7"/>
    <dgm:cxn modelId="{83D07A27-66B3-46C8-892D-E1967AE4DA9A}" type="presParOf" srcId="{FFD2AD4F-4426-4CFE-B36B-89887C5748C7}" destId="{D5A831ED-3A6F-4B56-8D12-745EA78F6EF8}" srcOrd="3" destOrd="0" presId="urn:microsoft.com/office/officeart/2005/8/layout/cycle7"/>
    <dgm:cxn modelId="{71392EFE-B295-4763-A241-36DBBBB056D0}" type="presParOf" srcId="{D5A831ED-3A6F-4B56-8D12-745EA78F6EF8}" destId="{C15C3C42-A3A0-427B-88B6-9A0D86803A52}" srcOrd="0" destOrd="0" presId="urn:microsoft.com/office/officeart/2005/8/layout/cycle7"/>
    <dgm:cxn modelId="{F794A938-3D7D-4D2D-9F9B-B94E4E952AD9}" type="presParOf" srcId="{FFD2AD4F-4426-4CFE-B36B-89887C5748C7}" destId="{3A4C500C-D3B1-4207-8D36-C9201D503E45}" srcOrd="4" destOrd="0" presId="urn:microsoft.com/office/officeart/2005/8/layout/cycle7"/>
    <dgm:cxn modelId="{9503600B-4931-41CC-A260-AD63FE3C8CAA}" type="presParOf" srcId="{FFD2AD4F-4426-4CFE-B36B-89887C5748C7}" destId="{5C51B21F-0200-4A45-84B2-C00CAC8C1013}" srcOrd="5" destOrd="0" presId="urn:microsoft.com/office/officeart/2005/8/layout/cycle7"/>
    <dgm:cxn modelId="{EDCEDAB0-C0CC-474D-8D10-0D25BF02936C}" type="presParOf" srcId="{5C51B21F-0200-4A45-84B2-C00CAC8C1013}" destId="{E9F3A013-5870-45F1-9E3A-8B0F81ECB33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E11A94-7467-4934-8C54-4D0A2ECABDDF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D7AF5B-7050-4B48-B562-9D481014A52E}">
      <dsp:nvSpPr>
        <dsp:cNvPr id="0" name=""/>
        <dsp:cNvSpPr/>
      </dsp:nvSpPr>
      <dsp:spPr>
        <a:xfrm>
          <a:off x="285753" y="0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T</a:t>
          </a:r>
          <a:r>
            <a:rPr lang="en-GB" sz="2400" kern="1200" dirty="0" smtClean="0"/>
            <a:t>he Queen’s </a:t>
          </a:r>
          <a:r>
            <a:rPr lang="hr-HR" sz="2400" kern="1200" dirty="0" smtClean="0"/>
            <a:t>…</a:t>
          </a:r>
          <a:endParaRPr lang="hr-HR" sz="2400" kern="1200" dirty="0"/>
        </a:p>
      </dsp:txBody>
      <dsp:txXfrm>
        <a:off x="330425" y="44672"/>
        <a:ext cx="4177856" cy="825776"/>
      </dsp:txXfrm>
    </dsp:sp>
    <dsp:sp modelId="{5119EAC8-719E-4854-A0FF-EBEBAB60E814}">
      <dsp:nvSpPr>
        <dsp:cNvPr id="0" name=""/>
        <dsp:cNvSpPr/>
      </dsp:nvSpPr>
      <dsp:spPr>
        <a:xfrm>
          <a:off x="0" y="187017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888851-5164-4F86-85D0-DC71CAFA242B}">
      <dsp:nvSpPr>
        <dsp:cNvPr id="0" name=""/>
        <dsp:cNvSpPr/>
      </dsp:nvSpPr>
      <dsp:spPr>
        <a:xfrm>
          <a:off x="304800" y="1412619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err="1" smtClean="0"/>
            <a:t>The</a:t>
          </a:r>
          <a:r>
            <a:rPr lang="hr-HR" sz="2400" kern="1200" dirty="0" smtClean="0"/>
            <a:t> … </a:t>
          </a:r>
          <a:r>
            <a:rPr lang="hr-HR" sz="2400" kern="1200" dirty="0" err="1" smtClean="0"/>
            <a:t>division</a:t>
          </a:r>
          <a:r>
            <a:rPr lang="hr-HR" sz="2400" kern="1200" dirty="0" smtClean="0"/>
            <a:t>  </a:t>
          </a:r>
          <a:endParaRPr lang="hr-HR" sz="2400" kern="1200" dirty="0"/>
        </a:p>
      </dsp:txBody>
      <dsp:txXfrm>
        <a:off x="349472" y="1457291"/>
        <a:ext cx="4177856" cy="825776"/>
      </dsp:txXfrm>
    </dsp:sp>
    <dsp:sp modelId="{56BD1C76-E990-4826-9780-834AEABD66E5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407E79-FD86-4E83-8FA8-BD0233756CCC}">
      <dsp:nvSpPr>
        <dsp:cNvPr id="0" name=""/>
        <dsp:cNvSpPr/>
      </dsp:nvSpPr>
      <dsp:spPr>
        <a:xfrm>
          <a:off x="304800" y="2818780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err="1" smtClean="0"/>
            <a:t>The</a:t>
          </a:r>
          <a:r>
            <a:rPr lang="hr-HR" sz="2400" kern="1200" dirty="0" smtClean="0"/>
            <a:t> </a:t>
          </a:r>
          <a:r>
            <a:rPr lang="hr-HR" sz="2400" kern="1200" dirty="0" err="1" smtClean="0"/>
            <a:t>Chancery</a:t>
          </a:r>
          <a:r>
            <a:rPr lang="hr-HR" sz="2400" kern="1200" dirty="0" smtClean="0"/>
            <a:t>…</a:t>
          </a:r>
          <a:endParaRPr lang="hr-HR" sz="2400" kern="1200" dirty="0"/>
        </a:p>
      </dsp:txBody>
      <dsp:txXfrm>
        <a:off x="349472" y="2863452"/>
        <a:ext cx="4177856" cy="8257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031AE7-42CD-46A2-9AB6-5076872518C4}">
      <dsp:nvSpPr>
        <dsp:cNvPr id="0" name=""/>
        <dsp:cNvSpPr/>
      </dsp:nvSpPr>
      <dsp:spPr>
        <a:xfrm>
          <a:off x="642945" y="70859"/>
          <a:ext cx="6699273" cy="17871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kern="1200" dirty="0" err="1" smtClean="0"/>
            <a:t>The</a:t>
          </a:r>
          <a:r>
            <a:rPr lang="hr-HR" sz="2800" kern="1200" dirty="0" smtClean="0"/>
            <a:t> Court </a:t>
          </a:r>
          <a:r>
            <a:rPr lang="hr-HR" sz="2800" kern="1200" dirty="0" err="1" smtClean="0"/>
            <a:t>of</a:t>
          </a:r>
          <a:r>
            <a:rPr lang="hr-HR" sz="2800" kern="1200" dirty="0" smtClean="0"/>
            <a:t> </a:t>
          </a:r>
          <a:r>
            <a:rPr lang="hr-HR" sz="2800" kern="1200" dirty="0" err="1" smtClean="0"/>
            <a:t>Appeal</a:t>
          </a:r>
          <a:endParaRPr lang="hr-HR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rgbClr val="00B0F0"/>
              </a:solidFill>
            </a:rPr>
            <a:t>Panels of usually three justices</a:t>
          </a:r>
          <a:endParaRPr lang="hr-HR" sz="2400" b="1" kern="1200" dirty="0" smtClean="0">
            <a:solidFill>
              <a:srgbClr val="00B0F0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rgbClr val="00B0F0"/>
              </a:solidFill>
            </a:rPr>
            <a:t> </a:t>
          </a:r>
          <a:endParaRPr lang="hr-HR" sz="2400" b="1" kern="1200" dirty="0" smtClean="0">
            <a:solidFill>
              <a:srgbClr val="00B0F0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>
              <a:solidFill>
                <a:schemeClr val="bg1"/>
              </a:solidFill>
            </a:rPr>
            <a:t>(</a:t>
          </a:r>
          <a:r>
            <a:rPr lang="hr-HR" sz="2400" kern="1200" dirty="0" err="1" smtClean="0">
              <a:solidFill>
                <a:schemeClr val="bg1"/>
              </a:solidFill>
            </a:rPr>
            <a:t>hears</a:t>
          </a:r>
          <a:r>
            <a:rPr lang="hr-HR" sz="2400" kern="1200" dirty="0" smtClean="0">
              <a:solidFill>
                <a:schemeClr val="bg1"/>
              </a:solidFill>
            </a:rPr>
            <a:t> </a:t>
          </a:r>
          <a:r>
            <a:rPr lang="hr-HR" sz="2400" kern="1200" dirty="0" err="1" smtClean="0">
              <a:solidFill>
                <a:schemeClr val="bg1"/>
              </a:solidFill>
            </a:rPr>
            <a:t>also</a:t>
          </a:r>
          <a:r>
            <a:rPr lang="hr-HR" sz="2400" kern="1200" dirty="0" smtClean="0">
              <a:solidFill>
                <a:schemeClr val="bg1"/>
              </a:solidFill>
            </a:rPr>
            <a:t> </a:t>
          </a:r>
          <a:r>
            <a:rPr lang="hr-HR" sz="2400" kern="1200" dirty="0" err="1" smtClean="0">
              <a:solidFill>
                <a:schemeClr val="bg1"/>
              </a:solidFill>
            </a:rPr>
            <a:t>appeals</a:t>
          </a:r>
          <a:r>
            <a:rPr lang="hr-HR" sz="2400" kern="1200" dirty="0" smtClean="0">
              <a:solidFill>
                <a:schemeClr val="bg1"/>
              </a:solidFill>
            </a:rPr>
            <a:t>  </a:t>
          </a:r>
          <a:r>
            <a:rPr lang="hr-HR" sz="2400" kern="1200" dirty="0" err="1" smtClean="0">
              <a:solidFill>
                <a:schemeClr val="bg1"/>
              </a:solidFill>
            </a:rPr>
            <a:t>from</a:t>
          </a:r>
          <a:r>
            <a:rPr lang="hr-HR" sz="2400" kern="1200" dirty="0" smtClean="0">
              <a:solidFill>
                <a:schemeClr val="bg1"/>
              </a:solidFill>
            </a:rPr>
            <a:t> </a:t>
          </a:r>
          <a:r>
            <a:rPr lang="hr-HR" sz="2400" kern="1200" dirty="0" err="1" smtClean="0">
              <a:solidFill>
                <a:schemeClr val="bg1"/>
              </a:solidFill>
            </a:rPr>
            <a:t>specialised</a:t>
          </a:r>
          <a:r>
            <a:rPr lang="hr-HR" sz="2400" kern="1200" dirty="0" smtClean="0">
              <a:solidFill>
                <a:schemeClr val="bg1"/>
              </a:solidFill>
            </a:rPr>
            <a:t> </a:t>
          </a:r>
          <a:r>
            <a:rPr lang="hr-HR" sz="2400" kern="1200" dirty="0" err="1" smtClean="0">
              <a:solidFill>
                <a:schemeClr val="bg1"/>
              </a:solidFill>
            </a:rPr>
            <a:t>courts</a:t>
          </a:r>
          <a:r>
            <a:rPr lang="hr-HR" sz="2400" kern="1200" dirty="0" smtClean="0">
              <a:solidFill>
                <a:schemeClr val="bg1"/>
              </a:solidFill>
            </a:rPr>
            <a:t>)</a:t>
          </a:r>
          <a:endParaRPr lang="hr-HR" sz="2400" kern="1200" dirty="0">
            <a:solidFill>
              <a:schemeClr val="bg1"/>
            </a:solidFill>
          </a:endParaRPr>
        </a:p>
      </dsp:txBody>
      <dsp:txXfrm>
        <a:off x="695288" y="123202"/>
        <a:ext cx="6594587" cy="1682421"/>
      </dsp:txXfrm>
    </dsp:sp>
    <dsp:sp modelId="{A948317E-8597-471A-B82B-E03FCB59F29E}">
      <dsp:nvSpPr>
        <dsp:cNvPr id="0" name=""/>
        <dsp:cNvSpPr/>
      </dsp:nvSpPr>
      <dsp:spPr>
        <a:xfrm rot="3430686">
          <a:off x="4492168" y="1970132"/>
          <a:ext cx="476044" cy="27572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200" kern="1200"/>
        </a:p>
      </dsp:txBody>
      <dsp:txXfrm>
        <a:off x="4574887" y="2025278"/>
        <a:ext cx="310606" cy="165437"/>
      </dsp:txXfrm>
    </dsp:sp>
    <dsp:sp modelId="{ED2723BC-FA0F-4212-9827-C878413321A9}">
      <dsp:nvSpPr>
        <dsp:cNvPr id="0" name=""/>
        <dsp:cNvSpPr/>
      </dsp:nvSpPr>
      <dsp:spPr>
        <a:xfrm>
          <a:off x="4357724" y="2358027"/>
          <a:ext cx="1575598" cy="787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CRIMINAL</a:t>
          </a:r>
          <a:endParaRPr lang="hr-HR" sz="2100" kern="1200" dirty="0"/>
        </a:p>
      </dsp:txBody>
      <dsp:txXfrm>
        <a:off x="4380798" y="2381101"/>
        <a:ext cx="1529450" cy="741651"/>
      </dsp:txXfrm>
    </dsp:sp>
    <dsp:sp modelId="{D5A831ED-3A6F-4B56-8D12-745EA78F6EF8}">
      <dsp:nvSpPr>
        <dsp:cNvPr id="0" name=""/>
        <dsp:cNvSpPr/>
      </dsp:nvSpPr>
      <dsp:spPr>
        <a:xfrm rot="10799997">
          <a:off x="3693049" y="2614063"/>
          <a:ext cx="476044" cy="27572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200" kern="1200"/>
        </a:p>
      </dsp:txBody>
      <dsp:txXfrm rot="10800000">
        <a:off x="3775768" y="2669209"/>
        <a:ext cx="310606" cy="165437"/>
      </dsp:txXfrm>
    </dsp:sp>
    <dsp:sp modelId="{3A4C500C-D3B1-4207-8D36-C9201D503E45}">
      <dsp:nvSpPr>
        <dsp:cNvPr id="0" name=""/>
        <dsp:cNvSpPr/>
      </dsp:nvSpPr>
      <dsp:spPr>
        <a:xfrm>
          <a:off x="1928820" y="2358029"/>
          <a:ext cx="1575598" cy="787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CIVIL</a:t>
          </a:r>
          <a:endParaRPr lang="hr-HR" sz="2100" kern="1200" dirty="0"/>
        </a:p>
      </dsp:txBody>
      <dsp:txXfrm>
        <a:off x="1951894" y="2381103"/>
        <a:ext cx="1529450" cy="741651"/>
      </dsp:txXfrm>
    </dsp:sp>
    <dsp:sp modelId="{5C51B21F-0200-4A45-84B2-C00CAC8C1013}">
      <dsp:nvSpPr>
        <dsp:cNvPr id="0" name=""/>
        <dsp:cNvSpPr/>
      </dsp:nvSpPr>
      <dsp:spPr>
        <a:xfrm rot="18331197">
          <a:off x="2938247" y="1970133"/>
          <a:ext cx="476044" cy="27572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200" kern="1200"/>
        </a:p>
      </dsp:txBody>
      <dsp:txXfrm>
        <a:off x="3020966" y="2025279"/>
        <a:ext cx="310606" cy="165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0020-C77C-4F88-88F0-7EDDEF025CFF}" type="datetimeFigureOut">
              <a:rPr lang="sr-Latn-CS" smtClean="0"/>
              <a:pPr/>
              <a:t>20.3.2018.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BA6D94-1C49-4B12-ACEA-5AC40E05DC0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0020-C77C-4F88-88F0-7EDDEF025CFF}" type="datetimeFigureOut">
              <a:rPr lang="sr-Latn-CS" smtClean="0"/>
              <a:pPr/>
              <a:t>20.3.2018.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6D94-1C49-4B12-ACEA-5AC40E05DC0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5BA6D94-1C49-4B12-ACEA-5AC40E05DC0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0020-C77C-4F88-88F0-7EDDEF025CFF}" type="datetimeFigureOut">
              <a:rPr lang="sr-Latn-CS" smtClean="0"/>
              <a:pPr/>
              <a:t>20.3.2018.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0020-C77C-4F88-88F0-7EDDEF025CFF}" type="datetimeFigureOut">
              <a:rPr lang="sr-Latn-CS" smtClean="0"/>
              <a:pPr/>
              <a:t>20.3.2018.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5BA6D94-1C49-4B12-ACEA-5AC40E05DC0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0020-C77C-4F88-88F0-7EDDEF025CFF}" type="datetimeFigureOut">
              <a:rPr lang="sr-Latn-CS" smtClean="0"/>
              <a:pPr/>
              <a:t>20.3.2018.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BA6D94-1C49-4B12-ACEA-5AC40E05DC0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F970020-C77C-4F88-88F0-7EDDEF025CFF}" type="datetimeFigureOut">
              <a:rPr lang="sr-Latn-CS" smtClean="0"/>
              <a:pPr/>
              <a:t>20.3.2018.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6D94-1C49-4B12-ACEA-5AC40E05DC0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0020-C77C-4F88-88F0-7EDDEF025CFF}" type="datetimeFigureOut">
              <a:rPr lang="sr-Latn-CS" smtClean="0"/>
              <a:pPr/>
              <a:t>20.3.2018.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5BA6D94-1C49-4B12-ACEA-5AC40E05DC0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0020-C77C-4F88-88F0-7EDDEF025CFF}" type="datetimeFigureOut">
              <a:rPr lang="sr-Latn-CS" smtClean="0"/>
              <a:pPr/>
              <a:t>20.3.2018.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5BA6D94-1C49-4B12-ACEA-5AC40E05DC0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0020-C77C-4F88-88F0-7EDDEF025CFF}" type="datetimeFigureOut">
              <a:rPr lang="sr-Latn-CS" smtClean="0"/>
              <a:pPr/>
              <a:t>20.3.2018.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BA6D94-1C49-4B12-ACEA-5AC40E05DC0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BA6D94-1C49-4B12-ACEA-5AC40E05DC0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70020-C77C-4F88-88F0-7EDDEF025CFF}" type="datetimeFigureOut">
              <a:rPr lang="sr-Latn-CS" smtClean="0"/>
              <a:pPr/>
              <a:t>20.3.2018.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5BA6D94-1C49-4B12-ACEA-5AC40E05DC0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F970020-C77C-4F88-88F0-7EDDEF025CFF}" type="datetimeFigureOut">
              <a:rPr lang="sr-Latn-CS" smtClean="0"/>
              <a:pPr/>
              <a:t>20.3.2018.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F970020-C77C-4F88-88F0-7EDDEF025CFF}" type="datetimeFigureOut">
              <a:rPr lang="sr-Latn-CS" smtClean="0"/>
              <a:pPr/>
              <a:t>20.3.2018.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BA6D94-1C49-4B12-ACEA-5AC40E05DC0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7526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UNIT 8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en-GB" sz="3600" b="1" dirty="0" smtClean="0"/>
              <a:t>THE HIERARCHY OF COURTS AND THE DOCTRINE OF PRECEDENT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6" name="AutoShape 4" descr="Slikovni rezultat za supreme court uk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50" y="2636912"/>
            <a:ext cx="4106843" cy="26642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0691" y="3429000"/>
            <a:ext cx="4539794" cy="302211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73050" y="5478958"/>
            <a:ext cx="3781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0070C0"/>
                </a:solidFill>
              </a:rPr>
              <a:t>UK Supreme Court 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The UK Supreme Court</a:t>
            </a:r>
            <a:r>
              <a:rPr lang="hr-HR" b="1" dirty="0" smtClean="0"/>
              <a:t> </a:t>
            </a:r>
            <a:r>
              <a:rPr lang="hr-HR" sz="2800" b="1" i="1" dirty="0" smtClean="0">
                <a:solidFill>
                  <a:srgbClr val="00B0F0"/>
                </a:solidFill>
              </a:rPr>
              <a:t>– </a:t>
            </a:r>
            <a:r>
              <a:rPr lang="en-GB" sz="2800" b="1" i="1" dirty="0" smtClean="0">
                <a:solidFill>
                  <a:srgbClr val="00B0F0"/>
                </a:solidFill>
              </a:rPr>
              <a:t>visit the web page of </a:t>
            </a:r>
            <a:br>
              <a:rPr lang="en-GB" sz="2800" b="1" i="1" dirty="0" smtClean="0">
                <a:solidFill>
                  <a:srgbClr val="00B0F0"/>
                </a:solidFill>
              </a:rPr>
            </a:br>
            <a:r>
              <a:rPr lang="en-GB" sz="2800" b="1" i="1" dirty="0" smtClean="0">
                <a:solidFill>
                  <a:srgbClr val="00B0F0"/>
                </a:solidFill>
              </a:rPr>
              <a:t>                                      the court </a:t>
            </a:r>
            <a:endParaRPr lang="en-GB" sz="2800" i="1" dirty="0">
              <a:solidFill>
                <a:srgbClr val="00B0F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9512" y="1484784"/>
            <a:ext cx="7063144" cy="5187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7308304" y="2708920"/>
            <a:ext cx="1784463" cy="335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Since</a:t>
            </a:r>
          </a:p>
          <a:p>
            <a:r>
              <a:rPr lang="en-GB" sz="2800" dirty="0" smtClean="0"/>
              <a:t>October </a:t>
            </a:r>
          </a:p>
          <a:p>
            <a:r>
              <a:rPr lang="en-GB" sz="2800" dirty="0" smtClean="0"/>
              <a:t>2009</a:t>
            </a:r>
            <a:endParaRPr lang="hr-HR" sz="2800" dirty="0" smtClean="0"/>
          </a:p>
          <a:p>
            <a:endParaRPr lang="hr-HR" sz="2800" dirty="0"/>
          </a:p>
          <a:p>
            <a:r>
              <a:rPr lang="en-GB" sz="2000" dirty="0" smtClean="0">
                <a:solidFill>
                  <a:srgbClr val="0070C0"/>
                </a:solidFill>
              </a:rPr>
              <a:t>Earlier:</a:t>
            </a:r>
          </a:p>
          <a:p>
            <a:r>
              <a:rPr lang="en-GB" sz="2000" dirty="0" smtClean="0"/>
              <a:t>The Judicial </a:t>
            </a:r>
          </a:p>
          <a:p>
            <a:r>
              <a:rPr lang="en-GB" sz="2000" dirty="0" smtClean="0"/>
              <a:t>Committee of </a:t>
            </a:r>
          </a:p>
          <a:p>
            <a:r>
              <a:rPr lang="en-GB" sz="2000" dirty="0" smtClean="0"/>
              <a:t>the House</a:t>
            </a:r>
          </a:p>
          <a:p>
            <a:r>
              <a:rPr lang="en-GB" sz="2000" dirty="0" smtClean="0"/>
              <a:t>of Lords</a:t>
            </a:r>
            <a:endParaRPr lang="en-GB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GB" dirty="0" smtClean="0"/>
              <a:t>Explain the </a:t>
            </a:r>
            <a:r>
              <a:rPr lang="en-GB" dirty="0" smtClean="0">
                <a:solidFill>
                  <a:srgbClr val="C00000"/>
                </a:solidFill>
              </a:rPr>
              <a:t>appeal jurisdiction of the UK Supreme Court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sits in </a:t>
            </a:r>
            <a:r>
              <a:rPr lang="en-GB" sz="2200" dirty="0" smtClean="0">
                <a:solidFill>
                  <a:schemeClr val="accent1">
                    <a:lumMod val="75000"/>
                  </a:schemeClr>
                </a:solidFill>
              </a:rPr>
              <a:t>panels of five, </a:t>
            </a:r>
            <a:endParaRPr lang="hr-HR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sz="2200" dirty="0" smtClean="0"/>
              <a:t>with </a:t>
            </a:r>
            <a:r>
              <a:rPr lang="en-GB" sz="2200" dirty="0" smtClean="0">
                <a:solidFill>
                  <a:srgbClr val="C00000"/>
                </a:solidFill>
              </a:rPr>
              <a:t>panels of </a:t>
            </a:r>
            <a:endParaRPr lang="hr-HR" sz="22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GB" sz="2200" dirty="0" smtClean="0">
                <a:solidFill>
                  <a:srgbClr val="C00000"/>
                </a:solidFill>
              </a:rPr>
              <a:t>seven or nine</a:t>
            </a:r>
            <a:endParaRPr lang="hr-HR" sz="22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GB" sz="2200" dirty="0" smtClean="0"/>
              <a:t>judges</a:t>
            </a:r>
            <a:r>
              <a:rPr lang="hr-HR" sz="2200" dirty="0" smtClean="0"/>
              <a:t> for </a:t>
            </a:r>
            <a:r>
              <a:rPr lang="hr-HR" sz="2200" dirty="0" err="1" smtClean="0"/>
              <a:t>the</a:t>
            </a:r>
            <a:r>
              <a:rPr lang="hr-HR" sz="2200" dirty="0" smtClean="0"/>
              <a:t> </a:t>
            </a:r>
          </a:p>
          <a:p>
            <a:pPr>
              <a:buNone/>
            </a:pPr>
            <a:r>
              <a:rPr lang="hr-HR" sz="2200" dirty="0" err="1">
                <a:solidFill>
                  <a:srgbClr val="C00000"/>
                </a:solidFill>
              </a:rPr>
              <a:t>r</a:t>
            </a:r>
            <a:r>
              <a:rPr lang="hr-HR" sz="2200" dirty="0" err="1" smtClean="0">
                <a:solidFill>
                  <a:srgbClr val="C00000"/>
                </a:solidFill>
              </a:rPr>
              <a:t>evision</a:t>
            </a:r>
            <a:r>
              <a:rPr lang="hr-HR" sz="2200" dirty="0" smtClean="0">
                <a:solidFill>
                  <a:srgbClr val="C00000"/>
                </a:solidFill>
              </a:rPr>
              <a:t> </a:t>
            </a:r>
            <a:r>
              <a:rPr lang="hr-HR" sz="2200" dirty="0" err="1" smtClean="0">
                <a:solidFill>
                  <a:srgbClr val="C00000"/>
                </a:solidFill>
              </a:rPr>
              <a:t>of</a:t>
            </a:r>
            <a:r>
              <a:rPr lang="hr-HR" sz="2200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hr-HR" sz="2200" dirty="0" err="1" smtClean="0">
                <a:solidFill>
                  <a:srgbClr val="C00000"/>
                </a:solidFill>
              </a:rPr>
              <a:t>previous</a:t>
            </a:r>
            <a:r>
              <a:rPr lang="hr-HR" sz="2200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hr-HR" sz="2200" dirty="0" err="1">
                <a:solidFill>
                  <a:srgbClr val="C00000"/>
                </a:solidFill>
              </a:rPr>
              <a:t>d</a:t>
            </a:r>
            <a:r>
              <a:rPr lang="hr-HR" sz="2200" dirty="0" err="1" smtClean="0">
                <a:solidFill>
                  <a:srgbClr val="C00000"/>
                </a:solidFill>
              </a:rPr>
              <a:t>ecisions</a:t>
            </a:r>
            <a:r>
              <a:rPr lang="hr-HR" sz="2200" dirty="0" smtClean="0">
                <a:solidFill>
                  <a:srgbClr val="C00000"/>
                </a:solidFill>
              </a:rPr>
              <a:t> </a:t>
            </a:r>
            <a:endParaRPr lang="hr-HR" sz="2200" dirty="0">
              <a:solidFill>
                <a:srgbClr val="C00000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2285984" y="2285992"/>
            <a:ext cx="5429288" cy="4000528"/>
          </a:xfrm>
          <a:prstGeom prst="triangle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err="1" smtClean="0">
                <a:solidFill>
                  <a:srgbClr val="00B0F0"/>
                </a:solidFill>
              </a:rPr>
              <a:t>The</a:t>
            </a:r>
            <a:r>
              <a:rPr lang="hr-HR" b="1" dirty="0" smtClean="0">
                <a:solidFill>
                  <a:srgbClr val="00B0F0"/>
                </a:solidFill>
              </a:rPr>
              <a:t> Court </a:t>
            </a:r>
            <a:r>
              <a:rPr lang="hr-HR" b="1" dirty="0" err="1" smtClean="0">
                <a:solidFill>
                  <a:srgbClr val="00B0F0"/>
                </a:solidFill>
              </a:rPr>
              <a:t>of</a:t>
            </a:r>
            <a:r>
              <a:rPr lang="hr-HR" b="1" dirty="0" smtClean="0">
                <a:solidFill>
                  <a:srgbClr val="00B0F0"/>
                </a:solidFill>
              </a:rPr>
              <a:t> </a:t>
            </a:r>
            <a:r>
              <a:rPr lang="hr-HR" b="1" dirty="0" err="1" smtClean="0">
                <a:solidFill>
                  <a:srgbClr val="00B0F0"/>
                </a:solidFill>
              </a:rPr>
              <a:t>Appeal</a:t>
            </a:r>
            <a:endParaRPr lang="hr-HR" b="1" dirty="0" smtClean="0">
              <a:solidFill>
                <a:srgbClr val="00B0F0"/>
              </a:solidFill>
            </a:endParaRPr>
          </a:p>
          <a:p>
            <a:pPr algn="ctr"/>
            <a:endParaRPr lang="hr-HR" dirty="0" smtClean="0"/>
          </a:p>
          <a:p>
            <a:pPr algn="ctr"/>
            <a:r>
              <a:rPr lang="hr-HR" b="1" dirty="0" err="1" smtClean="0"/>
              <a:t>The</a:t>
            </a:r>
            <a:r>
              <a:rPr lang="hr-HR" b="1" dirty="0" smtClean="0"/>
              <a:t> </a:t>
            </a:r>
            <a:r>
              <a:rPr lang="hr-HR" b="1" dirty="0" err="1" smtClean="0"/>
              <a:t>High</a:t>
            </a:r>
            <a:r>
              <a:rPr lang="hr-HR" b="1" dirty="0" smtClean="0"/>
              <a:t> Court </a:t>
            </a:r>
            <a:r>
              <a:rPr lang="hr-HR" b="1" dirty="0" err="1" smtClean="0"/>
              <a:t>of</a:t>
            </a:r>
            <a:r>
              <a:rPr lang="hr-HR" b="1" dirty="0" smtClean="0"/>
              <a:t> </a:t>
            </a:r>
            <a:r>
              <a:rPr lang="hr-HR" b="1" dirty="0" err="1" smtClean="0"/>
              <a:t>Justice</a:t>
            </a:r>
            <a:endParaRPr lang="hr-HR" b="1" dirty="0" smtClean="0"/>
          </a:p>
          <a:p>
            <a:pPr algn="ctr"/>
            <a:endParaRPr lang="hr-HR" dirty="0" smtClean="0"/>
          </a:p>
          <a:p>
            <a:pPr algn="ctr"/>
            <a:endParaRPr lang="hr-HR" dirty="0"/>
          </a:p>
        </p:txBody>
      </p:sp>
      <p:sp>
        <p:nvSpPr>
          <p:cNvPr id="6" name="Right Arrow 5"/>
          <p:cNvSpPr/>
          <p:nvPr/>
        </p:nvSpPr>
        <p:spPr>
          <a:xfrm rot="16200000">
            <a:off x="3939534" y="3132772"/>
            <a:ext cx="2178192" cy="48463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extBox 6"/>
          <p:cNvSpPr txBox="1"/>
          <p:nvPr/>
        </p:nvSpPr>
        <p:spPr>
          <a:xfrm>
            <a:off x="3214678" y="1857364"/>
            <a:ext cx="44759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dirty="0" err="1">
                <a:solidFill>
                  <a:srgbClr val="C00000"/>
                </a:solidFill>
              </a:rPr>
              <a:t>T</a:t>
            </a:r>
            <a:r>
              <a:rPr lang="hr-HR" sz="2800" b="1" dirty="0" err="1" smtClean="0">
                <a:solidFill>
                  <a:srgbClr val="C00000"/>
                </a:solidFill>
              </a:rPr>
              <a:t>he</a:t>
            </a:r>
            <a:r>
              <a:rPr lang="hr-HR" sz="2800" b="1" dirty="0" smtClean="0">
                <a:solidFill>
                  <a:srgbClr val="C00000"/>
                </a:solidFill>
              </a:rPr>
              <a:t> UK </a:t>
            </a:r>
            <a:r>
              <a:rPr lang="hr-HR" sz="2800" b="1" dirty="0" err="1" smtClean="0">
                <a:solidFill>
                  <a:srgbClr val="C00000"/>
                </a:solidFill>
              </a:rPr>
              <a:t>Supreme</a:t>
            </a:r>
            <a:r>
              <a:rPr lang="hr-HR" sz="2800" b="1" dirty="0" smtClean="0">
                <a:solidFill>
                  <a:srgbClr val="C00000"/>
                </a:solidFill>
              </a:rPr>
              <a:t> Court</a:t>
            </a:r>
            <a:endParaRPr lang="hr-HR" sz="2800" b="1" dirty="0"/>
          </a:p>
        </p:txBody>
      </p:sp>
      <p:cxnSp>
        <p:nvCxnSpPr>
          <p:cNvPr id="10" name="Curved Connector 9"/>
          <p:cNvCxnSpPr/>
          <p:nvPr/>
        </p:nvCxnSpPr>
        <p:spPr>
          <a:xfrm rot="5400000" flipH="1" flipV="1">
            <a:off x="5107785" y="3321843"/>
            <a:ext cx="3000396" cy="928694"/>
          </a:xfrm>
          <a:prstGeom prst="curvedConnector3">
            <a:avLst>
              <a:gd name="adj1" fmla="val 7116"/>
            </a:avLst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6613440">
            <a:off x="5966385" y="3264541"/>
            <a:ext cx="30315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appeals may ‘</a:t>
            </a:r>
            <a:r>
              <a:rPr lang="en-GB" b="1" dirty="0" smtClean="0"/>
              <a:t>leapfrog</a:t>
            </a:r>
            <a:endParaRPr lang="hr-HR" b="1" dirty="0" smtClean="0"/>
          </a:p>
          <a:p>
            <a:r>
              <a:rPr lang="en-GB" dirty="0"/>
              <a:t>demanding issue of general </a:t>
            </a:r>
            <a:endParaRPr lang="hr-HR" dirty="0" smtClean="0"/>
          </a:p>
          <a:p>
            <a:r>
              <a:rPr lang="en-GB" dirty="0" smtClean="0"/>
              <a:t>public </a:t>
            </a:r>
            <a:r>
              <a:rPr lang="en-GB" dirty="0"/>
              <a:t>concern</a:t>
            </a:r>
            <a:r>
              <a:rPr lang="en-GB" dirty="0" smtClean="0"/>
              <a:t>’</a:t>
            </a:r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 smtClean="0">
                <a:solidFill>
                  <a:srgbClr val="C00000"/>
                </a:solidFill>
              </a:rPr>
              <a:t>Appeal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dirty="0" err="1" smtClean="0">
                <a:solidFill>
                  <a:srgbClr val="C00000"/>
                </a:solidFill>
              </a:rPr>
              <a:t>jurisdiction</a:t>
            </a:r>
            <a:r>
              <a:rPr lang="hr-HR" dirty="0" smtClean="0">
                <a:solidFill>
                  <a:srgbClr val="C00000"/>
                </a:solidFill>
              </a:rPr>
              <a:t> for </a:t>
            </a:r>
            <a:r>
              <a:rPr lang="hr-HR" dirty="0" err="1" smtClean="0">
                <a:solidFill>
                  <a:srgbClr val="C00000"/>
                </a:solidFill>
              </a:rPr>
              <a:t>Norther</a:t>
            </a:r>
            <a:r>
              <a:rPr lang="hr-HR" dirty="0" smtClean="0">
                <a:solidFill>
                  <a:srgbClr val="C00000"/>
                </a:solidFill>
              </a:rPr>
              <a:t> Ireland / Scotland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 sz="2400" dirty="0"/>
          </a:p>
        </p:txBody>
      </p:sp>
      <p:sp>
        <p:nvSpPr>
          <p:cNvPr id="4" name="Isosceles Triangle 3"/>
          <p:cNvSpPr/>
          <p:nvPr/>
        </p:nvSpPr>
        <p:spPr>
          <a:xfrm>
            <a:off x="2143108" y="2143116"/>
            <a:ext cx="5643602" cy="4429156"/>
          </a:xfrm>
          <a:prstGeom prst="triangle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 smtClean="0"/>
              <a:t>T</a:t>
            </a:r>
            <a:r>
              <a:rPr lang="en-GB" sz="2000" b="1" dirty="0" smtClean="0"/>
              <a:t>he </a:t>
            </a:r>
            <a:r>
              <a:rPr lang="en-GB" sz="2000" b="1" dirty="0"/>
              <a:t>Court of Appeal in Northern </a:t>
            </a:r>
            <a:r>
              <a:rPr lang="en-GB" sz="2000" b="1" dirty="0" smtClean="0"/>
              <a:t>Ireland</a:t>
            </a:r>
            <a:r>
              <a:rPr lang="hr-HR" sz="2000" b="1" dirty="0" smtClean="0"/>
              <a:t> (civil </a:t>
            </a:r>
            <a:r>
              <a:rPr lang="hr-HR" sz="2000" b="1" dirty="0" err="1" smtClean="0"/>
              <a:t>and</a:t>
            </a:r>
            <a:r>
              <a:rPr lang="hr-HR" sz="2000" b="1" dirty="0" smtClean="0"/>
              <a:t> </a:t>
            </a:r>
            <a:r>
              <a:rPr lang="hr-HR" sz="2000" b="1" dirty="0" err="1" smtClean="0"/>
              <a:t>criminal</a:t>
            </a:r>
            <a:r>
              <a:rPr lang="hr-HR" sz="2000" b="1" dirty="0" smtClean="0"/>
              <a:t>)</a:t>
            </a:r>
            <a:endParaRPr lang="hr-HR" sz="2000" b="1" dirty="0"/>
          </a:p>
          <a:p>
            <a:pPr algn="ctr"/>
            <a:r>
              <a:rPr lang="hr-HR" sz="2000" b="1" dirty="0" smtClean="0">
                <a:solidFill>
                  <a:srgbClr val="FFFF00"/>
                </a:solidFill>
              </a:rPr>
              <a:t>T</a:t>
            </a:r>
            <a:r>
              <a:rPr lang="en-GB" sz="2000" b="1" dirty="0" smtClean="0">
                <a:solidFill>
                  <a:srgbClr val="FFFF00"/>
                </a:solidFill>
              </a:rPr>
              <a:t>he </a:t>
            </a:r>
            <a:r>
              <a:rPr lang="en-GB" sz="2000" b="1" dirty="0">
                <a:solidFill>
                  <a:srgbClr val="FFFF00"/>
                </a:solidFill>
              </a:rPr>
              <a:t>Court of </a:t>
            </a:r>
            <a:r>
              <a:rPr lang="en-GB" sz="2000" b="1" dirty="0" smtClean="0">
                <a:solidFill>
                  <a:srgbClr val="FFFF00"/>
                </a:solidFill>
              </a:rPr>
              <a:t>Session</a:t>
            </a:r>
            <a:r>
              <a:rPr lang="hr-HR" sz="2000" b="1" dirty="0" smtClean="0">
                <a:solidFill>
                  <a:srgbClr val="FFFF00"/>
                </a:solidFill>
              </a:rPr>
              <a:t> </a:t>
            </a:r>
            <a:r>
              <a:rPr lang="hr-HR" b="1" dirty="0" smtClean="0">
                <a:solidFill>
                  <a:srgbClr val="FFFF00"/>
                </a:solidFill>
              </a:rPr>
              <a:t>(Scotland: </a:t>
            </a:r>
            <a:r>
              <a:rPr lang="hr-HR" b="1" dirty="0" err="1" smtClean="0">
                <a:solidFill>
                  <a:srgbClr val="FFFF00"/>
                </a:solidFill>
              </a:rPr>
              <a:t>the</a:t>
            </a:r>
            <a:r>
              <a:rPr lang="hr-HR" b="1" dirty="0" smtClean="0">
                <a:solidFill>
                  <a:srgbClr val="FFFF00"/>
                </a:solidFill>
              </a:rPr>
              <a:t> </a:t>
            </a:r>
            <a:r>
              <a:rPr lang="hr-HR" b="1" dirty="0" err="1" smtClean="0">
                <a:solidFill>
                  <a:srgbClr val="FFFF00"/>
                </a:solidFill>
              </a:rPr>
              <a:t>highes</a:t>
            </a:r>
            <a:r>
              <a:rPr lang="hr-HR" b="1" dirty="0" smtClean="0">
                <a:solidFill>
                  <a:srgbClr val="FFFF00"/>
                </a:solidFill>
              </a:rPr>
              <a:t> instance civil </a:t>
            </a:r>
            <a:r>
              <a:rPr lang="hr-HR" b="1" dirty="0" err="1" smtClean="0">
                <a:solidFill>
                  <a:srgbClr val="FFFF00"/>
                </a:solidFill>
              </a:rPr>
              <a:t>matters</a:t>
            </a:r>
            <a:r>
              <a:rPr lang="hr-HR" b="1" dirty="0" smtClean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6" name="Right Arrow 5"/>
          <p:cNvSpPr/>
          <p:nvPr/>
        </p:nvSpPr>
        <p:spPr>
          <a:xfrm rot="16200000">
            <a:off x="3929058" y="2928934"/>
            <a:ext cx="2000264" cy="28575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extBox 6"/>
          <p:cNvSpPr txBox="1"/>
          <p:nvPr/>
        </p:nvSpPr>
        <p:spPr>
          <a:xfrm>
            <a:off x="3214678" y="1643050"/>
            <a:ext cx="44759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dirty="0" err="1">
                <a:solidFill>
                  <a:srgbClr val="C00000"/>
                </a:solidFill>
              </a:rPr>
              <a:t>T</a:t>
            </a:r>
            <a:r>
              <a:rPr lang="hr-HR" sz="2800" b="1" dirty="0" err="1" smtClean="0">
                <a:solidFill>
                  <a:srgbClr val="C00000"/>
                </a:solidFill>
              </a:rPr>
              <a:t>he</a:t>
            </a:r>
            <a:r>
              <a:rPr lang="hr-HR" sz="2800" b="1" dirty="0" smtClean="0">
                <a:solidFill>
                  <a:srgbClr val="C00000"/>
                </a:solidFill>
              </a:rPr>
              <a:t> UK </a:t>
            </a:r>
            <a:r>
              <a:rPr lang="hr-HR" sz="2800" b="1" dirty="0" err="1" smtClean="0">
                <a:solidFill>
                  <a:srgbClr val="C00000"/>
                </a:solidFill>
              </a:rPr>
              <a:t>Supreme</a:t>
            </a:r>
            <a:r>
              <a:rPr lang="hr-HR" sz="2800" b="1" dirty="0" smtClean="0">
                <a:solidFill>
                  <a:srgbClr val="C00000"/>
                </a:solidFill>
              </a:rPr>
              <a:t> Court</a:t>
            </a:r>
            <a:endParaRPr lang="hr-HR" sz="28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Language work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hr-HR" sz="2800" i="1" dirty="0" smtClean="0">
              <a:solidFill>
                <a:srgbClr val="00B0F0"/>
              </a:solidFill>
            </a:endParaRPr>
          </a:p>
          <a:p>
            <a:r>
              <a:rPr lang="en-GB" sz="2800" i="1" dirty="0" smtClean="0">
                <a:solidFill>
                  <a:srgbClr val="0070C0"/>
                </a:solidFill>
              </a:rPr>
              <a:t>Do the exercises IV to VI in the book, p. 64 -65</a:t>
            </a:r>
            <a:endParaRPr lang="en-GB" sz="28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err="1" smtClean="0">
                <a:solidFill>
                  <a:schemeClr val="accent1">
                    <a:lumMod val="75000"/>
                  </a:schemeClr>
                </a:solidFill>
              </a:rPr>
              <a:t>Part</a:t>
            </a:r>
            <a:r>
              <a:rPr lang="hr-H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b="1" dirty="0" err="1" smtClean="0">
                <a:solidFill>
                  <a:schemeClr val="accent1">
                    <a:lumMod val="75000"/>
                  </a:schemeClr>
                </a:solidFill>
              </a:rPr>
              <a:t>Two</a:t>
            </a:r>
            <a:r>
              <a:rPr lang="hr-H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dirty="0" smtClean="0"/>
              <a:t>– Who </a:t>
            </a:r>
            <a:r>
              <a:rPr lang="hr-HR" dirty="0" err="1" smtClean="0"/>
              <a:t>sits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a </a:t>
            </a:r>
            <a:r>
              <a:rPr lang="hr-HR" dirty="0" err="1" smtClean="0"/>
              <a:t>County</a:t>
            </a:r>
            <a:r>
              <a:rPr lang="hr-HR" dirty="0" smtClean="0"/>
              <a:t> Court?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err="1" smtClean="0"/>
              <a:t>Read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three</a:t>
            </a:r>
            <a:r>
              <a:rPr lang="hr-HR" dirty="0" smtClean="0"/>
              <a:t> </a:t>
            </a:r>
            <a:r>
              <a:rPr lang="hr-HR" dirty="0" err="1" smtClean="0"/>
              <a:t>parts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text</a:t>
            </a: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   1. </a:t>
            </a:r>
            <a:r>
              <a:rPr lang="hr-HR" dirty="0" err="1" smtClean="0"/>
              <a:t>the</a:t>
            </a:r>
            <a:r>
              <a:rPr lang="hr-HR" dirty="0" smtClean="0"/>
              <a:t> role </a:t>
            </a:r>
            <a:r>
              <a:rPr lang="hr-HR" dirty="0" err="1" smtClean="0"/>
              <a:t>of</a:t>
            </a:r>
            <a:r>
              <a:rPr lang="hr-HR" dirty="0" smtClean="0"/>
              <a:t> a </a:t>
            </a:r>
            <a:r>
              <a:rPr lang="hr-HR" dirty="0" err="1" smtClean="0"/>
              <a:t>judge</a:t>
            </a:r>
            <a:r>
              <a:rPr lang="hr-HR" dirty="0" smtClean="0"/>
              <a:t> </a:t>
            </a:r>
            <a:r>
              <a:rPr lang="hr-HR" dirty="0" err="1" smtClean="0"/>
              <a:t>hearing</a:t>
            </a:r>
            <a:r>
              <a:rPr lang="hr-HR" dirty="0" smtClean="0"/>
              <a:t> </a:t>
            </a:r>
            <a:r>
              <a:rPr lang="hr-HR" dirty="0" err="1" smtClean="0"/>
              <a:t>a</a:t>
            </a:r>
            <a:r>
              <a:rPr lang="hr-HR" dirty="0" smtClean="0"/>
              <a:t> civil </a:t>
            </a:r>
            <a:r>
              <a:rPr lang="hr-HR" dirty="0" err="1" smtClean="0"/>
              <a:t>case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   2.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way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delivering</a:t>
            </a:r>
            <a:r>
              <a:rPr lang="hr-HR" dirty="0" smtClean="0"/>
              <a:t> </a:t>
            </a:r>
            <a:r>
              <a:rPr lang="hr-HR" dirty="0" err="1" smtClean="0"/>
              <a:t>judgement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deciding</a:t>
            </a:r>
            <a:r>
              <a:rPr lang="hr-HR" dirty="0" smtClean="0"/>
              <a:t> on</a:t>
            </a:r>
          </a:p>
          <a:p>
            <a:pPr>
              <a:buNone/>
            </a:pPr>
            <a:r>
              <a:rPr lang="hr-HR" dirty="0" smtClean="0"/>
              <a:t>        </a:t>
            </a:r>
            <a:r>
              <a:rPr lang="hr-HR" dirty="0" err="1" smtClean="0"/>
              <a:t>appropriate</a:t>
            </a:r>
            <a:r>
              <a:rPr lang="hr-HR" dirty="0" smtClean="0"/>
              <a:t> </a:t>
            </a:r>
            <a:r>
              <a:rPr lang="hr-HR" dirty="0" err="1" smtClean="0"/>
              <a:t>remedy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   3. </a:t>
            </a:r>
            <a:r>
              <a:rPr lang="hr-HR" dirty="0" err="1" smtClean="0"/>
              <a:t>costs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case</a:t>
            </a:r>
            <a:r>
              <a:rPr lang="hr-HR" dirty="0" smtClean="0"/>
              <a:t>: </a:t>
            </a:r>
            <a:r>
              <a:rPr lang="hr-HR" dirty="0" err="1" smtClean="0"/>
              <a:t>different</a:t>
            </a:r>
            <a:r>
              <a:rPr lang="hr-HR" dirty="0" smtClean="0"/>
              <a:t> </a:t>
            </a:r>
            <a:r>
              <a:rPr lang="hr-HR" dirty="0" err="1" smtClean="0"/>
              <a:t>elements</a:t>
            </a: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Part</a:t>
            </a:r>
            <a:r>
              <a:rPr lang="hr-HR" dirty="0" smtClean="0"/>
              <a:t> III – </a:t>
            </a:r>
            <a:r>
              <a:rPr lang="hr-HR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accent1">
                    <a:lumMod val="75000"/>
                  </a:schemeClr>
                </a:solidFill>
              </a:rPr>
              <a:t>doctrine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accent1">
                    <a:lumMod val="75000"/>
                  </a:schemeClr>
                </a:solidFill>
              </a:rPr>
              <a:t>Precedent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r-HR" dirty="0" err="1" smtClean="0"/>
              <a:t>The</a:t>
            </a:r>
            <a:r>
              <a:rPr lang="hr-HR" dirty="0" smtClean="0"/>
              <a:t> HIERARCHY OF </a:t>
            </a:r>
            <a:r>
              <a:rPr lang="hr-HR" dirty="0" smtClean="0"/>
              <a:t>COURTS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99792" y="2005323"/>
            <a:ext cx="4414264" cy="2745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241344" y="4869160"/>
            <a:ext cx="6624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principle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b="1" i="1" dirty="0" smtClean="0"/>
              <a:t>stare </a:t>
            </a:r>
            <a:r>
              <a:rPr lang="hr-HR" b="1" i="1" dirty="0" err="1" smtClean="0"/>
              <a:t>decisis</a:t>
            </a:r>
            <a:r>
              <a:rPr lang="hr-HR" b="1" i="1" dirty="0" smtClean="0"/>
              <a:t> </a:t>
            </a:r>
          </a:p>
          <a:p>
            <a:r>
              <a:rPr lang="hr-HR" i="1" dirty="0" smtClean="0"/>
              <a:t>    </a:t>
            </a:r>
            <a:r>
              <a:rPr lang="hr-HR" dirty="0" smtClean="0"/>
              <a:t> (ˌ</a:t>
            </a:r>
            <a:r>
              <a:rPr lang="hr-HR" dirty="0" err="1" smtClean="0"/>
              <a:t>stɑːreɪ</a:t>
            </a:r>
            <a:r>
              <a:rPr lang="hr-HR" dirty="0" smtClean="0"/>
              <a:t> </a:t>
            </a:r>
            <a:r>
              <a:rPr lang="hr-HR" dirty="0" err="1"/>
              <a:t>dɪˈ</a:t>
            </a:r>
            <a:r>
              <a:rPr lang="hr-HR" dirty="0" err="1" smtClean="0"/>
              <a:t>siːsɪs</a:t>
            </a:r>
            <a:r>
              <a:rPr lang="hr-HR" dirty="0" smtClean="0"/>
              <a:t>)</a:t>
            </a:r>
            <a:r>
              <a:rPr lang="hr-HR" i="1" dirty="0" smtClean="0"/>
              <a:t> </a:t>
            </a:r>
            <a:r>
              <a:rPr lang="hr-HR" dirty="0" smtClean="0"/>
              <a:t>= „</a:t>
            </a:r>
            <a:r>
              <a:rPr lang="hr-HR" dirty="0" err="1" smtClean="0"/>
              <a:t>stand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decision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past </a:t>
            </a:r>
            <a:r>
              <a:rPr lang="hr-HR" dirty="0" err="1" smtClean="0"/>
              <a:t>cases</a:t>
            </a:r>
            <a:r>
              <a:rPr lang="hr-HR" dirty="0" smtClean="0"/>
              <a:t>”</a:t>
            </a:r>
          </a:p>
          <a:p>
            <a:pPr marL="285750" indent="-285750">
              <a:buFontTx/>
              <a:buChar char="-"/>
            </a:pPr>
            <a:endParaRPr lang="hr-HR" dirty="0"/>
          </a:p>
          <a:p>
            <a:pPr marL="285750" indent="-285750">
              <a:buFontTx/>
              <a:buChar char="-"/>
            </a:pPr>
            <a:r>
              <a:rPr lang="hr-HR" dirty="0" smtClean="0"/>
              <a:t>Court are </a:t>
            </a:r>
            <a:r>
              <a:rPr lang="hr-HR" b="1" dirty="0" err="1" smtClean="0"/>
              <a:t>bound</a:t>
            </a:r>
            <a:r>
              <a:rPr lang="hr-HR" b="1" dirty="0" smtClean="0"/>
              <a:t> to </a:t>
            </a:r>
            <a:r>
              <a:rPr lang="hr-HR" b="1" dirty="0" err="1" smtClean="0"/>
              <a:t>follow</a:t>
            </a:r>
            <a:r>
              <a:rPr lang="hr-HR" b="1" dirty="0" smtClean="0"/>
              <a:t> </a:t>
            </a:r>
            <a:r>
              <a:rPr lang="hr-HR" dirty="0" err="1" smtClean="0"/>
              <a:t>decisions</a:t>
            </a:r>
            <a:r>
              <a:rPr lang="hr-HR" dirty="0" smtClean="0"/>
              <a:t> </a:t>
            </a:r>
            <a:r>
              <a:rPr lang="hr-HR" dirty="0" err="1" smtClean="0"/>
              <a:t>made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courts</a:t>
            </a:r>
            <a:r>
              <a:rPr lang="hr-HR" dirty="0" smtClean="0"/>
              <a:t> </a:t>
            </a:r>
            <a:r>
              <a:rPr lang="hr-HR" dirty="0" err="1" smtClean="0"/>
              <a:t>above</a:t>
            </a:r>
            <a:r>
              <a:rPr lang="hr-HR" dirty="0" smtClean="0"/>
              <a:t> </a:t>
            </a:r>
            <a:r>
              <a:rPr lang="hr-HR" dirty="0" err="1" smtClean="0"/>
              <a:t>them</a:t>
            </a:r>
            <a:r>
              <a:rPr lang="hr-HR" dirty="0" smtClean="0"/>
              <a:t> / </a:t>
            </a:r>
            <a:r>
              <a:rPr lang="hr-HR" dirty="0" err="1" smtClean="0"/>
              <a:t>sometimes</a:t>
            </a:r>
            <a:r>
              <a:rPr lang="hr-HR" dirty="0" smtClean="0"/>
              <a:t> </a:t>
            </a:r>
            <a:r>
              <a:rPr lang="hr-HR" dirty="0" err="1" smtClean="0"/>
              <a:t>their</a:t>
            </a:r>
            <a:r>
              <a:rPr lang="hr-HR" dirty="0" smtClean="0"/>
              <a:t> </a:t>
            </a:r>
            <a:r>
              <a:rPr lang="hr-HR" dirty="0" err="1" smtClean="0"/>
              <a:t>own</a:t>
            </a:r>
            <a:r>
              <a:rPr lang="hr-HR" dirty="0" smtClean="0"/>
              <a:t> </a:t>
            </a:r>
            <a:r>
              <a:rPr lang="hr-HR" dirty="0" err="1" smtClean="0"/>
              <a:t>decisions</a:t>
            </a:r>
            <a:r>
              <a:rPr lang="hr-HR" dirty="0"/>
              <a:t> </a:t>
            </a:r>
            <a:r>
              <a:rPr lang="hr-HR" dirty="0" smtClean="0"/>
              <a:t>(</a:t>
            </a:r>
            <a:r>
              <a:rPr lang="hr-HR" dirty="0" err="1" smtClean="0"/>
              <a:t>e.g</a:t>
            </a:r>
            <a:r>
              <a:rPr lang="hr-HR" dirty="0" smtClean="0"/>
              <a:t>. </a:t>
            </a:r>
            <a:r>
              <a:rPr lang="hr-HR" dirty="0" err="1" smtClean="0"/>
              <a:t>appellate</a:t>
            </a:r>
            <a:r>
              <a:rPr lang="hr-HR" dirty="0" smtClean="0"/>
              <a:t> </a:t>
            </a:r>
            <a:r>
              <a:rPr lang="hr-HR" dirty="0" err="1" smtClean="0"/>
              <a:t>courts</a:t>
            </a:r>
            <a:r>
              <a:rPr lang="hr-HR" dirty="0" smtClean="0"/>
              <a:t>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85660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Part</a:t>
            </a:r>
            <a:r>
              <a:rPr lang="hr-HR" dirty="0" smtClean="0"/>
              <a:t> III – </a:t>
            </a:r>
            <a:r>
              <a:rPr lang="hr-HR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accent1">
                    <a:lumMod val="75000"/>
                  </a:schemeClr>
                </a:solidFill>
              </a:rPr>
              <a:t>doctrine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accent1">
                    <a:lumMod val="75000"/>
                  </a:schemeClr>
                </a:solidFill>
              </a:rPr>
              <a:t>Precedent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The HIERARCHY OF COURTS</a:t>
            </a:r>
          </a:p>
          <a:p>
            <a:pPr>
              <a:buNone/>
            </a:pPr>
            <a:r>
              <a:rPr lang="en-GB" sz="2200" i="1" dirty="0" smtClean="0">
                <a:solidFill>
                  <a:srgbClr val="0070C0"/>
                </a:solidFill>
              </a:rPr>
              <a:t>Read the text p. 70 and mark on the graphical presentation which court is bound by the decision of which other court/courts</a:t>
            </a:r>
            <a:r>
              <a:rPr lang="en-GB" sz="2400" dirty="0" smtClean="0">
                <a:solidFill>
                  <a:srgbClr val="0070C0"/>
                </a:solidFill>
              </a:rPr>
              <a:t>.</a:t>
            </a:r>
            <a:endParaRPr lang="en-GB" sz="2400" dirty="0">
              <a:solidFill>
                <a:srgbClr val="0070C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752" y="2924944"/>
            <a:ext cx="5441259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>
              <a:defRPr/>
            </a:pPr>
            <a:r>
              <a:rPr lang="hr-HR" sz="3600" dirty="0" err="1" smtClean="0">
                <a:solidFill>
                  <a:srgbClr val="C00000"/>
                </a:solidFill>
                <a:effectLst/>
              </a:rPr>
              <a:t>Types</a:t>
            </a:r>
            <a:r>
              <a:rPr lang="hr-HR" sz="3600" dirty="0" smtClean="0">
                <a:solidFill>
                  <a:srgbClr val="C00000"/>
                </a:solidFill>
                <a:effectLst/>
              </a:rPr>
              <a:t> </a:t>
            </a:r>
            <a:r>
              <a:rPr lang="hr-HR" sz="3600" dirty="0" err="1" smtClean="0">
                <a:solidFill>
                  <a:srgbClr val="C00000"/>
                </a:solidFill>
                <a:effectLst/>
              </a:rPr>
              <a:t>of</a:t>
            </a:r>
            <a:r>
              <a:rPr lang="hr-HR" sz="3600" dirty="0" smtClean="0">
                <a:solidFill>
                  <a:srgbClr val="C00000"/>
                </a:solidFill>
                <a:effectLst/>
              </a:rPr>
              <a:t> </a:t>
            </a:r>
            <a:r>
              <a:rPr lang="hr-HR" sz="3600" dirty="0" err="1" smtClean="0">
                <a:solidFill>
                  <a:srgbClr val="C00000"/>
                </a:solidFill>
                <a:effectLst/>
              </a:rPr>
              <a:t>precedents</a:t>
            </a:r>
            <a:endParaRPr lang="hr-HR" sz="3600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596" y="1700808"/>
            <a:ext cx="8578850" cy="4862512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effectLst/>
              </a:rPr>
              <a:t>two types of precedent: </a:t>
            </a:r>
            <a:r>
              <a:rPr lang="en-US" sz="2400" dirty="0" smtClean="0">
                <a:solidFill>
                  <a:srgbClr val="C00000"/>
                </a:solidFill>
                <a:effectLst/>
              </a:rPr>
              <a:t>binding precedents </a:t>
            </a:r>
            <a:r>
              <a:rPr lang="en-US" sz="2400" dirty="0" smtClean="0">
                <a:effectLst/>
              </a:rPr>
              <a:t>and </a:t>
            </a:r>
            <a:r>
              <a:rPr lang="en-US" sz="2400" dirty="0" smtClean="0">
                <a:solidFill>
                  <a:srgbClr val="C00000"/>
                </a:solidFill>
                <a:effectLst/>
              </a:rPr>
              <a:t>persuasive</a:t>
            </a:r>
            <a:r>
              <a:rPr lang="en-US" sz="2400" dirty="0" smtClean="0">
                <a:solidFill>
                  <a:srgbClr val="FFFF00"/>
                </a:solidFill>
                <a:effectLst/>
              </a:rPr>
              <a:t> </a:t>
            </a:r>
            <a:endParaRPr lang="hr-HR" sz="2400" dirty="0" smtClean="0">
              <a:solidFill>
                <a:srgbClr val="FFFF00"/>
              </a:solidFill>
              <a:effectLst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hr-HR" sz="2400" dirty="0" smtClean="0">
              <a:solidFill>
                <a:srgbClr val="FFFF00"/>
              </a:solidFill>
              <a:effectLst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400" b="1" dirty="0" err="1" smtClean="0">
                <a:solidFill>
                  <a:srgbClr val="C00000"/>
                </a:solidFill>
                <a:effectLst/>
              </a:rPr>
              <a:t>Type</a:t>
            </a:r>
            <a:r>
              <a:rPr lang="hr-HR" sz="2400" b="1" dirty="0" smtClean="0">
                <a:solidFill>
                  <a:srgbClr val="C00000"/>
                </a:solidFill>
                <a:effectLst/>
              </a:rPr>
              <a:t> I</a:t>
            </a:r>
            <a:endParaRPr lang="hr-HR" sz="2400" b="1" dirty="0">
              <a:solidFill>
                <a:srgbClr val="C00000"/>
              </a:solidFill>
              <a:effectLst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400" dirty="0" smtClean="0">
                <a:effectLst/>
              </a:rPr>
              <a:t>A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effectLst/>
              </a:rPr>
              <a:t>binding precedent </a:t>
            </a:r>
            <a:r>
              <a:rPr lang="en-US" sz="2400" u="sng" dirty="0" smtClean="0">
                <a:effectLst/>
              </a:rPr>
              <a:t>obliges</a:t>
            </a:r>
            <a:r>
              <a:rPr lang="en-US" sz="2400" dirty="0" smtClean="0">
                <a:effectLst/>
              </a:rPr>
              <a:t> a court to follow its decision</a:t>
            </a:r>
            <a:endParaRPr lang="hr-HR" sz="2400" dirty="0" smtClean="0">
              <a:effectLst/>
            </a:endParaRPr>
          </a:p>
          <a:p>
            <a:pPr eaLnBrk="1" hangingPunct="1">
              <a:defRPr/>
            </a:pPr>
            <a:endParaRPr lang="hr-HR" sz="2400" dirty="0" smtClean="0">
              <a:effectLst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effectLst/>
              </a:rPr>
              <a:t>This type of precedent is called a </a:t>
            </a:r>
            <a:r>
              <a:rPr lang="en-US" sz="2400" dirty="0" smtClean="0">
                <a:solidFill>
                  <a:srgbClr val="C00000"/>
                </a:solidFill>
                <a:effectLst/>
              </a:rPr>
              <a:t>‘mandatory precedent’ </a:t>
            </a:r>
            <a:r>
              <a:rPr lang="en-US" sz="2400" dirty="0" smtClean="0">
                <a:effectLst/>
              </a:rPr>
              <a:t>in some court systems. A binding precedent requires all inferior courts to follow the </a:t>
            </a:r>
            <a:r>
              <a:rPr lang="en-US" sz="2400" i="1" dirty="0" smtClean="0">
                <a:effectLst/>
              </a:rPr>
              <a:t>ratio </a:t>
            </a:r>
            <a:r>
              <a:rPr lang="en-US" sz="2400" i="1" dirty="0" err="1" smtClean="0">
                <a:effectLst/>
              </a:rPr>
              <a:t>dec</a:t>
            </a:r>
            <a:r>
              <a:rPr lang="hr-HR" sz="2400" i="1" dirty="0" err="1" smtClean="0">
                <a:effectLst/>
              </a:rPr>
              <a:t>id</a:t>
            </a:r>
            <a:r>
              <a:rPr lang="en-US" sz="2400" i="1" dirty="0" err="1" smtClean="0">
                <a:effectLst/>
              </a:rPr>
              <a:t>endi</a:t>
            </a:r>
            <a:r>
              <a:rPr lang="en-US" sz="2400" i="1" dirty="0" smtClean="0">
                <a:effectLst/>
              </a:rPr>
              <a:t> </a:t>
            </a:r>
            <a:r>
              <a:rPr lang="hr-HR" sz="2400" i="1" dirty="0" smtClean="0">
                <a:effectLst/>
              </a:rPr>
              <a:t>(</a:t>
            </a:r>
            <a:r>
              <a:rPr lang="hr-HR" sz="2400" i="1" dirty="0" err="1" smtClean="0">
                <a:effectLst/>
              </a:rPr>
              <a:t>reasons</a:t>
            </a:r>
            <a:r>
              <a:rPr lang="hr-HR" sz="2400" i="1" dirty="0" smtClean="0">
                <a:effectLst/>
              </a:rPr>
              <a:t> for </a:t>
            </a:r>
            <a:r>
              <a:rPr lang="hr-HR" sz="2400" i="1" dirty="0" err="1" smtClean="0">
                <a:effectLst/>
              </a:rPr>
              <a:t>deciding</a:t>
            </a:r>
            <a:r>
              <a:rPr lang="hr-HR" sz="2400" i="1" dirty="0" smtClean="0">
                <a:effectLst/>
              </a:rPr>
              <a:t>) </a:t>
            </a:r>
            <a:r>
              <a:rPr lang="en-US" sz="2400" dirty="0" smtClean="0">
                <a:effectLst/>
              </a:rPr>
              <a:t>of superior courts</a:t>
            </a:r>
            <a:r>
              <a:rPr lang="hr-HR" sz="2400" dirty="0" smtClean="0">
                <a:effectLst/>
              </a:rPr>
              <a:t>. </a:t>
            </a:r>
            <a:r>
              <a:rPr lang="hr-HR" sz="2400" dirty="0" err="1" smtClean="0">
                <a:effectLst/>
              </a:rPr>
              <a:t>It</a:t>
            </a:r>
            <a:r>
              <a:rPr lang="hr-HR" sz="2400" dirty="0" smtClean="0">
                <a:effectLst/>
              </a:rPr>
              <a:t> </a:t>
            </a:r>
            <a:r>
              <a:rPr lang="hr-HR" sz="2400" dirty="0" err="1" smtClean="0">
                <a:effectLst/>
              </a:rPr>
              <a:t>is</a:t>
            </a:r>
            <a:r>
              <a:rPr lang="hr-HR" sz="2400" dirty="0" smtClean="0">
                <a:effectLst/>
              </a:rPr>
              <a:t> </a:t>
            </a:r>
            <a:r>
              <a:rPr lang="hr-HR" sz="2400" dirty="0" err="1" smtClean="0">
                <a:effectLst/>
              </a:rPr>
              <a:t>also</a:t>
            </a:r>
            <a:r>
              <a:rPr lang="hr-HR" sz="2400" dirty="0" smtClean="0">
                <a:effectLst/>
              </a:rPr>
              <a:t> </a:t>
            </a:r>
            <a:r>
              <a:rPr lang="hr-HR" sz="2400" dirty="0" err="1" smtClean="0">
                <a:effectLst/>
              </a:rPr>
              <a:t>binding</a:t>
            </a:r>
            <a:r>
              <a:rPr lang="hr-HR" sz="2400" dirty="0" smtClean="0">
                <a:effectLst/>
              </a:rPr>
              <a:t> for </a:t>
            </a:r>
            <a:r>
              <a:rPr lang="hr-HR" sz="2400" dirty="0" err="1" smtClean="0">
                <a:effectLst/>
              </a:rPr>
              <a:t>the</a:t>
            </a:r>
            <a:r>
              <a:rPr lang="hr-HR" sz="2400" dirty="0" smtClean="0">
                <a:effectLst/>
              </a:rPr>
              <a:t> </a:t>
            </a:r>
            <a:r>
              <a:rPr lang="hr-HR" sz="2400" dirty="0" err="1" smtClean="0">
                <a:effectLst/>
              </a:rPr>
              <a:t>superior</a:t>
            </a:r>
            <a:r>
              <a:rPr lang="hr-HR" sz="2400" dirty="0" smtClean="0">
                <a:effectLst/>
              </a:rPr>
              <a:t> </a:t>
            </a:r>
            <a:r>
              <a:rPr lang="hr-HR" sz="2400" dirty="0" err="1" smtClean="0">
                <a:effectLst/>
              </a:rPr>
              <a:t>court</a:t>
            </a:r>
            <a:r>
              <a:rPr lang="hr-HR" sz="2400" dirty="0" smtClean="0">
                <a:effectLst/>
              </a:rPr>
              <a:t> </a:t>
            </a:r>
            <a:r>
              <a:rPr lang="hr-HR" sz="2400" dirty="0" err="1" smtClean="0">
                <a:effectLst/>
              </a:rPr>
              <a:t>itself</a:t>
            </a:r>
            <a:r>
              <a:rPr lang="hr-HR" sz="2400" dirty="0" smtClean="0">
                <a:effectLst/>
              </a:rPr>
              <a:t>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hr-HR" sz="2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3708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5222875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400" b="1" dirty="0" err="1">
                <a:solidFill>
                  <a:srgbClr val="C00000"/>
                </a:solidFill>
              </a:rPr>
              <a:t>Type</a:t>
            </a:r>
            <a:r>
              <a:rPr lang="hr-HR" sz="2400" b="1" dirty="0">
                <a:solidFill>
                  <a:srgbClr val="C00000"/>
                </a:solidFill>
              </a:rPr>
              <a:t> II</a:t>
            </a:r>
            <a:endParaRPr lang="hr-HR" sz="2400" b="1" dirty="0" smtClean="0">
              <a:solidFill>
                <a:srgbClr val="C00000"/>
              </a:solidFill>
              <a:effectLst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400" dirty="0" smtClean="0">
                <a:effectLst/>
              </a:rPr>
              <a:t>- </a:t>
            </a:r>
            <a:r>
              <a:rPr lang="en-US" sz="2400" dirty="0" smtClean="0">
                <a:effectLst/>
              </a:rPr>
              <a:t>a </a:t>
            </a:r>
            <a:r>
              <a:rPr lang="en-US" sz="2400" dirty="0" smtClean="0">
                <a:solidFill>
                  <a:srgbClr val="C00000"/>
                </a:solidFill>
                <a:effectLst/>
              </a:rPr>
              <a:t>persuasive precedent </a:t>
            </a:r>
            <a:r>
              <a:rPr lang="en-US" sz="2400" dirty="0" smtClean="0">
                <a:effectLst/>
              </a:rPr>
              <a:t>can influence a decision but not compel or restrict it</a:t>
            </a:r>
            <a:endParaRPr lang="hr-HR" sz="2400" dirty="0" smtClean="0">
              <a:effectLst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sz="2400" dirty="0" smtClean="0">
                <a:solidFill>
                  <a:srgbClr val="C00000"/>
                </a:solidFill>
                <a:effectLst/>
              </a:rPr>
              <a:t>-  </a:t>
            </a:r>
            <a:r>
              <a:rPr lang="hr-HR" sz="2400" dirty="0" err="1" smtClean="0">
                <a:solidFill>
                  <a:srgbClr val="C00000"/>
                </a:solidFill>
                <a:effectLst/>
              </a:rPr>
              <a:t>Decision</a:t>
            </a:r>
            <a:r>
              <a:rPr lang="hr-HR" sz="2400" dirty="0" smtClean="0">
                <a:solidFill>
                  <a:srgbClr val="C00000"/>
                </a:solidFill>
                <a:effectLst/>
              </a:rPr>
              <a:t> </a:t>
            </a:r>
            <a:r>
              <a:rPr lang="hr-HR" sz="2400" dirty="0" err="1" smtClean="0">
                <a:solidFill>
                  <a:srgbClr val="C00000"/>
                </a:solidFill>
                <a:effectLst/>
              </a:rPr>
              <a:t>of</a:t>
            </a:r>
            <a:r>
              <a:rPr lang="hr-HR" sz="2400" dirty="0" smtClean="0">
                <a:solidFill>
                  <a:srgbClr val="C00000"/>
                </a:solidFill>
                <a:effectLst/>
              </a:rPr>
              <a:t> a </a:t>
            </a:r>
            <a:r>
              <a:rPr lang="hr-HR" sz="2400" dirty="0" err="1" smtClean="0">
                <a:solidFill>
                  <a:srgbClr val="C00000"/>
                </a:solidFill>
                <a:effectLst/>
              </a:rPr>
              <a:t>lower</a:t>
            </a:r>
            <a:r>
              <a:rPr lang="hr-HR" sz="2400" dirty="0" smtClean="0">
                <a:solidFill>
                  <a:srgbClr val="C00000"/>
                </a:solidFill>
                <a:effectLst/>
              </a:rPr>
              <a:t> </a:t>
            </a:r>
            <a:r>
              <a:rPr lang="hr-HR" sz="2400" dirty="0" err="1" smtClean="0">
                <a:solidFill>
                  <a:srgbClr val="C00000"/>
                </a:solidFill>
                <a:effectLst/>
              </a:rPr>
              <a:t>court</a:t>
            </a:r>
            <a:endParaRPr lang="hr-HR" sz="2400" dirty="0" smtClean="0">
              <a:solidFill>
                <a:srgbClr val="C00000"/>
              </a:solidFill>
              <a:effectLst/>
            </a:endParaRPr>
          </a:p>
          <a:p>
            <a:pPr eaLnBrk="1" hangingPunct="1">
              <a:buFontTx/>
              <a:buChar char="-"/>
              <a:defRPr/>
            </a:pPr>
            <a:r>
              <a:rPr lang="hr-HR" sz="2400" dirty="0" err="1" smtClean="0">
                <a:solidFill>
                  <a:srgbClr val="C00000"/>
                </a:solidFill>
                <a:effectLst/>
              </a:rPr>
              <a:t>Obiter</a:t>
            </a:r>
            <a:r>
              <a:rPr lang="hr-HR" sz="2400" dirty="0" smtClean="0">
                <a:solidFill>
                  <a:srgbClr val="C00000"/>
                </a:solidFill>
                <a:effectLst/>
              </a:rPr>
              <a:t> </a:t>
            </a:r>
            <a:r>
              <a:rPr lang="hr-HR" sz="2400" dirty="0" err="1" smtClean="0">
                <a:solidFill>
                  <a:srgbClr val="C00000"/>
                </a:solidFill>
                <a:effectLst/>
              </a:rPr>
              <a:t>dicta</a:t>
            </a:r>
            <a:r>
              <a:rPr lang="hr-HR" sz="2400" dirty="0" smtClean="0">
                <a:solidFill>
                  <a:srgbClr val="C00000"/>
                </a:solidFill>
                <a:effectLst/>
              </a:rPr>
              <a:t> – </a:t>
            </a:r>
            <a:r>
              <a:rPr lang="hr-HR" sz="2400" dirty="0" err="1" smtClean="0">
                <a:solidFill>
                  <a:srgbClr val="C00000"/>
                </a:solidFill>
                <a:effectLst/>
              </a:rPr>
              <a:t>additional</a:t>
            </a:r>
            <a:r>
              <a:rPr lang="hr-HR" sz="2400" dirty="0" smtClean="0">
                <a:solidFill>
                  <a:srgbClr val="C00000"/>
                </a:solidFill>
                <a:effectLst/>
              </a:rPr>
              <a:t> </a:t>
            </a:r>
            <a:r>
              <a:rPr lang="hr-HR" sz="2400" dirty="0" err="1" smtClean="0">
                <a:solidFill>
                  <a:srgbClr val="C00000"/>
                </a:solidFill>
                <a:effectLst/>
              </a:rPr>
              <a:t>remarks</a:t>
            </a:r>
            <a:r>
              <a:rPr lang="hr-HR" sz="2400" dirty="0" smtClean="0">
                <a:solidFill>
                  <a:srgbClr val="C00000"/>
                </a:solidFill>
                <a:effectLst/>
              </a:rPr>
              <a:t> </a:t>
            </a:r>
            <a:r>
              <a:rPr lang="hr-HR" sz="2400" dirty="0" err="1" smtClean="0">
                <a:solidFill>
                  <a:srgbClr val="C00000"/>
                </a:solidFill>
                <a:effectLst/>
              </a:rPr>
              <a:t>and</a:t>
            </a:r>
            <a:r>
              <a:rPr lang="hr-HR" sz="2400" dirty="0" smtClean="0">
                <a:solidFill>
                  <a:srgbClr val="C00000"/>
                </a:solidFill>
                <a:effectLst/>
              </a:rPr>
              <a:t> </a:t>
            </a:r>
            <a:r>
              <a:rPr lang="hr-HR" sz="2400" dirty="0" err="1" smtClean="0">
                <a:solidFill>
                  <a:srgbClr val="C00000"/>
                </a:solidFill>
                <a:effectLst/>
              </a:rPr>
              <a:t>speculations</a:t>
            </a:r>
            <a:r>
              <a:rPr lang="hr-HR" sz="2400" dirty="0" smtClean="0">
                <a:solidFill>
                  <a:srgbClr val="C00000"/>
                </a:solidFill>
                <a:effectLst/>
              </a:rPr>
              <a:t> </a:t>
            </a:r>
            <a:r>
              <a:rPr lang="hr-HR" sz="2400" dirty="0" err="1" smtClean="0">
                <a:solidFill>
                  <a:srgbClr val="C00000"/>
                </a:solidFill>
                <a:effectLst/>
              </a:rPr>
              <a:t>of</a:t>
            </a:r>
            <a:r>
              <a:rPr lang="hr-HR" sz="2400" dirty="0" smtClean="0">
                <a:solidFill>
                  <a:srgbClr val="C00000"/>
                </a:solidFill>
                <a:effectLst/>
              </a:rPr>
              <a:t> </a:t>
            </a:r>
            <a:r>
              <a:rPr lang="hr-HR" sz="2400" dirty="0" err="1" smtClean="0">
                <a:solidFill>
                  <a:srgbClr val="C00000"/>
                </a:solidFill>
                <a:effectLst/>
              </a:rPr>
              <a:t>judges</a:t>
            </a:r>
            <a:r>
              <a:rPr lang="hr-HR" sz="2400" dirty="0" smtClean="0">
                <a:solidFill>
                  <a:srgbClr val="C00000"/>
                </a:solidFill>
                <a:effectLst/>
              </a:rPr>
              <a:t> – </a:t>
            </a:r>
            <a:r>
              <a:rPr lang="hr-HR" sz="2400" dirty="0" err="1" smtClean="0">
                <a:solidFill>
                  <a:srgbClr val="C00000"/>
                </a:solidFill>
                <a:effectLst/>
              </a:rPr>
              <a:t>in</a:t>
            </a:r>
            <a:r>
              <a:rPr lang="hr-HR" sz="2400" dirty="0" smtClean="0">
                <a:solidFill>
                  <a:srgbClr val="C00000"/>
                </a:solidFill>
                <a:effectLst/>
              </a:rPr>
              <a:t> a </a:t>
            </a:r>
            <a:r>
              <a:rPr lang="hr-HR" sz="2400" dirty="0" err="1" smtClean="0">
                <a:solidFill>
                  <a:srgbClr val="C00000"/>
                </a:solidFill>
                <a:effectLst/>
              </a:rPr>
              <a:t>decision</a:t>
            </a:r>
            <a:r>
              <a:rPr lang="hr-HR" sz="2400" dirty="0" smtClean="0">
                <a:solidFill>
                  <a:srgbClr val="C00000"/>
                </a:solidFill>
                <a:effectLst/>
              </a:rPr>
              <a:t> </a:t>
            </a:r>
            <a:r>
              <a:rPr lang="hr-HR" sz="2400" dirty="0" err="1" smtClean="0">
                <a:solidFill>
                  <a:srgbClr val="C00000"/>
                </a:solidFill>
                <a:effectLst/>
              </a:rPr>
              <a:t>of</a:t>
            </a:r>
            <a:r>
              <a:rPr lang="hr-HR" sz="2400" dirty="0" smtClean="0">
                <a:solidFill>
                  <a:srgbClr val="C00000"/>
                </a:solidFill>
                <a:effectLst/>
              </a:rPr>
              <a:t> a </a:t>
            </a:r>
            <a:r>
              <a:rPr lang="hr-HR" sz="2400" dirty="0" err="1" smtClean="0">
                <a:solidFill>
                  <a:srgbClr val="C00000"/>
                </a:solidFill>
                <a:effectLst/>
              </a:rPr>
              <a:t>higher</a:t>
            </a:r>
            <a:r>
              <a:rPr lang="hr-HR" sz="2400" dirty="0" smtClean="0">
                <a:solidFill>
                  <a:srgbClr val="C00000"/>
                </a:solidFill>
                <a:effectLst/>
              </a:rPr>
              <a:t> </a:t>
            </a:r>
            <a:r>
              <a:rPr lang="hr-HR" sz="2400" dirty="0" err="1" smtClean="0">
                <a:solidFill>
                  <a:srgbClr val="C00000"/>
                </a:solidFill>
                <a:effectLst/>
              </a:rPr>
              <a:t>court</a:t>
            </a:r>
            <a:endParaRPr lang="hr-HR" sz="2400" dirty="0" smtClean="0">
              <a:solidFill>
                <a:srgbClr val="C00000"/>
              </a:solidFill>
              <a:effectLst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hr-HR" sz="2400" dirty="0" smtClean="0">
              <a:solidFill>
                <a:srgbClr val="FFFF00"/>
              </a:solidFill>
              <a:effectLst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hr-HR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effectLst/>
              </a:rPr>
              <a:t>provide</a:t>
            </a:r>
            <a:r>
              <a:rPr lang="hr-HR" sz="2400" dirty="0" smtClean="0">
                <a:effectLst/>
              </a:rPr>
              <a:t>s</a:t>
            </a:r>
            <a:r>
              <a:rPr lang="en-US" sz="2400" dirty="0" smtClean="0">
                <a:effectLst/>
              </a:rPr>
              <a:t> some insight or explanation into how the judge interpreted the facts and legal principles, in order to reach his or her decision. 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67507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Part</a:t>
            </a:r>
            <a:r>
              <a:rPr lang="hr-HR" dirty="0" smtClean="0"/>
              <a:t> III – </a:t>
            </a:r>
            <a:r>
              <a:rPr lang="hr-HR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accent1">
                    <a:lumMod val="75000"/>
                  </a:schemeClr>
                </a:solidFill>
              </a:rPr>
              <a:t>doctrine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accent1">
                    <a:lumMod val="75000"/>
                  </a:schemeClr>
                </a:solidFill>
              </a:rPr>
              <a:t>Precedent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ELEMENTS OF A JUDGEMENT</a:t>
            </a:r>
          </a:p>
          <a:p>
            <a:pPr>
              <a:buNone/>
            </a:pPr>
            <a:r>
              <a:rPr lang="en-GB" sz="2800" i="1" dirty="0" smtClean="0">
                <a:solidFill>
                  <a:srgbClr val="0070C0"/>
                </a:solidFill>
              </a:rPr>
              <a:t>Read the text p. 70 and complete the list of elements.</a:t>
            </a:r>
          </a:p>
          <a:p>
            <a:pPr>
              <a:buNone/>
            </a:pPr>
            <a:endParaRPr lang="en-GB" dirty="0" smtClean="0"/>
          </a:p>
          <a:p>
            <a:pPr marL="457200" indent="-457200">
              <a:buAutoNum type="arabicPeriod"/>
            </a:pPr>
            <a:r>
              <a:rPr lang="en-GB" sz="2500" dirty="0" smtClean="0"/>
              <a:t>______ _______ of a certain case</a:t>
            </a:r>
          </a:p>
          <a:p>
            <a:pPr marL="457200" indent="-457200">
              <a:buAutoNum type="arabicPeriod"/>
            </a:pPr>
            <a:r>
              <a:rPr lang="en-GB" sz="2500" dirty="0" smtClean="0"/>
              <a:t>_______ of law applicable in a case</a:t>
            </a:r>
          </a:p>
          <a:p>
            <a:pPr marL="457200" indent="-457200">
              <a:buAutoNum type="arabicPeriod"/>
            </a:pPr>
            <a:r>
              <a:rPr lang="en-GB" sz="2500" dirty="0" smtClean="0"/>
              <a:t>judicial _________ resulting from the other two</a:t>
            </a:r>
          </a:p>
          <a:p>
            <a:pPr marL="457200" indent="-457200">
              <a:buAutoNum type="arabicPeriod"/>
            </a:pPr>
            <a:endParaRPr lang="en-GB" sz="2500" dirty="0" smtClean="0"/>
          </a:p>
          <a:p>
            <a:pPr marL="0" indent="0">
              <a:buNone/>
            </a:pPr>
            <a:r>
              <a:rPr lang="en-GB" sz="2500" dirty="0" smtClean="0"/>
              <a:t>Reason for deciding = </a:t>
            </a:r>
            <a:r>
              <a:rPr lang="en-GB" sz="2500" i="1" dirty="0" smtClean="0"/>
              <a:t>ratio </a:t>
            </a:r>
            <a:r>
              <a:rPr lang="en-GB" sz="2500" i="1" dirty="0" err="1" smtClean="0"/>
              <a:t>decidendi</a:t>
            </a:r>
            <a:r>
              <a:rPr lang="en-GB" sz="2500" i="1" dirty="0" smtClean="0"/>
              <a:t> </a:t>
            </a:r>
            <a:r>
              <a:rPr lang="en-GB" sz="2500" dirty="0" smtClean="0"/>
              <a:t>must be followed in future cases (not </a:t>
            </a:r>
            <a:r>
              <a:rPr lang="en-GB" sz="2500" i="1" dirty="0" smtClean="0"/>
              <a:t>obiter dicta </a:t>
            </a:r>
            <a:r>
              <a:rPr lang="en-GB" sz="2500" dirty="0" smtClean="0"/>
              <a:t>= remarks made incidentally</a:t>
            </a:r>
            <a:r>
              <a:rPr lang="hr-HR" sz="2500" dirty="0" smtClean="0"/>
              <a:t>)</a:t>
            </a:r>
            <a:endParaRPr lang="hr-HR" sz="25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Hierarchy of courts in the UK </a:t>
            </a:r>
            <a:endParaRPr lang="en-GB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85926"/>
            <a:ext cx="5929354" cy="36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ight Brace 4"/>
          <p:cNvSpPr/>
          <p:nvPr/>
        </p:nvSpPr>
        <p:spPr>
          <a:xfrm>
            <a:off x="6286512" y="4857760"/>
            <a:ext cx="142876" cy="5715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6" name="TextBox 5"/>
          <p:cNvSpPr txBox="1"/>
          <p:nvPr/>
        </p:nvSpPr>
        <p:spPr>
          <a:xfrm>
            <a:off x="6429388" y="4929198"/>
            <a:ext cx="2541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Inferior courts</a:t>
            </a:r>
            <a:endParaRPr lang="en-GB" sz="2400" b="1" dirty="0"/>
          </a:p>
        </p:txBody>
      </p:sp>
      <p:sp>
        <p:nvSpPr>
          <p:cNvPr id="7" name="Right Brace 6"/>
          <p:cNvSpPr/>
          <p:nvPr/>
        </p:nvSpPr>
        <p:spPr>
          <a:xfrm>
            <a:off x="6215074" y="3429000"/>
            <a:ext cx="571504" cy="1214446"/>
          </a:xfrm>
          <a:prstGeom prst="rightBrace">
            <a:avLst>
              <a:gd name="adj1" fmla="val 8333"/>
              <a:gd name="adj2" fmla="val 5101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6929454" y="3571876"/>
            <a:ext cx="16754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Superior </a:t>
            </a:r>
          </a:p>
          <a:p>
            <a:r>
              <a:rPr lang="en-GB" sz="2400" b="1" dirty="0" smtClean="0"/>
              <a:t>courts</a:t>
            </a:r>
            <a:endParaRPr lang="en-GB" sz="2400" b="1" dirty="0"/>
          </a:p>
        </p:txBody>
      </p:sp>
      <p:sp>
        <p:nvSpPr>
          <p:cNvPr id="9" name="Right Arrow 8"/>
          <p:cNvSpPr/>
          <p:nvPr/>
        </p:nvSpPr>
        <p:spPr>
          <a:xfrm>
            <a:off x="5643570" y="2285992"/>
            <a:ext cx="121444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TextBox 9"/>
          <p:cNvSpPr txBox="1"/>
          <p:nvPr/>
        </p:nvSpPr>
        <p:spPr>
          <a:xfrm>
            <a:off x="6858016" y="2143116"/>
            <a:ext cx="19848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The highest </a:t>
            </a:r>
          </a:p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Court instance 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23528" y="254038"/>
            <a:ext cx="8358188" cy="88569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r-HR" sz="3200" dirty="0" err="1" smtClean="0">
                <a:solidFill>
                  <a:srgbClr val="C00000"/>
                </a:solidFill>
              </a:rPr>
              <a:t>Departing</a:t>
            </a:r>
            <a:r>
              <a:rPr lang="hr-HR" sz="3200" dirty="0" smtClean="0">
                <a:solidFill>
                  <a:srgbClr val="C00000"/>
                </a:solidFill>
              </a:rPr>
              <a:t> </a:t>
            </a:r>
            <a:r>
              <a:rPr lang="hr-HR" sz="3200" dirty="0" err="1" smtClean="0">
                <a:solidFill>
                  <a:srgbClr val="C00000"/>
                </a:solidFill>
              </a:rPr>
              <a:t>from</a:t>
            </a:r>
            <a:r>
              <a:rPr lang="hr-HR" sz="3200" dirty="0" smtClean="0">
                <a:solidFill>
                  <a:srgbClr val="C00000"/>
                </a:solidFill>
              </a:rPr>
              <a:t> a </a:t>
            </a:r>
            <a:r>
              <a:rPr lang="hr-HR" sz="3200" dirty="0" err="1" smtClean="0">
                <a:solidFill>
                  <a:srgbClr val="C00000"/>
                </a:solidFill>
              </a:rPr>
              <a:t>precedent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2400" dirty="0" smtClean="0"/>
              <a:t>(</a:t>
            </a:r>
            <a:r>
              <a:rPr lang="en-US" sz="2400" dirty="0" smtClean="0">
                <a:solidFill>
                  <a:srgbClr val="C00000"/>
                </a:solidFill>
              </a:rPr>
              <a:t>ways of avoid</a:t>
            </a:r>
            <a:r>
              <a:rPr lang="hr-HR" sz="2400" dirty="0" smtClean="0">
                <a:solidFill>
                  <a:srgbClr val="C00000"/>
                </a:solidFill>
              </a:rPr>
              <a:t>i</a:t>
            </a:r>
            <a:r>
              <a:rPr lang="en-US" sz="2400" dirty="0" err="1" smtClean="0">
                <a:solidFill>
                  <a:srgbClr val="C00000"/>
                </a:solidFill>
              </a:rPr>
              <a:t>ng</a:t>
            </a:r>
            <a:r>
              <a:rPr lang="en-US" sz="2400" dirty="0" smtClean="0">
                <a:solidFill>
                  <a:srgbClr val="C00000"/>
                </a:solidFill>
              </a:rPr>
              <a:t> precedents</a:t>
            </a:r>
            <a:r>
              <a:rPr lang="hr-HR" sz="2400" dirty="0" smtClean="0"/>
              <a:t>)</a:t>
            </a:r>
            <a:endParaRPr lang="en-US" sz="2400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4294967295"/>
          </p:nvPr>
        </p:nvSpPr>
        <p:spPr>
          <a:xfrm>
            <a:off x="251235" y="2573343"/>
            <a:ext cx="8712968" cy="4511675"/>
          </a:xfrm>
          <a:ln>
            <a:solidFill>
              <a:srgbClr val="002060"/>
            </a:solidFill>
          </a:ln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altLang="sr-Latn-RS" sz="2400" dirty="0" smtClean="0"/>
              <a:t>I </a:t>
            </a:r>
            <a:r>
              <a:rPr lang="en-US" altLang="sr-Latn-RS" sz="2000" dirty="0" smtClean="0"/>
              <a:t> </a:t>
            </a:r>
            <a:r>
              <a:rPr lang="hr-HR" altLang="sr-Latn-RS" sz="2000" dirty="0" smtClean="0"/>
              <a:t>____________ </a:t>
            </a:r>
            <a:r>
              <a:rPr lang="en-US" altLang="sr-Latn-RS" sz="2000" dirty="0" smtClean="0"/>
              <a:t>– </a:t>
            </a:r>
            <a:r>
              <a:rPr lang="en-US" altLang="sr-Latn-RS" sz="2000" dirty="0" smtClean="0"/>
              <a:t>a method which can be used by a judge to avoid following a past precedent – facts are sufficiently different – not bound by the previous case</a:t>
            </a:r>
          </a:p>
          <a:p>
            <a:pPr>
              <a:buFont typeface="Wingdings" pitchFamily="2" charset="2"/>
              <a:buNone/>
              <a:defRPr/>
            </a:pPr>
            <a:endParaRPr lang="hr-HR" altLang="sr-Latn-RS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altLang="sr-Latn-RS" sz="2000" dirty="0" smtClean="0"/>
              <a:t>II </a:t>
            </a:r>
            <a:r>
              <a:rPr lang="en-US" altLang="sr-Latn-RS" sz="2000" dirty="0" smtClean="0"/>
              <a:t> </a:t>
            </a:r>
            <a:r>
              <a:rPr lang="hr-HR" altLang="sr-Latn-RS" sz="2000" dirty="0" smtClean="0"/>
              <a:t>____________ </a:t>
            </a:r>
            <a:r>
              <a:rPr lang="en-US" altLang="sr-Latn-RS" sz="2000" dirty="0" smtClean="0"/>
              <a:t>– </a:t>
            </a:r>
            <a:r>
              <a:rPr lang="en-US" altLang="sr-Latn-RS" sz="2000" dirty="0" smtClean="0"/>
              <a:t>when a </a:t>
            </a:r>
            <a:r>
              <a:rPr lang="hr-HR" altLang="sr-Latn-RS" sz="2000" dirty="0" err="1" smtClean="0"/>
              <a:t>higher</a:t>
            </a:r>
            <a:r>
              <a:rPr lang="en-US" altLang="sr-Latn-RS" sz="2000" dirty="0" smtClean="0"/>
              <a:t> court decides not to follow a</a:t>
            </a:r>
            <a:r>
              <a:rPr lang="hr-HR" altLang="sr-Latn-RS" sz="2000" dirty="0" smtClean="0"/>
              <a:t> </a:t>
            </a:r>
            <a:r>
              <a:rPr lang="en-US" altLang="sr-Latn-RS" sz="2000" dirty="0" smtClean="0"/>
              <a:t>previous decision of a lower court</a:t>
            </a:r>
            <a:r>
              <a:rPr lang="hr-HR" altLang="sr-Latn-RS" sz="2000" dirty="0" smtClean="0"/>
              <a:t> </a:t>
            </a:r>
            <a:r>
              <a:rPr lang="en-US" altLang="sr-Latn-RS" sz="2000" dirty="0" smtClean="0"/>
              <a:t>because it thinks it was wrongly </a:t>
            </a:r>
            <a:r>
              <a:rPr lang="hr-HR" altLang="sr-Latn-RS" sz="2000" dirty="0" err="1" smtClean="0"/>
              <a:t>decided</a:t>
            </a:r>
            <a:r>
              <a:rPr lang="en-US" altLang="sr-Latn-RS" sz="2000" dirty="0" smtClean="0"/>
              <a:t> </a:t>
            </a:r>
            <a:r>
              <a:rPr lang="hr-HR" altLang="sr-Latn-RS" sz="2000" dirty="0" smtClean="0"/>
              <a:t>(</a:t>
            </a:r>
            <a:r>
              <a:rPr lang="en-US" altLang="sr-Latn-RS" sz="2000" dirty="0" smtClean="0"/>
              <a:t>a </a:t>
            </a:r>
            <a:r>
              <a:rPr lang="hr-HR" altLang="sr-Latn-RS" sz="2000" dirty="0" err="1" smtClean="0"/>
              <a:t>higher</a:t>
            </a:r>
            <a:r>
              <a:rPr lang="en-US" altLang="sr-Latn-RS" sz="2000" dirty="0" smtClean="0"/>
              <a:t> court</a:t>
            </a:r>
            <a:r>
              <a:rPr lang="hr-HR" altLang="sr-Latn-RS" sz="2000" dirty="0" smtClean="0"/>
              <a:t> </a:t>
            </a:r>
            <a:r>
              <a:rPr lang="en-US" altLang="sr-Latn-RS" sz="2000" dirty="0" smtClean="0"/>
              <a:t>overturns and changes a precedent)</a:t>
            </a:r>
          </a:p>
          <a:p>
            <a:pPr>
              <a:buFont typeface="Wingdings" pitchFamily="2" charset="2"/>
              <a:buNone/>
              <a:defRPr/>
            </a:pPr>
            <a:endParaRPr lang="hr-HR" altLang="sr-Latn-RS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altLang="sr-Latn-RS" sz="2000" dirty="0" smtClean="0"/>
              <a:t>III </a:t>
            </a:r>
            <a:r>
              <a:rPr lang="en-US" altLang="sr-Latn-RS" sz="2000" dirty="0" smtClean="0"/>
              <a:t> </a:t>
            </a:r>
            <a:r>
              <a:rPr lang="hr-HR" altLang="sr-Latn-RS" sz="2000" dirty="0" smtClean="0"/>
              <a:t>___________ </a:t>
            </a:r>
            <a:r>
              <a:rPr lang="en-US" altLang="sr-Latn-RS" sz="2000" dirty="0" smtClean="0"/>
              <a:t>– </a:t>
            </a:r>
            <a:r>
              <a:rPr lang="en-US" altLang="sr-Latn-RS" sz="2000" dirty="0" smtClean="0"/>
              <a:t>a higher court overturns the </a:t>
            </a:r>
            <a:r>
              <a:rPr lang="en-US" altLang="sr-Latn-RS" sz="2000" u="sng" dirty="0" smtClean="0"/>
              <a:t>DECISION</a:t>
            </a:r>
            <a:r>
              <a:rPr lang="en-US" altLang="sr-Latn-RS" sz="2000" dirty="0" smtClean="0"/>
              <a:t> of a lower court</a:t>
            </a:r>
            <a:r>
              <a:rPr lang="hr-HR" altLang="sr-Latn-RS" sz="2000" dirty="0" smtClean="0"/>
              <a:t> </a:t>
            </a:r>
            <a:r>
              <a:rPr lang="hr-HR" altLang="sr-Latn-RS" sz="2000" u="sng" dirty="0" smtClean="0"/>
              <a:t>on </a:t>
            </a:r>
            <a:r>
              <a:rPr lang="en-US" altLang="sr-Latn-RS" sz="2000" u="sng" dirty="0" smtClean="0"/>
              <a:t>appeal </a:t>
            </a:r>
            <a:r>
              <a:rPr lang="hr-HR" altLang="sr-Latn-RS" sz="2000" u="sng" dirty="0" smtClean="0"/>
              <a:t>(</a:t>
            </a:r>
            <a:r>
              <a:rPr lang="hr-HR" altLang="sr-Latn-RS" sz="2000" u="sng" dirty="0" err="1" smtClean="0"/>
              <a:t>in</a:t>
            </a:r>
            <a:r>
              <a:rPr lang="hr-HR" altLang="sr-Latn-RS" sz="2000" u="sng" dirty="0" smtClean="0"/>
              <a:t> </a:t>
            </a:r>
            <a:r>
              <a:rPr lang="hr-HR" altLang="sr-Latn-RS" sz="2000" u="sng" dirty="0" err="1" smtClean="0"/>
              <a:t>the</a:t>
            </a:r>
            <a:r>
              <a:rPr lang="hr-HR" altLang="sr-Latn-RS" sz="2000" u="sng" dirty="0" smtClean="0"/>
              <a:t> same </a:t>
            </a:r>
            <a:r>
              <a:rPr lang="hr-HR" altLang="sr-Latn-RS" sz="2000" u="sng" dirty="0" err="1" smtClean="0"/>
              <a:t>case</a:t>
            </a:r>
            <a:r>
              <a:rPr lang="hr-HR" altLang="sr-Latn-RS" sz="2000" u="sng" dirty="0" smtClean="0"/>
              <a:t>) </a:t>
            </a:r>
            <a:r>
              <a:rPr lang="en-GB" altLang="sr-Latn-RS" sz="2000" dirty="0" smtClean="0"/>
              <a:t>because it disagrees with it</a:t>
            </a:r>
            <a:r>
              <a:rPr lang="hr-HR" altLang="sr-Latn-RS" sz="2000" dirty="0" smtClean="0"/>
              <a:t> </a:t>
            </a:r>
            <a:r>
              <a:rPr lang="en-US" altLang="sr-Latn-RS" sz="2000" dirty="0" smtClean="0"/>
              <a:t>(and then it reverses it)</a:t>
            </a:r>
          </a:p>
          <a:p>
            <a:pPr>
              <a:buFont typeface="Wingdings" pitchFamily="2" charset="2"/>
              <a:buNone/>
              <a:defRPr/>
            </a:pPr>
            <a:endParaRPr lang="hr-HR" altLang="sr-Latn-RS" dirty="0" smtClean="0"/>
          </a:p>
          <a:p>
            <a:pPr>
              <a:buFont typeface="Wingdings" pitchFamily="2" charset="2"/>
              <a:buNone/>
              <a:defRPr/>
            </a:pPr>
            <a:endParaRPr lang="en-GB" altLang="sr-Latn-RS" dirty="0" smtClean="0"/>
          </a:p>
        </p:txBody>
      </p:sp>
      <p:sp>
        <p:nvSpPr>
          <p:cNvPr id="3" name="Rectangle 2"/>
          <p:cNvSpPr/>
          <p:nvPr/>
        </p:nvSpPr>
        <p:spPr>
          <a:xfrm rot="19575783">
            <a:off x="5006842" y="1649027"/>
            <a:ext cx="2406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sr-Latn-RS" b="1" dirty="0">
                <a:solidFill>
                  <a:srgbClr val="FFC000"/>
                </a:solidFill>
              </a:rPr>
              <a:t>DISTINGUISHING</a:t>
            </a:r>
            <a:endParaRPr lang="hr-HR" b="1" dirty="0"/>
          </a:p>
        </p:txBody>
      </p:sp>
      <p:sp>
        <p:nvSpPr>
          <p:cNvPr id="4" name="Rectangle 3"/>
          <p:cNvSpPr/>
          <p:nvPr/>
        </p:nvSpPr>
        <p:spPr>
          <a:xfrm rot="18446484">
            <a:off x="7277264" y="1589001"/>
            <a:ext cx="19191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sr-Latn-RS" b="1" dirty="0">
                <a:solidFill>
                  <a:srgbClr val="FFC000"/>
                </a:solidFill>
              </a:rPr>
              <a:t>OVERRULING</a:t>
            </a:r>
            <a:endParaRPr lang="hr-HR" b="1" dirty="0"/>
          </a:p>
        </p:txBody>
      </p:sp>
      <p:sp>
        <p:nvSpPr>
          <p:cNvPr id="5" name="Rectangle 4"/>
          <p:cNvSpPr/>
          <p:nvPr/>
        </p:nvSpPr>
        <p:spPr>
          <a:xfrm rot="18564083">
            <a:off x="6476915" y="1361499"/>
            <a:ext cx="21794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sr-Latn-RS" b="1" dirty="0">
                <a:solidFill>
                  <a:srgbClr val="FFC000"/>
                </a:solidFill>
              </a:rPr>
              <a:t>REVERSING</a:t>
            </a:r>
            <a:endParaRPr lang="hr-H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1235" y="1511020"/>
            <a:ext cx="5184433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i="1" dirty="0" smtClean="0">
                <a:solidFill>
                  <a:srgbClr val="0070C0"/>
                </a:solidFill>
              </a:rPr>
              <a:t>Fill in the gaps. Which way of avoiding </a:t>
            </a:r>
            <a:endParaRPr lang="hr-HR" sz="2200" i="1" dirty="0" smtClean="0">
              <a:solidFill>
                <a:srgbClr val="0070C0"/>
              </a:solidFill>
            </a:endParaRPr>
          </a:p>
          <a:p>
            <a:r>
              <a:rPr lang="hr-HR" sz="2200" i="1" dirty="0">
                <a:solidFill>
                  <a:srgbClr val="0070C0"/>
                </a:solidFill>
              </a:rPr>
              <a:t>p</a:t>
            </a:r>
            <a:r>
              <a:rPr lang="en-GB" sz="2200" i="1" dirty="0" err="1" smtClean="0">
                <a:solidFill>
                  <a:srgbClr val="0070C0"/>
                </a:solidFill>
              </a:rPr>
              <a:t>recedent</a:t>
            </a:r>
            <a:r>
              <a:rPr lang="hr-HR" sz="2200" i="1" dirty="0" smtClean="0">
                <a:solidFill>
                  <a:srgbClr val="0070C0"/>
                </a:solidFill>
              </a:rPr>
              <a:t> i</a:t>
            </a:r>
            <a:r>
              <a:rPr lang="en-GB" sz="2200" i="1" dirty="0">
                <a:solidFill>
                  <a:srgbClr val="0070C0"/>
                </a:solidFill>
              </a:rPr>
              <a:t>s which?</a:t>
            </a:r>
            <a:endParaRPr lang="en-GB" sz="2200" dirty="0"/>
          </a:p>
          <a:p>
            <a:endParaRPr lang="en-GB" sz="2400" i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Part</a:t>
            </a:r>
            <a:r>
              <a:rPr lang="hr-HR" dirty="0" smtClean="0"/>
              <a:t> III – </a:t>
            </a:r>
            <a:r>
              <a:rPr lang="hr-HR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accent1">
                    <a:lumMod val="75000"/>
                  </a:schemeClr>
                </a:solidFill>
              </a:rPr>
              <a:t>doctrine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dirty="0" err="1" smtClean="0">
                <a:solidFill>
                  <a:schemeClr val="accent1">
                    <a:lumMod val="75000"/>
                  </a:schemeClr>
                </a:solidFill>
              </a:rPr>
              <a:t>Precedent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12968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2400" dirty="0" smtClean="0"/>
              <a:t>LAW REPORTS </a:t>
            </a:r>
          </a:p>
          <a:p>
            <a:pPr>
              <a:buNone/>
            </a:pPr>
            <a:r>
              <a:rPr lang="en-GB" sz="2400" dirty="0" smtClean="0"/>
              <a:t>These are records of judicial decisions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it is possible to apply decisions of past cases in new processes</a:t>
            </a:r>
          </a:p>
          <a:p>
            <a:pPr>
              <a:buNone/>
            </a:pP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RESPONSIBLE INSTITUTION</a:t>
            </a:r>
          </a:p>
          <a:p>
            <a:pPr>
              <a:buNone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Incorporated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Law Reporting</a:t>
            </a:r>
          </a:p>
          <a:p>
            <a:pPr>
              <a:buNone/>
            </a:pP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SERIES OF RECORDS                    </a:t>
            </a:r>
          </a:p>
          <a:p>
            <a:pPr>
              <a:buNone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Weekly Law Reports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England Law Reports </a:t>
            </a:r>
          </a:p>
          <a:p>
            <a:pPr>
              <a:buNone/>
            </a:pP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PLUS</a:t>
            </a: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Official sites on the Internet – the Supreme Court / Court of Appeal</a:t>
            </a:r>
          </a:p>
          <a:p>
            <a:pPr>
              <a:buNone/>
            </a:pP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GB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Language</a:t>
            </a:r>
            <a:r>
              <a:rPr lang="hr-HR" dirty="0" smtClean="0"/>
              <a:t> </a:t>
            </a:r>
            <a:r>
              <a:rPr lang="hr-HR" dirty="0" err="1" smtClean="0"/>
              <a:t>work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i="1" dirty="0" smtClean="0">
                <a:solidFill>
                  <a:srgbClr val="0070C0"/>
                </a:solidFill>
              </a:rPr>
              <a:t>Do the exercises III, p. 71 and IV and V, p. 72 in your text book. </a:t>
            </a:r>
            <a:endParaRPr lang="en-GB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066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Specialised courts </a:t>
            </a:r>
            <a:r>
              <a:rPr lang="en-GB" dirty="0" smtClean="0"/>
              <a:t>outside the court system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785926"/>
            <a:ext cx="8503920" cy="4572000"/>
          </a:xfrm>
        </p:spPr>
        <p:txBody>
          <a:bodyPr/>
          <a:lstStyle/>
          <a:p>
            <a:r>
              <a:rPr lang="en-GB" dirty="0" smtClean="0"/>
              <a:t>e.g. the Employment Tribunal, 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r>
              <a:rPr lang="en-GB" dirty="0" smtClean="0"/>
              <a:t>Lands Tribunal</a:t>
            </a:r>
            <a:r>
              <a:rPr lang="hr-HR" dirty="0" smtClean="0"/>
              <a:t> (</a:t>
            </a:r>
            <a:r>
              <a:rPr lang="en-US" sz="2500" dirty="0" smtClean="0"/>
              <a:t>resolves </a:t>
            </a:r>
            <a:r>
              <a:rPr lang="en-US" sz="2500" dirty="0"/>
              <a:t>a range of disputes about the value of land and buildings, and about their occupation, use or </a:t>
            </a:r>
            <a:r>
              <a:rPr lang="en-US" sz="2500" dirty="0" smtClean="0"/>
              <a:t>development</a:t>
            </a:r>
            <a:r>
              <a:rPr lang="hr-HR" smtClean="0"/>
              <a:t>)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en-GB" dirty="0" smtClean="0"/>
              <a:t>Immigration and Asylum Tribunal, etc.</a:t>
            </a: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Inferior courts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357298"/>
            <a:ext cx="8503920" cy="4572000"/>
          </a:xfrm>
        </p:spPr>
        <p:txBody>
          <a:bodyPr/>
          <a:lstStyle/>
          <a:p>
            <a:r>
              <a:rPr lang="en-GB" i="1" dirty="0" smtClean="0">
                <a:solidFill>
                  <a:srgbClr val="0070C0"/>
                </a:solidFill>
              </a:rPr>
              <a:t>Read the text, p. 62 and complete the table with the main information.</a:t>
            </a:r>
            <a:endParaRPr lang="en-GB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472" y="2285992"/>
          <a:ext cx="7643866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1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1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157">
                <a:tc>
                  <a:txBody>
                    <a:bodyPr/>
                    <a:lstStyle/>
                    <a:p>
                      <a:r>
                        <a:rPr lang="hr-HR" dirty="0" smtClean="0"/>
                        <a:t>CIVIL</a:t>
                      </a:r>
                      <a:r>
                        <a:rPr lang="hr-HR" baseline="0" dirty="0" smtClean="0"/>
                        <a:t> JURISDICTION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CRIMINAL JURISDICION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157">
                <a:tc>
                  <a:txBody>
                    <a:bodyPr/>
                    <a:lstStyle/>
                    <a:p>
                      <a:r>
                        <a:rPr kumimoji="0"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County courts</a:t>
                      </a:r>
                      <a:r>
                        <a:rPr kumimoji="0"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Magistrates’ courts</a:t>
                      </a:r>
                      <a:r>
                        <a:rPr kumimoji="0"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3652">
                <a:tc>
                  <a:txBody>
                    <a:bodyPr/>
                    <a:lstStyle/>
                    <a:p>
                      <a:r>
                        <a:rPr lang="hr-HR" dirty="0" smtClean="0"/>
                        <a:t>TYPES</a:t>
                      </a:r>
                      <a:r>
                        <a:rPr lang="hr-HR" baseline="0" dirty="0" smtClean="0"/>
                        <a:t> OF CASES:</a:t>
                      </a:r>
                    </a:p>
                    <a:p>
                      <a:r>
                        <a:rPr lang="hr-HR" baseline="0" dirty="0" err="1" smtClean="0"/>
                        <a:t>Almost</a:t>
                      </a:r>
                      <a:r>
                        <a:rPr lang="hr-HR" baseline="0" dirty="0" smtClean="0"/>
                        <a:t>  all civil </a:t>
                      </a:r>
                      <a:r>
                        <a:rPr lang="hr-HR" baseline="0" dirty="0" err="1" smtClean="0"/>
                        <a:t>matters</a:t>
                      </a:r>
                      <a:r>
                        <a:rPr lang="hr-HR" baseline="0" dirty="0" smtClean="0"/>
                        <a:t> (</a:t>
                      </a:r>
                      <a:r>
                        <a:rPr lang="hr-HR" baseline="0" dirty="0" err="1" smtClean="0"/>
                        <a:t>torts</a:t>
                      </a:r>
                      <a:r>
                        <a:rPr lang="hr-HR" baseline="0" dirty="0" smtClean="0"/>
                        <a:t>, </a:t>
                      </a:r>
                      <a:r>
                        <a:rPr lang="hr-HR" baseline="0" dirty="0" err="1" smtClean="0"/>
                        <a:t>contracts</a:t>
                      </a:r>
                      <a:r>
                        <a:rPr lang="hr-HR" baseline="0" dirty="0" smtClean="0"/>
                        <a:t>, </a:t>
                      </a:r>
                      <a:r>
                        <a:rPr lang="hr-HR" baseline="0" dirty="0" err="1" smtClean="0"/>
                        <a:t>divorce</a:t>
                      </a:r>
                      <a:r>
                        <a:rPr lang="hr-HR" baseline="0" dirty="0" smtClean="0"/>
                        <a:t>, probate) – </a:t>
                      </a:r>
                      <a:r>
                        <a:rPr lang="hr-HR" baseline="0" dirty="0" err="1" smtClean="0"/>
                        <a:t>the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amount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of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claim</a:t>
                      </a:r>
                      <a:r>
                        <a:rPr lang="hr-HR" baseline="0" dirty="0" smtClean="0"/>
                        <a:t>!!!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hr-HR" baseline="0" dirty="0" smtClean="0"/>
                        <a:t>Some </a:t>
                      </a:r>
                      <a:r>
                        <a:rPr lang="hr-HR" baseline="0" dirty="0" err="1" smtClean="0"/>
                        <a:t>other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family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proceedings</a:t>
                      </a:r>
                      <a:r>
                        <a:rPr lang="hr-HR" baseline="0" dirty="0" smtClean="0"/>
                        <a:t> </a:t>
                      </a:r>
                    </a:p>
                    <a:p>
                      <a:endParaRPr lang="hr-HR" baseline="0" dirty="0" smtClean="0"/>
                    </a:p>
                    <a:p>
                      <a:r>
                        <a:rPr lang="hr-HR" baseline="0" dirty="0" smtClean="0"/>
                        <a:t>JUDGES: professional </a:t>
                      </a:r>
                      <a:r>
                        <a:rPr lang="hr-HR" baseline="0" dirty="0" err="1" smtClean="0"/>
                        <a:t>judges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TYPES</a:t>
                      </a:r>
                      <a:r>
                        <a:rPr lang="hr-HR" baseline="0" dirty="0" smtClean="0"/>
                        <a:t> OF CASES: </a:t>
                      </a:r>
                      <a:r>
                        <a:rPr lang="hr-HR" baseline="0" dirty="0" err="1" smtClean="0"/>
                        <a:t>starting</a:t>
                      </a:r>
                      <a:r>
                        <a:rPr lang="hr-HR" baseline="0" dirty="0" smtClean="0"/>
                        <a:t> instance for all </a:t>
                      </a:r>
                      <a:r>
                        <a:rPr lang="hr-HR" baseline="0" dirty="0" err="1" smtClean="0"/>
                        <a:t>criminal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prosecutions</a:t>
                      </a:r>
                      <a:r>
                        <a:rPr lang="hr-HR" baseline="0" dirty="0" smtClean="0"/>
                        <a:t> </a:t>
                      </a:r>
                    </a:p>
                    <a:p>
                      <a:r>
                        <a:rPr lang="hr-HR" baseline="0" dirty="0" smtClean="0"/>
                        <a:t>- </a:t>
                      </a:r>
                      <a:r>
                        <a:rPr lang="hr-HR" baseline="0" dirty="0" err="1" smtClean="0"/>
                        <a:t>Tries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the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category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of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summary</a:t>
                      </a:r>
                      <a:r>
                        <a:rPr lang="hr-HR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hr-HR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offences</a:t>
                      </a:r>
                      <a:r>
                        <a:rPr lang="hr-HR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hr-HR" baseline="0" dirty="0" smtClean="0"/>
                        <a:t>(</a:t>
                      </a:r>
                      <a:r>
                        <a:rPr lang="hr-HR" baseline="0" dirty="0" err="1" smtClean="0"/>
                        <a:t>less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serious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offences</a:t>
                      </a:r>
                      <a:r>
                        <a:rPr lang="hr-HR" baseline="0" dirty="0" smtClean="0"/>
                        <a:t>)</a:t>
                      </a:r>
                    </a:p>
                    <a:p>
                      <a:r>
                        <a:rPr lang="hr-HR" baseline="0" dirty="0" smtClean="0"/>
                        <a:t>-  </a:t>
                      </a:r>
                      <a:r>
                        <a:rPr lang="hr-HR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Indictable</a:t>
                      </a:r>
                      <a:r>
                        <a:rPr lang="hr-HR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hr-HR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offences</a:t>
                      </a:r>
                      <a:r>
                        <a:rPr lang="hr-HR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hr-HR" baseline="0" dirty="0" err="1" smtClean="0"/>
                        <a:t>referred</a:t>
                      </a:r>
                      <a:r>
                        <a:rPr lang="hr-HR" baseline="0" dirty="0" smtClean="0"/>
                        <a:t> to </a:t>
                      </a:r>
                      <a:r>
                        <a:rPr lang="hr-HR" baseline="0" dirty="0" err="1" smtClean="0"/>
                        <a:t>the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Crown</a:t>
                      </a:r>
                      <a:r>
                        <a:rPr lang="hr-HR" baseline="0" dirty="0" smtClean="0"/>
                        <a:t> court</a:t>
                      </a:r>
                    </a:p>
                    <a:p>
                      <a:endParaRPr lang="hr-HR" baseline="0" dirty="0" smtClean="0"/>
                    </a:p>
                    <a:p>
                      <a:r>
                        <a:rPr lang="hr-HR" baseline="0" dirty="0" smtClean="0"/>
                        <a:t>JUDGES: </a:t>
                      </a:r>
                      <a:r>
                        <a:rPr lang="hr-HR" baseline="0" dirty="0" err="1" smtClean="0"/>
                        <a:t>magistrates</a:t>
                      </a:r>
                      <a:r>
                        <a:rPr lang="hr-HR" baseline="0" dirty="0" smtClean="0"/>
                        <a:t> or </a:t>
                      </a:r>
                      <a:r>
                        <a:rPr lang="hr-HR" baseline="0" dirty="0" err="1" smtClean="0"/>
                        <a:t>justices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of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peace</a:t>
                      </a:r>
                      <a:r>
                        <a:rPr lang="hr-HR" baseline="0" dirty="0" smtClean="0"/>
                        <a:t> (</a:t>
                      </a:r>
                      <a:r>
                        <a:rPr lang="hr-HR" baseline="0" dirty="0" err="1" smtClean="0"/>
                        <a:t>lay</a:t>
                      </a:r>
                      <a:r>
                        <a:rPr lang="hr-HR" baseline="0" dirty="0" smtClean="0"/>
                        <a:t> / </a:t>
                      </a:r>
                      <a:r>
                        <a:rPr lang="hr-HR" baseline="0" dirty="0" err="1" smtClean="0"/>
                        <a:t>part</a:t>
                      </a:r>
                      <a:r>
                        <a:rPr lang="hr-HR" baseline="0" dirty="0" smtClean="0"/>
                        <a:t>-time </a:t>
                      </a:r>
                      <a:r>
                        <a:rPr lang="hr-HR" baseline="0" dirty="0" err="1" smtClean="0"/>
                        <a:t>judges</a:t>
                      </a:r>
                      <a:r>
                        <a:rPr lang="hr-HR" baseline="0" dirty="0" smtClean="0"/>
                        <a:t>), </a:t>
                      </a:r>
                      <a:r>
                        <a:rPr lang="hr-HR" baseline="0" dirty="0" err="1" smtClean="0"/>
                        <a:t>two</a:t>
                      </a:r>
                      <a:r>
                        <a:rPr lang="hr-HR" baseline="0" dirty="0" smtClean="0"/>
                        <a:t> or </a:t>
                      </a:r>
                      <a:r>
                        <a:rPr lang="hr-HR" baseline="0" dirty="0" err="1" smtClean="0"/>
                        <a:t>three</a:t>
                      </a:r>
                      <a:r>
                        <a:rPr lang="hr-HR" baseline="0" dirty="0" smtClean="0"/>
                        <a:t> sit </a:t>
                      </a:r>
                      <a:r>
                        <a:rPr lang="hr-HR" baseline="0" dirty="0" err="1" smtClean="0"/>
                        <a:t>in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benches</a:t>
                      </a:r>
                      <a:r>
                        <a:rPr lang="hr-HR" baseline="0" dirty="0" smtClean="0"/>
                        <a:t>, </a:t>
                      </a:r>
                      <a:r>
                        <a:rPr lang="hr-HR" baseline="0" dirty="0" err="1" smtClean="0"/>
                        <a:t>assissted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by</a:t>
                      </a:r>
                      <a:r>
                        <a:rPr lang="hr-HR" baseline="0" dirty="0" smtClean="0"/>
                        <a:t> a legal </a:t>
                      </a:r>
                      <a:r>
                        <a:rPr lang="hr-HR" baseline="0" dirty="0" err="1" smtClean="0"/>
                        <a:t>clerk</a:t>
                      </a:r>
                      <a:r>
                        <a:rPr lang="hr-HR" baseline="0" dirty="0" smtClean="0"/>
                        <a:t> </a:t>
                      </a:r>
                      <a:endParaRPr lang="hr-HR" dirty="0" smtClean="0"/>
                    </a:p>
                    <a:p>
                      <a:endParaRPr lang="hr-HR" dirty="0" smtClean="0"/>
                    </a:p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Superior </a:t>
            </a:r>
            <a:r>
              <a:rPr lang="hr-HR" dirty="0" err="1" smtClean="0">
                <a:solidFill>
                  <a:schemeClr val="accent1">
                    <a:lumMod val="75000"/>
                  </a:schemeClr>
                </a:solidFill>
              </a:rPr>
              <a:t>courts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 – general </a:t>
            </a:r>
            <a:r>
              <a:rPr lang="hr-HR" dirty="0" err="1" smtClean="0">
                <a:solidFill>
                  <a:schemeClr val="accent1">
                    <a:lumMod val="75000"/>
                  </a:schemeClr>
                </a:solidFill>
              </a:rPr>
              <a:t>features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err="1" smtClean="0"/>
              <a:t>Unlimited</a:t>
            </a:r>
            <a:r>
              <a:rPr lang="hr-HR" dirty="0" smtClean="0"/>
              <a:t> </a:t>
            </a:r>
            <a:r>
              <a:rPr lang="hr-HR" dirty="0" err="1" smtClean="0"/>
              <a:t>geographical</a:t>
            </a:r>
            <a:r>
              <a:rPr lang="hr-HR" dirty="0" smtClean="0"/>
              <a:t> </a:t>
            </a:r>
            <a:r>
              <a:rPr lang="hr-HR" dirty="0" err="1" smtClean="0"/>
              <a:t>jurisdiction</a:t>
            </a:r>
            <a:endParaRPr lang="hr-HR" dirty="0" smtClean="0"/>
          </a:p>
          <a:p>
            <a:r>
              <a:rPr lang="hr-HR" dirty="0" err="1" smtClean="0"/>
              <a:t>Unlimited</a:t>
            </a:r>
            <a:r>
              <a:rPr lang="hr-HR" dirty="0" smtClean="0"/>
              <a:t> </a:t>
            </a:r>
            <a:r>
              <a:rPr lang="hr-HR" dirty="0" err="1" smtClean="0"/>
              <a:t>amount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damges</a:t>
            </a:r>
            <a:r>
              <a:rPr lang="hr-HR" dirty="0" smtClean="0"/>
              <a:t> (</a:t>
            </a:r>
            <a:r>
              <a:rPr lang="hr-HR" dirty="0" err="1" smtClean="0"/>
              <a:t>non</a:t>
            </a:r>
            <a:r>
              <a:rPr lang="hr-HR" dirty="0" smtClean="0"/>
              <a:t>-</a:t>
            </a:r>
            <a:r>
              <a:rPr lang="hr-HR" dirty="0" err="1" smtClean="0"/>
              <a:t>criminal</a:t>
            </a:r>
            <a:r>
              <a:rPr lang="hr-HR" dirty="0" smtClean="0"/>
              <a:t> </a:t>
            </a:r>
            <a:r>
              <a:rPr lang="hr-HR" dirty="0" err="1" smtClean="0"/>
              <a:t>cases</a:t>
            </a:r>
            <a:r>
              <a:rPr lang="hr-HR" dirty="0" smtClean="0"/>
              <a:t>)</a:t>
            </a:r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PROFESSIONAL JUDGES</a:t>
            </a:r>
          </a:p>
          <a:p>
            <a:pPr>
              <a:buNone/>
            </a:pPr>
            <a:r>
              <a:rPr lang="hr-HR" dirty="0" smtClean="0"/>
              <a:t>-</a:t>
            </a:r>
            <a:r>
              <a:rPr lang="hr-HR" dirty="0" err="1" smtClean="0"/>
              <a:t>meet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following</a:t>
            </a:r>
            <a:r>
              <a:rPr lang="hr-HR" dirty="0" smtClean="0"/>
              <a:t> </a:t>
            </a:r>
            <a:r>
              <a:rPr lang="hr-HR" dirty="0" err="1" smtClean="0"/>
              <a:t>conditions</a:t>
            </a:r>
            <a:r>
              <a:rPr lang="hr-HR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hr-HR" dirty="0" smtClean="0"/>
              <a:t>      - legal </a:t>
            </a:r>
            <a:r>
              <a:rPr lang="hr-HR" dirty="0" err="1" smtClean="0"/>
              <a:t>education</a:t>
            </a:r>
            <a:endParaRPr lang="hr-HR" dirty="0" smtClean="0"/>
          </a:p>
          <a:p>
            <a:pPr>
              <a:buFont typeface="Wingdings" pitchFamily="2" charset="2"/>
              <a:buChar char="ü"/>
            </a:pPr>
            <a:r>
              <a:rPr lang="hr-HR" dirty="0" smtClean="0"/>
              <a:t>      - </a:t>
            </a:r>
            <a:r>
              <a:rPr lang="hr-HR" dirty="0" err="1" smtClean="0"/>
              <a:t>experience</a:t>
            </a:r>
            <a:r>
              <a:rPr lang="hr-HR" dirty="0" smtClean="0"/>
              <a:t> as a </a:t>
            </a:r>
            <a:r>
              <a:rPr lang="hr-HR" dirty="0" err="1" smtClean="0"/>
              <a:t>solicitor</a:t>
            </a:r>
            <a:r>
              <a:rPr lang="hr-HR" dirty="0" smtClean="0"/>
              <a:t> or </a:t>
            </a:r>
            <a:r>
              <a:rPr lang="hr-HR" dirty="0" err="1" smtClean="0"/>
              <a:t>barrister</a:t>
            </a:r>
            <a:r>
              <a:rPr lang="hr-HR" dirty="0" smtClean="0"/>
              <a:t> (10 </a:t>
            </a:r>
            <a:r>
              <a:rPr lang="hr-HR" dirty="0" err="1" smtClean="0"/>
              <a:t>years</a:t>
            </a:r>
            <a:r>
              <a:rPr lang="hr-HR" dirty="0" smtClean="0"/>
              <a:t>) </a:t>
            </a: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Superior courts - </a:t>
            </a:r>
            <a:r>
              <a:rPr lang="en-GB" b="1" dirty="0" smtClean="0"/>
              <a:t>The Crown Court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in the City of London (the main premises)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1527048"/>
            <a:ext cx="8858312" cy="4572000"/>
          </a:xfrm>
        </p:spPr>
        <p:txBody>
          <a:bodyPr>
            <a:normAutofit/>
          </a:bodyPr>
          <a:lstStyle/>
          <a:p>
            <a:r>
              <a:rPr lang="en-GB" dirty="0" smtClean="0"/>
              <a:t>Two types of jurisdiction:</a:t>
            </a:r>
          </a:p>
          <a:p>
            <a:pPr>
              <a:buNone/>
            </a:pPr>
            <a:r>
              <a:rPr lang="en-GB" dirty="0" smtClean="0"/>
              <a:t>    </a:t>
            </a:r>
            <a:r>
              <a:rPr lang="en-GB" sz="2400" dirty="0" smtClean="0"/>
              <a:t>a) </a:t>
            </a:r>
            <a:r>
              <a:rPr lang="en-GB" sz="2400" dirty="0" smtClean="0">
                <a:solidFill>
                  <a:srgbClr val="C00000"/>
                </a:solidFill>
              </a:rPr>
              <a:t>exclusive jurisdiction</a:t>
            </a:r>
            <a:r>
              <a:rPr lang="hr-HR" sz="2400" dirty="0" smtClean="0">
                <a:solidFill>
                  <a:srgbClr val="C00000"/>
                </a:solidFill>
              </a:rPr>
              <a:t> (court </a:t>
            </a:r>
            <a:r>
              <a:rPr lang="hr-HR" sz="2400" dirty="0" err="1" smtClean="0">
                <a:solidFill>
                  <a:srgbClr val="C00000"/>
                </a:solidFill>
              </a:rPr>
              <a:t>of</a:t>
            </a:r>
            <a:r>
              <a:rPr lang="hr-HR" sz="2400" dirty="0" smtClean="0">
                <a:solidFill>
                  <a:srgbClr val="C00000"/>
                </a:solidFill>
              </a:rPr>
              <a:t> first instance)</a:t>
            </a:r>
            <a:r>
              <a:rPr lang="en-GB" sz="2400" dirty="0" smtClean="0">
                <a:solidFill>
                  <a:srgbClr val="C00000"/>
                </a:solidFill>
              </a:rPr>
              <a:t> </a:t>
            </a:r>
            <a:r>
              <a:rPr lang="en-GB" sz="2400" dirty="0" smtClean="0"/>
              <a:t>for trials on indictment</a:t>
            </a:r>
          </a:p>
          <a:p>
            <a:pPr>
              <a:buNone/>
            </a:pPr>
            <a:r>
              <a:rPr lang="en-GB" sz="2400" dirty="0" smtClean="0"/>
              <a:t>    b) </a:t>
            </a:r>
            <a:r>
              <a:rPr lang="en-GB" sz="2400" dirty="0" smtClean="0">
                <a:solidFill>
                  <a:srgbClr val="C00000"/>
                </a:solidFill>
              </a:rPr>
              <a:t>appellate jurisdiction</a:t>
            </a:r>
            <a:r>
              <a:rPr lang="en-GB" sz="2400" dirty="0" smtClean="0"/>
              <a:t>, appeals against rulings of </a:t>
            </a:r>
          </a:p>
          <a:p>
            <a:pPr>
              <a:buNone/>
            </a:pPr>
            <a:r>
              <a:rPr lang="en-GB" sz="2400" dirty="0" smtClean="0"/>
              <a:t>         magistrates’ courts</a:t>
            </a:r>
          </a:p>
          <a:p>
            <a:r>
              <a:rPr lang="en-GB" dirty="0" smtClean="0"/>
              <a:t>Composition of the court </a:t>
            </a:r>
          </a:p>
          <a:p>
            <a:pPr>
              <a:buNone/>
            </a:pPr>
            <a:r>
              <a:rPr lang="en-GB" dirty="0" smtClean="0"/>
              <a:t>    a professional </a:t>
            </a:r>
            <a:r>
              <a:rPr lang="en-GB" dirty="0" smtClean="0">
                <a:solidFill>
                  <a:srgbClr val="00B0F0"/>
                </a:solidFill>
              </a:rPr>
              <a:t>judge</a:t>
            </a:r>
            <a:r>
              <a:rPr lang="en-GB" dirty="0" smtClean="0"/>
              <a:t> + a </a:t>
            </a:r>
            <a:r>
              <a:rPr lang="en-GB" dirty="0" smtClean="0">
                <a:solidFill>
                  <a:srgbClr val="C00000"/>
                </a:solidFill>
              </a:rPr>
              <a:t>jury</a:t>
            </a:r>
            <a:r>
              <a:rPr lang="en-GB" dirty="0" smtClean="0"/>
              <a:t> of twelve</a:t>
            </a:r>
            <a:endParaRPr lang="hr-HR" dirty="0" smtClean="0"/>
          </a:p>
          <a:p>
            <a:pPr>
              <a:buNone/>
            </a:pPr>
            <a:endParaRPr lang="hr-HR" dirty="0" smtClean="0"/>
          </a:p>
        </p:txBody>
      </p:sp>
      <p:sp>
        <p:nvSpPr>
          <p:cNvPr id="4" name="Down Arrow 3"/>
          <p:cNvSpPr/>
          <p:nvPr/>
        </p:nvSpPr>
        <p:spPr>
          <a:xfrm rot="18710695">
            <a:off x="4886729" y="4604177"/>
            <a:ext cx="472604" cy="8643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Down Arrow 4"/>
          <p:cNvSpPr/>
          <p:nvPr/>
        </p:nvSpPr>
        <p:spPr>
          <a:xfrm rot="2786602">
            <a:off x="2617490" y="4611146"/>
            <a:ext cx="406128" cy="694828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714348" y="5072074"/>
            <a:ext cx="2286016" cy="135732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 smtClean="0"/>
              <a:t>passes</a:t>
            </a:r>
            <a:r>
              <a:rPr lang="hr-HR" dirty="0" smtClean="0"/>
              <a:t> sentence </a:t>
            </a:r>
            <a:endParaRPr lang="hr-HR" dirty="0"/>
          </a:p>
        </p:txBody>
      </p:sp>
      <p:sp>
        <p:nvSpPr>
          <p:cNvPr id="8" name="Oval 7"/>
          <p:cNvSpPr/>
          <p:nvPr/>
        </p:nvSpPr>
        <p:spPr>
          <a:xfrm>
            <a:off x="5357818" y="4714884"/>
            <a:ext cx="3571900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 smtClean="0"/>
          </a:p>
          <a:p>
            <a:pPr algn="ctr"/>
            <a:r>
              <a:rPr lang="en-GB" dirty="0" smtClean="0"/>
              <a:t>decides on matters of fact</a:t>
            </a:r>
            <a:endParaRPr lang="hr-HR" dirty="0" smtClean="0"/>
          </a:p>
          <a:p>
            <a:pPr algn="ctr"/>
            <a:r>
              <a:rPr lang="en-GB" dirty="0" smtClean="0"/>
              <a:t>renders a verdict of guilty or not guilty</a:t>
            </a:r>
            <a:endParaRPr lang="hr-HR" dirty="0" smtClean="0"/>
          </a:p>
          <a:p>
            <a:pPr algn="ctr"/>
            <a:r>
              <a:rPr lang="en-GB" dirty="0" smtClean="0"/>
              <a:t> </a:t>
            </a:r>
            <a:endParaRPr lang="hr-HR" dirty="0" smtClean="0"/>
          </a:p>
          <a:p>
            <a:pPr algn="ctr"/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C00000"/>
                </a:solidFill>
              </a:rPr>
              <a:t>Superior </a:t>
            </a:r>
            <a:r>
              <a:rPr lang="en-GB" dirty="0" smtClean="0">
                <a:solidFill>
                  <a:srgbClr val="C00000"/>
                </a:solidFill>
              </a:rPr>
              <a:t>courts</a:t>
            </a:r>
            <a:r>
              <a:rPr lang="hr-HR" dirty="0" smtClean="0">
                <a:solidFill>
                  <a:srgbClr val="C00000"/>
                </a:solidFill>
              </a:rPr>
              <a:t> - </a:t>
            </a:r>
            <a:r>
              <a:rPr lang="en-GB" b="1" dirty="0" smtClean="0"/>
              <a:t>The High Court of Justice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357298"/>
            <a:ext cx="8503920" cy="4572000"/>
          </a:xfrm>
        </p:spPr>
        <p:txBody>
          <a:bodyPr/>
          <a:lstStyle/>
          <a:p>
            <a:r>
              <a:rPr lang="en-GB" dirty="0" smtClean="0"/>
              <a:t>Two types of jurisdiction:</a:t>
            </a:r>
          </a:p>
          <a:p>
            <a:pPr>
              <a:buNone/>
            </a:pPr>
            <a:r>
              <a:rPr lang="en-GB" dirty="0" smtClean="0"/>
              <a:t>    </a:t>
            </a:r>
            <a:r>
              <a:rPr lang="en-GB" sz="2800" dirty="0" smtClean="0"/>
              <a:t>a) </a:t>
            </a:r>
            <a:r>
              <a:rPr lang="hr-HR" sz="2800" dirty="0" smtClean="0">
                <a:solidFill>
                  <a:srgbClr val="C00000"/>
                </a:solidFill>
              </a:rPr>
              <a:t>original </a:t>
            </a:r>
            <a:r>
              <a:rPr lang="en-GB" sz="2800" dirty="0" smtClean="0">
                <a:solidFill>
                  <a:srgbClr val="C00000"/>
                </a:solidFill>
              </a:rPr>
              <a:t>jurisdiction</a:t>
            </a:r>
            <a:r>
              <a:rPr lang="hr-HR" sz="2800" dirty="0" smtClean="0">
                <a:solidFill>
                  <a:srgbClr val="C00000"/>
                </a:solidFill>
              </a:rPr>
              <a:t> (court </a:t>
            </a:r>
            <a:r>
              <a:rPr lang="hr-HR" sz="2800" dirty="0" err="1" smtClean="0">
                <a:solidFill>
                  <a:srgbClr val="C00000"/>
                </a:solidFill>
              </a:rPr>
              <a:t>of</a:t>
            </a:r>
            <a:r>
              <a:rPr lang="hr-HR" sz="2800" dirty="0" smtClean="0">
                <a:solidFill>
                  <a:srgbClr val="C00000"/>
                </a:solidFill>
              </a:rPr>
              <a:t> first instance)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hr-HR" sz="2800" dirty="0" err="1" smtClean="0"/>
              <a:t>in</a:t>
            </a:r>
            <a:r>
              <a:rPr lang="hr-HR" sz="2800" dirty="0" smtClean="0"/>
              <a:t> civil </a:t>
            </a:r>
            <a:r>
              <a:rPr lang="hr-HR" sz="2800" dirty="0" err="1" smtClean="0"/>
              <a:t>matters</a:t>
            </a:r>
            <a:r>
              <a:rPr lang="hr-HR" sz="2800" dirty="0" smtClean="0"/>
              <a:t> (</a:t>
            </a:r>
            <a:r>
              <a:rPr lang="hr-HR" sz="2800" dirty="0" err="1" smtClean="0"/>
              <a:t>high</a:t>
            </a:r>
            <a:r>
              <a:rPr lang="hr-HR" sz="2800" dirty="0" smtClean="0"/>
              <a:t> </a:t>
            </a:r>
            <a:r>
              <a:rPr lang="hr-HR" sz="2800" dirty="0" err="1" smtClean="0"/>
              <a:t>value</a:t>
            </a:r>
            <a:r>
              <a:rPr lang="hr-HR" sz="2800" dirty="0" smtClean="0"/>
              <a:t> / </a:t>
            </a:r>
            <a:r>
              <a:rPr lang="hr-HR" sz="2800" dirty="0" err="1" smtClean="0"/>
              <a:t>importance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case</a:t>
            </a:r>
            <a:r>
              <a:rPr lang="hr-HR" sz="2800" dirty="0" smtClean="0"/>
              <a:t>)</a:t>
            </a:r>
            <a:endParaRPr lang="en-GB" sz="2800" dirty="0" smtClean="0"/>
          </a:p>
          <a:p>
            <a:pPr>
              <a:buNone/>
            </a:pPr>
            <a:r>
              <a:rPr lang="en-GB" sz="2800" dirty="0" smtClean="0"/>
              <a:t>    b) </a:t>
            </a:r>
            <a:r>
              <a:rPr lang="en-GB" sz="2800" dirty="0" smtClean="0">
                <a:solidFill>
                  <a:srgbClr val="C00000"/>
                </a:solidFill>
              </a:rPr>
              <a:t>appellate jurisdiction</a:t>
            </a:r>
            <a:r>
              <a:rPr lang="en-GB" sz="2800" dirty="0" smtClean="0"/>
              <a:t>, appeals against </a:t>
            </a:r>
            <a:r>
              <a:rPr lang="hr-HR" sz="2800" dirty="0" err="1" smtClean="0"/>
              <a:t>judgments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lower</a:t>
            </a:r>
            <a:r>
              <a:rPr lang="hr-HR" sz="2800" dirty="0" smtClean="0"/>
              <a:t> </a:t>
            </a:r>
            <a:r>
              <a:rPr lang="hr-HR" sz="2800" dirty="0" err="1" smtClean="0"/>
              <a:t>courts</a:t>
            </a:r>
            <a:endParaRPr lang="hr-HR" sz="2800" dirty="0" smtClean="0"/>
          </a:p>
          <a:p>
            <a:pPr>
              <a:buNone/>
            </a:pPr>
            <a:endParaRPr lang="hr-HR" sz="2800" dirty="0" smtClean="0"/>
          </a:p>
          <a:p>
            <a:pPr>
              <a:buNone/>
            </a:pPr>
            <a:r>
              <a:rPr lang="hr-HR" sz="2800" dirty="0" smtClean="0"/>
              <a:t>THREE DIVISIONS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C00000"/>
                </a:solidFill>
              </a:rPr>
              <a:t>Superior </a:t>
            </a:r>
            <a:r>
              <a:rPr lang="en-GB" dirty="0" smtClean="0">
                <a:solidFill>
                  <a:srgbClr val="C00000"/>
                </a:solidFill>
              </a:rPr>
              <a:t>courts</a:t>
            </a:r>
            <a:r>
              <a:rPr lang="hr-HR" dirty="0" smtClean="0">
                <a:solidFill>
                  <a:srgbClr val="C00000"/>
                </a:solidFill>
              </a:rPr>
              <a:t> - </a:t>
            </a:r>
            <a:r>
              <a:rPr lang="en-GB" b="1" dirty="0" smtClean="0"/>
              <a:t>The High Court of Justice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357298"/>
            <a:ext cx="8503920" cy="4572000"/>
          </a:xfrm>
        </p:spPr>
        <p:txBody>
          <a:bodyPr/>
          <a:lstStyle/>
          <a:p>
            <a:r>
              <a:rPr lang="en-GB" i="1" dirty="0" smtClean="0">
                <a:solidFill>
                  <a:srgbClr val="0070C0"/>
                </a:solidFill>
              </a:rPr>
              <a:t>Read the text, p. 63 and complete the information about the three divisions of the court.</a:t>
            </a:r>
          </a:p>
          <a:p>
            <a:endParaRPr lang="hr-HR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428596" y="242886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00826" y="2214554"/>
            <a:ext cx="2500330" cy="175432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Other specialized courts</a:t>
            </a:r>
          </a:p>
          <a:p>
            <a:r>
              <a:rPr lang="en-GB" dirty="0" smtClean="0"/>
              <a:t>- Administrative …</a:t>
            </a:r>
          </a:p>
          <a:p>
            <a:r>
              <a:rPr lang="en-GB" dirty="0" smtClean="0"/>
              <a:t>- A…</a:t>
            </a:r>
          </a:p>
          <a:p>
            <a:pPr>
              <a:buFontTx/>
              <a:buChar char="-"/>
            </a:pPr>
            <a:r>
              <a:rPr lang="en-GB" dirty="0" smtClean="0"/>
              <a:t>Co…</a:t>
            </a:r>
          </a:p>
          <a:p>
            <a:pPr>
              <a:buFontTx/>
              <a:buChar char="-"/>
            </a:pPr>
            <a:r>
              <a:rPr lang="en-GB" dirty="0" smtClean="0"/>
              <a:t> Divisional …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C00000"/>
                </a:solidFill>
              </a:rPr>
              <a:t>Superior </a:t>
            </a:r>
            <a:r>
              <a:rPr lang="hr-HR" dirty="0" err="1" smtClean="0">
                <a:solidFill>
                  <a:srgbClr val="C00000"/>
                </a:solidFill>
              </a:rPr>
              <a:t>courts</a:t>
            </a:r>
            <a:r>
              <a:rPr lang="hr-HR" dirty="0" smtClean="0">
                <a:solidFill>
                  <a:srgbClr val="C00000"/>
                </a:solidFill>
              </a:rPr>
              <a:t> - </a:t>
            </a:r>
            <a:r>
              <a:rPr lang="en-GB" b="1" dirty="0" smtClean="0"/>
              <a:t>The Court of Appeal</a:t>
            </a:r>
            <a:r>
              <a:rPr lang="en-GB" dirty="0" smtClean="0"/>
              <a:t> 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42910" y="1571612"/>
          <a:ext cx="8128027" cy="3044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83128" y="6004139"/>
            <a:ext cx="2376264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Appeals from </a:t>
            </a:r>
            <a:endParaRPr lang="en-GB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58489" y="5588641"/>
            <a:ext cx="3214710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hr-HR" sz="2400" b="1" dirty="0"/>
              <a:t>C</a:t>
            </a:r>
            <a:r>
              <a:rPr lang="en-GB" sz="2400" b="1" dirty="0" err="1" smtClean="0"/>
              <a:t>ounty</a:t>
            </a:r>
            <a:r>
              <a:rPr lang="en-GB" sz="2400" b="1" dirty="0" smtClean="0"/>
              <a:t> courts and the High Court</a:t>
            </a:r>
            <a:endParaRPr lang="hr-HR" sz="2400" b="1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143108" y="4786322"/>
            <a:ext cx="85725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00760" y="5643578"/>
            <a:ext cx="2428892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Crown Court</a:t>
            </a:r>
            <a:endParaRPr lang="hr-HR" sz="2400" b="1" dirty="0"/>
          </a:p>
        </p:txBody>
      </p:sp>
      <p:cxnSp>
        <p:nvCxnSpPr>
          <p:cNvPr id="10" name="Straight Arrow Connector 9"/>
          <p:cNvCxnSpPr/>
          <p:nvPr/>
        </p:nvCxnSpPr>
        <p:spPr>
          <a:xfrm rot="16200000" flipV="1">
            <a:off x="6393669" y="4822041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</TotalTime>
  <Words>1109</Words>
  <Application>Microsoft Office PowerPoint</Application>
  <PresentationFormat>On-screen Show (4:3)</PresentationFormat>
  <Paragraphs>171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Georgia</vt:lpstr>
      <vt:lpstr>Times New Roman</vt:lpstr>
      <vt:lpstr>Wingdings</vt:lpstr>
      <vt:lpstr>Wingdings 2</vt:lpstr>
      <vt:lpstr>Civic</vt:lpstr>
      <vt:lpstr>UNIT 8 THE HIERARCHY OF COURTS AND THE DOCTRINE OF PRECEDENT </vt:lpstr>
      <vt:lpstr>Hierarchy of courts in the UK </vt:lpstr>
      <vt:lpstr>Specialised courts outside the court system </vt:lpstr>
      <vt:lpstr>Inferior courts</vt:lpstr>
      <vt:lpstr>Superior courts – general features</vt:lpstr>
      <vt:lpstr>Superior courts - The Crown Court  in the City of London (the main premises) </vt:lpstr>
      <vt:lpstr>Superior courts - The High Court of Justice </vt:lpstr>
      <vt:lpstr>Superior courts - The High Court of Justice </vt:lpstr>
      <vt:lpstr>Superior courts - The Court of Appeal </vt:lpstr>
      <vt:lpstr>The UK Supreme Court – visit the web page of                                        the court </vt:lpstr>
      <vt:lpstr>Explain the appeal jurisdiction of the UK Supreme Court </vt:lpstr>
      <vt:lpstr>Appeal jurisdiction for Norther Ireland / Scotland</vt:lpstr>
      <vt:lpstr>Language work </vt:lpstr>
      <vt:lpstr>Part Two – Who sits in a County Court?</vt:lpstr>
      <vt:lpstr>Part III – The doctrine of Precedent</vt:lpstr>
      <vt:lpstr>Part III – The doctrine of Precedent</vt:lpstr>
      <vt:lpstr>Types of precedents</vt:lpstr>
      <vt:lpstr>PowerPoint Presentation</vt:lpstr>
      <vt:lpstr>Part III – The doctrine of Precedent</vt:lpstr>
      <vt:lpstr>Departing from a precedent (ways of avoiding precedents)</vt:lpstr>
      <vt:lpstr>Part III – The doctrine of Precedent</vt:lpstr>
      <vt:lpstr>Language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8 THE HIERARCHY OF COURTS AND THE DOCTRINE OF PRECEDENT</dc:title>
  <dc:creator>User</dc:creator>
  <cp:lastModifiedBy>Irena Horvatić Čajko</cp:lastModifiedBy>
  <cp:revision>25</cp:revision>
  <dcterms:created xsi:type="dcterms:W3CDTF">2018-03-12T20:16:49Z</dcterms:created>
  <dcterms:modified xsi:type="dcterms:W3CDTF">2018-03-20T11:05:00Z</dcterms:modified>
</cp:coreProperties>
</file>