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2"/>
  </p:handoutMasterIdLst>
  <p:sldIdLst>
    <p:sldId id="256" r:id="rId2"/>
    <p:sldId id="258" r:id="rId3"/>
    <p:sldId id="259" r:id="rId4"/>
    <p:sldId id="257" r:id="rId5"/>
    <p:sldId id="263" r:id="rId6"/>
    <p:sldId id="264" r:id="rId7"/>
    <p:sldId id="265" r:id="rId8"/>
    <p:sldId id="266" r:id="rId9"/>
    <p:sldId id="267" r:id="rId10"/>
    <p:sldId id="268" r:id="rId11"/>
    <p:sldId id="269" r:id="rId12"/>
    <p:sldId id="270" r:id="rId13"/>
    <p:sldId id="271" r:id="rId14"/>
    <p:sldId id="272" r:id="rId15"/>
    <p:sldId id="273" r:id="rId16"/>
    <p:sldId id="274" r:id="rId17"/>
    <p:sldId id="260" r:id="rId18"/>
    <p:sldId id="261" r:id="rId19"/>
    <p:sldId id="262" r:id="rId20"/>
    <p:sldId id="275" r:id="rId21"/>
  </p:sldIdLst>
  <p:sldSz cx="9144000" cy="6858000" type="screen4x3"/>
  <p:notesSz cx="6761163" cy="9942513"/>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7" d="100"/>
          <a:sy n="97" d="100"/>
        </p:scale>
        <p:origin x="-784" y="-5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sz="quarter" idx="1"/>
          </p:nvPr>
        </p:nvSpPr>
        <p:spPr>
          <a:xfrm>
            <a:off x="3829761" y="0"/>
            <a:ext cx="2929837" cy="498852"/>
          </a:xfrm>
          <a:prstGeom prst="rect">
            <a:avLst/>
          </a:prstGeom>
        </p:spPr>
        <p:txBody>
          <a:bodyPr vert="horz" lIns="91440" tIns="45720" rIns="91440" bIns="45720" rtlCol="0"/>
          <a:lstStyle>
            <a:lvl1pPr algn="r">
              <a:defRPr sz="1200"/>
            </a:lvl1pPr>
          </a:lstStyle>
          <a:p>
            <a:fld id="{BE42E162-E049-4E8B-BC5B-3AA69CC421E1}" type="datetimeFigureOut">
              <a:rPr lang="hr-HR" smtClean="0"/>
              <a:pPr/>
              <a:t>2.4.2018.</a:t>
            </a:fld>
            <a:endParaRPr lang="hr-HR"/>
          </a:p>
        </p:txBody>
      </p:sp>
      <p:sp>
        <p:nvSpPr>
          <p:cNvPr id="4" name="Footer Placeholder 3"/>
          <p:cNvSpPr>
            <a:spLocks noGrp="1"/>
          </p:cNvSpPr>
          <p:nvPr>
            <p:ph type="ftr" sz="quarter" idx="2"/>
          </p:nvPr>
        </p:nvSpPr>
        <p:spPr>
          <a:xfrm>
            <a:off x="0" y="9443662"/>
            <a:ext cx="2929837" cy="498851"/>
          </a:xfrm>
          <a:prstGeom prst="rect">
            <a:avLst/>
          </a:prstGeom>
        </p:spPr>
        <p:txBody>
          <a:bodyPr vert="horz" lIns="91440" tIns="45720" rIns="91440" bIns="45720" rtlCol="0" anchor="b"/>
          <a:lstStyle>
            <a:lvl1pPr algn="l">
              <a:defRPr sz="1200"/>
            </a:lvl1pPr>
          </a:lstStyle>
          <a:p>
            <a:endParaRPr lang="hr-HR"/>
          </a:p>
        </p:txBody>
      </p:sp>
      <p:sp>
        <p:nvSpPr>
          <p:cNvPr id="5" name="Slide Number Placeholder 4"/>
          <p:cNvSpPr>
            <a:spLocks noGrp="1"/>
          </p:cNvSpPr>
          <p:nvPr>
            <p:ph type="sldNum" sz="quarter" idx="3"/>
          </p:nvPr>
        </p:nvSpPr>
        <p:spPr>
          <a:xfrm>
            <a:off x="3829761" y="9443662"/>
            <a:ext cx="2929837" cy="498851"/>
          </a:xfrm>
          <a:prstGeom prst="rect">
            <a:avLst/>
          </a:prstGeom>
        </p:spPr>
        <p:txBody>
          <a:bodyPr vert="horz" lIns="91440" tIns="45720" rIns="91440" bIns="45720" rtlCol="0" anchor="b"/>
          <a:lstStyle>
            <a:lvl1pPr algn="r">
              <a:defRPr sz="1200"/>
            </a:lvl1pPr>
          </a:lstStyle>
          <a:p>
            <a:fld id="{BE0215AC-33E8-49C1-999E-74D2C57F63B2}" type="slidenum">
              <a:rPr lang="hr-HR" smtClean="0"/>
              <a:pPr/>
              <a:t>‹#›</a:t>
            </a:fld>
            <a:endParaRPr lang="hr-HR"/>
          </a:p>
        </p:txBody>
      </p:sp>
    </p:spTree>
    <p:extLst>
      <p:ext uri="{BB962C8B-B14F-4D97-AF65-F5344CB8AC3E}">
        <p14:creationId xmlns="" xmlns:p14="http://schemas.microsoft.com/office/powerpoint/2010/main" val="227188633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p>
            <a:fld id="{63A0F9BC-9044-4588-8D22-A00E9CCA28DA}" type="datetimeFigureOut">
              <a:rPr lang="sr-Latn-CS" smtClean="0"/>
              <a:pPr/>
              <a:t>2.4.2018.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FF42F4F9-71EC-45FA-8FCB-F017C62EE540}" type="slidenum">
              <a:rPr lang="hr-HR" smtClean="0"/>
              <a:pPr/>
              <a:t>‹#›</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63A0F9BC-9044-4588-8D22-A00E9CCA28DA}" type="datetimeFigureOut">
              <a:rPr lang="sr-Latn-CS" smtClean="0"/>
              <a:pPr/>
              <a:t>2.4.2018.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FF42F4F9-71EC-45FA-8FCB-F017C62EE540}"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63A0F9BC-9044-4588-8D22-A00E9CCA28DA}" type="datetimeFigureOut">
              <a:rPr lang="sr-Latn-CS" smtClean="0"/>
              <a:pPr/>
              <a:t>2.4.2018.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FF42F4F9-71EC-45FA-8FCB-F017C62EE540}"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p>
            <a:fld id="{63A0F9BC-9044-4588-8D22-A00E9CCA28DA}" type="datetimeFigureOut">
              <a:rPr lang="sr-Latn-CS" smtClean="0"/>
              <a:pPr/>
              <a:t>2.4.2018.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FF42F4F9-71EC-45FA-8FCB-F017C62EE540}"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0F9BC-9044-4588-8D22-A00E9CCA28DA}" type="datetimeFigureOut">
              <a:rPr lang="sr-Latn-CS" smtClean="0"/>
              <a:pPr/>
              <a:t>2.4.2018.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FF42F4F9-71EC-45FA-8FCB-F017C62EE540}" type="slidenum">
              <a:rPr lang="hr-HR" smtClean="0"/>
              <a:pPr/>
              <a:t>‹#›</a:t>
            </a:fld>
            <a:endParaRPr lang="hr-H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p>
            <a:fld id="{63A0F9BC-9044-4588-8D22-A00E9CCA28DA}" type="datetimeFigureOut">
              <a:rPr lang="sr-Latn-CS" smtClean="0"/>
              <a:pPr/>
              <a:t>2.4.2018.</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FF42F4F9-71EC-45FA-8FCB-F017C62EE540}" type="slidenum">
              <a:rPr lang="hr-HR" smtClean="0"/>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p>
            <a:fld id="{63A0F9BC-9044-4588-8D22-A00E9CCA28DA}" type="datetimeFigureOut">
              <a:rPr lang="sr-Latn-CS" smtClean="0"/>
              <a:pPr/>
              <a:t>2.4.2018.</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FF42F4F9-71EC-45FA-8FCB-F017C62EE540}" type="slidenum">
              <a:rPr lang="hr-HR" smtClean="0"/>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p>
            <a:fld id="{63A0F9BC-9044-4588-8D22-A00E9CCA28DA}" type="datetimeFigureOut">
              <a:rPr lang="sr-Latn-CS" smtClean="0"/>
              <a:pPr/>
              <a:t>2.4.2018.</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FF42F4F9-71EC-45FA-8FCB-F017C62EE540}"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0F9BC-9044-4588-8D22-A00E9CCA28DA}" type="datetimeFigureOut">
              <a:rPr lang="sr-Latn-CS" smtClean="0"/>
              <a:pPr/>
              <a:t>2.4.2018.</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FF42F4F9-71EC-45FA-8FCB-F017C62EE540}"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0F9BC-9044-4588-8D22-A00E9CCA28DA}" type="datetimeFigureOut">
              <a:rPr lang="sr-Latn-CS" smtClean="0"/>
              <a:pPr/>
              <a:t>2.4.2018.</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FF42F4F9-71EC-45FA-8FCB-F017C62EE540}" type="slidenum">
              <a:rPr lang="hr-HR" smtClean="0"/>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0F9BC-9044-4588-8D22-A00E9CCA28DA}" type="datetimeFigureOut">
              <a:rPr lang="sr-Latn-CS" smtClean="0"/>
              <a:pPr/>
              <a:t>2.4.2018.</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FF42F4F9-71EC-45FA-8FCB-F017C62EE540}" type="slidenum">
              <a:rPr lang="hr-HR" smtClean="0"/>
              <a:pPr/>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hr-H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0F9BC-9044-4588-8D22-A00E9CCA28DA}" type="datetimeFigureOut">
              <a:rPr lang="sr-Latn-CS" smtClean="0"/>
              <a:pPr/>
              <a:t>2.4.2018.</a:t>
            </a:fld>
            <a:endParaRPr lang="hr-H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42F4F9-71EC-45FA-8FCB-F017C62EE540}" type="slidenum">
              <a:rPr lang="hr-HR" smtClean="0"/>
              <a:pPr/>
              <a:t>‹#›</a:t>
            </a:fld>
            <a:endParaRPr lang="hr-H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en.wikipedia.org/wiki/Image:Palace_of_Westminster,_London_-_Feb_2007.j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smtClean="0"/>
              <a:t>Unit 9</a:t>
            </a:r>
            <a:endParaRPr lang="hr-HR" dirty="0"/>
          </a:p>
        </p:txBody>
      </p:sp>
      <p:sp>
        <p:nvSpPr>
          <p:cNvPr id="3" name="Subtitle 2"/>
          <p:cNvSpPr>
            <a:spLocks noGrp="1"/>
          </p:cNvSpPr>
          <p:nvPr>
            <p:ph type="subTitle" idx="1"/>
          </p:nvPr>
        </p:nvSpPr>
        <p:spPr>
          <a:xfrm>
            <a:off x="285720" y="3886200"/>
            <a:ext cx="8358246" cy="1752600"/>
          </a:xfrm>
        </p:spPr>
        <p:txBody>
          <a:bodyPr>
            <a:normAutofit/>
          </a:bodyPr>
          <a:lstStyle/>
          <a:p>
            <a:r>
              <a:rPr lang="hr-HR" sz="4400" dirty="0" err="1" smtClean="0">
                <a:solidFill>
                  <a:srgbClr val="7030A0"/>
                </a:solidFill>
              </a:rPr>
              <a:t>Parliament</a:t>
            </a:r>
            <a:r>
              <a:rPr lang="hr-HR" sz="4400" dirty="0" smtClean="0">
                <a:solidFill>
                  <a:srgbClr val="7030A0"/>
                </a:solidFill>
              </a:rPr>
              <a:t> </a:t>
            </a:r>
            <a:r>
              <a:rPr lang="hr-HR" sz="4400" dirty="0" err="1" smtClean="0">
                <a:solidFill>
                  <a:srgbClr val="7030A0"/>
                </a:solidFill>
              </a:rPr>
              <a:t>of</a:t>
            </a:r>
            <a:r>
              <a:rPr lang="hr-HR" sz="4400" dirty="0" smtClean="0">
                <a:solidFill>
                  <a:srgbClr val="7030A0"/>
                </a:solidFill>
              </a:rPr>
              <a:t> </a:t>
            </a:r>
            <a:r>
              <a:rPr lang="hr-HR" sz="4400" dirty="0" err="1" smtClean="0">
                <a:solidFill>
                  <a:srgbClr val="7030A0"/>
                </a:solidFill>
              </a:rPr>
              <a:t>the</a:t>
            </a:r>
            <a:r>
              <a:rPr lang="hr-HR" sz="4400" dirty="0" smtClean="0">
                <a:solidFill>
                  <a:srgbClr val="7030A0"/>
                </a:solidFill>
              </a:rPr>
              <a:t> United </a:t>
            </a:r>
            <a:r>
              <a:rPr lang="hr-HR" sz="4400" dirty="0" err="1" smtClean="0">
                <a:solidFill>
                  <a:srgbClr val="7030A0"/>
                </a:solidFill>
              </a:rPr>
              <a:t>Kingdom</a:t>
            </a:r>
            <a:r>
              <a:rPr lang="hr-HR" sz="4400" dirty="0" smtClean="0">
                <a:solidFill>
                  <a:srgbClr val="7030A0"/>
                </a:solidFill>
              </a:rPr>
              <a:t> </a:t>
            </a:r>
          </a:p>
          <a:p>
            <a:r>
              <a:rPr lang="hr-HR" sz="4400" dirty="0" err="1" smtClean="0">
                <a:solidFill>
                  <a:srgbClr val="7030A0"/>
                </a:solidFill>
              </a:rPr>
              <a:t>and</a:t>
            </a:r>
            <a:r>
              <a:rPr lang="hr-HR" sz="4400" dirty="0" smtClean="0">
                <a:solidFill>
                  <a:srgbClr val="7030A0"/>
                </a:solidFill>
              </a:rPr>
              <a:t> </a:t>
            </a:r>
            <a:r>
              <a:rPr lang="hr-HR" sz="4400" dirty="0" err="1" smtClean="0">
                <a:solidFill>
                  <a:srgbClr val="7030A0"/>
                </a:solidFill>
              </a:rPr>
              <a:t>legislation</a:t>
            </a:r>
            <a:endParaRPr lang="hr-HR" sz="4400" dirty="0">
              <a:solidFill>
                <a:srgbClr val="7030A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724942"/>
          </a:xfrm>
        </p:spPr>
        <p:txBody>
          <a:bodyPr>
            <a:normAutofit fontScale="90000"/>
          </a:bodyPr>
          <a:lstStyle/>
          <a:p>
            <a:pPr marL="0" indent="0"/>
            <a:r>
              <a:rPr lang="en-GB" sz="2700" i="1" dirty="0">
                <a:solidFill>
                  <a:schemeClr val="tx2">
                    <a:lumMod val="60000"/>
                    <a:lumOff val="40000"/>
                  </a:schemeClr>
                </a:solidFill>
              </a:rPr>
              <a:t>Visit the web page of the House of Lords and find out more about their work.</a:t>
            </a:r>
            <a:r>
              <a:rPr lang="en-GB" sz="2700" dirty="0"/>
              <a:t/>
            </a:r>
            <a:br>
              <a:rPr lang="en-GB" sz="2700" dirty="0"/>
            </a:br>
            <a:r>
              <a:rPr lang="en-GB" sz="2700" dirty="0"/>
              <a:t>http://</a:t>
            </a:r>
            <a:r>
              <a:rPr lang="en-GB" sz="2700" dirty="0" smtClean="0"/>
              <a:t>www.parliament.uk/business/lords</a:t>
            </a:r>
            <a:r>
              <a:rPr lang="en-GB" dirty="0"/>
              <a:t/>
            </a:r>
            <a:br>
              <a:rPr lang="en-GB" dirty="0"/>
            </a:br>
            <a:endParaRPr lang="hr-HR" dirty="0"/>
          </a:p>
        </p:txBody>
      </p:sp>
      <p:pic>
        <p:nvPicPr>
          <p:cNvPr id="4" name="Content Placeholder 3"/>
          <p:cNvPicPr>
            <a:picLocks noGrp="1" noChangeAspect="1"/>
          </p:cNvPicPr>
          <p:nvPr>
            <p:ph idx="1"/>
          </p:nvPr>
        </p:nvPicPr>
        <p:blipFill>
          <a:blip r:embed="rId2"/>
          <a:stretch>
            <a:fillRect/>
          </a:stretch>
        </p:blipFill>
        <p:spPr>
          <a:xfrm>
            <a:off x="143829" y="1556792"/>
            <a:ext cx="8856341" cy="4981692"/>
          </a:xfrm>
          <a:prstGeom prst="rect">
            <a:avLst/>
          </a:prstGeom>
        </p:spPr>
      </p:pic>
    </p:spTree>
    <p:extLst>
      <p:ext uri="{BB962C8B-B14F-4D97-AF65-F5344CB8AC3E}">
        <p14:creationId xmlns="" xmlns:p14="http://schemas.microsoft.com/office/powerpoint/2010/main" val="11345861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Members</a:t>
            </a:r>
            <a:r>
              <a:rPr lang="hr-HR" dirty="0" smtClean="0"/>
              <a:t> </a:t>
            </a:r>
            <a:r>
              <a:rPr lang="hr-HR" dirty="0" err="1" smtClean="0"/>
              <a:t>of</a:t>
            </a:r>
            <a:r>
              <a:rPr lang="hr-HR" dirty="0" smtClean="0"/>
              <a:t> </a:t>
            </a:r>
            <a:r>
              <a:rPr lang="hr-HR" dirty="0" err="1" smtClean="0"/>
              <a:t>the</a:t>
            </a:r>
            <a:r>
              <a:rPr lang="hr-HR" dirty="0" smtClean="0"/>
              <a:t> </a:t>
            </a:r>
            <a:r>
              <a:rPr lang="hr-HR" dirty="0" err="1" smtClean="0"/>
              <a:t>House</a:t>
            </a:r>
            <a:r>
              <a:rPr lang="hr-HR" dirty="0" smtClean="0"/>
              <a:t> </a:t>
            </a:r>
            <a:r>
              <a:rPr lang="hr-HR" dirty="0" err="1" smtClean="0"/>
              <a:t>of</a:t>
            </a:r>
            <a:r>
              <a:rPr lang="hr-HR" dirty="0" smtClean="0"/>
              <a:t> </a:t>
            </a:r>
            <a:r>
              <a:rPr lang="hr-HR" dirty="0" err="1" smtClean="0"/>
              <a:t>Lords</a:t>
            </a:r>
            <a:endParaRPr lang="hr-HR" dirty="0"/>
          </a:p>
        </p:txBody>
      </p:sp>
      <p:sp>
        <p:nvSpPr>
          <p:cNvPr id="3" name="Content Placeholder 2"/>
          <p:cNvSpPr>
            <a:spLocks noGrp="1"/>
          </p:cNvSpPr>
          <p:nvPr>
            <p:ph idx="1"/>
          </p:nvPr>
        </p:nvSpPr>
        <p:spPr/>
        <p:txBody>
          <a:bodyPr/>
          <a:lstStyle/>
          <a:p>
            <a:r>
              <a:rPr lang="en-GB" i="1" dirty="0">
                <a:solidFill>
                  <a:schemeClr val="tx2">
                    <a:lumMod val="60000"/>
                    <a:lumOff val="40000"/>
                  </a:schemeClr>
                </a:solidFill>
              </a:rPr>
              <a:t>Read the text p. 76 and </a:t>
            </a:r>
            <a:r>
              <a:rPr lang="en-GB" i="1" dirty="0" smtClean="0">
                <a:solidFill>
                  <a:schemeClr val="tx2">
                    <a:lumMod val="60000"/>
                    <a:lumOff val="40000"/>
                  </a:schemeClr>
                </a:solidFill>
              </a:rPr>
              <a:t>explain the three types of members in the House of Lords.</a:t>
            </a:r>
          </a:p>
          <a:p>
            <a:endParaRPr lang="hr-HR" dirty="0" smtClean="0"/>
          </a:p>
          <a:p>
            <a:pPr marL="0" indent="0">
              <a:buNone/>
            </a:pPr>
            <a:r>
              <a:rPr lang="hr-HR" dirty="0" smtClean="0"/>
              <a:t>1. ________________________________</a:t>
            </a:r>
          </a:p>
          <a:p>
            <a:pPr marL="0" indent="0">
              <a:buNone/>
            </a:pPr>
            <a:r>
              <a:rPr lang="hr-HR" dirty="0" smtClean="0"/>
              <a:t>2. ________________________________</a:t>
            </a:r>
          </a:p>
          <a:p>
            <a:pPr marL="0" indent="0">
              <a:buNone/>
            </a:pPr>
            <a:r>
              <a:rPr lang="hr-HR" dirty="0" smtClean="0"/>
              <a:t>3. ________________________________</a:t>
            </a:r>
            <a:endParaRPr lang="hr-HR" dirty="0"/>
          </a:p>
        </p:txBody>
      </p:sp>
    </p:spTree>
    <p:extLst>
      <p:ext uri="{BB962C8B-B14F-4D97-AF65-F5344CB8AC3E}">
        <p14:creationId xmlns="" xmlns:p14="http://schemas.microsoft.com/office/powerpoint/2010/main" val="937801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The</a:t>
            </a:r>
            <a:r>
              <a:rPr lang="hr-HR" dirty="0" smtClean="0"/>
              <a:t> role </a:t>
            </a:r>
            <a:r>
              <a:rPr lang="hr-HR" dirty="0" err="1" smtClean="0"/>
              <a:t>of</a:t>
            </a:r>
            <a:r>
              <a:rPr lang="hr-HR" dirty="0" smtClean="0"/>
              <a:t> </a:t>
            </a:r>
            <a:r>
              <a:rPr lang="hr-HR" dirty="0" err="1" smtClean="0"/>
              <a:t>the</a:t>
            </a:r>
            <a:r>
              <a:rPr lang="hr-HR" dirty="0" smtClean="0"/>
              <a:t> </a:t>
            </a:r>
            <a:r>
              <a:rPr lang="hr-HR" dirty="0" err="1" smtClean="0"/>
              <a:t>Monarch</a:t>
            </a:r>
            <a:endParaRPr lang="hr-HR" dirty="0"/>
          </a:p>
        </p:txBody>
      </p:sp>
      <p:sp>
        <p:nvSpPr>
          <p:cNvPr id="3" name="Content Placeholder 2"/>
          <p:cNvSpPr>
            <a:spLocks noGrp="1"/>
          </p:cNvSpPr>
          <p:nvPr>
            <p:ph idx="1"/>
          </p:nvPr>
        </p:nvSpPr>
        <p:spPr/>
        <p:txBody>
          <a:bodyPr>
            <a:normAutofit lnSpcReduction="10000"/>
          </a:bodyPr>
          <a:lstStyle/>
          <a:p>
            <a:r>
              <a:rPr lang="en-GB" dirty="0" smtClean="0"/>
              <a:t>An integral part of the legislature</a:t>
            </a:r>
          </a:p>
          <a:p>
            <a:r>
              <a:rPr lang="en-GB" dirty="0" smtClean="0"/>
              <a:t>The task to:</a:t>
            </a:r>
          </a:p>
          <a:p>
            <a:pPr marL="0" indent="0">
              <a:buNone/>
            </a:pPr>
            <a:r>
              <a:rPr lang="en-GB" dirty="0" smtClean="0"/>
              <a:t>	- summon</a:t>
            </a:r>
          </a:p>
          <a:p>
            <a:pPr marL="0" indent="0">
              <a:buNone/>
            </a:pPr>
            <a:r>
              <a:rPr lang="en-GB" dirty="0" smtClean="0"/>
              <a:t>          - prorogue /</a:t>
            </a:r>
            <a:r>
              <a:rPr lang="en-GB" dirty="0" err="1" smtClean="0"/>
              <a:t>prəʊˈrəʊɡ</a:t>
            </a:r>
            <a:r>
              <a:rPr lang="en-GB" dirty="0" smtClean="0"/>
              <a:t>/   OR   dissolve</a:t>
            </a:r>
          </a:p>
          <a:p>
            <a:pPr marL="0" indent="0">
              <a:buNone/>
            </a:pPr>
            <a:r>
              <a:rPr lang="en-GB" dirty="0" smtClean="0"/>
              <a:t>             the Parliament</a:t>
            </a:r>
          </a:p>
          <a:p>
            <a:r>
              <a:rPr lang="en-GB" dirty="0" smtClean="0"/>
              <a:t>Giving royal assent in the law-making procedure</a:t>
            </a:r>
          </a:p>
          <a:p>
            <a:pPr marL="0" indent="0">
              <a:buNone/>
            </a:pPr>
            <a:r>
              <a:rPr lang="en-GB" dirty="0" smtClean="0"/>
              <a:t>          </a:t>
            </a:r>
          </a:p>
          <a:p>
            <a:pPr marL="0" indent="0">
              <a:buNone/>
            </a:pPr>
            <a:endParaRPr lang="hr-HR" dirty="0" smtClean="0"/>
          </a:p>
        </p:txBody>
      </p:sp>
    </p:spTree>
    <p:extLst>
      <p:ext uri="{BB962C8B-B14F-4D97-AF65-F5344CB8AC3E}">
        <p14:creationId xmlns="" xmlns:p14="http://schemas.microsoft.com/office/powerpoint/2010/main" val="774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Parliamentary sovereignty</a:t>
            </a:r>
            <a:r>
              <a:rPr lang="hr-HR" dirty="0" smtClean="0"/>
              <a:t>/</a:t>
            </a:r>
            <a:r>
              <a:rPr lang="hr-HR" dirty="0" err="1" smtClean="0"/>
              <a:t>supremacy</a:t>
            </a:r>
            <a:endParaRPr lang="en-GB" dirty="0"/>
          </a:p>
        </p:txBody>
      </p:sp>
      <p:sp>
        <p:nvSpPr>
          <p:cNvPr id="3" name="Content Placeholder 2"/>
          <p:cNvSpPr>
            <a:spLocks noGrp="1"/>
          </p:cNvSpPr>
          <p:nvPr>
            <p:ph idx="1"/>
          </p:nvPr>
        </p:nvSpPr>
        <p:spPr>
          <a:xfrm>
            <a:off x="457200" y="1214422"/>
            <a:ext cx="8229600" cy="4911741"/>
          </a:xfrm>
        </p:spPr>
        <p:txBody>
          <a:bodyPr>
            <a:normAutofit/>
          </a:bodyPr>
          <a:lstStyle/>
          <a:p>
            <a:r>
              <a:rPr lang="en-US" dirty="0" smtClean="0"/>
              <a:t>the </a:t>
            </a:r>
            <a:r>
              <a:rPr lang="hr-HR" dirty="0" smtClean="0"/>
              <a:t>major </a:t>
            </a:r>
            <a:r>
              <a:rPr lang="en-US" dirty="0" smtClean="0"/>
              <a:t>characteristic of the </a:t>
            </a:r>
            <a:r>
              <a:rPr lang="hr-HR" dirty="0" smtClean="0"/>
              <a:t>U</a:t>
            </a:r>
            <a:r>
              <a:rPr lang="en-US" dirty="0" err="1" smtClean="0"/>
              <a:t>nited</a:t>
            </a:r>
            <a:r>
              <a:rPr lang="en-US" dirty="0" smtClean="0"/>
              <a:t> </a:t>
            </a:r>
            <a:r>
              <a:rPr lang="hr-HR" dirty="0" smtClean="0"/>
              <a:t>K</a:t>
            </a:r>
            <a:r>
              <a:rPr lang="en-US" dirty="0" err="1" smtClean="0"/>
              <a:t>ingdom</a:t>
            </a:r>
            <a:r>
              <a:rPr lang="en-US" dirty="0" smtClean="0"/>
              <a:t> </a:t>
            </a:r>
            <a:r>
              <a:rPr lang="en-US" dirty="0" smtClean="0">
                <a:solidFill>
                  <a:srgbClr val="7030A0"/>
                </a:solidFill>
              </a:rPr>
              <a:t>constitution </a:t>
            </a:r>
            <a:endParaRPr lang="hr-HR" dirty="0" smtClean="0">
              <a:solidFill>
                <a:srgbClr val="7030A0"/>
              </a:solidFill>
            </a:endParaRPr>
          </a:p>
          <a:p>
            <a:r>
              <a:rPr lang="hr-HR" dirty="0" err="1" smtClean="0"/>
              <a:t>Historically</a:t>
            </a:r>
            <a:r>
              <a:rPr lang="hr-HR" dirty="0" smtClean="0"/>
              <a:t> </a:t>
            </a:r>
            <a:r>
              <a:rPr lang="hr-HR" dirty="0" err="1" smtClean="0"/>
              <a:t>speaking</a:t>
            </a:r>
            <a:r>
              <a:rPr lang="hr-HR" dirty="0" smtClean="0"/>
              <a:t> - </a:t>
            </a:r>
            <a:r>
              <a:rPr lang="en-US" dirty="0" smtClean="0"/>
              <a:t>a result of </a:t>
            </a:r>
            <a:r>
              <a:rPr lang="en-US" dirty="0" smtClean="0">
                <a:solidFill>
                  <a:srgbClr val="7030A0"/>
                </a:solidFill>
              </a:rPr>
              <a:t>the struggle between the king and the parliament</a:t>
            </a:r>
            <a:r>
              <a:rPr lang="hr-HR" dirty="0" smtClean="0">
                <a:solidFill>
                  <a:srgbClr val="7030A0"/>
                </a:solidFill>
              </a:rPr>
              <a:t> </a:t>
            </a:r>
            <a:r>
              <a:rPr lang="hr-HR" dirty="0" smtClean="0"/>
              <a:t>(t</a:t>
            </a:r>
            <a:r>
              <a:rPr lang="en-US" dirty="0" smtClean="0"/>
              <a:t>he bill of 1689 established the supremacy of parliament over the crown</a:t>
            </a:r>
            <a:r>
              <a:rPr lang="hr-HR" dirty="0" smtClean="0"/>
              <a:t>)</a:t>
            </a:r>
            <a:endParaRPr lang="en-US" dirty="0" smtClean="0"/>
          </a:p>
          <a:p>
            <a:r>
              <a:rPr lang="en-US" dirty="0" smtClean="0">
                <a:solidFill>
                  <a:srgbClr val="7030A0"/>
                </a:solidFill>
              </a:rPr>
              <a:t>Parliament can legislate </a:t>
            </a:r>
            <a:r>
              <a:rPr lang="en-US" dirty="0" smtClean="0"/>
              <a:t>in any matter where there are no limitations </a:t>
            </a:r>
            <a:r>
              <a:rPr lang="en-US" dirty="0" smtClean="0">
                <a:sym typeface="Symbol"/>
              </a:rPr>
              <a:t></a:t>
            </a:r>
            <a:r>
              <a:rPr lang="hr-HR" dirty="0" smtClean="0">
                <a:sym typeface="Symbol"/>
              </a:rPr>
              <a:t> </a:t>
            </a:r>
            <a:r>
              <a:rPr lang="en-US" dirty="0" smtClean="0">
                <a:solidFill>
                  <a:srgbClr val="7030A0"/>
                </a:solidFill>
              </a:rPr>
              <a:t>courts cannot declare it as null and void</a:t>
            </a:r>
            <a:endParaRPr lang="en-GB" i="1" dirty="0" smtClean="0">
              <a:solidFill>
                <a:srgbClr val="7030A0"/>
              </a:solidFill>
            </a:endParaRPr>
          </a:p>
        </p:txBody>
      </p:sp>
    </p:spTree>
    <p:extLst>
      <p:ext uri="{BB962C8B-B14F-4D97-AF65-F5344CB8AC3E}">
        <p14:creationId xmlns="" xmlns:p14="http://schemas.microsoft.com/office/powerpoint/2010/main" val="42323320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The</a:t>
            </a:r>
            <a:r>
              <a:rPr lang="hr-HR" dirty="0" smtClean="0"/>
              <a:t> UK </a:t>
            </a:r>
            <a:r>
              <a:rPr lang="hr-HR" dirty="0" err="1" smtClean="0"/>
              <a:t>constitution</a:t>
            </a:r>
            <a:endParaRPr lang="en-GB" dirty="0"/>
          </a:p>
        </p:txBody>
      </p:sp>
      <p:sp>
        <p:nvSpPr>
          <p:cNvPr id="3" name="Content Placeholder 2"/>
          <p:cNvSpPr>
            <a:spLocks noGrp="1"/>
          </p:cNvSpPr>
          <p:nvPr>
            <p:ph idx="1"/>
          </p:nvPr>
        </p:nvSpPr>
        <p:spPr/>
        <p:txBody>
          <a:bodyPr/>
          <a:lstStyle/>
          <a:p>
            <a:r>
              <a:rPr lang="en-GB" i="1" dirty="0" smtClean="0">
                <a:solidFill>
                  <a:schemeClr val="tx2">
                    <a:lumMod val="60000"/>
                    <a:lumOff val="40000"/>
                  </a:schemeClr>
                </a:solidFill>
              </a:rPr>
              <a:t>Read the text p. 77 and</a:t>
            </a:r>
            <a:endParaRPr lang="hr-HR" i="1" dirty="0" smtClean="0">
              <a:solidFill>
                <a:schemeClr val="tx2">
                  <a:lumMod val="60000"/>
                  <a:lumOff val="40000"/>
                </a:schemeClr>
              </a:solidFill>
            </a:endParaRPr>
          </a:p>
          <a:p>
            <a:pPr>
              <a:buNone/>
            </a:pPr>
            <a:endParaRPr lang="hr-HR" i="1" dirty="0" smtClean="0">
              <a:solidFill>
                <a:schemeClr val="tx2">
                  <a:lumMod val="60000"/>
                  <a:lumOff val="40000"/>
                </a:schemeClr>
              </a:solidFill>
            </a:endParaRPr>
          </a:p>
          <a:p>
            <a:pPr marL="514350" indent="-514350">
              <a:buAutoNum type="alphaLcParenR"/>
            </a:pPr>
            <a:r>
              <a:rPr lang="en-GB" i="1" dirty="0" smtClean="0">
                <a:solidFill>
                  <a:schemeClr val="tx2">
                    <a:lumMod val="60000"/>
                    <a:lumOff val="40000"/>
                  </a:schemeClr>
                </a:solidFill>
              </a:rPr>
              <a:t>explain the main </a:t>
            </a:r>
            <a:r>
              <a:rPr lang="hr-HR" i="1" dirty="0" err="1" smtClean="0">
                <a:solidFill>
                  <a:schemeClr val="tx2">
                    <a:lumMod val="60000"/>
                    <a:lumOff val="40000"/>
                  </a:schemeClr>
                </a:solidFill>
              </a:rPr>
              <a:t>feature</a:t>
            </a:r>
            <a:r>
              <a:rPr lang="hr-HR" i="1" dirty="0" smtClean="0">
                <a:solidFill>
                  <a:schemeClr val="tx2">
                    <a:lumMod val="60000"/>
                    <a:lumOff val="40000"/>
                  </a:schemeClr>
                </a:solidFill>
              </a:rPr>
              <a:t> </a:t>
            </a:r>
            <a:r>
              <a:rPr lang="hr-HR" i="1" dirty="0" err="1" smtClean="0">
                <a:solidFill>
                  <a:schemeClr val="tx2">
                    <a:lumMod val="60000"/>
                    <a:lumOff val="40000"/>
                  </a:schemeClr>
                </a:solidFill>
              </a:rPr>
              <a:t>of</a:t>
            </a:r>
            <a:r>
              <a:rPr lang="hr-HR" i="1" dirty="0" smtClean="0">
                <a:solidFill>
                  <a:schemeClr val="tx2">
                    <a:lumMod val="60000"/>
                    <a:lumOff val="40000"/>
                  </a:schemeClr>
                </a:solidFill>
              </a:rPr>
              <a:t> </a:t>
            </a:r>
            <a:r>
              <a:rPr lang="en-GB" i="1" dirty="0" smtClean="0">
                <a:solidFill>
                  <a:schemeClr val="tx2">
                    <a:lumMod val="60000"/>
                    <a:lumOff val="40000"/>
                  </a:schemeClr>
                </a:solidFill>
              </a:rPr>
              <a:t>the UK</a:t>
            </a:r>
            <a:r>
              <a:rPr lang="hr-HR" i="1" dirty="0" smtClean="0">
                <a:solidFill>
                  <a:schemeClr val="tx2">
                    <a:lumMod val="60000"/>
                    <a:lumOff val="40000"/>
                  </a:schemeClr>
                </a:solidFill>
              </a:rPr>
              <a:t> </a:t>
            </a:r>
            <a:r>
              <a:rPr lang="hr-HR" i="1" dirty="0" err="1" smtClean="0">
                <a:solidFill>
                  <a:schemeClr val="tx2">
                    <a:lumMod val="60000"/>
                    <a:lumOff val="40000"/>
                  </a:schemeClr>
                </a:solidFill>
              </a:rPr>
              <a:t>constitution</a:t>
            </a:r>
            <a:r>
              <a:rPr lang="en-GB" i="1" dirty="0" smtClean="0">
                <a:solidFill>
                  <a:schemeClr val="tx2">
                    <a:lumMod val="60000"/>
                    <a:lumOff val="40000"/>
                  </a:schemeClr>
                </a:solidFill>
              </a:rPr>
              <a:t>.</a:t>
            </a:r>
          </a:p>
          <a:p>
            <a:pPr marL="514350" indent="-514350">
              <a:buAutoNum type="alphaLcParenR"/>
            </a:pPr>
            <a:r>
              <a:rPr lang="hr-HR" i="1" dirty="0" err="1" smtClean="0">
                <a:solidFill>
                  <a:schemeClr val="tx2">
                    <a:lumMod val="60000"/>
                    <a:lumOff val="40000"/>
                  </a:schemeClr>
                </a:solidFill>
              </a:rPr>
              <a:t>explain</a:t>
            </a:r>
            <a:r>
              <a:rPr lang="hr-HR" i="1" dirty="0" smtClean="0">
                <a:solidFill>
                  <a:schemeClr val="tx2">
                    <a:lumMod val="60000"/>
                    <a:lumOff val="40000"/>
                  </a:schemeClr>
                </a:solidFill>
              </a:rPr>
              <a:t> </a:t>
            </a:r>
            <a:r>
              <a:rPr lang="hr-HR" i="1" dirty="0" err="1" smtClean="0">
                <a:solidFill>
                  <a:schemeClr val="tx2">
                    <a:lumMod val="60000"/>
                    <a:lumOff val="40000"/>
                  </a:schemeClr>
                </a:solidFill>
              </a:rPr>
              <a:t>the</a:t>
            </a:r>
            <a:r>
              <a:rPr lang="hr-HR" i="1" dirty="0" smtClean="0">
                <a:solidFill>
                  <a:schemeClr val="tx2">
                    <a:lumMod val="60000"/>
                    <a:lumOff val="40000"/>
                  </a:schemeClr>
                </a:solidFill>
              </a:rPr>
              <a:t> </a:t>
            </a:r>
            <a:r>
              <a:rPr lang="hr-HR" i="1" dirty="0" err="1" smtClean="0">
                <a:solidFill>
                  <a:schemeClr val="tx2">
                    <a:lumMod val="60000"/>
                    <a:lumOff val="40000"/>
                  </a:schemeClr>
                </a:solidFill>
              </a:rPr>
              <a:t>which</a:t>
            </a:r>
            <a:r>
              <a:rPr lang="hr-HR" i="1" dirty="0" smtClean="0">
                <a:solidFill>
                  <a:schemeClr val="tx2">
                    <a:lumMod val="60000"/>
                    <a:lumOff val="40000"/>
                  </a:schemeClr>
                </a:solidFill>
              </a:rPr>
              <a:t> </a:t>
            </a:r>
            <a:r>
              <a:rPr lang="hr-HR" i="1" dirty="0" err="1" smtClean="0">
                <a:solidFill>
                  <a:schemeClr val="tx2">
                    <a:lumMod val="60000"/>
                    <a:lumOff val="40000"/>
                  </a:schemeClr>
                </a:solidFill>
              </a:rPr>
              <a:t>laws</a:t>
            </a:r>
            <a:r>
              <a:rPr lang="hr-HR" i="1" dirty="0" smtClean="0">
                <a:solidFill>
                  <a:schemeClr val="tx2">
                    <a:lumMod val="60000"/>
                    <a:lumOff val="40000"/>
                  </a:schemeClr>
                </a:solidFill>
              </a:rPr>
              <a:t> </a:t>
            </a:r>
            <a:r>
              <a:rPr lang="hr-HR" i="1" dirty="0" err="1" smtClean="0">
                <a:solidFill>
                  <a:schemeClr val="tx2">
                    <a:lumMod val="60000"/>
                    <a:lumOff val="40000"/>
                  </a:schemeClr>
                </a:solidFill>
              </a:rPr>
              <a:t>have</a:t>
            </a:r>
            <a:r>
              <a:rPr lang="hr-HR" i="1" dirty="0" smtClean="0">
                <a:solidFill>
                  <a:schemeClr val="tx2">
                    <a:lumMod val="60000"/>
                    <a:lumOff val="40000"/>
                  </a:schemeClr>
                </a:solidFill>
              </a:rPr>
              <a:t> </a:t>
            </a:r>
            <a:r>
              <a:rPr lang="hr-HR" i="1" dirty="0" err="1" smtClean="0">
                <a:solidFill>
                  <a:schemeClr val="tx2">
                    <a:lumMod val="60000"/>
                    <a:lumOff val="40000"/>
                  </a:schemeClr>
                </a:solidFill>
              </a:rPr>
              <a:t>affected</a:t>
            </a:r>
            <a:r>
              <a:rPr lang="hr-HR" i="1" dirty="0" smtClean="0">
                <a:solidFill>
                  <a:schemeClr val="tx2">
                    <a:lumMod val="60000"/>
                    <a:lumOff val="40000"/>
                  </a:schemeClr>
                </a:solidFill>
              </a:rPr>
              <a:t> </a:t>
            </a:r>
            <a:r>
              <a:rPr lang="hr-HR" i="1" dirty="0" err="1" smtClean="0">
                <a:solidFill>
                  <a:schemeClr val="tx2">
                    <a:lumMod val="60000"/>
                    <a:lumOff val="40000"/>
                  </a:schemeClr>
                </a:solidFill>
              </a:rPr>
              <a:t>the</a:t>
            </a:r>
            <a:r>
              <a:rPr lang="hr-HR" i="1" dirty="0" smtClean="0">
                <a:solidFill>
                  <a:schemeClr val="tx2">
                    <a:lumMod val="60000"/>
                    <a:lumOff val="40000"/>
                  </a:schemeClr>
                </a:solidFill>
              </a:rPr>
              <a:t> </a:t>
            </a:r>
            <a:r>
              <a:rPr lang="hr-HR" i="1" dirty="0" err="1" smtClean="0">
                <a:solidFill>
                  <a:schemeClr val="tx2">
                    <a:lumMod val="60000"/>
                    <a:lumOff val="40000"/>
                  </a:schemeClr>
                </a:solidFill>
              </a:rPr>
              <a:t>concept</a:t>
            </a:r>
            <a:r>
              <a:rPr lang="hr-HR" i="1" dirty="0" smtClean="0">
                <a:solidFill>
                  <a:schemeClr val="tx2">
                    <a:lumMod val="60000"/>
                    <a:lumOff val="40000"/>
                  </a:schemeClr>
                </a:solidFill>
              </a:rPr>
              <a:t> </a:t>
            </a:r>
            <a:r>
              <a:rPr lang="hr-HR" i="1" dirty="0" err="1" smtClean="0">
                <a:solidFill>
                  <a:schemeClr val="tx2">
                    <a:lumMod val="60000"/>
                    <a:lumOff val="40000"/>
                  </a:schemeClr>
                </a:solidFill>
              </a:rPr>
              <a:t>of</a:t>
            </a:r>
            <a:r>
              <a:rPr lang="hr-HR" i="1" dirty="0" smtClean="0">
                <a:solidFill>
                  <a:schemeClr val="tx2">
                    <a:lumMod val="60000"/>
                    <a:lumOff val="40000"/>
                  </a:schemeClr>
                </a:solidFill>
              </a:rPr>
              <a:t> </a:t>
            </a:r>
            <a:r>
              <a:rPr lang="hr-HR" i="1" dirty="0" err="1" smtClean="0">
                <a:solidFill>
                  <a:schemeClr val="tx2">
                    <a:lumMod val="60000"/>
                    <a:lumOff val="40000"/>
                  </a:schemeClr>
                </a:solidFill>
              </a:rPr>
              <a:t>parliamentary</a:t>
            </a:r>
            <a:r>
              <a:rPr lang="hr-HR" i="1" dirty="0" smtClean="0">
                <a:solidFill>
                  <a:schemeClr val="tx2">
                    <a:lumMod val="60000"/>
                    <a:lumOff val="40000"/>
                  </a:schemeClr>
                </a:solidFill>
              </a:rPr>
              <a:t> </a:t>
            </a:r>
            <a:r>
              <a:rPr lang="hr-HR" i="1" dirty="0" err="1" smtClean="0">
                <a:solidFill>
                  <a:schemeClr val="tx2">
                    <a:lumMod val="60000"/>
                    <a:lumOff val="40000"/>
                  </a:schemeClr>
                </a:solidFill>
              </a:rPr>
              <a:t>sovereignty</a:t>
            </a:r>
            <a:r>
              <a:rPr lang="hr-HR" i="1" dirty="0" smtClean="0">
                <a:solidFill>
                  <a:schemeClr val="tx2">
                    <a:lumMod val="60000"/>
                    <a:lumOff val="40000"/>
                  </a:schemeClr>
                </a:solidFill>
              </a:rPr>
              <a:t> </a:t>
            </a:r>
            <a:endParaRPr lang="en-GB" i="1" dirty="0" smtClean="0">
              <a:solidFill>
                <a:schemeClr val="tx2">
                  <a:lumMod val="60000"/>
                  <a:lumOff val="40000"/>
                </a:schemeClr>
              </a:solidFill>
            </a:endParaRPr>
          </a:p>
        </p:txBody>
      </p:sp>
    </p:spTree>
    <p:extLst>
      <p:ext uri="{BB962C8B-B14F-4D97-AF65-F5344CB8AC3E}">
        <p14:creationId xmlns="" xmlns:p14="http://schemas.microsoft.com/office/powerpoint/2010/main" val="42323320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Language</a:t>
            </a:r>
            <a:r>
              <a:rPr lang="hr-HR" dirty="0" smtClean="0"/>
              <a:t> work</a:t>
            </a:r>
            <a:endParaRPr lang="hr-HR" dirty="0"/>
          </a:p>
        </p:txBody>
      </p:sp>
      <p:sp>
        <p:nvSpPr>
          <p:cNvPr id="3" name="Content Placeholder 2"/>
          <p:cNvSpPr>
            <a:spLocks noGrp="1"/>
          </p:cNvSpPr>
          <p:nvPr>
            <p:ph idx="1"/>
          </p:nvPr>
        </p:nvSpPr>
        <p:spPr/>
        <p:txBody>
          <a:bodyPr/>
          <a:lstStyle/>
          <a:p>
            <a:r>
              <a:rPr lang="hr-HR" i="1" dirty="0" smtClean="0">
                <a:solidFill>
                  <a:srgbClr val="0070C0"/>
                </a:solidFill>
              </a:rPr>
              <a:t>Do </a:t>
            </a:r>
            <a:r>
              <a:rPr lang="hr-HR" i="1" dirty="0" err="1" smtClean="0">
                <a:solidFill>
                  <a:srgbClr val="0070C0"/>
                </a:solidFill>
              </a:rPr>
              <a:t>the</a:t>
            </a:r>
            <a:r>
              <a:rPr lang="hr-HR" i="1" dirty="0" smtClean="0">
                <a:solidFill>
                  <a:srgbClr val="0070C0"/>
                </a:solidFill>
              </a:rPr>
              <a:t>   </a:t>
            </a:r>
            <a:r>
              <a:rPr lang="hr-HR" i="1" dirty="0" err="1" smtClean="0">
                <a:solidFill>
                  <a:srgbClr val="0070C0"/>
                </a:solidFill>
              </a:rPr>
              <a:t>exercises</a:t>
            </a:r>
            <a:r>
              <a:rPr lang="hr-HR" i="1" dirty="0" smtClean="0">
                <a:solidFill>
                  <a:srgbClr val="0070C0"/>
                </a:solidFill>
              </a:rPr>
              <a:t> p.78, </a:t>
            </a:r>
            <a:r>
              <a:rPr lang="hr-HR" i="1" dirty="0" err="1" smtClean="0">
                <a:solidFill>
                  <a:srgbClr val="0070C0"/>
                </a:solidFill>
              </a:rPr>
              <a:t>exercise</a:t>
            </a:r>
            <a:r>
              <a:rPr lang="hr-HR" i="1" dirty="0" smtClean="0">
                <a:solidFill>
                  <a:srgbClr val="0070C0"/>
                </a:solidFill>
              </a:rPr>
              <a:t> IV – VI.</a:t>
            </a:r>
            <a:endParaRPr lang="hr-HR" i="1" dirty="0">
              <a:solidFill>
                <a:srgbClr val="0070C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A bill </a:t>
            </a:r>
            <a:endParaRPr lang="hr-HR" dirty="0"/>
          </a:p>
        </p:txBody>
      </p:sp>
      <p:sp>
        <p:nvSpPr>
          <p:cNvPr id="3" name="Content Placeholder 2"/>
          <p:cNvSpPr>
            <a:spLocks noGrp="1"/>
          </p:cNvSpPr>
          <p:nvPr>
            <p:ph idx="1"/>
          </p:nvPr>
        </p:nvSpPr>
        <p:spPr>
          <a:xfrm>
            <a:off x="142844" y="1600200"/>
            <a:ext cx="8786874" cy="4900634"/>
          </a:xfrm>
        </p:spPr>
        <p:txBody>
          <a:bodyPr>
            <a:normAutofit lnSpcReduction="10000"/>
          </a:bodyPr>
          <a:lstStyle/>
          <a:p>
            <a:r>
              <a:rPr lang="en-GB" altLang="sr-Latn-RS" dirty="0" smtClean="0"/>
              <a:t>a legislative proposal = </a:t>
            </a:r>
            <a:r>
              <a:rPr lang="en-GB" altLang="sr-Latn-RS" b="1" dirty="0" smtClean="0">
                <a:solidFill>
                  <a:srgbClr val="7030A0"/>
                </a:solidFill>
              </a:rPr>
              <a:t>a bill</a:t>
            </a:r>
          </a:p>
          <a:p>
            <a:pPr>
              <a:buNone/>
            </a:pPr>
            <a:r>
              <a:rPr lang="en-GB" altLang="sr-Latn-RS" b="1" dirty="0" smtClean="0">
                <a:solidFill>
                  <a:srgbClr val="7030A0"/>
                </a:solidFill>
              </a:rPr>
              <a:t>                                  TWO TYPES </a:t>
            </a:r>
          </a:p>
          <a:p>
            <a:pPr>
              <a:buNone/>
            </a:pPr>
            <a:endParaRPr lang="en-GB" altLang="sr-Latn-RS" b="1" dirty="0" smtClean="0">
              <a:solidFill>
                <a:srgbClr val="7030A0"/>
              </a:solidFill>
            </a:endParaRPr>
          </a:p>
          <a:p>
            <a:pPr>
              <a:buNone/>
            </a:pPr>
            <a:endParaRPr lang="en-GB" altLang="sr-Latn-RS" b="1" dirty="0" smtClean="0">
              <a:solidFill>
                <a:srgbClr val="7030A0"/>
              </a:solidFill>
            </a:endParaRPr>
          </a:p>
          <a:p>
            <a:pPr>
              <a:buNone/>
            </a:pPr>
            <a:endParaRPr lang="en-GB" altLang="sr-Latn-RS" b="1" dirty="0" smtClean="0">
              <a:solidFill>
                <a:srgbClr val="7030A0"/>
              </a:solidFill>
            </a:endParaRPr>
          </a:p>
          <a:p>
            <a:pPr>
              <a:buNone/>
            </a:pPr>
            <a:endParaRPr lang="en-GB" altLang="sr-Latn-RS" b="1" dirty="0" smtClean="0">
              <a:solidFill>
                <a:srgbClr val="7030A0"/>
              </a:solidFill>
            </a:endParaRPr>
          </a:p>
          <a:p>
            <a:pPr>
              <a:buFontTx/>
              <a:buChar char="-"/>
            </a:pPr>
            <a:r>
              <a:rPr lang="en-GB" altLang="sr-Latn-RS" sz="2800" dirty="0" smtClean="0"/>
              <a:t>The beginning of the procedure in any of the two houses</a:t>
            </a:r>
          </a:p>
          <a:p>
            <a:pPr>
              <a:buNone/>
            </a:pPr>
            <a:r>
              <a:rPr lang="en-GB" altLang="sr-Latn-RS" sz="2800" dirty="0" smtClean="0"/>
              <a:t>     HOWEVER, </a:t>
            </a:r>
            <a:r>
              <a:rPr lang="en-GB" altLang="sr-Latn-RS" sz="2800" dirty="0" smtClean="0">
                <a:solidFill>
                  <a:srgbClr val="7030A0"/>
                </a:solidFill>
              </a:rPr>
              <a:t>bills on new taxation </a:t>
            </a:r>
            <a:r>
              <a:rPr lang="en-GB" altLang="sr-Latn-RS" sz="2800" dirty="0" smtClean="0"/>
              <a:t>in the House of </a:t>
            </a:r>
          </a:p>
          <a:p>
            <a:pPr>
              <a:buNone/>
            </a:pPr>
            <a:r>
              <a:rPr lang="en-GB" altLang="sr-Latn-RS" sz="2800" dirty="0" smtClean="0"/>
              <a:t>     Commons</a:t>
            </a:r>
          </a:p>
          <a:p>
            <a:pPr>
              <a:buNone/>
            </a:pPr>
            <a:endParaRPr lang="hr-HR" altLang="sr-Latn-RS" b="1" dirty="0" smtClean="0">
              <a:solidFill>
                <a:srgbClr val="7030A0"/>
              </a:solidFill>
            </a:endParaRPr>
          </a:p>
          <a:p>
            <a:endParaRPr lang="hr-HR" dirty="0"/>
          </a:p>
        </p:txBody>
      </p:sp>
      <p:sp>
        <p:nvSpPr>
          <p:cNvPr id="4" name="Rounded Rectangle 3"/>
          <p:cNvSpPr/>
          <p:nvPr/>
        </p:nvSpPr>
        <p:spPr>
          <a:xfrm>
            <a:off x="214282" y="2714620"/>
            <a:ext cx="4286280" cy="17859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t>PUBLIC BILLS</a:t>
            </a:r>
          </a:p>
          <a:p>
            <a:pPr algn="ctr"/>
            <a:r>
              <a:rPr lang="en-GB" sz="2800" dirty="0" smtClean="0"/>
              <a:t>Introduced by a government minister</a:t>
            </a:r>
          </a:p>
          <a:p>
            <a:pPr algn="ctr"/>
            <a:r>
              <a:rPr lang="en-GB" sz="2800" dirty="0" smtClean="0"/>
              <a:t>(most common) </a:t>
            </a:r>
            <a:endParaRPr lang="en-GB" sz="2800" dirty="0"/>
          </a:p>
        </p:txBody>
      </p:sp>
      <p:sp>
        <p:nvSpPr>
          <p:cNvPr id="5" name="Rounded Rectangle 4"/>
          <p:cNvSpPr/>
          <p:nvPr/>
        </p:nvSpPr>
        <p:spPr>
          <a:xfrm>
            <a:off x="4643438" y="2643182"/>
            <a:ext cx="4357718" cy="1785950"/>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t>PRIVATE MEMBER</a:t>
            </a:r>
            <a:r>
              <a:rPr lang="en-GB" sz="2800" b="1" dirty="0" smtClean="0">
                <a:cs typeface="Times New Roman"/>
              </a:rPr>
              <a:t>΄S BILLS</a:t>
            </a:r>
            <a:endParaRPr lang="en-GB" sz="2800" b="1" dirty="0" smtClean="0"/>
          </a:p>
          <a:p>
            <a:pPr algn="ctr"/>
            <a:r>
              <a:rPr lang="en-GB" sz="2800" dirty="0" smtClean="0"/>
              <a:t>Introduced by any MP </a:t>
            </a:r>
            <a:endParaRPr lang="en-GB"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hr-HR" altLang="sr-Latn-RS" smtClean="0"/>
              <a:t>Making of statutes</a:t>
            </a:r>
            <a:endParaRPr lang="en-US" altLang="sr-Latn-RS" smtClean="0"/>
          </a:p>
        </p:txBody>
      </p:sp>
      <p:sp>
        <p:nvSpPr>
          <p:cNvPr id="10243" name="Rectangle 3"/>
          <p:cNvSpPr>
            <a:spLocks noGrp="1" noChangeArrowheads="1"/>
          </p:cNvSpPr>
          <p:nvPr>
            <p:ph type="body" idx="1"/>
          </p:nvPr>
        </p:nvSpPr>
        <p:spPr>
          <a:xfrm>
            <a:off x="250825" y="1268413"/>
            <a:ext cx="8569325" cy="5256212"/>
          </a:xfrm>
          <a:ln>
            <a:solidFill>
              <a:schemeClr val="folHlink"/>
            </a:solidFill>
            <a:miter lim="800000"/>
            <a:headEnd/>
            <a:tailEnd/>
          </a:ln>
        </p:spPr>
        <p:txBody>
          <a:bodyPr>
            <a:normAutofit/>
          </a:bodyPr>
          <a:lstStyle/>
          <a:p>
            <a:pPr eaLnBrk="1" hangingPunct="1">
              <a:defRPr/>
            </a:pPr>
            <a:r>
              <a:rPr lang="en-GB" altLang="sr-Latn-RS" dirty="0" smtClean="0"/>
              <a:t>no constitutional restrictions on the </a:t>
            </a:r>
          </a:p>
          <a:p>
            <a:pPr eaLnBrk="1" hangingPunct="1">
              <a:buFont typeface="Wingdings" pitchFamily="2" charset="2"/>
              <a:buNone/>
              <a:defRPr/>
            </a:pPr>
            <a:r>
              <a:rPr lang="en-GB" altLang="sr-Latn-RS" dirty="0" smtClean="0"/>
              <a:t>   </a:t>
            </a:r>
            <a:r>
              <a:rPr lang="en-GB" altLang="sr-Latn-RS" dirty="0" smtClean="0">
                <a:solidFill>
                  <a:schemeClr val="folHlink"/>
                </a:solidFill>
              </a:rPr>
              <a:t>subject-matter </a:t>
            </a:r>
            <a:r>
              <a:rPr lang="en-GB" altLang="sr-Latn-RS" dirty="0" smtClean="0"/>
              <a:t>(as long as it is acceptable by law)</a:t>
            </a:r>
          </a:p>
          <a:p>
            <a:pPr eaLnBrk="1" hangingPunct="1">
              <a:defRPr/>
            </a:pPr>
            <a:r>
              <a:rPr lang="en-GB" altLang="sr-Latn-RS" dirty="0" smtClean="0"/>
              <a:t>paying regard to the common law already in existence</a:t>
            </a:r>
            <a:r>
              <a:rPr lang="en-GB" altLang="sr-Latn-RS" dirty="0" smtClean="0">
                <a:solidFill>
                  <a:schemeClr val="hlink"/>
                </a:solidFill>
              </a:rPr>
              <a:t> </a:t>
            </a:r>
          </a:p>
          <a:p>
            <a:pPr eaLnBrk="1" hangingPunct="1">
              <a:defRPr/>
            </a:pPr>
            <a:r>
              <a:rPr lang="en-GB" altLang="sr-Latn-RS" dirty="0" smtClean="0"/>
              <a:t>the </a:t>
            </a:r>
            <a:r>
              <a:rPr lang="en-GB" altLang="sr-Latn-RS" dirty="0" smtClean="0">
                <a:solidFill>
                  <a:schemeClr val="folHlink"/>
                </a:solidFill>
              </a:rPr>
              <a:t>proper procedure in the two Houses of Parliament </a:t>
            </a:r>
            <a:r>
              <a:rPr lang="en-GB" altLang="sr-Latn-RS" dirty="0" smtClean="0"/>
              <a:t>is required</a:t>
            </a:r>
            <a:r>
              <a:rPr lang="en-GB" altLang="sr-Latn-RS" dirty="0" smtClean="0">
                <a:solidFill>
                  <a:schemeClr val="folHlink"/>
                </a:solidFill>
              </a:rPr>
              <a:t> </a:t>
            </a:r>
            <a:r>
              <a:rPr lang="en-GB" altLang="sr-Latn-RS" dirty="0" smtClean="0"/>
              <a:t>for the passing of any statutes + signing of the Queen</a:t>
            </a:r>
          </a:p>
          <a:p>
            <a:pPr eaLnBrk="1" hangingPunct="1">
              <a:defRPr/>
            </a:pPr>
            <a:r>
              <a:rPr lang="en-GB" altLang="sr-Latn-RS" dirty="0" smtClean="0"/>
              <a:t>after being passed a new statute is added to the </a:t>
            </a:r>
          </a:p>
          <a:p>
            <a:pPr eaLnBrk="1" hangingPunct="1">
              <a:buFont typeface="Wingdings" pitchFamily="2" charset="2"/>
              <a:buNone/>
              <a:defRPr/>
            </a:pPr>
            <a:r>
              <a:rPr lang="en-GB" altLang="sr-Latn-RS" dirty="0" smtClean="0"/>
              <a:t>   </a:t>
            </a:r>
            <a:r>
              <a:rPr lang="en-GB" altLang="sr-Latn-RS" dirty="0" smtClean="0">
                <a:solidFill>
                  <a:schemeClr val="folHlink"/>
                </a:solidFill>
              </a:rPr>
              <a:t>statute book</a:t>
            </a:r>
          </a:p>
          <a:p>
            <a:pPr eaLnBrk="1" hangingPunct="1">
              <a:buFont typeface="Wingdings" pitchFamily="2" charset="2"/>
              <a:buNone/>
              <a:defRPr/>
            </a:pPr>
            <a:endParaRPr lang="en-US" altLang="sr-Latn-RS" dirty="0" smtClean="0">
              <a:solidFill>
                <a:schemeClr val="folHlink"/>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77813"/>
            <a:ext cx="8229600" cy="774700"/>
          </a:xfrm>
        </p:spPr>
        <p:txBody>
          <a:bodyPr/>
          <a:lstStyle/>
          <a:p>
            <a:pPr eaLnBrk="1" hangingPunct="1">
              <a:defRPr/>
            </a:pPr>
            <a:r>
              <a:rPr lang="hr-HR" altLang="sr-Latn-RS" dirty="0" err="1" smtClean="0"/>
              <a:t>Stages</a:t>
            </a:r>
            <a:r>
              <a:rPr lang="hr-HR" altLang="sr-Latn-RS" dirty="0" smtClean="0"/>
              <a:t> </a:t>
            </a:r>
            <a:r>
              <a:rPr lang="hr-HR" altLang="sr-Latn-RS" dirty="0" err="1" smtClean="0"/>
              <a:t>of</a:t>
            </a:r>
            <a:r>
              <a:rPr lang="hr-HR" altLang="sr-Latn-RS" dirty="0" smtClean="0"/>
              <a:t> </a:t>
            </a:r>
            <a:r>
              <a:rPr lang="hr-HR" altLang="sr-Latn-RS" dirty="0" err="1" smtClean="0"/>
              <a:t>the</a:t>
            </a:r>
            <a:r>
              <a:rPr lang="hr-HR" altLang="sr-Latn-RS" dirty="0" smtClean="0"/>
              <a:t> legislative procedure</a:t>
            </a:r>
          </a:p>
        </p:txBody>
      </p:sp>
      <p:sp>
        <p:nvSpPr>
          <p:cNvPr id="20483" name="Rectangle 3"/>
          <p:cNvSpPr>
            <a:spLocks noGrp="1" noChangeArrowheads="1"/>
          </p:cNvSpPr>
          <p:nvPr>
            <p:ph type="body" idx="1"/>
          </p:nvPr>
        </p:nvSpPr>
        <p:spPr>
          <a:xfrm>
            <a:off x="1" y="1196975"/>
            <a:ext cx="9001156" cy="5327650"/>
          </a:xfrm>
        </p:spPr>
        <p:txBody>
          <a:bodyPr>
            <a:normAutofit lnSpcReduction="10000"/>
          </a:bodyPr>
          <a:lstStyle/>
          <a:p>
            <a:pPr eaLnBrk="1" hangingPunct="1">
              <a:lnSpc>
                <a:spcPct val="90000"/>
              </a:lnSpc>
              <a:buFont typeface="Wingdings" pitchFamily="2" charset="2"/>
              <a:buNone/>
              <a:defRPr/>
            </a:pPr>
            <a:r>
              <a:rPr lang="hr-HR" altLang="sr-Latn-RS" sz="2400" dirty="0" smtClean="0"/>
              <a:t>-   </a:t>
            </a:r>
            <a:r>
              <a:rPr lang="en-GB" altLang="sr-Latn-RS" sz="2400" dirty="0" smtClean="0">
                <a:solidFill>
                  <a:schemeClr val="tx2"/>
                </a:solidFill>
              </a:rPr>
              <a:t>The 1. stage</a:t>
            </a:r>
            <a:r>
              <a:rPr lang="en-GB" altLang="sr-Latn-RS" sz="2400" dirty="0" smtClean="0"/>
              <a:t> – the </a:t>
            </a:r>
            <a:r>
              <a:rPr lang="en-GB" altLang="sr-Latn-RS" sz="2400" b="1" dirty="0" smtClean="0">
                <a:solidFill>
                  <a:schemeClr val="folHlink"/>
                </a:solidFill>
              </a:rPr>
              <a:t>first reading</a:t>
            </a:r>
            <a:r>
              <a:rPr lang="en-GB" altLang="sr-Latn-RS" sz="2400" dirty="0" smtClean="0"/>
              <a:t>, information about the proposed measure</a:t>
            </a:r>
          </a:p>
          <a:p>
            <a:pPr eaLnBrk="1" hangingPunct="1">
              <a:lnSpc>
                <a:spcPct val="90000"/>
              </a:lnSpc>
              <a:buFontTx/>
              <a:buChar char="-"/>
              <a:defRPr/>
            </a:pPr>
            <a:r>
              <a:rPr lang="en-GB" altLang="sr-Latn-RS" sz="2400" dirty="0" smtClean="0">
                <a:solidFill>
                  <a:schemeClr val="tx2"/>
                </a:solidFill>
              </a:rPr>
              <a:t>The 2. stage</a:t>
            </a:r>
            <a:r>
              <a:rPr lang="en-GB" altLang="sr-Latn-RS" sz="2400" dirty="0" smtClean="0"/>
              <a:t> – the </a:t>
            </a:r>
            <a:r>
              <a:rPr lang="en-GB" altLang="sr-Latn-RS" sz="2400" b="1" dirty="0" smtClean="0">
                <a:solidFill>
                  <a:schemeClr val="folHlink"/>
                </a:solidFill>
              </a:rPr>
              <a:t>second reading</a:t>
            </a:r>
            <a:r>
              <a:rPr lang="en-GB" altLang="sr-Latn-RS" sz="2400" dirty="0" smtClean="0"/>
              <a:t>, debate about the bill </a:t>
            </a:r>
            <a:r>
              <a:rPr lang="en-GB" altLang="sr-Latn-RS" sz="2400" dirty="0" smtClean="0">
                <a:sym typeface="Symbol" panose="05050102010706020507" pitchFamily="18" charset="2"/>
              </a:rPr>
              <a:t> voting to </a:t>
            </a:r>
            <a:r>
              <a:rPr lang="en-GB" altLang="sr-Latn-RS" sz="2400" dirty="0" err="1" smtClean="0">
                <a:sym typeface="Symbol" panose="05050102010706020507" pitchFamily="18" charset="2"/>
              </a:rPr>
              <a:t>recject</a:t>
            </a:r>
            <a:r>
              <a:rPr lang="en-GB" altLang="sr-Latn-RS" sz="2400" dirty="0" smtClean="0">
                <a:sym typeface="Symbol" panose="05050102010706020507" pitchFamily="18" charset="2"/>
              </a:rPr>
              <a:t> the bill / to pass the motion </a:t>
            </a:r>
          </a:p>
          <a:p>
            <a:pPr eaLnBrk="1" hangingPunct="1">
              <a:lnSpc>
                <a:spcPct val="90000"/>
              </a:lnSpc>
              <a:buFontTx/>
              <a:buChar char="-"/>
              <a:defRPr/>
            </a:pPr>
            <a:r>
              <a:rPr lang="en-GB" altLang="sr-Latn-RS" sz="2400" dirty="0" smtClean="0">
                <a:solidFill>
                  <a:schemeClr val="tx2"/>
                </a:solidFill>
                <a:sym typeface="Symbol" panose="05050102010706020507" pitchFamily="18" charset="2"/>
              </a:rPr>
              <a:t>The 3. stage</a:t>
            </a:r>
            <a:r>
              <a:rPr lang="en-GB" altLang="sr-Latn-RS" sz="2400" dirty="0" smtClean="0">
                <a:sym typeface="Symbol" panose="05050102010706020507" pitchFamily="18" charset="2"/>
              </a:rPr>
              <a:t> – the bill sent to committees in both houses , they consider the bill clause by clause (amending the bill)  report the bill to the house</a:t>
            </a:r>
          </a:p>
          <a:p>
            <a:pPr eaLnBrk="1" hangingPunct="1">
              <a:lnSpc>
                <a:spcPct val="90000"/>
              </a:lnSpc>
              <a:buFontTx/>
              <a:buChar char="-"/>
              <a:defRPr/>
            </a:pPr>
            <a:r>
              <a:rPr lang="en-GB" altLang="sr-Latn-RS" sz="2400" dirty="0" smtClean="0">
                <a:solidFill>
                  <a:schemeClr val="tx2"/>
                </a:solidFill>
                <a:sym typeface="Symbol" panose="05050102010706020507" pitchFamily="18" charset="2"/>
              </a:rPr>
              <a:t>The 4. </a:t>
            </a:r>
            <a:r>
              <a:rPr lang="en-GB" altLang="sr-Latn-RS" sz="2400" dirty="0" smtClean="0">
                <a:solidFill>
                  <a:schemeClr val="accent1">
                    <a:lumMod val="75000"/>
                  </a:schemeClr>
                </a:solidFill>
                <a:sym typeface="Symbol" panose="05050102010706020507" pitchFamily="18" charset="2"/>
              </a:rPr>
              <a:t>stage</a:t>
            </a:r>
            <a:r>
              <a:rPr lang="en-GB" altLang="sr-Latn-RS" sz="2400" dirty="0" smtClean="0">
                <a:sym typeface="Symbol" panose="05050102010706020507" pitchFamily="18" charset="2"/>
              </a:rPr>
              <a:t> – </a:t>
            </a:r>
            <a:r>
              <a:rPr lang="en-GB" altLang="sr-Latn-RS" sz="2400" b="1" dirty="0" smtClean="0">
                <a:solidFill>
                  <a:schemeClr val="folHlink"/>
                </a:solidFill>
                <a:sym typeface="Symbol" panose="05050102010706020507" pitchFamily="18" charset="2"/>
              </a:rPr>
              <a:t>third reading</a:t>
            </a:r>
            <a:r>
              <a:rPr lang="en-GB" altLang="sr-Latn-RS" sz="2400" b="1" dirty="0" smtClean="0">
                <a:sym typeface="Symbol" panose="05050102010706020507" pitchFamily="18" charset="2"/>
              </a:rPr>
              <a:t> </a:t>
            </a:r>
            <a:r>
              <a:rPr lang="en-GB" altLang="sr-Latn-RS" sz="2400" dirty="0" smtClean="0">
                <a:sym typeface="Symbol" panose="05050102010706020507" pitchFamily="18" charset="2"/>
              </a:rPr>
              <a:t>(</a:t>
            </a:r>
            <a:r>
              <a:rPr lang="en-GB" altLang="sr-Latn-RS" sz="2400" dirty="0" err="1" smtClean="0">
                <a:sym typeface="Symbol" panose="05050102010706020507" pitchFamily="18" charset="2"/>
              </a:rPr>
              <a:t>HoC</a:t>
            </a:r>
            <a:r>
              <a:rPr lang="en-GB" altLang="sr-Latn-RS" sz="2400" dirty="0" smtClean="0">
                <a:sym typeface="Symbol" panose="05050102010706020507" pitchFamily="18" charset="2"/>
              </a:rPr>
              <a:t> may not further amend it, </a:t>
            </a:r>
            <a:r>
              <a:rPr lang="en-GB" altLang="sr-Latn-RS" sz="2400" dirty="0" err="1" smtClean="0">
                <a:sym typeface="Symbol" panose="05050102010706020507" pitchFamily="18" charset="2"/>
              </a:rPr>
              <a:t>HoL</a:t>
            </a:r>
            <a:r>
              <a:rPr lang="en-GB" altLang="sr-Latn-RS" sz="2400" dirty="0" smtClean="0">
                <a:sym typeface="Symbol" panose="05050102010706020507" pitchFamily="18" charset="2"/>
              </a:rPr>
              <a:t> can make further amendments to the bill) – final draft of the bill </a:t>
            </a:r>
          </a:p>
          <a:p>
            <a:pPr eaLnBrk="1" hangingPunct="1">
              <a:lnSpc>
                <a:spcPct val="90000"/>
              </a:lnSpc>
              <a:buFontTx/>
              <a:buChar char="-"/>
              <a:defRPr/>
            </a:pPr>
            <a:r>
              <a:rPr lang="en-GB" altLang="sr-Latn-RS" sz="2400" dirty="0" smtClean="0">
                <a:solidFill>
                  <a:srgbClr val="0070C0"/>
                </a:solidFill>
                <a:sym typeface="Symbol" panose="05050102010706020507" pitchFamily="18" charset="2"/>
              </a:rPr>
              <a:t>The 5. stage </a:t>
            </a:r>
            <a:r>
              <a:rPr lang="en-GB" altLang="sr-Latn-RS" sz="2400" dirty="0" smtClean="0">
                <a:sym typeface="Symbol" panose="05050102010706020507" pitchFamily="18" charset="2"/>
              </a:rPr>
              <a:t>– </a:t>
            </a:r>
            <a:r>
              <a:rPr lang="en-GB" altLang="sr-Latn-RS" sz="2400" b="1" dirty="0" smtClean="0">
                <a:solidFill>
                  <a:schemeClr val="folHlink"/>
                </a:solidFill>
                <a:sym typeface="Symbol" panose="05050102010706020507" pitchFamily="18" charset="2"/>
              </a:rPr>
              <a:t>presentation for the Sovereign’s Assent</a:t>
            </a:r>
            <a:r>
              <a:rPr lang="en-GB" altLang="sr-Latn-RS" sz="2400" b="1" dirty="0" smtClean="0">
                <a:sym typeface="Symbol" panose="05050102010706020507" pitchFamily="18" charset="2"/>
              </a:rPr>
              <a:t> </a:t>
            </a:r>
            <a:r>
              <a:rPr lang="en-GB" altLang="sr-Latn-RS" sz="2400" dirty="0" smtClean="0">
                <a:sym typeface="Symbol" panose="05050102010706020507" pitchFamily="18" charset="2"/>
              </a:rPr>
              <a:t>(if passed in identical form; in case of disagreements that houses can not resolve the bill can fail).</a:t>
            </a:r>
          </a:p>
          <a:p>
            <a:pPr eaLnBrk="1" hangingPunct="1">
              <a:lnSpc>
                <a:spcPct val="90000"/>
              </a:lnSpc>
              <a:buFont typeface="Wingdings" pitchFamily="2" charset="2"/>
              <a:buNone/>
              <a:defRPr/>
            </a:pPr>
            <a:endParaRPr lang="en-GB" altLang="sr-Latn-RS" sz="2400" dirty="0" smtClean="0">
              <a:sym typeface="Symbol" panose="05050102010706020507" pitchFamily="18" charset="2"/>
            </a:endParaRPr>
          </a:p>
          <a:p>
            <a:pPr eaLnBrk="1" hangingPunct="1">
              <a:lnSpc>
                <a:spcPct val="90000"/>
              </a:lnSpc>
              <a:buFont typeface="Wingdings" pitchFamily="2" charset="2"/>
              <a:buNone/>
              <a:defRPr/>
            </a:pPr>
            <a:r>
              <a:rPr lang="en-GB" altLang="sr-Latn-RS" sz="2400" dirty="0" smtClean="0">
                <a:solidFill>
                  <a:schemeClr val="tx2"/>
                </a:solidFill>
                <a:sym typeface="Symbol" panose="05050102010706020507" pitchFamily="18" charset="2"/>
              </a:rPr>
              <a:t>!!!! The </a:t>
            </a:r>
            <a:r>
              <a:rPr lang="en-GB" altLang="sr-Latn-RS" sz="2400" dirty="0" err="1" smtClean="0">
                <a:solidFill>
                  <a:schemeClr val="tx2"/>
                </a:solidFill>
                <a:sym typeface="Symbol" panose="05050102010706020507" pitchFamily="18" charset="2"/>
              </a:rPr>
              <a:t>HoC</a:t>
            </a:r>
            <a:r>
              <a:rPr lang="en-GB" altLang="sr-Latn-RS" sz="2400" dirty="0" smtClean="0">
                <a:solidFill>
                  <a:schemeClr val="tx2"/>
                </a:solidFill>
                <a:sym typeface="Symbol" panose="05050102010706020507" pitchFamily="18" charset="2"/>
              </a:rPr>
              <a:t> may direct the bill for Sovereigns Assent disregarding the rejection of the bill in the </a:t>
            </a:r>
            <a:r>
              <a:rPr lang="en-GB" altLang="sr-Latn-RS" sz="2400" dirty="0" err="1" smtClean="0">
                <a:solidFill>
                  <a:schemeClr val="tx2"/>
                </a:solidFill>
                <a:sym typeface="Symbol" panose="05050102010706020507" pitchFamily="18" charset="2"/>
              </a:rPr>
              <a:t>HoL</a:t>
            </a:r>
            <a:r>
              <a:rPr lang="en-GB" altLang="sr-Latn-RS" sz="2400" dirty="0" smtClean="0">
                <a:solidFill>
                  <a:schemeClr val="tx2"/>
                </a:solidFill>
                <a:sym typeface="Symbol" panose="05050102010706020507" pitchFamily="18" charset="2"/>
              </a:rPr>
              <a: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77813"/>
            <a:ext cx="8229600" cy="774700"/>
          </a:xfrm>
        </p:spPr>
        <p:txBody>
          <a:bodyPr/>
          <a:lstStyle/>
          <a:p>
            <a:pPr eaLnBrk="1" hangingPunct="1">
              <a:defRPr/>
            </a:pPr>
            <a:r>
              <a:rPr lang="hr-HR" altLang="sr-Latn-RS" sz="3200" dirty="0" smtClean="0"/>
              <a:t>“BE IT ENACTED”</a:t>
            </a:r>
          </a:p>
        </p:txBody>
      </p:sp>
      <p:sp>
        <p:nvSpPr>
          <p:cNvPr id="21507" name="Rectangle 3"/>
          <p:cNvSpPr>
            <a:spLocks noGrp="1" noChangeArrowheads="1"/>
          </p:cNvSpPr>
          <p:nvPr>
            <p:ph type="body" idx="1"/>
          </p:nvPr>
        </p:nvSpPr>
        <p:spPr>
          <a:xfrm>
            <a:off x="457200" y="1125538"/>
            <a:ext cx="8229600" cy="5472112"/>
          </a:xfrm>
        </p:spPr>
        <p:txBody>
          <a:bodyPr/>
          <a:lstStyle/>
          <a:p>
            <a:pPr eaLnBrk="1" hangingPunct="1">
              <a:buFontTx/>
              <a:buChar char="-"/>
              <a:defRPr/>
            </a:pPr>
            <a:r>
              <a:rPr lang="en-GB" altLang="sr-Latn-RS" sz="2400" dirty="0" smtClean="0">
                <a:solidFill>
                  <a:schemeClr val="tx2"/>
                </a:solidFill>
              </a:rPr>
              <a:t>The last stage</a:t>
            </a:r>
            <a:r>
              <a:rPr lang="en-GB" altLang="sr-Latn-RS" sz="2400" dirty="0" smtClean="0"/>
              <a:t> -The Sovereign may either </a:t>
            </a:r>
            <a:r>
              <a:rPr lang="en-GB" altLang="sr-Latn-RS" sz="2400" dirty="0" smtClean="0">
                <a:solidFill>
                  <a:schemeClr val="folHlink"/>
                </a:solidFill>
              </a:rPr>
              <a:t>grant the Royal</a:t>
            </a:r>
            <a:r>
              <a:rPr lang="en-GB" altLang="sr-Latn-RS" sz="2400" dirty="0" smtClean="0">
                <a:solidFill>
                  <a:schemeClr val="tx2"/>
                </a:solidFill>
              </a:rPr>
              <a:t> </a:t>
            </a:r>
            <a:r>
              <a:rPr lang="en-GB" altLang="sr-Latn-RS" sz="2400" dirty="0" smtClean="0">
                <a:solidFill>
                  <a:schemeClr val="folHlink"/>
                </a:solidFill>
              </a:rPr>
              <a:t>Assent (make the bill a law) or </a:t>
            </a:r>
            <a:r>
              <a:rPr lang="en-GB" altLang="sr-Latn-RS" sz="2400" dirty="0" err="1" smtClean="0">
                <a:solidFill>
                  <a:schemeClr val="folHlink"/>
                </a:solidFill>
              </a:rPr>
              <a:t>withold</a:t>
            </a:r>
            <a:r>
              <a:rPr lang="en-GB" altLang="sr-Latn-RS" sz="2400" dirty="0" smtClean="0">
                <a:solidFill>
                  <a:schemeClr val="folHlink"/>
                </a:solidFill>
              </a:rPr>
              <a:t> it</a:t>
            </a:r>
            <a:r>
              <a:rPr lang="en-GB" altLang="sr-Latn-RS" sz="2400" dirty="0" smtClean="0"/>
              <a:t> (the last refusal in 1708, Queen Anne, “the settling of Militia in Scotland”)</a:t>
            </a:r>
          </a:p>
          <a:p>
            <a:pPr eaLnBrk="1" hangingPunct="1">
              <a:buFontTx/>
              <a:buChar char="-"/>
              <a:defRPr/>
            </a:pPr>
            <a:endParaRPr lang="en-GB" altLang="sr-Latn-RS" sz="2400" dirty="0" smtClean="0"/>
          </a:p>
          <a:p>
            <a:pPr eaLnBrk="1" hangingPunct="1">
              <a:buFontTx/>
              <a:buNone/>
              <a:defRPr/>
            </a:pPr>
            <a:r>
              <a:rPr lang="en-GB" altLang="sr-Latn-RS" sz="2400" dirty="0" smtClean="0"/>
              <a:t>Enacting formula: </a:t>
            </a:r>
            <a:r>
              <a:rPr lang="en-GB" altLang="sr-Latn-RS" sz="2400" i="1" dirty="0" smtClean="0"/>
              <a:t>“BE IT ENACTED by the </a:t>
            </a:r>
            <a:r>
              <a:rPr lang="en-GB" altLang="sr-Latn-RS" sz="2400" i="1" dirty="0" err="1" smtClean="0"/>
              <a:t>Qeens’s</a:t>
            </a:r>
            <a:r>
              <a:rPr lang="en-GB" altLang="sr-Latn-RS" sz="2400" i="1" dirty="0" smtClean="0"/>
              <a:t> (King’s) most  Excellent Majesty, by and with the advice and consent of the Lords spiritual and Temporal and Commons, in the present parliament assembled, and by the authority of the same, as follows…”</a:t>
            </a:r>
          </a:p>
          <a:p>
            <a:pPr eaLnBrk="1" hangingPunct="1">
              <a:buFontTx/>
              <a:buNone/>
              <a:defRPr/>
            </a:pPr>
            <a:endParaRPr lang="en-GB" altLang="sr-Latn-RS" sz="2400" i="1" dirty="0" smtClean="0"/>
          </a:p>
          <a:p>
            <a:pPr eaLnBrk="1" hangingPunct="1">
              <a:buFontTx/>
              <a:buNone/>
              <a:defRPr/>
            </a:pPr>
            <a:r>
              <a:rPr lang="en-GB" altLang="sr-Latn-RS" sz="2400" i="1" u="sng" dirty="0" smtClean="0"/>
              <a:t>2. version - </a:t>
            </a:r>
            <a:r>
              <a:rPr lang="en-GB" altLang="sr-Latn-RS" sz="2400" i="1" dirty="0" smtClean="0"/>
              <a:t>…of the Commons in this present Parliament assembled, in accordance with the provisions of the Parliament Act 1911 and 1949, and …</a:t>
            </a:r>
            <a:endParaRPr lang="en-GB" altLang="sr-Latn-RS" sz="2400" i="1" u="sng"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eaLnBrk="1" hangingPunct="1">
              <a:defRPr/>
            </a:pPr>
            <a:r>
              <a:rPr lang="hr-HR" altLang="sr-Latn-RS" dirty="0" err="1" smtClean="0"/>
              <a:t>Definition</a:t>
            </a:r>
            <a:r>
              <a:rPr lang="hr-HR" altLang="sr-Latn-RS" dirty="0" smtClean="0"/>
              <a:t> </a:t>
            </a:r>
            <a:r>
              <a:rPr lang="hr-HR" altLang="sr-Latn-RS" dirty="0" err="1" smtClean="0"/>
              <a:t>of</a:t>
            </a:r>
            <a:r>
              <a:rPr lang="hr-HR" altLang="sr-Latn-RS" dirty="0" smtClean="0"/>
              <a:t> </a:t>
            </a:r>
            <a:r>
              <a:rPr lang="hr-HR" altLang="sr-Latn-RS" dirty="0" err="1" smtClean="0"/>
              <a:t>legislation</a:t>
            </a:r>
            <a:r>
              <a:rPr lang="hr-HR" altLang="sr-Latn-RS" dirty="0" smtClean="0"/>
              <a:t> (</a:t>
            </a:r>
            <a:r>
              <a:rPr lang="hr-HR" altLang="sr-Latn-RS" dirty="0" err="1" smtClean="0"/>
              <a:t>law</a:t>
            </a:r>
            <a:r>
              <a:rPr lang="hr-HR" altLang="sr-Latn-RS" dirty="0" smtClean="0"/>
              <a:t>-</a:t>
            </a:r>
            <a:r>
              <a:rPr lang="hr-HR" altLang="sr-Latn-RS" dirty="0" err="1" smtClean="0"/>
              <a:t>making</a:t>
            </a:r>
            <a:r>
              <a:rPr lang="hr-HR" altLang="sr-Latn-RS" dirty="0" smtClean="0"/>
              <a:t>)</a:t>
            </a:r>
            <a:endParaRPr lang="en-US" altLang="sr-Latn-RS" dirty="0" smtClean="0"/>
          </a:p>
        </p:txBody>
      </p:sp>
      <p:sp>
        <p:nvSpPr>
          <p:cNvPr id="8195" name="Rectangle 3"/>
          <p:cNvSpPr>
            <a:spLocks noGrp="1" noChangeArrowheads="1"/>
          </p:cNvSpPr>
          <p:nvPr>
            <p:ph type="body" idx="1"/>
          </p:nvPr>
        </p:nvSpPr>
        <p:spPr/>
        <p:txBody>
          <a:bodyPr/>
          <a:lstStyle/>
          <a:p>
            <a:pPr eaLnBrk="1" hangingPunct="1">
              <a:buFont typeface="Wingdings" pitchFamily="2" charset="2"/>
              <a:buNone/>
              <a:defRPr/>
            </a:pPr>
            <a:r>
              <a:rPr lang="hr-HR" altLang="sr-Latn-RS" smtClean="0">
                <a:solidFill>
                  <a:schemeClr val="folHlink"/>
                </a:solidFill>
              </a:rPr>
              <a:t>Legislation consists</a:t>
            </a:r>
            <a:r>
              <a:rPr lang="hr-HR" altLang="sr-Latn-RS" smtClean="0"/>
              <a:t> “of the making of  determinations which are issued to indicated but unnamed and unspecified persons or    situations.” .... it</a:t>
            </a:r>
          </a:p>
          <a:p>
            <a:pPr eaLnBrk="1" hangingPunct="1">
              <a:buFont typeface="Wingdings" pitchFamily="2" charset="2"/>
              <a:buNone/>
              <a:defRPr/>
            </a:pPr>
            <a:endParaRPr lang="hr-HR" altLang="sr-Latn-RS" smtClean="0"/>
          </a:p>
          <a:p>
            <a:pPr eaLnBrk="1" hangingPunct="1">
              <a:buFont typeface="Wingdings" pitchFamily="2" charset="2"/>
              <a:buNone/>
              <a:defRPr/>
            </a:pPr>
            <a:r>
              <a:rPr lang="hr-HR" altLang="sr-Latn-RS" smtClean="0"/>
              <a:t>    “affects the rights of individuals in the abstract      and must be applied in further proceedings...”</a:t>
            </a:r>
            <a:endParaRPr lang="en-US" altLang="sr-Latn-R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An example of an Act of Parliament from 2015</a:t>
            </a:r>
            <a:endParaRPr lang="en-GB" dirty="0"/>
          </a:p>
        </p:txBody>
      </p:sp>
      <p:sp>
        <p:nvSpPr>
          <p:cNvPr id="3" name="Content Placeholder 2"/>
          <p:cNvSpPr>
            <a:spLocks noGrp="1"/>
          </p:cNvSpPr>
          <p:nvPr>
            <p:ph idx="1"/>
          </p:nvPr>
        </p:nvSpPr>
        <p:spPr>
          <a:xfrm>
            <a:off x="457200" y="1928802"/>
            <a:ext cx="8229600" cy="4197361"/>
          </a:xfrm>
        </p:spPr>
        <p:txBody>
          <a:bodyPr>
            <a:normAutofit/>
          </a:bodyPr>
          <a:lstStyle/>
          <a:p>
            <a:r>
              <a:rPr lang="en-GB" sz="2800" i="1" dirty="0" smtClean="0">
                <a:solidFill>
                  <a:schemeClr val="tx2">
                    <a:lumMod val="60000"/>
                    <a:lumOff val="40000"/>
                  </a:schemeClr>
                </a:solidFill>
              </a:rPr>
              <a:t>Read the text p. 81 – 82  </a:t>
            </a:r>
          </a:p>
          <a:p>
            <a:r>
              <a:rPr lang="en-GB" sz="2800" i="1" dirty="0" smtClean="0">
                <a:solidFill>
                  <a:schemeClr val="tx2">
                    <a:lumMod val="60000"/>
                    <a:lumOff val="40000"/>
                  </a:schemeClr>
                </a:solidFill>
              </a:rPr>
              <a:t>Do the exercises p. 83</a:t>
            </a:r>
          </a:p>
          <a:p>
            <a:r>
              <a:rPr lang="en-GB" sz="2800" i="1" dirty="0" smtClean="0">
                <a:solidFill>
                  <a:schemeClr val="tx2">
                    <a:lumMod val="60000"/>
                    <a:lumOff val="40000"/>
                  </a:schemeClr>
                </a:solidFill>
              </a:rPr>
              <a:t>Make a further research into the reasons for proposing such a new Act… </a:t>
            </a:r>
            <a:endParaRPr lang="hr-HR" sz="2800" i="1" dirty="0" smtClean="0">
              <a:solidFill>
                <a:schemeClr val="tx2">
                  <a:lumMod val="60000"/>
                  <a:lumOff val="40000"/>
                </a:schemeClr>
              </a:solidFill>
            </a:endParaRPr>
          </a:p>
          <a:p>
            <a:pPr>
              <a:buNone/>
            </a:pPr>
            <a:endParaRPr lang="en-GB" sz="2400" i="1" dirty="0" smtClean="0">
              <a:solidFill>
                <a:schemeClr val="tx2">
                  <a:lumMod val="60000"/>
                  <a:lumOff val="40000"/>
                </a:schemeClr>
              </a:solidFill>
            </a:endParaRPr>
          </a:p>
          <a:p>
            <a:pPr>
              <a:buNone/>
            </a:pPr>
            <a:r>
              <a:rPr lang="en-GB" sz="2400" dirty="0" smtClean="0"/>
              <a:t>One of the possible pages is the following:</a:t>
            </a:r>
          </a:p>
          <a:p>
            <a:pPr>
              <a:buNone/>
            </a:pPr>
            <a:r>
              <a:rPr lang="en-GB" sz="2400" dirty="0" smtClean="0"/>
              <a:t>https://www.opendemocracy.net/beyondslavery/msaoh/michael-dottridge/path-to-modern-slavery-act</a:t>
            </a:r>
            <a:endParaRPr lang="en-GB"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Other functions of the UK Parliament</a:t>
            </a:r>
            <a:endParaRPr lang="en-GB" dirty="0"/>
          </a:p>
        </p:txBody>
      </p:sp>
      <p:sp>
        <p:nvSpPr>
          <p:cNvPr id="3" name="Content Placeholder 2"/>
          <p:cNvSpPr>
            <a:spLocks noGrp="1"/>
          </p:cNvSpPr>
          <p:nvPr>
            <p:ph idx="1"/>
          </p:nvPr>
        </p:nvSpPr>
        <p:spPr>
          <a:xfrm>
            <a:off x="428596" y="1500174"/>
            <a:ext cx="8229600" cy="4697427"/>
          </a:xfrm>
        </p:spPr>
        <p:txBody>
          <a:bodyPr/>
          <a:lstStyle/>
          <a:p>
            <a:pPr marL="514350" indent="-514350">
              <a:buAutoNum type="arabicPeriod"/>
            </a:pPr>
            <a:r>
              <a:rPr lang="en-GB" dirty="0" smtClean="0">
                <a:solidFill>
                  <a:srgbClr val="7030A0"/>
                </a:solidFill>
              </a:rPr>
              <a:t>Scrutiny</a:t>
            </a:r>
            <a:r>
              <a:rPr lang="en-GB" dirty="0" smtClean="0"/>
              <a:t> – control of the work of the Government </a:t>
            </a:r>
          </a:p>
          <a:p>
            <a:pPr marL="514350" indent="-514350">
              <a:buAutoNum type="arabicPeriod"/>
            </a:pPr>
            <a:r>
              <a:rPr lang="en-GB" dirty="0" smtClean="0">
                <a:solidFill>
                  <a:srgbClr val="7030A0"/>
                </a:solidFill>
              </a:rPr>
              <a:t>Debating</a:t>
            </a:r>
            <a:r>
              <a:rPr lang="en-GB" dirty="0" smtClean="0"/>
              <a:t> -  important questions</a:t>
            </a:r>
          </a:p>
          <a:p>
            <a:pPr marL="514350" indent="-514350">
              <a:buAutoNum type="arabicPeriod"/>
            </a:pPr>
            <a:r>
              <a:rPr lang="en-GB" dirty="0" smtClean="0">
                <a:solidFill>
                  <a:srgbClr val="7030A0"/>
                </a:solidFill>
              </a:rPr>
              <a:t>Budgetary decisions </a:t>
            </a:r>
            <a:r>
              <a:rPr lang="en-GB" dirty="0" smtClean="0"/>
              <a:t>– controlling and approving Government expenditures </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95288" y="333375"/>
            <a:ext cx="8229600" cy="503238"/>
          </a:xfrm>
        </p:spPr>
        <p:txBody>
          <a:bodyPr>
            <a:normAutofit fontScale="90000"/>
          </a:bodyPr>
          <a:lstStyle/>
          <a:p>
            <a:pPr eaLnBrk="1" hangingPunct="1">
              <a:defRPr/>
            </a:pPr>
            <a:r>
              <a:rPr lang="hr-HR" altLang="sr-Latn-RS" sz="4000" dirty="0" err="1" smtClean="0"/>
              <a:t>Law</a:t>
            </a:r>
            <a:r>
              <a:rPr lang="hr-HR" altLang="sr-Latn-RS" sz="4000" dirty="0" smtClean="0"/>
              <a:t>-</a:t>
            </a:r>
            <a:r>
              <a:rPr lang="hr-HR" altLang="sr-Latn-RS" sz="4000" dirty="0" err="1" smtClean="0"/>
              <a:t>making</a:t>
            </a:r>
            <a:r>
              <a:rPr lang="hr-HR" altLang="sr-Latn-RS" sz="4000" dirty="0" smtClean="0"/>
              <a:t> </a:t>
            </a:r>
            <a:r>
              <a:rPr lang="hr-HR" altLang="sr-Latn-RS" sz="4000" dirty="0" err="1" smtClean="0"/>
              <a:t>body</a:t>
            </a:r>
            <a:endParaRPr lang="en-US" altLang="sr-Latn-RS" sz="4000" dirty="0" smtClean="0"/>
          </a:p>
        </p:txBody>
      </p:sp>
      <p:sp>
        <p:nvSpPr>
          <p:cNvPr id="5123" name="Rectangle 4"/>
          <p:cNvSpPr>
            <a:spLocks noChangeArrowheads="1"/>
          </p:cNvSpPr>
          <p:nvPr/>
        </p:nvSpPr>
        <p:spPr bwMode="auto">
          <a:xfrm>
            <a:off x="2484438" y="3357563"/>
            <a:ext cx="4464050" cy="914400"/>
          </a:xfrm>
          <a:prstGeom prst="rect">
            <a:avLst/>
          </a:prstGeom>
          <a:solidFill>
            <a:schemeClr val="accent1"/>
          </a:solidFill>
          <a:ln w="9525">
            <a:solidFill>
              <a:schemeClr val="tx1"/>
            </a:solidFill>
            <a:miter lim="800000"/>
            <a:headEnd/>
            <a:tailEnd/>
          </a:ln>
          <a:effectLst/>
        </p:spPr>
        <p:txBody>
          <a:bodyPr wrap="none" anchor="ctr"/>
          <a:lstStyle/>
          <a:p>
            <a:pPr algn="ctr"/>
            <a:r>
              <a:rPr lang="hr-HR" sz="2400" b="1">
                <a:solidFill>
                  <a:srgbClr val="000000"/>
                </a:solidFill>
              </a:rPr>
              <a:t>THE PARLIAMENT of the UK</a:t>
            </a:r>
            <a:endParaRPr lang="en-US" sz="2400" b="1">
              <a:solidFill>
                <a:srgbClr val="000000"/>
              </a:solidFill>
            </a:endParaRPr>
          </a:p>
        </p:txBody>
      </p:sp>
      <p:sp>
        <p:nvSpPr>
          <p:cNvPr id="5124" name="Oval 6"/>
          <p:cNvSpPr>
            <a:spLocks noChangeArrowheads="1"/>
          </p:cNvSpPr>
          <p:nvPr/>
        </p:nvSpPr>
        <p:spPr bwMode="auto">
          <a:xfrm>
            <a:off x="539750" y="5013325"/>
            <a:ext cx="2232025" cy="1562100"/>
          </a:xfrm>
          <a:prstGeom prst="ellipse">
            <a:avLst/>
          </a:prstGeom>
          <a:solidFill>
            <a:schemeClr val="accent1"/>
          </a:solidFill>
          <a:ln w="9525">
            <a:solidFill>
              <a:schemeClr val="tx1"/>
            </a:solidFill>
            <a:round/>
            <a:headEnd/>
            <a:tailEnd/>
          </a:ln>
          <a:effectLst/>
        </p:spPr>
        <p:txBody>
          <a:bodyPr wrap="none" anchor="ctr"/>
          <a:lstStyle/>
          <a:p>
            <a:pPr algn="ctr"/>
            <a:r>
              <a:rPr lang="hr-HR" sz="2400" b="1">
                <a:solidFill>
                  <a:srgbClr val="000000"/>
                </a:solidFill>
              </a:rPr>
              <a:t>the House of</a:t>
            </a:r>
          </a:p>
          <a:p>
            <a:pPr algn="ctr"/>
            <a:r>
              <a:rPr lang="hr-HR" sz="2400" b="1">
                <a:solidFill>
                  <a:srgbClr val="000000"/>
                </a:solidFill>
              </a:rPr>
              <a:t>Commons</a:t>
            </a:r>
            <a:endParaRPr lang="en-US" sz="2400" b="1">
              <a:solidFill>
                <a:srgbClr val="000000"/>
              </a:solidFill>
            </a:endParaRPr>
          </a:p>
        </p:txBody>
      </p:sp>
      <p:sp>
        <p:nvSpPr>
          <p:cNvPr id="5125" name="Oval 9"/>
          <p:cNvSpPr>
            <a:spLocks noChangeArrowheads="1"/>
          </p:cNvSpPr>
          <p:nvPr/>
        </p:nvSpPr>
        <p:spPr bwMode="auto">
          <a:xfrm>
            <a:off x="3059113" y="4797425"/>
            <a:ext cx="2951162" cy="1655763"/>
          </a:xfrm>
          <a:prstGeom prst="ellipse">
            <a:avLst/>
          </a:prstGeom>
          <a:solidFill>
            <a:schemeClr val="folHlink"/>
          </a:solidFill>
          <a:ln w="9525">
            <a:solidFill>
              <a:schemeClr val="tx1"/>
            </a:solidFill>
            <a:round/>
            <a:headEnd/>
            <a:tailEnd/>
          </a:ln>
          <a:effectLst/>
        </p:spPr>
        <p:txBody>
          <a:bodyPr wrap="none" anchor="ctr"/>
          <a:lstStyle/>
          <a:p>
            <a:pPr algn="ctr"/>
            <a:r>
              <a:rPr lang="hr-HR" sz="2000" b="1">
                <a:solidFill>
                  <a:schemeClr val="bg1"/>
                </a:solidFill>
              </a:rPr>
              <a:t>the Sovereign</a:t>
            </a:r>
          </a:p>
          <a:p>
            <a:pPr algn="ctr"/>
            <a:r>
              <a:rPr lang="hr-HR" sz="2000" b="1">
                <a:solidFill>
                  <a:schemeClr val="bg1"/>
                </a:solidFill>
              </a:rPr>
              <a:t>= the Monarch</a:t>
            </a:r>
          </a:p>
          <a:p>
            <a:pPr algn="ctr"/>
            <a:r>
              <a:rPr lang="hr-HR" sz="2000" b="1">
                <a:solidFill>
                  <a:schemeClr val="bg1"/>
                </a:solidFill>
              </a:rPr>
              <a:t>= the Queen</a:t>
            </a:r>
            <a:endParaRPr lang="en-US" sz="2000" b="1">
              <a:solidFill>
                <a:schemeClr val="bg1"/>
              </a:solidFill>
            </a:endParaRPr>
          </a:p>
        </p:txBody>
      </p:sp>
      <p:sp>
        <p:nvSpPr>
          <p:cNvPr id="5126" name="Oval 10"/>
          <p:cNvSpPr>
            <a:spLocks noChangeArrowheads="1"/>
          </p:cNvSpPr>
          <p:nvPr/>
        </p:nvSpPr>
        <p:spPr bwMode="auto">
          <a:xfrm>
            <a:off x="6084888" y="4941888"/>
            <a:ext cx="2592387" cy="1633537"/>
          </a:xfrm>
          <a:prstGeom prst="ellipse">
            <a:avLst/>
          </a:prstGeom>
          <a:solidFill>
            <a:schemeClr val="accent1"/>
          </a:solidFill>
          <a:ln w="9525">
            <a:solidFill>
              <a:schemeClr val="tx1"/>
            </a:solidFill>
            <a:round/>
            <a:headEnd/>
            <a:tailEnd/>
          </a:ln>
          <a:effectLst/>
        </p:spPr>
        <p:txBody>
          <a:bodyPr wrap="none" anchor="ctr"/>
          <a:lstStyle/>
          <a:p>
            <a:pPr algn="ctr"/>
            <a:endParaRPr lang="hr-HR" sz="2400" b="1">
              <a:solidFill>
                <a:srgbClr val="000000"/>
              </a:solidFill>
            </a:endParaRPr>
          </a:p>
          <a:p>
            <a:pPr algn="ctr"/>
            <a:r>
              <a:rPr lang="hr-HR" sz="2400" b="1">
                <a:solidFill>
                  <a:srgbClr val="000000"/>
                </a:solidFill>
              </a:rPr>
              <a:t>the House of</a:t>
            </a:r>
          </a:p>
          <a:p>
            <a:pPr algn="ctr"/>
            <a:r>
              <a:rPr lang="hr-HR" sz="2400" b="1">
                <a:solidFill>
                  <a:srgbClr val="000000"/>
                </a:solidFill>
              </a:rPr>
              <a:t>Lords</a:t>
            </a:r>
            <a:endParaRPr lang="en-US" sz="2400" b="1">
              <a:solidFill>
                <a:srgbClr val="000000"/>
              </a:solidFill>
            </a:endParaRPr>
          </a:p>
          <a:p>
            <a:pPr algn="ctr"/>
            <a:endParaRPr lang="en-US" sz="2400"/>
          </a:p>
        </p:txBody>
      </p:sp>
      <p:sp>
        <p:nvSpPr>
          <p:cNvPr id="5127" name="Text Box 13"/>
          <p:cNvSpPr txBox="1">
            <a:spLocks noChangeArrowheads="1"/>
          </p:cNvSpPr>
          <p:nvPr/>
        </p:nvSpPr>
        <p:spPr bwMode="auto">
          <a:xfrm>
            <a:off x="2268538" y="2708275"/>
            <a:ext cx="5580062" cy="822325"/>
          </a:xfrm>
          <a:prstGeom prst="rect">
            <a:avLst/>
          </a:prstGeom>
          <a:noFill/>
          <a:ln w="9525">
            <a:noFill/>
            <a:miter lim="800000"/>
            <a:headEnd/>
            <a:tailEnd/>
          </a:ln>
          <a:effectLst/>
        </p:spPr>
        <p:txBody>
          <a:bodyPr>
            <a:spAutoFit/>
          </a:bodyPr>
          <a:lstStyle/>
          <a:p>
            <a:r>
              <a:rPr lang="hr-HR" sz="2400" b="1">
                <a:solidFill>
                  <a:schemeClr val="tx2"/>
                </a:solidFill>
              </a:rPr>
              <a:t>LEGISLATURE / legislative bodies</a:t>
            </a:r>
            <a:endParaRPr lang="en-US" sz="2400" b="1">
              <a:solidFill>
                <a:schemeClr val="tx2"/>
              </a:solidFill>
            </a:endParaRPr>
          </a:p>
          <a:p>
            <a:endParaRPr lang="hr-HR" sz="2400" b="1">
              <a:solidFill>
                <a:schemeClr val="tx2"/>
              </a:solidFill>
            </a:endParaRPr>
          </a:p>
        </p:txBody>
      </p:sp>
      <p:sp>
        <p:nvSpPr>
          <p:cNvPr id="5128" name="Line 14"/>
          <p:cNvSpPr>
            <a:spLocks noChangeShapeType="1"/>
          </p:cNvSpPr>
          <p:nvPr/>
        </p:nvSpPr>
        <p:spPr bwMode="auto">
          <a:xfrm flipH="1">
            <a:off x="1116013" y="3933825"/>
            <a:ext cx="1295400" cy="1150938"/>
          </a:xfrm>
          <a:prstGeom prst="line">
            <a:avLst/>
          </a:prstGeom>
          <a:noFill/>
          <a:ln w="9525">
            <a:solidFill>
              <a:schemeClr val="tx1"/>
            </a:solidFill>
            <a:round/>
            <a:headEnd/>
            <a:tailEnd type="triangle" w="med" len="med"/>
          </a:ln>
          <a:effectLst/>
        </p:spPr>
        <p:txBody>
          <a:bodyPr/>
          <a:lstStyle/>
          <a:p>
            <a:endParaRPr lang="hr-HR"/>
          </a:p>
        </p:txBody>
      </p:sp>
      <p:sp>
        <p:nvSpPr>
          <p:cNvPr id="5129" name="Line 15"/>
          <p:cNvSpPr>
            <a:spLocks noChangeShapeType="1"/>
          </p:cNvSpPr>
          <p:nvPr/>
        </p:nvSpPr>
        <p:spPr bwMode="auto">
          <a:xfrm>
            <a:off x="7019925" y="3716338"/>
            <a:ext cx="1008063" cy="1368425"/>
          </a:xfrm>
          <a:prstGeom prst="line">
            <a:avLst/>
          </a:prstGeom>
          <a:noFill/>
          <a:ln w="9525">
            <a:solidFill>
              <a:schemeClr val="tx1"/>
            </a:solidFill>
            <a:round/>
            <a:headEnd/>
            <a:tailEnd type="triangle" w="med" len="med"/>
          </a:ln>
          <a:effectLst/>
        </p:spPr>
        <p:txBody>
          <a:bodyPr/>
          <a:lstStyle/>
          <a:p>
            <a:endParaRPr lang="hr-HR"/>
          </a:p>
        </p:txBody>
      </p:sp>
      <p:sp>
        <p:nvSpPr>
          <p:cNvPr id="5130" name="Line 16"/>
          <p:cNvSpPr>
            <a:spLocks noChangeShapeType="1"/>
          </p:cNvSpPr>
          <p:nvPr/>
        </p:nvSpPr>
        <p:spPr bwMode="auto">
          <a:xfrm>
            <a:off x="4500563" y="4292600"/>
            <a:ext cx="0" cy="431800"/>
          </a:xfrm>
          <a:prstGeom prst="line">
            <a:avLst/>
          </a:prstGeom>
          <a:noFill/>
          <a:ln w="9525">
            <a:solidFill>
              <a:schemeClr val="tx1"/>
            </a:solidFill>
            <a:round/>
            <a:headEnd/>
            <a:tailEnd type="triangle" w="med" len="med"/>
          </a:ln>
          <a:effectLst/>
        </p:spPr>
        <p:txBody>
          <a:bodyPr/>
          <a:lstStyle/>
          <a:p>
            <a:endParaRPr lang="hr-HR"/>
          </a:p>
        </p:txBody>
      </p:sp>
      <p:pic>
        <p:nvPicPr>
          <p:cNvPr id="5131" name="Picture 18" descr="300px-Palace_of_Westminster%2C_London_-_Feb_2007">
            <a:hlinkClick r:id="rId2" tooltip="Parliament meets in the Palace of Westminster."/>
          </p:cNvPr>
          <p:cNvPicPr>
            <a:picLocks noChangeAspect="1" noChangeArrowheads="1"/>
          </p:cNvPicPr>
          <p:nvPr/>
        </p:nvPicPr>
        <p:blipFill>
          <a:blip r:embed="rId3"/>
          <a:srcRect/>
          <a:stretch>
            <a:fillRect/>
          </a:stretch>
        </p:blipFill>
        <p:spPr bwMode="auto">
          <a:xfrm>
            <a:off x="2484438" y="981075"/>
            <a:ext cx="4321175" cy="17002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52"/>
            <a:ext cx="8229600" cy="1143000"/>
          </a:xfrm>
        </p:spPr>
        <p:txBody>
          <a:bodyPr/>
          <a:lstStyle/>
          <a:p>
            <a:r>
              <a:rPr lang="en-GB" dirty="0" smtClean="0"/>
              <a:t>The House of Commons</a:t>
            </a:r>
            <a:endParaRPr lang="en-GB" dirty="0"/>
          </a:p>
        </p:txBody>
      </p:sp>
      <p:sp>
        <p:nvSpPr>
          <p:cNvPr id="3" name="Content Placeholder 2"/>
          <p:cNvSpPr>
            <a:spLocks noGrp="1"/>
          </p:cNvSpPr>
          <p:nvPr>
            <p:ph idx="1"/>
          </p:nvPr>
        </p:nvSpPr>
        <p:spPr>
          <a:xfrm>
            <a:off x="142844" y="1071546"/>
            <a:ext cx="8858312" cy="5643602"/>
          </a:xfrm>
        </p:spPr>
        <p:txBody>
          <a:bodyPr>
            <a:normAutofit lnSpcReduction="10000"/>
          </a:bodyPr>
          <a:lstStyle/>
          <a:p>
            <a:r>
              <a:rPr lang="en-GB" i="1" dirty="0" smtClean="0">
                <a:solidFill>
                  <a:schemeClr val="tx2">
                    <a:lumMod val="60000"/>
                    <a:lumOff val="40000"/>
                  </a:schemeClr>
                </a:solidFill>
              </a:rPr>
              <a:t>Read the text p. 75 and complete the notes.</a:t>
            </a:r>
          </a:p>
          <a:p>
            <a:pPr>
              <a:buFontTx/>
              <a:buChar char="-"/>
            </a:pPr>
            <a:r>
              <a:rPr lang="en-GB" dirty="0" smtClean="0"/>
              <a:t>members elected at ________________</a:t>
            </a:r>
          </a:p>
          <a:p>
            <a:pPr>
              <a:buFontTx/>
              <a:buChar char="-"/>
            </a:pPr>
            <a:r>
              <a:rPr lang="en-GB" dirty="0" smtClean="0"/>
              <a:t>the number of MPs = the number of ___________</a:t>
            </a:r>
          </a:p>
          <a:p>
            <a:pPr>
              <a:buNone/>
            </a:pPr>
            <a:r>
              <a:rPr lang="en-GB" dirty="0" smtClean="0"/>
              <a:t>-  by-election, in case ___________________</a:t>
            </a:r>
          </a:p>
          <a:p>
            <a:pPr>
              <a:buFontTx/>
              <a:buChar char="-"/>
            </a:pPr>
            <a:r>
              <a:rPr lang="en-GB" dirty="0" smtClean="0"/>
              <a:t>elections are held ____________________</a:t>
            </a:r>
          </a:p>
          <a:p>
            <a:pPr>
              <a:buFontTx/>
              <a:buChar char="-"/>
            </a:pPr>
            <a:r>
              <a:rPr lang="en-GB" dirty="0" smtClean="0"/>
              <a:t>the main political parties MPs come from _____</a:t>
            </a:r>
          </a:p>
          <a:p>
            <a:pPr>
              <a:buNone/>
            </a:pPr>
            <a:r>
              <a:rPr lang="en-GB" dirty="0" smtClean="0"/>
              <a:t>    _______________________________________</a:t>
            </a:r>
          </a:p>
          <a:p>
            <a:pPr>
              <a:buFontTx/>
              <a:buChar char="-"/>
            </a:pPr>
            <a:r>
              <a:rPr lang="en-GB" dirty="0" smtClean="0"/>
              <a:t>three types of duties MPs have:</a:t>
            </a:r>
          </a:p>
          <a:p>
            <a:pPr>
              <a:buNone/>
            </a:pPr>
            <a:r>
              <a:rPr lang="en-GB" dirty="0" smtClean="0"/>
              <a:t>    a) ______________              b) _______________</a:t>
            </a:r>
          </a:p>
          <a:p>
            <a:pPr>
              <a:buNone/>
            </a:pPr>
            <a:r>
              <a:rPr lang="en-GB" dirty="0" smtClean="0"/>
              <a:t>    c) ________________</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762" y="233374"/>
            <a:ext cx="8229600" cy="725470"/>
          </a:xfrm>
        </p:spPr>
        <p:txBody>
          <a:bodyPr>
            <a:normAutofit fontScale="90000"/>
          </a:bodyPr>
          <a:lstStyle/>
          <a:p>
            <a:r>
              <a:rPr lang="hr-HR" dirty="0" err="1" smtClean="0"/>
              <a:t>Where</a:t>
            </a:r>
            <a:r>
              <a:rPr lang="hr-HR" dirty="0" smtClean="0"/>
              <a:t> do </a:t>
            </a:r>
            <a:r>
              <a:rPr lang="hr-HR" dirty="0" err="1" smtClean="0"/>
              <a:t>MPs</a:t>
            </a:r>
            <a:r>
              <a:rPr lang="hr-HR" dirty="0" smtClean="0"/>
              <a:t> </a:t>
            </a:r>
            <a:r>
              <a:rPr lang="hr-HR" dirty="0" err="1" smtClean="0"/>
              <a:t>come</a:t>
            </a:r>
            <a:r>
              <a:rPr lang="hr-HR" dirty="0" smtClean="0"/>
              <a:t> </a:t>
            </a:r>
            <a:r>
              <a:rPr lang="hr-HR" dirty="0" err="1" smtClean="0"/>
              <a:t>from</a:t>
            </a:r>
            <a:r>
              <a:rPr lang="hr-HR" dirty="0" smtClean="0"/>
              <a:t>?</a:t>
            </a:r>
            <a:endParaRPr lang="hr-HR" dirty="0"/>
          </a:p>
        </p:txBody>
      </p:sp>
      <p:pic>
        <p:nvPicPr>
          <p:cNvPr id="4" name="Content Placeholder 3" descr="uk-political-map-min.jpg"/>
          <p:cNvPicPr>
            <a:picLocks noGrp="1" noChangeAspect="1"/>
          </p:cNvPicPr>
          <p:nvPr>
            <p:ph idx="1"/>
          </p:nvPr>
        </p:nvPicPr>
        <p:blipFill>
          <a:blip r:embed="rId2"/>
          <a:stretch>
            <a:fillRect/>
          </a:stretch>
        </p:blipFill>
        <p:spPr>
          <a:xfrm>
            <a:off x="2928926" y="1000108"/>
            <a:ext cx="3981044" cy="5703750"/>
          </a:xfrm>
        </p:spPr>
      </p:pic>
      <p:sp>
        <p:nvSpPr>
          <p:cNvPr id="5" name="Rectangle 4"/>
          <p:cNvSpPr>
            <a:spLocks noChangeArrowheads="1"/>
          </p:cNvSpPr>
          <p:nvPr/>
        </p:nvSpPr>
        <p:spPr bwMode="auto">
          <a:xfrm>
            <a:off x="5715008" y="1500174"/>
            <a:ext cx="3286148" cy="914400"/>
          </a:xfrm>
          <a:prstGeom prst="rect">
            <a:avLst/>
          </a:prstGeom>
          <a:solidFill>
            <a:schemeClr val="accent1"/>
          </a:solidFill>
          <a:ln w="9525">
            <a:solidFill>
              <a:schemeClr val="tx1"/>
            </a:solidFill>
            <a:miter lim="800000"/>
            <a:headEnd/>
            <a:tailEnd/>
          </a:ln>
          <a:effectLst/>
        </p:spPr>
        <p:txBody>
          <a:bodyPr wrap="none" anchor="ctr"/>
          <a:lstStyle/>
          <a:p>
            <a:pPr algn="ctr"/>
            <a:r>
              <a:rPr lang="hr-HR" sz="2400" b="1" dirty="0">
                <a:solidFill>
                  <a:srgbClr val="000000"/>
                </a:solidFill>
              </a:rPr>
              <a:t>THE </a:t>
            </a:r>
            <a:r>
              <a:rPr lang="hr-HR" sz="2400" b="1" dirty="0" smtClean="0">
                <a:solidFill>
                  <a:srgbClr val="000000"/>
                </a:solidFill>
              </a:rPr>
              <a:t>PARLIAMENT</a:t>
            </a:r>
          </a:p>
          <a:p>
            <a:pPr algn="ctr"/>
            <a:r>
              <a:rPr lang="hr-HR" sz="2400" b="1" dirty="0" smtClean="0">
                <a:solidFill>
                  <a:srgbClr val="000000"/>
                </a:solidFill>
              </a:rPr>
              <a:t> </a:t>
            </a:r>
            <a:r>
              <a:rPr lang="hr-HR" sz="2400" b="1" dirty="0" err="1">
                <a:solidFill>
                  <a:srgbClr val="000000"/>
                </a:solidFill>
              </a:rPr>
              <a:t>of</a:t>
            </a:r>
            <a:r>
              <a:rPr lang="hr-HR" sz="2400" b="1" dirty="0">
                <a:solidFill>
                  <a:srgbClr val="000000"/>
                </a:solidFill>
              </a:rPr>
              <a:t> </a:t>
            </a:r>
            <a:r>
              <a:rPr lang="hr-HR" sz="2400" b="1" dirty="0" err="1">
                <a:solidFill>
                  <a:srgbClr val="000000"/>
                </a:solidFill>
              </a:rPr>
              <a:t>the</a:t>
            </a:r>
            <a:r>
              <a:rPr lang="hr-HR" sz="2400" b="1" dirty="0">
                <a:solidFill>
                  <a:srgbClr val="000000"/>
                </a:solidFill>
              </a:rPr>
              <a:t> UK</a:t>
            </a:r>
            <a:endParaRPr lang="en-US" sz="2400" b="1" dirty="0">
              <a:solidFill>
                <a:srgbClr val="000000"/>
              </a:solidFill>
            </a:endParaRPr>
          </a:p>
        </p:txBody>
      </p:sp>
      <p:sp>
        <p:nvSpPr>
          <p:cNvPr id="6" name="TextBox 5"/>
          <p:cNvSpPr txBox="1"/>
          <p:nvPr/>
        </p:nvSpPr>
        <p:spPr>
          <a:xfrm>
            <a:off x="1142976" y="2643182"/>
            <a:ext cx="3317768" cy="461665"/>
          </a:xfrm>
          <a:prstGeom prst="rect">
            <a:avLst/>
          </a:prstGeom>
          <a:solidFill>
            <a:srgbClr val="00B050"/>
          </a:solidFill>
        </p:spPr>
        <p:txBody>
          <a:bodyPr wrap="none" rtlCol="0">
            <a:spAutoFit/>
          </a:bodyPr>
          <a:lstStyle/>
          <a:p>
            <a:r>
              <a:rPr lang="hr-HR" sz="2400" b="1" dirty="0" smtClean="0"/>
              <a:t>A </a:t>
            </a:r>
            <a:r>
              <a:rPr lang="hr-HR" sz="2400" b="1" dirty="0" err="1" smtClean="0"/>
              <a:t>Parliament</a:t>
            </a:r>
            <a:r>
              <a:rPr lang="hr-HR" sz="2400" b="1" dirty="0" smtClean="0"/>
              <a:t> </a:t>
            </a:r>
            <a:r>
              <a:rPr lang="hr-HR" sz="2400" b="1" dirty="0" err="1" smtClean="0"/>
              <a:t>in</a:t>
            </a:r>
            <a:r>
              <a:rPr lang="hr-HR" sz="2400" b="1" dirty="0" smtClean="0"/>
              <a:t> Scotland</a:t>
            </a:r>
            <a:endParaRPr lang="hr-HR" sz="2400" b="1" dirty="0"/>
          </a:p>
        </p:txBody>
      </p:sp>
      <p:cxnSp>
        <p:nvCxnSpPr>
          <p:cNvPr id="9" name="Straight Arrow Connector 8"/>
          <p:cNvCxnSpPr/>
          <p:nvPr/>
        </p:nvCxnSpPr>
        <p:spPr>
          <a:xfrm>
            <a:off x="4929190" y="2000240"/>
            <a:ext cx="1500198" cy="14287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H="1" flipV="1">
            <a:off x="4607719" y="3536157"/>
            <a:ext cx="3571900" cy="121444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flipH="1" flipV="1">
            <a:off x="5107785" y="2893215"/>
            <a:ext cx="2000264" cy="78581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3714744" y="2285992"/>
            <a:ext cx="2714644" cy="142876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457850" y="5629193"/>
            <a:ext cx="3071834" cy="461665"/>
          </a:xfrm>
          <a:prstGeom prst="rect">
            <a:avLst/>
          </a:prstGeom>
          <a:solidFill>
            <a:schemeClr val="accent2">
              <a:lumMod val="60000"/>
              <a:lumOff val="40000"/>
            </a:schemeClr>
          </a:solidFill>
        </p:spPr>
        <p:txBody>
          <a:bodyPr wrap="square" rtlCol="0">
            <a:spAutoFit/>
          </a:bodyPr>
          <a:lstStyle/>
          <a:p>
            <a:r>
              <a:rPr lang="hr-HR" sz="2400" dirty="0" smtClean="0"/>
              <a:t>A National </a:t>
            </a:r>
            <a:r>
              <a:rPr lang="hr-HR" sz="2400" dirty="0" err="1" smtClean="0"/>
              <a:t>Assembly</a:t>
            </a:r>
            <a:r>
              <a:rPr lang="hr-HR" sz="2400" dirty="0" smtClean="0"/>
              <a:t> </a:t>
            </a:r>
            <a:endParaRPr lang="hr-HR" sz="2400" dirty="0"/>
          </a:p>
        </p:txBody>
      </p:sp>
      <p:sp>
        <p:nvSpPr>
          <p:cNvPr id="19" name="TextBox 18"/>
          <p:cNvSpPr txBox="1"/>
          <p:nvPr/>
        </p:nvSpPr>
        <p:spPr>
          <a:xfrm>
            <a:off x="500034" y="3857628"/>
            <a:ext cx="3071834" cy="461665"/>
          </a:xfrm>
          <a:prstGeom prst="rect">
            <a:avLst/>
          </a:prstGeom>
          <a:solidFill>
            <a:schemeClr val="accent2">
              <a:lumMod val="60000"/>
              <a:lumOff val="40000"/>
            </a:schemeClr>
          </a:solidFill>
        </p:spPr>
        <p:txBody>
          <a:bodyPr wrap="square" rtlCol="0">
            <a:spAutoFit/>
          </a:bodyPr>
          <a:lstStyle/>
          <a:p>
            <a:r>
              <a:rPr lang="hr-HR" sz="2400" dirty="0" smtClean="0"/>
              <a:t>A National </a:t>
            </a:r>
            <a:r>
              <a:rPr lang="hr-HR" sz="2400" dirty="0" err="1" smtClean="0"/>
              <a:t>Assembly</a:t>
            </a:r>
            <a:r>
              <a:rPr lang="hr-HR" sz="2400" dirty="0" smtClean="0"/>
              <a:t> </a:t>
            </a:r>
            <a:endParaRPr lang="hr-HR" sz="2400" dirty="0"/>
          </a:p>
        </p:txBody>
      </p:sp>
      <p:sp>
        <p:nvSpPr>
          <p:cNvPr id="25" name="TextBox 24"/>
          <p:cNvSpPr txBox="1"/>
          <p:nvPr/>
        </p:nvSpPr>
        <p:spPr>
          <a:xfrm>
            <a:off x="214282" y="1000108"/>
            <a:ext cx="2571768" cy="1569660"/>
          </a:xfrm>
          <a:prstGeom prst="rect">
            <a:avLst/>
          </a:prstGeom>
          <a:noFill/>
        </p:spPr>
        <p:txBody>
          <a:bodyPr wrap="square" rtlCol="0">
            <a:spAutoFit/>
          </a:bodyPr>
          <a:lstStyle/>
          <a:p>
            <a:r>
              <a:rPr lang="hr-HR" sz="2400" dirty="0" smtClean="0"/>
              <a:t>DEVOLVED POLTICAL BODIES </a:t>
            </a:r>
            <a:r>
              <a:rPr lang="hr-HR" sz="2400" dirty="0" smtClean="0">
                <a:sym typeface="Symbol"/>
              </a:rPr>
              <a:t> </a:t>
            </a:r>
            <a:r>
              <a:rPr lang="hr-HR" sz="2400" dirty="0" err="1" smtClean="0">
                <a:sym typeface="Symbol"/>
              </a:rPr>
              <a:t>powers</a:t>
            </a:r>
            <a:r>
              <a:rPr lang="hr-HR" sz="2400" dirty="0" smtClean="0">
                <a:sym typeface="Symbol"/>
              </a:rPr>
              <a:t> on</a:t>
            </a:r>
          </a:p>
          <a:p>
            <a:r>
              <a:rPr lang="hr-HR" sz="2400" dirty="0" err="1">
                <a:sym typeface="Symbol"/>
              </a:rPr>
              <a:t>r</a:t>
            </a:r>
            <a:r>
              <a:rPr lang="hr-HR" sz="2400" dirty="0" err="1" smtClean="0">
                <a:sym typeface="Symbol"/>
              </a:rPr>
              <a:t>egional</a:t>
            </a:r>
            <a:r>
              <a:rPr lang="hr-HR" sz="2400" dirty="0" smtClean="0">
                <a:sym typeface="Symbol"/>
              </a:rPr>
              <a:t> </a:t>
            </a:r>
            <a:r>
              <a:rPr lang="hr-HR" sz="2400" dirty="0" err="1" smtClean="0">
                <a:sym typeface="Symbol"/>
              </a:rPr>
              <a:t>level</a:t>
            </a:r>
            <a:endParaRPr lang="hr-H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Working</a:t>
            </a:r>
            <a:r>
              <a:rPr lang="hr-HR" dirty="0" smtClean="0"/>
              <a:t> </a:t>
            </a:r>
            <a:r>
              <a:rPr lang="hr-HR" dirty="0" err="1" smtClean="0"/>
              <a:t>in</a:t>
            </a:r>
            <a:r>
              <a:rPr lang="hr-HR" dirty="0" smtClean="0"/>
              <a:t> </a:t>
            </a:r>
            <a:r>
              <a:rPr lang="hr-HR" dirty="0" err="1" smtClean="0"/>
              <a:t>the</a:t>
            </a:r>
            <a:r>
              <a:rPr lang="hr-HR" dirty="0" smtClean="0"/>
              <a:t> </a:t>
            </a:r>
            <a:r>
              <a:rPr lang="hr-HR" dirty="0" err="1" smtClean="0"/>
              <a:t>Parliament</a:t>
            </a:r>
            <a:endParaRPr lang="hr-HR" dirty="0"/>
          </a:p>
        </p:txBody>
      </p:sp>
      <p:sp>
        <p:nvSpPr>
          <p:cNvPr id="3" name="Content Placeholder 2"/>
          <p:cNvSpPr>
            <a:spLocks noGrp="1"/>
          </p:cNvSpPr>
          <p:nvPr>
            <p:ph idx="1"/>
          </p:nvPr>
        </p:nvSpPr>
        <p:spPr>
          <a:xfrm>
            <a:off x="142844" y="1600200"/>
            <a:ext cx="8858312" cy="5114948"/>
          </a:xfrm>
        </p:spPr>
        <p:txBody>
          <a:bodyPr>
            <a:normAutofit fontScale="92500" lnSpcReduction="10000"/>
          </a:bodyPr>
          <a:lstStyle/>
          <a:p>
            <a:r>
              <a:rPr lang="en-GB" i="1" dirty="0" smtClean="0">
                <a:solidFill>
                  <a:schemeClr val="tx2">
                    <a:lumMod val="60000"/>
                    <a:lumOff val="40000"/>
                  </a:schemeClr>
                </a:solidFill>
              </a:rPr>
              <a:t>Read the text p. 75 - 76 and complete the notes.</a:t>
            </a:r>
          </a:p>
          <a:p>
            <a:pPr marL="514350" indent="-514350">
              <a:buAutoNum type="arabicPeriod"/>
            </a:pPr>
            <a:r>
              <a:rPr lang="en-GB" sz="2800" dirty="0" smtClean="0"/>
              <a:t>(interests of the area the MP come from)</a:t>
            </a:r>
          </a:p>
          <a:p>
            <a:pPr marL="0" indent="0">
              <a:buNone/>
            </a:pPr>
            <a:r>
              <a:rPr lang="en-GB" sz="2800" dirty="0" smtClean="0"/>
              <a:t>      </a:t>
            </a:r>
            <a:r>
              <a:rPr lang="en-GB" sz="2800" dirty="0" smtClean="0">
                <a:solidFill>
                  <a:srgbClr val="7030A0"/>
                </a:solidFill>
              </a:rPr>
              <a:t>raising issues important for their constituencies</a:t>
            </a:r>
            <a:endParaRPr lang="en-GB" sz="2800" dirty="0" smtClean="0"/>
          </a:p>
          <a:p>
            <a:pPr marL="514350" indent="-514350">
              <a:buAutoNum type="arabicPeriod" startAt="2"/>
            </a:pPr>
            <a:r>
              <a:rPr lang="en-GB" sz="2800" dirty="0" smtClean="0"/>
              <a:t>(taking part in discussions)</a:t>
            </a:r>
          </a:p>
          <a:p>
            <a:pPr marL="0" indent="0">
              <a:buNone/>
            </a:pPr>
            <a:r>
              <a:rPr lang="en-GB" sz="2800" dirty="0" smtClean="0"/>
              <a:t>       </a:t>
            </a:r>
            <a:r>
              <a:rPr lang="en-GB" sz="2800" dirty="0" smtClean="0">
                <a:solidFill>
                  <a:srgbClr val="7030A0"/>
                </a:solidFill>
              </a:rPr>
              <a:t>attending debates </a:t>
            </a:r>
          </a:p>
          <a:p>
            <a:pPr marL="514350" indent="-514350">
              <a:buAutoNum type="arabicPeriod" startAt="3"/>
            </a:pPr>
            <a:r>
              <a:rPr lang="en-GB" sz="2800" dirty="0" smtClean="0"/>
              <a:t>(participating in the process of law-making)</a:t>
            </a:r>
          </a:p>
          <a:p>
            <a:pPr marL="0" indent="0">
              <a:buNone/>
            </a:pPr>
            <a:r>
              <a:rPr lang="en-GB" sz="2800" dirty="0" smtClean="0"/>
              <a:t>       </a:t>
            </a:r>
            <a:r>
              <a:rPr lang="en-GB" sz="2800" dirty="0" smtClean="0">
                <a:solidFill>
                  <a:srgbClr val="7030A0"/>
                </a:solidFill>
              </a:rPr>
              <a:t>discussing legislative proposals and </a:t>
            </a:r>
            <a:r>
              <a:rPr lang="en-GB" sz="2800" dirty="0" err="1" smtClean="0">
                <a:solidFill>
                  <a:srgbClr val="7030A0"/>
                </a:solidFill>
              </a:rPr>
              <a:t>vorting</a:t>
            </a:r>
            <a:r>
              <a:rPr lang="en-GB" sz="2800" dirty="0" smtClean="0">
                <a:solidFill>
                  <a:srgbClr val="7030A0"/>
                </a:solidFill>
              </a:rPr>
              <a:t> on new </a:t>
            </a:r>
          </a:p>
          <a:p>
            <a:pPr marL="0" indent="0">
              <a:buNone/>
            </a:pPr>
            <a:r>
              <a:rPr lang="en-GB" sz="2800" dirty="0" smtClean="0">
                <a:solidFill>
                  <a:srgbClr val="7030A0"/>
                </a:solidFill>
              </a:rPr>
              <a:t>        laws</a:t>
            </a:r>
            <a:endParaRPr lang="en-GB" sz="2800" dirty="0" smtClean="0"/>
          </a:p>
          <a:p>
            <a:pPr marL="514350" indent="-514350">
              <a:buAutoNum type="arabicPeriod" startAt="4"/>
            </a:pPr>
            <a:r>
              <a:rPr lang="en-GB" sz="2800" dirty="0" smtClean="0"/>
              <a:t>(member of specialized working bodies)</a:t>
            </a:r>
          </a:p>
          <a:p>
            <a:pPr marL="514350" indent="-514350">
              <a:buNone/>
            </a:pPr>
            <a:r>
              <a:rPr lang="en-GB" sz="2800" dirty="0" smtClean="0"/>
              <a:t>       </a:t>
            </a:r>
            <a:r>
              <a:rPr lang="en-GB" sz="2800" dirty="0" smtClean="0">
                <a:solidFill>
                  <a:srgbClr val="7030A0"/>
                </a:solidFill>
              </a:rPr>
              <a:t>working as a member of </a:t>
            </a:r>
            <a:r>
              <a:rPr lang="en-GB" sz="2800" dirty="0" err="1" smtClean="0">
                <a:solidFill>
                  <a:srgbClr val="7030A0"/>
                </a:solidFill>
              </a:rPr>
              <a:t>comittees</a:t>
            </a:r>
            <a:r>
              <a:rPr lang="en-GB" sz="2800" dirty="0" smtClean="0">
                <a:solidFill>
                  <a:srgbClr val="7030A0"/>
                </a:solidFill>
              </a:rPr>
              <a:t> dealing with different topics </a:t>
            </a:r>
            <a:endParaRPr lang="en-GB" sz="28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Are MPs present in their constituency?</a:t>
            </a:r>
            <a:endParaRPr lang="en-GB" dirty="0"/>
          </a:p>
        </p:txBody>
      </p:sp>
      <p:sp>
        <p:nvSpPr>
          <p:cNvPr id="3" name="Content Placeholder 2"/>
          <p:cNvSpPr>
            <a:spLocks noGrp="1"/>
          </p:cNvSpPr>
          <p:nvPr>
            <p:ph idx="1"/>
          </p:nvPr>
        </p:nvSpPr>
        <p:spPr/>
        <p:txBody>
          <a:bodyPr/>
          <a:lstStyle/>
          <a:p>
            <a:r>
              <a:rPr lang="en-GB" i="1" dirty="0" smtClean="0">
                <a:solidFill>
                  <a:schemeClr val="tx2">
                    <a:lumMod val="60000"/>
                    <a:lumOff val="40000"/>
                  </a:schemeClr>
                </a:solidFill>
              </a:rPr>
              <a:t>Read the text p. 76 and answer the question.</a:t>
            </a:r>
          </a:p>
          <a:p>
            <a:r>
              <a:rPr lang="en-GB" i="1" dirty="0" smtClean="0">
                <a:solidFill>
                  <a:schemeClr val="tx2">
                    <a:lumMod val="60000"/>
                    <a:lumOff val="40000"/>
                  </a:schemeClr>
                </a:solidFill>
              </a:rPr>
              <a:t>Describe the activities of the MPS on their regional level. </a:t>
            </a:r>
          </a:p>
          <a:p>
            <a:pPr marL="0" indent="0">
              <a:buNone/>
            </a:pPr>
            <a:r>
              <a:rPr lang="hr-HR" dirty="0" smtClean="0"/>
              <a:t>e. g. </a:t>
            </a:r>
          </a:p>
          <a:p>
            <a:pPr marL="0" indent="0">
              <a:buNone/>
            </a:pPr>
            <a:r>
              <a:rPr lang="hr-HR" dirty="0" smtClean="0"/>
              <a:t>1. ____________________</a:t>
            </a:r>
          </a:p>
          <a:p>
            <a:pPr marL="0" indent="0">
              <a:buNone/>
            </a:pPr>
            <a:r>
              <a:rPr lang="hr-HR" dirty="0" smtClean="0"/>
              <a:t>2. ____________________</a:t>
            </a:r>
          </a:p>
          <a:p>
            <a:pPr marL="0" indent="0">
              <a:buNone/>
            </a:pPr>
            <a:r>
              <a:rPr lang="hr-HR" dirty="0" smtClean="0"/>
              <a:t>3. _____________________</a:t>
            </a:r>
            <a:endParaRPr lang="en-GB" dirty="0"/>
          </a:p>
          <a:p>
            <a:endParaRPr lang="hr-HR" dirty="0"/>
          </a:p>
        </p:txBody>
      </p:sp>
    </p:spTree>
    <p:extLst>
      <p:ext uri="{BB962C8B-B14F-4D97-AF65-F5344CB8AC3E}">
        <p14:creationId xmlns="" xmlns:p14="http://schemas.microsoft.com/office/powerpoint/2010/main" val="754841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The</a:t>
            </a:r>
            <a:r>
              <a:rPr lang="hr-HR" dirty="0" smtClean="0"/>
              <a:t> </a:t>
            </a:r>
            <a:r>
              <a:rPr lang="hr-HR" dirty="0" err="1" smtClean="0"/>
              <a:t>House</a:t>
            </a:r>
            <a:r>
              <a:rPr lang="hr-HR" dirty="0" smtClean="0"/>
              <a:t> </a:t>
            </a:r>
            <a:r>
              <a:rPr lang="hr-HR" dirty="0" err="1" smtClean="0"/>
              <a:t>of</a:t>
            </a:r>
            <a:r>
              <a:rPr lang="hr-HR" dirty="0" smtClean="0"/>
              <a:t> </a:t>
            </a:r>
            <a:r>
              <a:rPr lang="hr-HR" dirty="0" err="1" smtClean="0"/>
              <a:t>Lords</a:t>
            </a:r>
            <a:endParaRPr lang="hr-HR" dirty="0"/>
          </a:p>
        </p:txBody>
      </p:sp>
      <p:sp>
        <p:nvSpPr>
          <p:cNvPr id="3" name="Content Placeholder 2"/>
          <p:cNvSpPr>
            <a:spLocks noGrp="1"/>
          </p:cNvSpPr>
          <p:nvPr>
            <p:ph idx="1"/>
          </p:nvPr>
        </p:nvSpPr>
        <p:spPr>
          <a:xfrm>
            <a:off x="500034" y="1643050"/>
            <a:ext cx="8229600" cy="4525963"/>
          </a:xfrm>
        </p:spPr>
        <p:txBody>
          <a:bodyPr>
            <a:normAutofit/>
          </a:bodyPr>
          <a:lstStyle/>
          <a:p>
            <a:pPr>
              <a:buFontTx/>
              <a:buChar char="-"/>
            </a:pPr>
            <a:r>
              <a:rPr lang="en-GB" sz="2800" dirty="0" smtClean="0"/>
              <a:t>the second chamber (of the bicameral body)</a:t>
            </a:r>
          </a:p>
          <a:p>
            <a:pPr>
              <a:buFontTx/>
              <a:buChar char="-"/>
            </a:pPr>
            <a:r>
              <a:rPr lang="en-GB" sz="2800" dirty="0" smtClean="0"/>
              <a:t>Independent from the other chamber (</a:t>
            </a:r>
            <a:r>
              <a:rPr lang="en-GB" sz="2800" dirty="0" err="1" smtClean="0"/>
              <a:t>HoC</a:t>
            </a:r>
            <a:r>
              <a:rPr lang="en-GB" sz="2800" dirty="0" smtClean="0"/>
              <a:t>)</a:t>
            </a:r>
          </a:p>
          <a:p>
            <a:pPr>
              <a:buFontTx/>
              <a:buChar char="-"/>
            </a:pPr>
            <a:r>
              <a:rPr lang="en-GB" sz="2800" dirty="0" smtClean="0"/>
              <a:t>Role in the law-making &amp; in the control of the executive power (government) </a:t>
            </a:r>
          </a:p>
          <a:p>
            <a:pPr marL="0" indent="0">
              <a:buNone/>
            </a:pPr>
            <a:endParaRPr lang="en-GB" sz="2800" dirty="0" smtClean="0"/>
          </a:p>
          <a:p>
            <a:pPr marL="0" indent="0">
              <a:buNone/>
            </a:pPr>
            <a:r>
              <a:rPr lang="en-GB" sz="2800" dirty="0" smtClean="0">
                <a:solidFill>
                  <a:srgbClr val="7030A0"/>
                </a:solidFill>
              </a:rPr>
              <a:t>Currently about 825 members</a:t>
            </a:r>
          </a:p>
        </p:txBody>
      </p:sp>
    </p:spTree>
    <p:extLst>
      <p:ext uri="{BB962C8B-B14F-4D97-AF65-F5344CB8AC3E}">
        <p14:creationId xmlns="" xmlns:p14="http://schemas.microsoft.com/office/powerpoint/2010/main" val="11993732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987</Words>
  <Application>Microsoft Office PowerPoint</Application>
  <PresentationFormat>On-screen Show (4:3)</PresentationFormat>
  <Paragraphs>134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Unit 9</vt:lpstr>
      <vt:lpstr>Definition of legislation (law-making)</vt:lpstr>
      <vt:lpstr>Other functions of the UK Parliament</vt:lpstr>
      <vt:lpstr>Law-making body</vt:lpstr>
      <vt:lpstr>The House of Commons</vt:lpstr>
      <vt:lpstr>Where do MPs come from?</vt:lpstr>
      <vt:lpstr>Working in the Parliament</vt:lpstr>
      <vt:lpstr>Are MPs present in their constituency?</vt:lpstr>
      <vt:lpstr>The House of Lords</vt:lpstr>
      <vt:lpstr>Visit the web page of the House of Lords and find out more about their work. http://www.parliament.uk/business/lords </vt:lpstr>
      <vt:lpstr>Members of the House of Lords</vt:lpstr>
      <vt:lpstr>The role of the Monarch</vt:lpstr>
      <vt:lpstr>Parliamentary sovereignty/supremacy</vt:lpstr>
      <vt:lpstr>The UK constitution</vt:lpstr>
      <vt:lpstr>Language work</vt:lpstr>
      <vt:lpstr>A bill </vt:lpstr>
      <vt:lpstr>Making of statutes</vt:lpstr>
      <vt:lpstr>Stages of the legislative procedure</vt:lpstr>
      <vt:lpstr>“BE IT ENACTED”</vt:lpstr>
      <vt:lpstr>An example of an Act of Parliament from 2015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9</dc:title>
  <dc:creator>User</dc:creator>
  <cp:lastModifiedBy>User</cp:lastModifiedBy>
  <cp:revision>19</cp:revision>
  <cp:lastPrinted>2018-03-27T10:15:09Z</cp:lastPrinted>
  <dcterms:created xsi:type="dcterms:W3CDTF">2018-03-26T19:57:34Z</dcterms:created>
  <dcterms:modified xsi:type="dcterms:W3CDTF">2018-04-02T09:16:59Z</dcterms:modified>
</cp:coreProperties>
</file>