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91" r:id="rId5"/>
    <p:sldId id="292" r:id="rId6"/>
    <p:sldId id="293" r:id="rId7"/>
    <p:sldId id="305" r:id="rId8"/>
    <p:sldId id="259" r:id="rId9"/>
    <p:sldId id="294" r:id="rId10"/>
    <p:sldId id="260" r:id="rId11"/>
    <p:sldId id="307" r:id="rId12"/>
    <p:sldId id="265" r:id="rId13"/>
    <p:sldId id="308" r:id="rId14"/>
    <p:sldId id="266" r:id="rId15"/>
    <p:sldId id="262" r:id="rId16"/>
    <p:sldId id="312" r:id="rId17"/>
    <p:sldId id="270" r:id="rId18"/>
    <p:sldId id="271" r:id="rId19"/>
    <p:sldId id="272" r:id="rId20"/>
    <p:sldId id="273" r:id="rId21"/>
    <p:sldId id="313" r:id="rId22"/>
    <p:sldId id="290" r:id="rId23"/>
    <p:sldId id="314" r:id="rId24"/>
    <p:sldId id="315" r:id="rId25"/>
    <p:sldId id="264" r:id="rId26"/>
    <p:sldId id="302" r:id="rId27"/>
    <p:sldId id="303" r:id="rId28"/>
    <p:sldId id="274" r:id="rId29"/>
    <p:sldId id="316" r:id="rId30"/>
    <p:sldId id="304" r:id="rId31"/>
    <p:sldId id="309" r:id="rId32"/>
    <p:sldId id="310" r:id="rId33"/>
    <p:sldId id="311" r:id="rId34"/>
    <p:sldId id="267" r:id="rId35"/>
    <p:sldId id="268" r:id="rId36"/>
    <p:sldId id="269" r:id="rId37"/>
    <p:sldId id="275" r:id="rId38"/>
    <p:sldId id="276" r:id="rId39"/>
    <p:sldId id="277" r:id="rId40"/>
    <p:sldId id="317" r:id="rId41"/>
    <p:sldId id="278" r:id="rId42"/>
    <p:sldId id="318" r:id="rId43"/>
    <p:sldId id="319" r:id="rId44"/>
    <p:sldId id="320" r:id="rId45"/>
    <p:sldId id="279" r:id="rId46"/>
    <p:sldId id="321" r:id="rId47"/>
    <p:sldId id="280" r:id="rId48"/>
    <p:sldId id="324" r:id="rId49"/>
    <p:sldId id="281" r:id="rId50"/>
    <p:sldId id="322" r:id="rId51"/>
    <p:sldId id="282" r:id="rId52"/>
    <p:sldId id="283" r:id="rId53"/>
    <p:sldId id="325" r:id="rId54"/>
    <p:sldId id="284" r:id="rId55"/>
    <p:sldId id="323" r:id="rId56"/>
    <p:sldId id="285" r:id="rId57"/>
    <p:sldId id="286" r:id="rId58"/>
    <p:sldId id="287" r:id="rId59"/>
    <p:sldId id="288" r:id="rId60"/>
    <p:sldId id="289" r:id="rId61"/>
    <p:sldId id="295" r:id="rId62"/>
    <p:sldId id="296" r:id="rId63"/>
    <p:sldId id="297" r:id="rId64"/>
    <p:sldId id="298" r:id="rId65"/>
    <p:sldId id="299" r:id="rId66"/>
    <p:sldId id="300" r:id="rId67"/>
    <p:sldId id="301" r:id="rId6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11/27/2017</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265738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1897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186645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100694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11/27/2017</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42174350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383640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11/27/2017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432991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11/27/2017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842043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11/27/2017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437694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11/27/2017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06256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11/27/2017</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5842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11/27/2017</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374547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err="1" smtClean="0"/>
              <a:t>Negligence</a:t>
            </a:r>
            <a:endParaRPr lang="en-US" dirty="0"/>
          </a:p>
        </p:txBody>
      </p:sp>
      <p:sp>
        <p:nvSpPr>
          <p:cNvPr id="3" name="Subtitle 2"/>
          <p:cNvSpPr>
            <a:spLocks noGrp="1"/>
          </p:cNvSpPr>
          <p:nvPr>
            <p:ph type="subTitle" idx="1"/>
          </p:nvPr>
        </p:nvSpPr>
        <p:spPr/>
        <p:txBody>
          <a:bodyPr/>
          <a:lstStyle/>
          <a:p>
            <a:r>
              <a:rPr lang="hr-HR" dirty="0" err="1" smtClean="0"/>
              <a:t>Part</a:t>
            </a:r>
            <a:r>
              <a:rPr lang="hr-HR" dirty="0" smtClean="0"/>
              <a:t> </a:t>
            </a:r>
            <a:r>
              <a:rPr lang="hr-HR" dirty="0" err="1" smtClean="0"/>
              <a:t>Three</a:t>
            </a:r>
            <a:endParaRPr lang="en-US" dirty="0"/>
          </a:p>
        </p:txBody>
      </p:sp>
    </p:spTree>
    <p:extLst>
      <p:ext uri="{BB962C8B-B14F-4D97-AF65-F5344CB8AC3E}">
        <p14:creationId xmlns:p14="http://schemas.microsoft.com/office/powerpoint/2010/main" val="1662531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Duty </a:t>
            </a:r>
            <a:r>
              <a:rPr lang="hr-HR" dirty="0" err="1" smtClean="0"/>
              <a:t>of</a:t>
            </a:r>
            <a:r>
              <a:rPr lang="hr-HR" dirty="0" smtClean="0"/>
              <a:t> Care</a:t>
            </a:r>
            <a:endParaRPr lang="en-US" dirty="0"/>
          </a:p>
        </p:txBody>
      </p:sp>
      <p:sp>
        <p:nvSpPr>
          <p:cNvPr id="3" name="Content Placeholder 2"/>
          <p:cNvSpPr>
            <a:spLocks noGrp="1"/>
          </p:cNvSpPr>
          <p:nvPr>
            <p:ph idx="1"/>
          </p:nvPr>
        </p:nvSpPr>
        <p:spPr/>
        <p:txBody>
          <a:bodyPr/>
          <a:lstStyle/>
          <a:p>
            <a:r>
              <a:rPr lang="en-GB" dirty="0"/>
              <a:t>Strict standards and legal tests have developed in English case law </a:t>
            </a:r>
            <a:r>
              <a:rPr lang="en-GB" dirty="0" smtClean="0"/>
              <a:t>to </a:t>
            </a:r>
            <a:r>
              <a:rPr lang="en-GB" dirty="0"/>
              <a:t>determine whether particular careless behaviour entails legal </a:t>
            </a:r>
            <a:r>
              <a:rPr lang="en-GB" b="1" dirty="0"/>
              <a:t>liability </a:t>
            </a:r>
            <a:r>
              <a:rPr lang="en-GB" dirty="0"/>
              <a:t>and warrants a court order of damages</a:t>
            </a:r>
            <a:r>
              <a:rPr lang="en-GB" dirty="0" smtClean="0"/>
              <a:t>.</a:t>
            </a:r>
            <a:endParaRPr lang="hr-HR" dirty="0" smtClean="0"/>
          </a:p>
          <a:p>
            <a:r>
              <a:rPr lang="en-GB" dirty="0" smtClean="0"/>
              <a:t>It </a:t>
            </a:r>
            <a:r>
              <a:rPr lang="en-GB" dirty="0"/>
              <a:t>does not suffice that one person acts carelessly towards another. </a:t>
            </a:r>
            <a:endParaRPr lang="hr-HR" dirty="0" smtClean="0"/>
          </a:p>
          <a:p>
            <a:r>
              <a:rPr lang="en-GB" dirty="0" smtClean="0"/>
              <a:t>It </a:t>
            </a:r>
            <a:r>
              <a:rPr lang="en-GB" dirty="0"/>
              <a:t>must first </a:t>
            </a:r>
            <a:r>
              <a:rPr lang="en-GB" dirty="0" smtClean="0"/>
              <a:t>be </a:t>
            </a:r>
            <a:r>
              <a:rPr lang="en-GB" dirty="0"/>
              <a:t>established that he </a:t>
            </a:r>
            <a:r>
              <a:rPr lang="en-GB" dirty="0" smtClean="0"/>
              <a:t>owes </a:t>
            </a:r>
            <a:r>
              <a:rPr lang="en-GB" dirty="0"/>
              <a:t>a </a:t>
            </a:r>
            <a:r>
              <a:rPr lang="en-GB" b="1" dirty="0"/>
              <a:t>duty of care</a:t>
            </a:r>
            <a:r>
              <a:rPr lang="en-GB" dirty="0"/>
              <a:t> towards the claimant. </a:t>
            </a:r>
            <a:endParaRPr lang="hr-HR" dirty="0" smtClean="0"/>
          </a:p>
          <a:p>
            <a:r>
              <a:rPr lang="en-GB" dirty="0" smtClean="0"/>
              <a:t> </a:t>
            </a:r>
            <a:r>
              <a:rPr lang="en-GB" dirty="0"/>
              <a:t>A duty of care is typically owed by professionals providing a service – doctors to patients, bus drivers to passengers, museum staff to visitors, manufacturers of products to consumers, etc. </a:t>
            </a:r>
            <a:endParaRPr lang="hr-HR" dirty="0"/>
          </a:p>
          <a:p>
            <a:endParaRPr lang="en-US" dirty="0"/>
          </a:p>
        </p:txBody>
      </p:sp>
    </p:spTree>
    <p:extLst>
      <p:ext uri="{BB962C8B-B14F-4D97-AF65-F5344CB8AC3E}">
        <p14:creationId xmlns:p14="http://schemas.microsoft.com/office/powerpoint/2010/main" val="3850545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hr-HR" smtClean="0"/>
              <a:t>Breach of duty</a:t>
            </a:r>
          </a:p>
        </p:txBody>
      </p:sp>
      <p:sp>
        <p:nvSpPr>
          <p:cNvPr id="25603" name="Rectangle 3"/>
          <p:cNvSpPr>
            <a:spLocks noGrp="1" noChangeArrowheads="1"/>
          </p:cNvSpPr>
          <p:nvPr>
            <p:ph type="body" idx="1"/>
          </p:nvPr>
        </p:nvSpPr>
        <p:spPr/>
        <p:txBody>
          <a:bodyPr/>
          <a:lstStyle/>
          <a:p>
            <a:pPr eaLnBrk="1" hangingPunct="1">
              <a:defRPr/>
            </a:pPr>
            <a:r>
              <a:rPr lang="hr-HR" smtClean="0"/>
              <a:t>If the defendant owed the claimant a duty of care, the next step is to prove that the defendant breached that duty of care</a:t>
            </a:r>
          </a:p>
          <a:p>
            <a:pPr eaLnBrk="1" hangingPunct="1">
              <a:defRPr/>
            </a:pPr>
            <a:r>
              <a:rPr lang="hr-HR" smtClean="0"/>
              <a:t>The test: objective</a:t>
            </a:r>
          </a:p>
          <a:p>
            <a:pPr eaLnBrk="1" hangingPunct="1">
              <a:defRPr/>
            </a:pPr>
            <a:r>
              <a:rPr lang="hr-HR" smtClean="0"/>
              <a:t>The standard: reasonableness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Standard </a:t>
            </a:r>
            <a:r>
              <a:rPr lang="hr-HR" dirty="0" err="1" smtClean="0"/>
              <a:t>of</a:t>
            </a:r>
            <a:r>
              <a:rPr lang="hr-HR" dirty="0" smtClean="0"/>
              <a:t> care</a:t>
            </a:r>
            <a:endParaRPr lang="en-US" dirty="0"/>
          </a:p>
        </p:txBody>
      </p:sp>
      <p:sp>
        <p:nvSpPr>
          <p:cNvPr id="3" name="Content Placeholder 2"/>
          <p:cNvSpPr>
            <a:spLocks noGrp="1"/>
          </p:cNvSpPr>
          <p:nvPr>
            <p:ph idx="1"/>
          </p:nvPr>
        </p:nvSpPr>
        <p:spPr/>
        <p:txBody>
          <a:bodyPr/>
          <a:lstStyle/>
          <a:p>
            <a:r>
              <a:rPr lang="en-GB" dirty="0"/>
              <a:t>The next thing for the court to decide is what </a:t>
            </a:r>
            <a:r>
              <a:rPr lang="en-GB" b="1" dirty="0"/>
              <a:t>standard of care</a:t>
            </a:r>
            <a:r>
              <a:rPr lang="en-GB" dirty="0"/>
              <a:t> was expected of the defendant in the case at hand. </a:t>
            </a:r>
            <a:endParaRPr lang="hr-HR" dirty="0" smtClean="0"/>
          </a:p>
          <a:p>
            <a:r>
              <a:rPr lang="en-GB" dirty="0" smtClean="0"/>
              <a:t>The </a:t>
            </a:r>
            <a:r>
              <a:rPr lang="en-GB" dirty="0"/>
              <a:t>general standard of care corresponds to the conduct of a </a:t>
            </a:r>
            <a:r>
              <a:rPr lang="en-GB" b="1" dirty="0"/>
              <a:t>reasonable man</a:t>
            </a:r>
            <a:r>
              <a:rPr lang="en-GB" dirty="0"/>
              <a:t> in the given circumstances. </a:t>
            </a:r>
            <a:endParaRPr lang="hr-HR" dirty="0" smtClean="0"/>
          </a:p>
          <a:p>
            <a:r>
              <a:rPr lang="en-GB" dirty="0" smtClean="0"/>
              <a:t>The </a:t>
            </a:r>
            <a:r>
              <a:rPr lang="en-GB" dirty="0"/>
              <a:t>standard of a reasonable man is typically above what an ordinary person would or might do. For example, even though many drivers run the yellow light, in law a reasonable man is expected </a:t>
            </a:r>
            <a:r>
              <a:rPr lang="en-GB" dirty="0" smtClean="0"/>
              <a:t>to</a:t>
            </a:r>
            <a:r>
              <a:rPr lang="hr-HR" dirty="0" smtClean="0"/>
              <a:t> </a:t>
            </a:r>
            <a:r>
              <a:rPr lang="en-GB" dirty="0" smtClean="0"/>
              <a:t>stop </a:t>
            </a:r>
            <a:r>
              <a:rPr lang="en-GB" dirty="0"/>
              <a:t>the vehicle. </a:t>
            </a:r>
            <a:endParaRPr lang="hr-HR" dirty="0" smtClean="0"/>
          </a:p>
          <a:p>
            <a:r>
              <a:rPr lang="en-GB" dirty="0" smtClean="0"/>
              <a:t>It </a:t>
            </a:r>
            <a:r>
              <a:rPr lang="en-GB" dirty="0"/>
              <a:t>is said that the reasonable man should be free from both over-apprehension and over-confidence. In other words, he does not need to be </a:t>
            </a:r>
            <a:r>
              <a:rPr lang="hr-HR" dirty="0" err="1" smtClean="0"/>
              <a:t>too</a:t>
            </a:r>
            <a:r>
              <a:rPr lang="en-GB" dirty="0" smtClean="0"/>
              <a:t> </a:t>
            </a:r>
            <a:r>
              <a:rPr lang="en-GB" dirty="0"/>
              <a:t>cautious, but neither should he be so sure of himself as to not apply care in his actions.</a:t>
            </a:r>
            <a:endParaRPr lang="hr-HR" dirty="0"/>
          </a:p>
          <a:p>
            <a:endParaRPr lang="en-US" dirty="0"/>
          </a:p>
        </p:txBody>
      </p:sp>
    </p:spTree>
    <p:extLst>
      <p:ext uri="{BB962C8B-B14F-4D97-AF65-F5344CB8AC3E}">
        <p14:creationId xmlns:p14="http://schemas.microsoft.com/office/powerpoint/2010/main" val="225167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The</a:t>
            </a:r>
            <a:r>
              <a:rPr lang="hr-HR" dirty="0" smtClean="0"/>
              <a:t> standard </a:t>
            </a:r>
            <a:r>
              <a:rPr lang="hr-HR" dirty="0" err="1" smtClean="0"/>
              <a:t>of</a:t>
            </a:r>
            <a:r>
              <a:rPr lang="hr-HR" dirty="0" smtClean="0"/>
              <a:t> care</a:t>
            </a:r>
          </a:p>
        </p:txBody>
      </p:sp>
      <p:sp>
        <p:nvSpPr>
          <p:cNvPr id="3" name="Content Placeholder 2"/>
          <p:cNvSpPr>
            <a:spLocks noGrp="1"/>
          </p:cNvSpPr>
          <p:nvPr>
            <p:ph idx="1"/>
          </p:nvPr>
        </p:nvSpPr>
        <p:spPr/>
        <p:txBody>
          <a:bodyPr/>
          <a:lstStyle/>
          <a:p>
            <a:pPr eaLnBrk="1" hangingPunct="1">
              <a:defRPr/>
            </a:pPr>
            <a:r>
              <a:rPr lang="hr-HR" dirty="0" smtClean="0"/>
              <a:t>Standard </a:t>
            </a:r>
            <a:r>
              <a:rPr lang="hr-HR" dirty="0" err="1" smtClean="0"/>
              <a:t>of</a:t>
            </a:r>
            <a:r>
              <a:rPr lang="hr-HR" dirty="0" smtClean="0"/>
              <a:t> care – </a:t>
            </a:r>
            <a:r>
              <a:rPr lang="hr-HR" dirty="0" err="1" smtClean="0"/>
              <a:t>that</a:t>
            </a:r>
            <a:r>
              <a:rPr lang="hr-HR" dirty="0" smtClean="0"/>
              <a:t> </a:t>
            </a:r>
            <a:r>
              <a:rPr lang="hr-HR" dirty="0" err="1" smtClean="0"/>
              <a:t>of</a:t>
            </a:r>
            <a:r>
              <a:rPr lang="hr-HR" dirty="0" smtClean="0"/>
              <a:t> </a:t>
            </a:r>
            <a:r>
              <a:rPr lang="hr-HR" dirty="0" err="1" smtClean="0"/>
              <a:t>an</a:t>
            </a:r>
            <a:r>
              <a:rPr lang="hr-HR" dirty="0" smtClean="0"/>
              <a:t> </a:t>
            </a:r>
            <a:r>
              <a:rPr lang="hr-HR" dirty="0" err="1" smtClean="0"/>
              <a:t>ordinary</a:t>
            </a:r>
            <a:r>
              <a:rPr lang="hr-HR" dirty="0" smtClean="0"/>
              <a:t> </a:t>
            </a:r>
            <a:r>
              <a:rPr lang="hr-HR" dirty="0" err="1" smtClean="0"/>
              <a:t>prudent</a:t>
            </a:r>
            <a:r>
              <a:rPr lang="hr-HR" dirty="0" smtClean="0"/>
              <a:t> </a:t>
            </a:r>
            <a:r>
              <a:rPr lang="hr-HR" dirty="0" err="1" smtClean="0"/>
              <a:t>person</a:t>
            </a:r>
            <a:endParaRPr lang="hr-HR" dirty="0" smtClean="0"/>
          </a:p>
          <a:p>
            <a:pPr eaLnBrk="1" hangingPunct="1">
              <a:defRPr/>
            </a:pPr>
            <a:r>
              <a:rPr lang="hr-HR" dirty="0" err="1" smtClean="0"/>
              <a:t>The</a:t>
            </a:r>
            <a:r>
              <a:rPr lang="hr-HR" dirty="0" smtClean="0"/>
              <a:t> care </a:t>
            </a:r>
            <a:r>
              <a:rPr lang="hr-HR" dirty="0" err="1" smtClean="0"/>
              <a:t>which</a:t>
            </a:r>
            <a:r>
              <a:rPr lang="hr-HR" dirty="0" smtClean="0"/>
              <a:t> a </a:t>
            </a:r>
            <a:r>
              <a:rPr lang="hr-HR" dirty="0" err="1" smtClean="0"/>
              <a:t>reasonable</a:t>
            </a:r>
            <a:r>
              <a:rPr lang="hr-HR" dirty="0" smtClean="0"/>
              <a:t> </a:t>
            </a:r>
            <a:r>
              <a:rPr lang="hr-HR" dirty="0" err="1" smtClean="0"/>
              <a:t>person</a:t>
            </a:r>
            <a:r>
              <a:rPr lang="hr-HR" dirty="0" smtClean="0"/>
              <a:t> </a:t>
            </a:r>
            <a:r>
              <a:rPr lang="hr-HR" dirty="0" err="1" smtClean="0"/>
              <a:t>would</a:t>
            </a:r>
            <a:r>
              <a:rPr lang="hr-HR" dirty="0" smtClean="0"/>
              <a:t> use </a:t>
            </a:r>
            <a:r>
              <a:rPr lang="hr-HR" dirty="0" err="1" smtClean="0"/>
              <a:t>in</a:t>
            </a:r>
            <a:r>
              <a:rPr lang="hr-HR" dirty="0" smtClean="0"/>
              <a:t> </a:t>
            </a:r>
            <a:r>
              <a:rPr lang="hr-HR" dirty="0" err="1" smtClean="0"/>
              <a:t>the</a:t>
            </a:r>
            <a:r>
              <a:rPr lang="hr-HR" dirty="0" smtClean="0"/>
              <a:t> </a:t>
            </a:r>
            <a:r>
              <a:rPr lang="hr-HR" dirty="0" err="1" smtClean="0"/>
              <a:t>circumstances</a:t>
            </a:r>
            <a:endParaRPr lang="hr-HR" dirty="0" smtClean="0"/>
          </a:p>
          <a:p>
            <a:pPr eaLnBrk="1" hangingPunct="1">
              <a:defRPr/>
            </a:pPr>
            <a:r>
              <a:rPr lang="hr-HR" dirty="0" err="1" smtClean="0"/>
              <a:t>Where</a:t>
            </a:r>
            <a:r>
              <a:rPr lang="hr-HR" dirty="0" smtClean="0"/>
              <a:t> </a:t>
            </a:r>
            <a:r>
              <a:rPr lang="hr-HR" dirty="0" err="1" smtClean="0"/>
              <a:t>serious</a:t>
            </a:r>
            <a:r>
              <a:rPr lang="hr-HR" dirty="0" smtClean="0"/>
              <a:t> </a:t>
            </a:r>
            <a:r>
              <a:rPr lang="hr-HR" dirty="0" err="1" smtClean="0"/>
              <a:t>consequences</a:t>
            </a:r>
            <a:r>
              <a:rPr lang="hr-HR" dirty="0" smtClean="0"/>
              <a:t> </a:t>
            </a:r>
            <a:r>
              <a:rPr lang="hr-HR" dirty="0" err="1" smtClean="0"/>
              <a:t>may</a:t>
            </a:r>
            <a:r>
              <a:rPr lang="hr-HR" dirty="0" smtClean="0"/>
              <a:t> </a:t>
            </a:r>
            <a:r>
              <a:rPr lang="hr-HR" dirty="0" err="1" smtClean="0"/>
              <a:t>follow</a:t>
            </a:r>
            <a:r>
              <a:rPr lang="hr-HR" dirty="0" smtClean="0"/>
              <a:t> </a:t>
            </a:r>
            <a:r>
              <a:rPr lang="hr-HR" dirty="0" err="1" smtClean="0"/>
              <a:t>from</a:t>
            </a:r>
            <a:r>
              <a:rPr lang="hr-HR" dirty="0" smtClean="0"/>
              <a:t> </a:t>
            </a:r>
            <a:r>
              <a:rPr lang="hr-HR" dirty="0" err="1" smtClean="0"/>
              <a:t>carelessness</a:t>
            </a:r>
            <a:r>
              <a:rPr lang="hr-HR" dirty="0" smtClean="0"/>
              <a:t>, </a:t>
            </a:r>
            <a:r>
              <a:rPr lang="hr-HR" dirty="0" err="1" smtClean="0"/>
              <a:t>the</a:t>
            </a:r>
            <a:r>
              <a:rPr lang="hr-HR" dirty="0" smtClean="0"/>
              <a:t> </a:t>
            </a:r>
            <a:r>
              <a:rPr lang="hr-HR" dirty="0" err="1" smtClean="0"/>
              <a:t>greater</a:t>
            </a:r>
            <a:r>
              <a:rPr lang="hr-HR" dirty="0" smtClean="0"/>
              <a:t> </a:t>
            </a:r>
            <a:r>
              <a:rPr lang="hr-HR" dirty="0" err="1" smtClean="0"/>
              <a:t>degree</a:t>
            </a:r>
            <a:r>
              <a:rPr lang="hr-HR" dirty="0" smtClean="0"/>
              <a:t> </a:t>
            </a:r>
            <a:r>
              <a:rPr lang="hr-HR" dirty="0" err="1" smtClean="0"/>
              <a:t>of</a:t>
            </a:r>
            <a:r>
              <a:rPr lang="hr-HR" dirty="0" smtClean="0"/>
              <a:t> care must </a:t>
            </a:r>
            <a:r>
              <a:rPr lang="hr-HR" dirty="0" err="1" smtClean="0"/>
              <a:t>be</a:t>
            </a:r>
            <a:r>
              <a:rPr lang="hr-HR" dirty="0" smtClean="0"/>
              <a:t> </a:t>
            </a:r>
            <a:r>
              <a:rPr lang="hr-HR" dirty="0" err="1" smtClean="0"/>
              <a:t>exercised</a:t>
            </a:r>
            <a:r>
              <a:rPr lang="hr-HR" dirty="0" smtClean="0"/>
              <a:t> (more care </a:t>
            </a:r>
            <a:r>
              <a:rPr lang="hr-HR" dirty="0" err="1" smtClean="0"/>
              <a:t>needed</a:t>
            </a:r>
            <a:r>
              <a:rPr lang="hr-HR" dirty="0" smtClean="0"/>
              <a:t> </a:t>
            </a:r>
            <a:r>
              <a:rPr lang="hr-HR" dirty="0" err="1" smtClean="0"/>
              <a:t>in</a:t>
            </a:r>
            <a:r>
              <a:rPr lang="hr-HR" dirty="0" smtClean="0"/>
              <a:t> </a:t>
            </a:r>
            <a:r>
              <a:rPr lang="hr-HR" dirty="0" err="1" smtClean="0"/>
              <a:t>handling</a:t>
            </a:r>
            <a:r>
              <a:rPr lang="hr-HR" dirty="0" smtClean="0"/>
              <a:t> a </a:t>
            </a:r>
            <a:r>
              <a:rPr lang="hr-HR" dirty="0" err="1" smtClean="0"/>
              <a:t>loaded</a:t>
            </a:r>
            <a:r>
              <a:rPr lang="hr-HR" dirty="0" smtClean="0"/>
              <a:t> </a:t>
            </a:r>
            <a:r>
              <a:rPr lang="hr-HR" dirty="0" err="1" smtClean="0"/>
              <a:t>gun</a:t>
            </a:r>
            <a:r>
              <a:rPr lang="hr-HR" dirty="0" smtClean="0"/>
              <a:t> </a:t>
            </a:r>
            <a:r>
              <a:rPr lang="hr-HR" dirty="0" err="1" smtClean="0"/>
              <a:t>than</a:t>
            </a:r>
            <a:r>
              <a:rPr lang="hr-HR" dirty="0" smtClean="0"/>
              <a:t> </a:t>
            </a:r>
            <a:r>
              <a:rPr lang="hr-HR" dirty="0" err="1" smtClean="0"/>
              <a:t>handling</a:t>
            </a:r>
            <a:r>
              <a:rPr lang="hr-HR" dirty="0" smtClean="0"/>
              <a:t> </a:t>
            </a:r>
            <a:r>
              <a:rPr lang="hr-HR" dirty="0" err="1" smtClean="0"/>
              <a:t>a</a:t>
            </a:r>
            <a:r>
              <a:rPr lang="hr-HR" dirty="0" smtClean="0"/>
              <a:t> </a:t>
            </a:r>
            <a:r>
              <a:rPr lang="hr-HR" dirty="0" err="1" smtClean="0"/>
              <a:t>walking</a:t>
            </a:r>
            <a:r>
              <a:rPr lang="hr-HR" dirty="0" smtClean="0"/>
              <a:t> </a:t>
            </a:r>
            <a:r>
              <a:rPr lang="hr-HR" dirty="0" err="1" smtClean="0"/>
              <a:t>stick</a:t>
            </a:r>
            <a:r>
              <a:rPr lang="hr-HR" dirty="0"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Breach</a:t>
            </a:r>
            <a:r>
              <a:rPr lang="hr-HR" dirty="0" smtClean="0"/>
              <a:t> </a:t>
            </a:r>
            <a:r>
              <a:rPr lang="hr-HR" dirty="0" err="1" smtClean="0"/>
              <a:t>of</a:t>
            </a:r>
            <a:r>
              <a:rPr lang="hr-HR" dirty="0" smtClean="0"/>
              <a:t> </a:t>
            </a:r>
            <a:r>
              <a:rPr lang="hr-HR" dirty="0" err="1" smtClean="0"/>
              <a:t>the</a:t>
            </a:r>
            <a:r>
              <a:rPr lang="hr-HR" dirty="0" smtClean="0"/>
              <a:t> standard </a:t>
            </a:r>
            <a:r>
              <a:rPr lang="hr-HR" dirty="0" err="1" smtClean="0"/>
              <a:t>of</a:t>
            </a:r>
            <a:r>
              <a:rPr lang="hr-HR" dirty="0" smtClean="0"/>
              <a:t> care</a:t>
            </a:r>
            <a:endParaRPr lang="en-US" dirty="0"/>
          </a:p>
        </p:txBody>
      </p:sp>
      <p:sp>
        <p:nvSpPr>
          <p:cNvPr id="3" name="Content Placeholder 2"/>
          <p:cNvSpPr>
            <a:spLocks noGrp="1"/>
          </p:cNvSpPr>
          <p:nvPr>
            <p:ph idx="1"/>
          </p:nvPr>
        </p:nvSpPr>
        <p:spPr/>
        <p:txBody>
          <a:bodyPr/>
          <a:lstStyle/>
          <a:p>
            <a:r>
              <a:rPr lang="en-GB" dirty="0"/>
              <a:t>Once the standard is established, the court will go on to determine whether the defendant’s behaviour fell below the standard, i.e. whether the standard was </a:t>
            </a:r>
            <a:r>
              <a:rPr lang="en-GB" b="1" dirty="0"/>
              <a:t>breached</a:t>
            </a:r>
            <a:r>
              <a:rPr lang="en-GB" dirty="0"/>
              <a:t>. </a:t>
            </a:r>
            <a:endParaRPr lang="hr-HR" dirty="0" smtClean="0"/>
          </a:p>
          <a:p>
            <a:r>
              <a:rPr lang="en-GB" dirty="0" smtClean="0"/>
              <a:t>In </a:t>
            </a:r>
            <a:r>
              <a:rPr lang="en-GB" dirty="0"/>
              <a:t>cases of professional negligence the court considers the opinions of a body of professionals attesting to the usual and accepted practices in the profession (i.e. the </a:t>
            </a:r>
            <a:r>
              <a:rPr lang="en-GB" b="1" dirty="0"/>
              <a:t>professional standard</a:t>
            </a:r>
            <a:r>
              <a:rPr lang="en-GB" dirty="0"/>
              <a:t>), which helps the court decide whether the defendant went against those practices. If he did, the defendant is deemed to have acted negligently.</a:t>
            </a:r>
            <a:endParaRPr lang="hr-HR" dirty="0"/>
          </a:p>
          <a:p>
            <a:endParaRPr lang="en-US" dirty="0"/>
          </a:p>
        </p:txBody>
      </p:sp>
    </p:spTree>
    <p:extLst>
      <p:ext uri="{BB962C8B-B14F-4D97-AF65-F5344CB8AC3E}">
        <p14:creationId xmlns:p14="http://schemas.microsoft.com/office/powerpoint/2010/main" val="3548883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Reasonable</a:t>
            </a:r>
            <a:r>
              <a:rPr lang="hr-HR" dirty="0"/>
              <a:t> </a:t>
            </a:r>
            <a:r>
              <a:rPr lang="hr-HR" dirty="0" err="1"/>
              <a:t>foreseeability</a:t>
            </a:r>
            <a:r>
              <a:rPr lang="hr-HR" dirty="0"/>
              <a:t> </a:t>
            </a:r>
            <a:r>
              <a:rPr lang="hr-HR" dirty="0" err="1"/>
              <a:t>of</a:t>
            </a:r>
            <a:r>
              <a:rPr lang="hr-HR" dirty="0"/>
              <a:t> </a:t>
            </a:r>
            <a:r>
              <a:rPr lang="hr-HR" dirty="0" err="1"/>
              <a:t>harm</a:t>
            </a:r>
            <a:endParaRPr lang="en-US" dirty="0"/>
          </a:p>
        </p:txBody>
      </p:sp>
      <p:sp>
        <p:nvSpPr>
          <p:cNvPr id="3" name="Content Placeholder 2"/>
          <p:cNvSpPr>
            <a:spLocks noGrp="1"/>
          </p:cNvSpPr>
          <p:nvPr>
            <p:ph idx="1"/>
          </p:nvPr>
        </p:nvSpPr>
        <p:spPr/>
        <p:txBody>
          <a:bodyPr/>
          <a:lstStyle/>
          <a:p>
            <a:r>
              <a:rPr lang="en-GB" dirty="0"/>
              <a:t>There are no rough-and-ready rules for establishing reasonable foresight – this will always depend on the individual circumstances of the case. </a:t>
            </a:r>
            <a:endParaRPr lang="hr-HR" dirty="0" smtClean="0"/>
          </a:p>
          <a:p>
            <a:r>
              <a:rPr lang="en-GB" dirty="0" smtClean="0"/>
              <a:t>However</a:t>
            </a:r>
            <a:r>
              <a:rPr lang="en-GB" dirty="0"/>
              <a:t>, substantial case law (and statute law) has developed over time to cover many frequent situations so that the duty of care can often be established quickly</a:t>
            </a:r>
            <a:r>
              <a:rPr lang="en-GB" dirty="0" smtClean="0"/>
              <a:t>.</a:t>
            </a:r>
            <a:endParaRPr lang="hr-HR" dirty="0" smtClean="0"/>
          </a:p>
          <a:p>
            <a:endParaRPr lang="hr-HR" dirty="0"/>
          </a:p>
          <a:p>
            <a:endParaRPr lang="en-US" dirty="0"/>
          </a:p>
        </p:txBody>
      </p:sp>
    </p:spTree>
    <p:extLst>
      <p:ext uri="{BB962C8B-B14F-4D97-AF65-F5344CB8AC3E}">
        <p14:creationId xmlns:p14="http://schemas.microsoft.com/office/powerpoint/2010/main" val="24982458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hr-HR" smtClean="0"/>
              <a:t>Causation</a:t>
            </a:r>
          </a:p>
        </p:txBody>
      </p:sp>
      <p:sp>
        <p:nvSpPr>
          <p:cNvPr id="26627" name="Rectangle 3"/>
          <p:cNvSpPr>
            <a:spLocks noGrp="1" noChangeArrowheads="1"/>
          </p:cNvSpPr>
          <p:nvPr>
            <p:ph type="body" idx="1"/>
          </p:nvPr>
        </p:nvSpPr>
        <p:spPr/>
        <p:txBody>
          <a:bodyPr/>
          <a:lstStyle/>
          <a:p>
            <a:pPr eaLnBrk="1" hangingPunct="1">
              <a:defRPr/>
            </a:pPr>
            <a:r>
              <a:rPr lang="hr-HR" smtClean="0"/>
              <a:t>Even if the claimant can show that the defendant owed him a duty of care and he breached it, he must show that the defendant caused his injuries – i.e.to establish causation: there has to be a clear link between the claimant’s loss and the way the defendant behaved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Causation</a:t>
            </a:r>
            <a:r>
              <a:rPr lang="hr-HR" b="1" dirty="0"/>
              <a:t/>
            </a:r>
            <a:br>
              <a:rPr lang="hr-HR" b="1" dirty="0"/>
            </a:br>
            <a:endParaRPr lang="en-US" dirty="0"/>
          </a:p>
        </p:txBody>
      </p:sp>
      <p:sp>
        <p:nvSpPr>
          <p:cNvPr id="3" name="Content Placeholder 2"/>
          <p:cNvSpPr>
            <a:spLocks noGrp="1"/>
          </p:cNvSpPr>
          <p:nvPr>
            <p:ph idx="1"/>
          </p:nvPr>
        </p:nvSpPr>
        <p:spPr/>
        <p:txBody>
          <a:bodyPr/>
          <a:lstStyle/>
          <a:p>
            <a:r>
              <a:rPr lang="en-GB" dirty="0"/>
              <a:t>In order to find the negligent defendant actually liable for the damage, </a:t>
            </a:r>
            <a:r>
              <a:rPr lang="en-GB" b="1" dirty="0"/>
              <a:t>causation </a:t>
            </a:r>
            <a:r>
              <a:rPr lang="en-GB" dirty="0"/>
              <a:t>must be established. </a:t>
            </a:r>
            <a:endParaRPr lang="hr-HR" dirty="0" smtClean="0"/>
          </a:p>
          <a:p>
            <a:r>
              <a:rPr lang="en-GB" dirty="0" smtClean="0"/>
              <a:t>This </a:t>
            </a:r>
            <a:r>
              <a:rPr lang="en-GB" dirty="0"/>
              <a:t>is done by way of the </a:t>
            </a:r>
            <a:r>
              <a:rPr lang="en-GB" b="1" dirty="0"/>
              <a:t>‘but for’ test</a:t>
            </a:r>
            <a:r>
              <a:rPr lang="en-GB" dirty="0"/>
              <a:t>, which means answering the following question: ’Would the claimant have suffered the damage but for the negligent act of the defendant</a:t>
            </a:r>
            <a:r>
              <a:rPr lang="en-GB" dirty="0" smtClean="0"/>
              <a:t>?’</a:t>
            </a:r>
            <a:endParaRPr lang="hr-HR" dirty="0" smtClean="0"/>
          </a:p>
          <a:p>
            <a:r>
              <a:rPr lang="en-GB" dirty="0" smtClean="0"/>
              <a:t> </a:t>
            </a:r>
            <a:r>
              <a:rPr lang="en-GB" dirty="0"/>
              <a:t>If the answer is ‘yes’, then there is no causation because the damage would have occurred regardless of the negligent act. </a:t>
            </a:r>
            <a:endParaRPr lang="hr-HR" dirty="0" smtClean="0"/>
          </a:p>
          <a:p>
            <a:r>
              <a:rPr lang="en-GB" dirty="0" smtClean="0"/>
              <a:t>If </a:t>
            </a:r>
            <a:r>
              <a:rPr lang="en-GB" dirty="0"/>
              <a:t>the answer is ‘no’, that means that it was the particular breach of the duty of care on the part of the defendant that caused the damage to the claimant. </a:t>
            </a:r>
            <a:endParaRPr lang="hr-HR" dirty="0"/>
          </a:p>
          <a:p>
            <a:endParaRPr lang="en-US" dirty="0"/>
          </a:p>
        </p:txBody>
      </p:sp>
    </p:spTree>
    <p:extLst>
      <p:ext uri="{BB962C8B-B14F-4D97-AF65-F5344CB8AC3E}">
        <p14:creationId xmlns:p14="http://schemas.microsoft.com/office/powerpoint/2010/main" val="839779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Causation</a:t>
            </a:r>
            <a:endParaRPr lang="en-US" dirty="0"/>
          </a:p>
        </p:txBody>
      </p:sp>
      <p:sp>
        <p:nvSpPr>
          <p:cNvPr id="3" name="Content Placeholder 2"/>
          <p:cNvSpPr>
            <a:spLocks noGrp="1"/>
          </p:cNvSpPr>
          <p:nvPr>
            <p:ph idx="1"/>
          </p:nvPr>
        </p:nvSpPr>
        <p:spPr/>
        <p:txBody>
          <a:bodyPr/>
          <a:lstStyle/>
          <a:p>
            <a:r>
              <a:rPr lang="en-GB" dirty="0"/>
              <a:t>The causal link between the negligent act and the damage must be proved on a </a:t>
            </a:r>
            <a:r>
              <a:rPr lang="en-GB" b="1" dirty="0"/>
              <a:t>balance of probabilities</a:t>
            </a:r>
            <a:r>
              <a:rPr lang="en-GB" dirty="0"/>
              <a:t>. </a:t>
            </a:r>
            <a:endParaRPr lang="hr-HR" dirty="0" smtClean="0"/>
          </a:p>
          <a:p>
            <a:r>
              <a:rPr lang="en-GB" dirty="0" smtClean="0"/>
              <a:t>This </a:t>
            </a:r>
            <a:r>
              <a:rPr lang="en-GB" dirty="0"/>
              <a:t>means that it is more likely than not that the defendant’s negligence caused the damage</a:t>
            </a:r>
            <a:endParaRPr lang="en-US" dirty="0"/>
          </a:p>
        </p:txBody>
      </p:sp>
    </p:spTree>
    <p:extLst>
      <p:ext uri="{BB962C8B-B14F-4D97-AF65-F5344CB8AC3E}">
        <p14:creationId xmlns:p14="http://schemas.microsoft.com/office/powerpoint/2010/main" val="29234816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Causation</a:t>
            </a:r>
            <a:endParaRPr lang="en-US" dirty="0"/>
          </a:p>
        </p:txBody>
      </p:sp>
      <p:sp>
        <p:nvSpPr>
          <p:cNvPr id="3" name="Content Placeholder 2"/>
          <p:cNvSpPr>
            <a:spLocks noGrp="1"/>
          </p:cNvSpPr>
          <p:nvPr>
            <p:ph idx="1"/>
          </p:nvPr>
        </p:nvSpPr>
        <p:spPr/>
        <p:txBody>
          <a:bodyPr>
            <a:normAutofit/>
          </a:bodyPr>
          <a:lstStyle/>
          <a:p>
            <a:r>
              <a:rPr lang="en-GB" dirty="0"/>
              <a:t>Proving </a:t>
            </a:r>
            <a:r>
              <a:rPr lang="en-GB" dirty="0" smtClean="0"/>
              <a:t>causation </a:t>
            </a:r>
            <a:r>
              <a:rPr lang="en-GB" dirty="0"/>
              <a:t>can </a:t>
            </a:r>
            <a:r>
              <a:rPr lang="en-GB" dirty="0" smtClean="0"/>
              <a:t>become </a:t>
            </a:r>
            <a:r>
              <a:rPr lang="en-GB" dirty="0"/>
              <a:t>quite complicated. </a:t>
            </a:r>
            <a:endParaRPr lang="hr-HR" dirty="0" smtClean="0"/>
          </a:p>
          <a:p>
            <a:r>
              <a:rPr lang="en-GB" dirty="0" smtClean="0"/>
              <a:t>The </a:t>
            </a:r>
            <a:r>
              <a:rPr lang="en-GB" dirty="0"/>
              <a:t>precise cause of damage might be difficult to pinpoint, especially when there are multiple possible causes. For example, someone might develop a disease due to their employer’s negligent failure to provide a safe working environment. However, the claimant’s own lack of care for his physical well-being might be a substantial </a:t>
            </a:r>
            <a:r>
              <a:rPr lang="en-GB" b="1" dirty="0"/>
              <a:t>contributing factor</a:t>
            </a:r>
            <a:r>
              <a:rPr lang="en-GB" dirty="0"/>
              <a:t>. The disease might also have occurred by itself. In such cases, the </a:t>
            </a:r>
            <a:r>
              <a:rPr lang="en-GB" b="1" dirty="0"/>
              <a:t>negligent </a:t>
            </a:r>
            <a:r>
              <a:rPr lang="en-GB" dirty="0"/>
              <a:t>and the </a:t>
            </a:r>
            <a:r>
              <a:rPr lang="en-GB" b="1" dirty="0"/>
              <a:t>non-tortious risks</a:t>
            </a:r>
            <a:r>
              <a:rPr lang="en-GB" dirty="0"/>
              <a:t> are quantified and weighed against one another. </a:t>
            </a:r>
            <a:endParaRPr lang="hr-HR" dirty="0" smtClean="0"/>
          </a:p>
          <a:p>
            <a:endParaRPr lang="en-US" dirty="0"/>
          </a:p>
        </p:txBody>
      </p:sp>
    </p:spTree>
    <p:extLst>
      <p:ext uri="{BB962C8B-B14F-4D97-AF65-F5344CB8AC3E}">
        <p14:creationId xmlns:p14="http://schemas.microsoft.com/office/powerpoint/2010/main" val="14666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Discussion</a:t>
            </a:r>
            <a:endParaRPr lang="en-US" dirty="0"/>
          </a:p>
        </p:txBody>
      </p:sp>
      <p:sp>
        <p:nvSpPr>
          <p:cNvPr id="3" name="Content Placeholder 2"/>
          <p:cNvSpPr>
            <a:spLocks noGrp="1"/>
          </p:cNvSpPr>
          <p:nvPr>
            <p:ph idx="1"/>
          </p:nvPr>
        </p:nvSpPr>
        <p:spPr/>
        <p:txBody>
          <a:bodyPr/>
          <a:lstStyle/>
          <a:p>
            <a:pPr lvl="0"/>
            <a:r>
              <a:rPr lang="en-GB" dirty="0"/>
              <a:t>Think of situations in which one person should act with care towards another and fails to provide it. Have you heard of lawsuits being filed over such situations</a:t>
            </a:r>
            <a:r>
              <a:rPr lang="en-GB" dirty="0" smtClean="0"/>
              <a:t>?</a:t>
            </a:r>
            <a:endParaRPr lang="hr-HR" dirty="0"/>
          </a:p>
          <a:p>
            <a:pPr lvl="0"/>
            <a:r>
              <a:rPr lang="en-GB" dirty="0"/>
              <a:t>Participating in traffic requires drivers and pedestrians to act with care. </a:t>
            </a:r>
            <a:endParaRPr lang="hr-HR" dirty="0" smtClean="0"/>
          </a:p>
          <a:p>
            <a:pPr lvl="0"/>
            <a:r>
              <a:rPr lang="en-GB" dirty="0" smtClean="0"/>
              <a:t>What </a:t>
            </a:r>
            <a:r>
              <a:rPr lang="en-GB" dirty="0"/>
              <a:t>can happen as a result of careless driving? </a:t>
            </a:r>
            <a:endParaRPr lang="hr-HR" dirty="0" smtClean="0"/>
          </a:p>
          <a:p>
            <a:pPr lvl="0"/>
            <a:r>
              <a:rPr lang="en-GB" dirty="0" smtClean="0"/>
              <a:t>What </a:t>
            </a:r>
            <a:r>
              <a:rPr lang="en-GB" dirty="0"/>
              <a:t>court proceedings can arise from traffic accidents? </a:t>
            </a:r>
            <a:endParaRPr lang="hr-HR" dirty="0" smtClean="0"/>
          </a:p>
          <a:p>
            <a:pPr lvl="0"/>
            <a:r>
              <a:rPr lang="en-GB" dirty="0" smtClean="0"/>
              <a:t>What </a:t>
            </a:r>
            <a:r>
              <a:rPr lang="en-GB" dirty="0"/>
              <a:t>are the possible consequences for participants?</a:t>
            </a:r>
            <a:endParaRPr lang="hr-HR" dirty="0"/>
          </a:p>
          <a:p>
            <a:endParaRPr lang="en-US" dirty="0"/>
          </a:p>
        </p:txBody>
      </p:sp>
    </p:spTree>
    <p:extLst>
      <p:ext uri="{BB962C8B-B14F-4D97-AF65-F5344CB8AC3E}">
        <p14:creationId xmlns:p14="http://schemas.microsoft.com/office/powerpoint/2010/main" val="25936873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Intervening</a:t>
            </a:r>
            <a:r>
              <a:rPr lang="hr-HR" dirty="0" smtClean="0"/>
              <a:t> </a:t>
            </a:r>
            <a:r>
              <a:rPr lang="hr-HR" dirty="0" err="1" smtClean="0"/>
              <a:t>act</a:t>
            </a:r>
            <a:endParaRPr lang="en-US" dirty="0"/>
          </a:p>
        </p:txBody>
      </p:sp>
      <p:sp>
        <p:nvSpPr>
          <p:cNvPr id="3" name="Content Placeholder 2"/>
          <p:cNvSpPr>
            <a:spLocks noGrp="1"/>
          </p:cNvSpPr>
          <p:nvPr>
            <p:ph idx="1"/>
          </p:nvPr>
        </p:nvSpPr>
        <p:spPr/>
        <p:txBody>
          <a:bodyPr/>
          <a:lstStyle/>
          <a:p>
            <a:r>
              <a:rPr lang="en-GB" dirty="0"/>
              <a:t>The defendant will not be liable if the damage is too </a:t>
            </a:r>
            <a:r>
              <a:rPr lang="en-GB" b="1" dirty="0"/>
              <a:t>remote </a:t>
            </a:r>
            <a:r>
              <a:rPr lang="en-GB" dirty="0"/>
              <a:t>from the negligent act. This means that another act occurred between the negligent act and the damage, thus breaking the </a:t>
            </a:r>
            <a:r>
              <a:rPr lang="en-GB" b="1" dirty="0"/>
              <a:t>chain of causation</a:t>
            </a:r>
            <a:r>
              <a:rPr lang="en-GB" dirty="0"/>
              <a:t>. </a:t>
            </a:r>
            <a:endParaRPr lang="hr-HR" dirty="0" smtClean="0"/>
          </a:p>
          <a:p>
            <a:r>
              <a:rPr lang="en-GB" dirty="0" smtClean="0"/>
              <a:t>The </a:t>
            </a:r>
            <a:r>
              <a:rPr lang="en-GB" b="1" dirty="0"/>
              <a:t>intervening act</a:t>
            </a:r>
            <a:r>
              <a:rPr lang="en-GB" dirty="0"/>
              <a:t> can be performed by the </a:t>
            </a:r>
            <a:r>
              <a:rPr lang="en-GB" dirty="0" err="1" smtClean="0"/>
              <a:t>claiman</a:t>
            </a:r>
            <a:r>
              <a:rPr lang="hr-HR" dirty="0" smtClean="0"/>
              <a:t>t</a:t>
            </a:r>
            <a:r>
              <a:rPr lang="en-GB" dirty="0" smtClean="0"/>
              <a:t>, </a:t>
            </a:r>
            <a:r>
              <a:rPr lang="en-GB" dirty="0"/>
              <a:t>by a third party, or it can be an act of nature. For example, a claimant whose leg was injured through the defendant’s negligence engages in a physically demanding activity which might reasonably cause further damage to his leg. The intervening act of the claimant </a:t>
            </a:r>
            <a:r>
              <a:rPr lang="en-GB" dirty="0" smtClean="0"/>
              <a:t> </a:t>
            </a:r>
            <a:r>
              <a:rPr lang="en-GB" dirty="0"/>
              <a:t>causes further injury. The defendant will not be found liable for the further damage which resulted from the claimant’s actions performed while fully aware of the additional risk.</a:t>
            </a:r>
            <a:endParaRPr lang="hr-HR" dirty="0"/>
          </a:p>
          <a:p>
            <a:endParaRPr lang="en-US" dirty="0"/>
          </a:p>
        </p:txBody>
      </p:sp>
    </p:spTree>
    <p:extLst>
      <p:ext uri="{BB962C8B-B14F-4D97-AF65-F5344CB8AC3E}">
        <p14:creationId xmlns:p14="http://schemas.microsoft.com/office/powerpoint/2010/main" val="1727823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hr-HR" smtClean="0"/>
              <a:t>Contributory negligence</a:t>
            </a:r>
          </a:p>
        </p:txBody>
      </p:sp>
      <p:sp>
        <p:nvSpPr>
          <p:cNvPr id="27651" name="Rectangle 3"/>
          <p:cNvSpPr>
            <a:spLocks noGrp="1" noChangeArrowheads="1"/>
          </p:cNvSpPr>
          <p:nvPr>
            <p:ph type="body" idx="1"/>
          </p:nvPr>
        </p:nvSpPr>
        <p:spPr/>
        <p:txBody>
          <a:bodyPr/>
          <a:lstStyle/>
          <a:p>
            <a:pPr eaLnBrk="1" hangingPunct="1">
              <a:defRPr/>
            </a:pPr>
            <a:r>
              <a:rPr lang="hr-HR" smtClean="0"/>
              <a:t>Even if a claimant has proved a duty of care, a breach of that duty and causation, the defendant could still have a defence: contributory negligence</a:t>
            </a:r>
          </a:p>
          <a:p>
            <a:pPr eaLnBrk="1" hangingPunct="1">
              <a:defRPr/>
            </a:pPr>
            <a:r>
              <a:rPr lang="hr-HR" smtClean="0"/>
              <a:t>The claimant’s injury was only partly caused by the defendant’s conduct; the claimant himself is also at fault and partly to blame for his injury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Contributory</a:t>
            </a:r>
            <a:r>
              <a:rPr lang="hr-HR" dirty="0" smtClean="0"/>
              <a:t> </a:t>
            </a:r>
            <a:r>
              <a:rPr lang="hr-HR" dirty="0" err="1" smtClean="0"/>
              <a:t>negligence</a:t>
            </a:r>
            <a:endParaRPr lang="en-US" dirty="0"/>
          </a:p>
        </p:txBody>
      </p:sp>
      <p:sp>
        <p:nvSpPr>
          <p:cNvPr id="3" name="Content Placeholder 2"/>
          <p:cNvSpPr>
            <a:spLocks noGrp="1"/>
          </p:cNvSpPr>
          <p:nvPr>
            <p:ph idx="1"/>
          </p:nvPr>
        </p:nvSpPr>
        <p:spPr/>
        <p:txBody>
          <a:bodyPr/>
          <a:lstStyle/>
          <a:p>
            <a:r>
              <a:rPr lang="en-GB" dirty="0"/>
              <a:t>Liability is established if it can be proved that the defendant’s negligence materially increased the risk of damage. In another example, a pedestrian who carelessly runs out into a busy street likely bears significant responsibility for the injury sustained from being involved in a traffic accident. </a:t>
            </a:r>
            <a:endParaRPr lang="hr-HR" dirty="0"/>
          </a:p>
          <a:p>
            <a:r>
              <a:rPr lang="en-GB" dirty="0"/>
              <a:t>If the claimant’s own behaviour contributed to the damage, </a:t>
            </a:r>
            <a:r>
              <a:rPr lang="en-GB" b="1" dirty="0"/>
              <a:t>contributory negligence</a:t>
            </a:r>
            <a:r>
              <a:rPr lang="en-GB" dirty="0"/>
              <a:t> might be claimed by the defendant in his defence. </a:t>
            </a:r>
            <a:endParaRPr lang="hr-HR" dirty="0"/>
          </a:p>
          <a:p>
            <a:r>
              <a:rPr lang="en-GB" b="1" dirty="0"/>
              <a:t>Non-tortious</a:t>
            </a:r>
            <a:r>
              <a:rPr lang="en-GB" dirty="0"/>
              <a:t> contributing factors will often lead to a reduction of the amount of damages </a:t>
            </a:r>
            <a:r>
              <a:rPr lang="en-GB" b="1" dirty="0"/>
              <a:t>awarded</a:t>
            </a:r>
            <a:r>
              <a:rPr lang="en-GB" dirty="0"/>
              <a:t> by the court.</a:t>
            </a:r>
            <a:endParaRPr lang="hr-HR" dirty="0"/>
          </a:p>
          <a:p>
            <a:endParaRPr lang="en-US" dirty="0"/>
          </a:p>
        </p:txBody>
      </p:sp>
    </p:spTree>
    <p:extLst>
      <p:ext uri="{BB962C8B-B14F-4D97-AF65-F5344CB8AC3E}">
        <p14:creationId xmlns:p14="http://schemas.microsoft.com/office/powerpoint/2010/main" val="36703186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Sayers</a:t>
            </a:r>
            <a:r>
              <a:rPr lang="hr-HR" dirty="0" smtClean="0"/>
              <a:t> v. </a:t>
            </a:r>
            <a:r>
              <a:rPr lang="hr-HR" dirty="0" err="1" smtClean="0"/>
              <a:t>Harlow</a:t>
            </a:r>
            <a:r>
              <a:rPr lang="hr-HR" dirty="0" smtClean="0"/>
              <a:t> U.D.C. (1958)</a:t>
            </a:r>
          </a:p>
        </p:txBody>
      </p:sp>
      <p:sp>
        <p:nvSpPr>
          <p:cNvPr id="3" name="Content Placeholder 2"/>
          <p:cNvSpPr>
            <a:spLocks noGrp="1"/>
          </p:cNvSpPr>
          <p:nvPr>
            <p:ph idx="1"/>
          </p:nvPr>
        </p:nvSpPr>
        <p:spPr/>
        <p:txBody>
          <a:bodyPr/>
          <a:lstStyle/>
          <a:p>
            <a:pPr eaLnBrk="1" hangingPunct="1">
              <a:defRPr/>
            </a:pPr>
            <a:r>
              <a:rPr lang="hr-HR" sz="2400" dirty="0" err="1"/>
              <a:t>The</a:t>
            </a:r>
            <a:r>
              <a:rPr lang="hr-HR" sz="2400" dirty="0"/>
              <a:t> </a:t>
            </a:r>
            <a:r>
              <a:rPr lang="hr-HR" sz="2400" dirty="0" err="1"/>
              <a:t>plaintiff</a:t>
            </a:r>
            <a:r>
              <a:rPr lang="hr-HR" sz="2400" dirty="0"/>
              <a:t>, a </a:t>
            </a:r>
            <a:r>
              <a:rPr lang="hr-HR" sz="2400" dirty="0" err="1"/>
              <a:t>woman</a:t>
            </a:r>
            <a:r>
              <a:rPr lang="hr-HR" sz="2400" dirty="0"/>
              <a:t>, </a:t>
            </a:r>
            <a:r>
              <a:rPr lang="hr-HR" sz="2400" dirty="0" err="1"/>
              <a:t>entered</a:t>
            </a:r>
            <a:r>
              <a:rPr lang="hr-HR" sz="2400" dirty="0"/>
              <a:t> </a:t>
            </a:r>
            <a:r>
              <a:rPr lang="hr-HR" sz="2400" dirty="0" err="1"/>
              <a:t>a</a:t>
            </a:r>
            <a:r>
              <a:rPr lang="hr-HR" sz="2400" dirty="0"/>
              <a:t> </a:t>
            </a:r>
            <a:r>
              <a:rPr lang="hr-HR" sz="2400" dirty="0" err="1"/>
              <a:t>public</a:t>
            </a:r>
            <a:r>
              <a:rPr lang="hr-HR" sz="2400" dirty="0"/>
              <a:t> </a:t>
            </a:r>
            <a:r>
              <a:rPr lang="hr-HR" sz="2400" dirty="0" err="1"/>
              <a:t>lavatory</a:t>
            </a:r>
            <a:r>
              <a:rPr lang="hr-HR" sz="2400" dirty="0"/>
              <a:t> </a:t>
            </a:r>
            <a:r>
              <a:rPr lang="hr-HR" sz="2400" dirty="0" err="1"/>
              <a:t>owned</a:t>
            </a:r>
            <a:r>
              <a:rPr lang="hr-HR" sz="2400" dirty="0"/>
              <a:t> </a:t>
            </a:r>
            <a:r>
              <a:rPr lang="hr-HR" sz="2400" dirty="0" err="1"/>
              <a:t>and</a:t>
            </a:r>
            <a:r>
              <a:rPr lang="hr-HR" sz="2400" dirty="0"/>
              <a:t> </a:t>
            </a:r>
            <a:r>
              <a:rPr lang="hr-HR" sz="2400" dirty="0" err="1"/>
              <a:t>operated</a:t>
            </a:r>
            <a:r>
              <a:rPr lang="hr-HR" sz="2400" dirty="0"/>
              <a:t> </a:t>
            </a:r>
            <a:r>
              <a:rPr lang="hr-HR" sz="2400" dirty="0" err="1"/>
              <a:t>by</a:t>
            </a:r>
            <a:r>
              <a:rPr lang="hr-HR" sz="2400" dirty="0"/>
              <a:t> </a:t>
            </a:r>
            <a:r>
              <a:rPr lang="hr-HR" sz="2400" dirty="0" err="1"/>
              <a:t>defendants</a:t>
            </a:r>
            <a:r>
              <a:rPr lang="hr-HR" sz="2400" dirty="0"/>
              <a:t>. </a:t>
            </a:r>
            <a:r>
              <a:rPr lang="hr-HR" sz="2400" dirty="0" err="1"/>
              <a:t>Owing</a:t>
            </a:r>
            <a:r>
              <a:rPr lang="hr-HR" sz="2400" dirty="0"/>
              <a:t> to a </a:t>
            </a:r>
            <a:r>
              <a:rPr lang="hr-HR" sz="2400" dirty="0" err="1"/>
              <a:t>defective</a:t>
            </a:r>
            <a:r>
              <a:rPr lang="hr-HR" sz="2400" dirty="0"/>
              <a:t> </a:t>
            </a:r>
            <a:r>
              <a:rPr lang="hr-HR" sz="2400" dirty="0" err="1"/>
              <a:t>lock</a:t>
            </a:r>
            <a:r>
              <a:rPr lang="hr-HR" sz="2400" dirty="0"/>
              <a:t> </a:t>
            </a:r>
            <a:r>
              <a:rPr lang="hr-HR" sz="2400" dirty="0" err="1"/>
              <a:t>without</a:t>
            </a:r>
            <a:r>
              <a:rPr lang="hr-HR" sz="2400" dirty="0"/>
              <a:t> </a:t>
            </a:r>
            <a:r>
              <a:rPr lang="hr-HR" sz="2400" dirty="0" err="1"/>
              <a:t>a</a:t>
            </a:r>
            <a:r>
              <a:rPr lang="hr-HR" sz="2400" dirty="0"/>
              <a:t> </a:t>
            </a:r>
            <a:r>
              <a:rPr lang="hr-HR" sz="2400" dirty="0" err="1"/>
              <a:t>handle</a:t>
            </a:r>
            <a:r>
              <a:rPr lang="hr-HR" sz="2400" dirty="0"/>
              <a:t>, </a:t>
            </a:r>
            <a:r>
              <a:rPr lang="hr-HR" sz="2400" dirty="0" err="1"/>
              <a:t>she</a:t>
            </a:r>
            <a:r>
              <a:rPr lang="hr-HR" sz="2400" dirty="0"/>
              <a:t> </a:t>
            </a:r>
            <a:r>
              <a:rPr lang="hr-HR" sz="2400" dirty="0" err="1"/>
              <a:t>could</a:t>
            </a:r>
            <a:r>
              <a:rPr lang="hr-HR" sz="2400" dirty="0"/>
              <a:t> </a:t>
            </a:r>
            <a:r>
              <a:rPr lang="hr-HR" sz="2400" dirty="0" err="1"/>
              <a:t>not</a:t>
            </a:r>
            <a:r>
              <a:rPr lang="hr-HR" sz="2400" dirty="0"/>
              <a:t> </a:t>
            </a:r>
            <a:r>
              <a:rPr lang="hr-HR" sz="2400" dirty="0" err="1"/>
              <a:t>get</a:t>
            </a:r>
            <a:r>
              <a:rPr lang="hr-HR" sz="2400" dirty="0"/>
              <a:t> </a:t>
            </a:r>
            <a:r>
              <a:rPr lang="hr-HR" sz="2400" dirty="0" err="1"/>
              <a:t>out</a:t>
            </a:r>
            <a:r>
              <a:rPr lang="hr-HR" sz="2400" dirty="0"/>
              <a:t> </a:t>
            </a:r>
            <a:r>
              <a:rPr lang="hr-HR" sz="2400" dirty="0" err="1"/>
              <a:t>of</a:t>
            </a:r>
            <a:r>
              <a:rPr lang="hr-HR" sz="2400" dirty="0"/>
              <a:t> </a:t>
            </a:r>
            <a:r>
              <a:rPr lang="hr-HR" sz="2400" dirty="0" err="1"/>
              <a:t>the</a:t>
            </a:r>
            <a:r>
              <a:rPr lang="hr-HR" sz="2400" dirty="0"/>
              <a:t> </a:t>
            </a:r>
            <a:r>
              <a:rPr lang="hr-HR" sz="2400" dirty="0" err="1"/>
              <a:t>cubicle</a:t>
            </a:r>
            <a:r>
              <a:rPr lang="hr-HR" sz="2400" dirty="0"/>
              <a:t>. </a:t>
            </a:r>
            <a:r>
              <a:rPr lang="hr-HR" sz="2400" dirty="0" err="1"/>
              <a:t>Her</a:t>
            </a:r>
            <a:r>
              <a:rPr lang="hr-HR" sz="2400" dirty="0"/>
              <a:t> bus </a:t>
            </a:r>
            <a:r>
              <a:rPr lang="hr-HR" sz="2400" dirty="0" err="1"/>
              <a:t>was</a:t>
            </a:r>
            <a:r>
              <a:rPr lang="hr-HR" sz="2400" dirty="0"/>
              <a:t> </a:t>
            </a:r>
            <a:r>
              <a:rPr lang="hr-HR" sz="2400" dirty="0" err="1"/>
              <a:t>due</a:t>
            </a:r>
            <a:r>
              <a:rPr lang="hr-HR" sz="2400" dirty="0"/>
              <a:t> to </a:t>
            </a:r>
            <a:r>
              <a:rPr lang="hr-HR" sz="2400" dirty="0" err="1"/>
              <a:t>leave</a:t>
            </a:r>
            <a:r>
              <a:rPr lang="hr-HR" sz="2400" dirty="0"/>
              <a:t>, </a:t>
            </a:r>
            <a:r>
              <a:rPr lang="hr-HR" sz="2400" dirty="0" err="1"/>
              <a:t>and</a:t>
            </a:r>
            <a:r>
              <a:rPr lang="hr-HR" sz="2400" dirty="0"/>
              <a:t> </a:t>
            </a:r>
            <a:r>
              <a:rPr lang="hr-HR" sz="2400" dirty="0" err="1"/>
              <a:t>she</a:t>
            </a:r>
            <a:r>
              <a:rPr lang="hr-HR" sz="2400" dirty="0"/>
              <a:t> </a:t>
            </a:r>
            <a:r>
              <a:rPr lang="hr-HR" sz="2400" dirty="0" err="1"/>
              <a:t>tried</a:t>
            </a:r>
            <a:r>
              <a:rPr lang="hr-HR" sz="2400" dirty="0"/>
              <a:t> </a:t>
            </a:r>
            <a:r>
              <a:rPr lang="hr-HR" sz="2400" dirty="0" err="1"/>
              <a:t>to</a:t>
            </a:r>
            <a:r>
              <a:rPr lang="hr-HR" sz="2400" dirty="0"/>
              <a:t> </a:t>
            </a:r>
            <a:r>
              <a:rPr lang="hr-HR" sz="2400" dirty="0" err="1"/>
              <a:t>climb</a:t>
            </a:r>
            <a:r>
              <a:rPr lang="hr-HR" sz="2400" dirty="0"/>
              <a:t> </a:t>
            </a:r>
            <a:r>
              <a:rPr lang="hr-HR" sz="2400" dirty="0" err="1"/>
              <a:t>over</a:t>
            </a:r>
            <a:r>
              <a:rPr lang="hr-HR" sz="2400" dirty="0"/>
              <a:t> </a:t>
            </a:r>
            <a:r>
              <a:rPr lang="hr-HR" sz="2400" dirty="0" err="1"/>
              <a:t>the</a:t>
            </a:r>
            <a:r>
              <a:rPr lang="hr-HR" sz="2400" dirty="0"/>
              <a:t> </a:t>
            </a:r>
            <a:r>
              <a:rPr lang="hr-HR" sz="2400" dirty="0" err="1"/>
              <a:t>door</a:t>
            </a:r>
            <a:r>
              <a:rPr lang="hr-HR" sz="2400" dirty="0"/>
              <a:t>. </a:t>
            </a:r>
            <a:r>
              <a:rPr lang="hr-HR" sz="2400" dirty="0" err="1"/>
              <a:t>She</a:t>
            </a:r>
            <a:r>
              <a:rPr lang="hr-HR" sz="2400" dirty="0"/>
              <a:t> </a:t>
            </a:r>
            <a:r>
              <a:rPr lang="hr-HR" sz="2400" dirty="0" err="1"/>
              <a:t>placed</a:t>
            </a:r>
            <a:r>
              <a:rPr lang="hr-HR" sz="2400" dirty="0"/>
              <a:t> her </a:t>
            </a:r>
            <a:r>
              <a:rPr lang="hr-HR" sz="2400" dirty="0" err="1"/>
              <a:t>foot</a:t>
            </a:r>
            <a:r>
              <a:rPr lang="hr-HR" sz="2400" dirty="0"/>
              <a:t> on a </a:t>
            </a:r>
            <a:r>
              <a:rPr lang="hr-HR" sz="2400" dirty="0" err="1"/>
              <a:t>revolving</a:t>
            </a:r>
            <a:r>
              <a:rPr lang="hr-HR" sz="2400" dirty="0"/>
              <a:t> </a:t>
            </a:r>
            <a:r>
              <a:rPr lang="hr-HR" sz="2400" dirty="0" err="1"/>
              <a:t>toilet</a:t>
            </a:r>
            <a:r>
              <a:rPr lang="hr-HR" sz="2400" dirty="0"/>
              <a:t> </a:t>
            </a:r>
            <a:r>
              <a:rPr lang="hr-HR" sz="2400" dirty="0" err="1"/>
              <a:t>roll</a:t>
            </a:r>
            <a:r>
              <a:rPr lang="hr-HR" sz="2400" dirty="0"/>
              <a:t>, </a:t>
            </a:r>
            <a:r>
              <a:rPr lang="hr-HR" sz="2400" dirty="0" err="1"/>
              <a:t>fell</a:t>
            </a:r>
            <a:r>
              <a:rPr lang="hr-HR" sz="2400" dirty="0"/>
              <a:t> to </a:t>
            </a:r>
            <a:r>
              <a:rPr lang="hr-HR" sz="2400" dirty="0" err="1"/>
              <a:t>the</a:t>
            </a:r>
            <a:r>
              <a:rPr lang="hr-HR" sz="2400" dirty="0"/>
              <a:t> </a:t>
            </a:r>
            <a:r>
              <a:rPr lang="hr-HR" sz="2400" dirty="0" err="1"/>
              <a:t>ground</a:t>
            </a:r>
            <a:r>
              <a:rPr lang="hr-HR" sz="2400" dirty="0"/>
              <a:t> </a:t>
            </a:r>
            <a:r>
              <a:rPr lang="hr-HR" sz="2400" dirty="0" err="1"/>
              <a:t>and</a:t>
            </a:r>
            <a:r>
              <a:rPr lang="hr-HR" sz="2400" dirty="0"/>
              <a:t> </a:t>
            </a:r>
            <a:r>
              <a:rPr lang="hr-HR" sz="2400" dirty="0" err="1"/>
              <a:t>injured</a:t>
            </a:r>
            <a:r>
              <a:rPr lang="hr-HR" sz="2400" dirty="0"/>
              <a:t> </a:t>
            </a:r>
            <a:r>
              <a:rPr lang="hr-HR" sz="2400" dirty="0" err="1"/>
              <a:t>herself</a:t>
            </a:r>
            <a:r>
              <a:rPr lang="hr-HR" sz="2400" dirty="0"/>
              <a:t>. </a:t>
            </a:r>
            <a:r>
              <a:rPr lang="hr-HR" sz="2400" dirty="0" err="1"/>
              <a:t>She</a:t>
            </a:r>
            <a:r>
              <a:rPr lang="hr-HR" sz="2400" dirty="0"/>
              <a:t> </a:t>
            </a:r>
            <a:r>
              <a:rPr lang="hr-HR" sz="2400" dirty="0" err="1"/>
              <a:t>sued</a:t>
            </a:r>
            <a:r>
              <a:rPr lang="hr-HR" sz="2400" dirty="0"/>
              <a:t> </a:t>
            </a:r>
            <a:r>
              <a:rPr lang="hr-HR" sz="2400" dirty="0" err="1"/>
              <a:t>the</a:t>
            </a:r>
            <a:r>
              <a:rPr lang="hr-HR" sz="2400" dirty="0"/>
              <a:t> </a:t>
            </a:r>
            <a:r>
              <a:rPr lang="hr-HR" sz="2400" dirty="0" err="1"/>
              <a:t>local</a:t>
            </a:r>
            <a:r>
              <a:rPr lang="hr-HR" sz="2400" dirty="0"/>
              <a:t> </a:t>
            </a:r>
            <a:r>
              <a:rPr lang="hr-HR" sz="2400" dirty="0" err="1"/>
              <a:t>authority</a:t>
            </a:r>
            <a:r>
              <a:rPr lang="hr-HR" sz="2400" dirty="0"/>
              <a:t>. </a:t>
            </a:r>
          </a:p>
          <a:p>
            <a:pPr eaLnBrk="1" hangingPunct="1">
              <a:defRPr/>
            </a:pPr>
            <a:r>
              <a:rPr lang="hr-HR" sz="2400" dirty="0" err="1"/>
              <a:t>Held</a:t>
            </a:r>
            <a:r>
              <a:rPr lang="hr-HR" sz="2400" dirty="0"/>
              <a:t>: (1) </a:t>
            </a:r>
            <a:r>
              <a:rPr lang="hr-HR" sz="2400" dirty="0" err="1"/>
              <a:t>the</a:t>
            </a:r>
            <a:r>
              <a:rPr lang="hr-HR" sz="2400" dirty="0"/>
              <a:t> </a:t>
            </a:r>
            <a:r>
              <a:rPr lang="hr-HR" sz="2400" dirty="0" err="1"/>
              <a:t>defendants</a:t>
            </a:r>
            <a:r>
              <a:rPr lang="hr-HR" sz="2400" dirty="0"/>
              <a:t> </a:t>
            </a:r>
            <a:r>
              <a:rPr lang="hr-HR" sz="2400" dirty="0" err="1"/>
              <a:t>were</a:t>
            </a:r>
            <a:r>
              <a:rPr lang="hr-HR" sz="2400" dirty="0"/>
              <a:t> </a:t>
            </a:r>
            <a:r>
              <a:rPr lang="hr-HR" sz="2400" dirty="0" err="1"/>
              <a:t>negligent</a:t>
            </a:r>
            <a:r>
              <a:rPr lang="hr-HR" sz="2400" dirty="0"/>
              <a:t>; (</a:t>
            </a:r>
            <a:r>
              <a:rPr lang="hr-HR" sz="2400" dirty="0" err="1"/>
              <a:t>2</a:t>
            </a:r>
            <a:r>
              <a:rPr lang="hr-HR" sz="2400" dirty="0"/>
              <a:t>) </a:t>
            </a:r>
            <a:r>
              <a:rPr lang="hr-HR" sz="2400" dirty="0" err="1"/>
              <a:t>the</a:t>
            </a:r>
            <a:r>
              <a:rPr lang="hr-HR" sz="2400" dirty="0"/>
              <a:t> </a:t>
            </a:r>
            <a:r>
              <a:rPr lang="hr-HR" sz="2400" dirty="0" err="1"/>
              <a:t>plaintiff</a:t>
            </a:r>
            <a:r>
              <a:rPr lang="hr-HR" sz="2400" dirty="0"/>
              <a:t> </a:t>
            </a:r>
            <a:r>
              <a:rPr lang="hr-HR" sz="2400" dirty="0" err="1"/>
              <a:t>was</a:t>
            </a:r>
            <a:r>
              <a:rPr lang="hr-HR" sz="2400" dirty="0"/>
              <a:t> </a:t>
            </a:r>
            <a:r>
              <a:rPr lang="hr-HR" sz="2400" dirty="0" err="1"/>
              <a:t>guilty</a:t>
            </a:r>
            <a:r>
              <a:rPr lang="hr-HR" sz="2400" dirty="0"/>
              <a:t> </a:t>
            </a:r>
            <a:r>
              <a:rPr lang="hr-HR" sz="2400" dirty="0" err="1"/>
              <a:t>of</a:t>
            </a:r>
            <a:r>
              <a:rPr lang="hr-HR" sz="2400" dirty="0"/>
              <a:t> </a:t>
            </a:r>
            <a:r>
              <a:rPr lang="hr-HR" sz="2400" dirty="0" err="1"/>
              <a:t>contributory</a:t>
            </a:r>
            <a:r>
              <a:rPr lang="hr-HR" sz="2400" dirty="0"/>
              <a:t> </a:t>
            </a:r>
            <a:r>
              <a:rPr lang="hr-HR" sz="2400" dirty="0" err="1"/>
              <a:t>negligence</a:t>
            </a:r>
            <a:r>
              <a:rPr lang="hr-HR" sz="2400" dirty="0"/>
              <a:t> </a:t>
            </a:r>
            <a:r>
              <a:rPr lang="hr-HR" sz="2400" dirty="0" err="1"/>
              <a:t>in</a:t>
            </a:r>
            <a:r>
              <a:rPr lang="hr-HR" sz="2400" dirty="0"/>
              <a:t> </a:t>
            </a:r>
            <a:r>
              <a:rPr lang="hr-HR" sz="2400" dirty="0" err="1"/>
              <a:t>trying</a:t>
            </a:r>
            <a:r>
              <a:rPr lang="hr-HR" sz="2400" dirty="0"/>
              <a:t> to </a:t>
            </a:r>
            <a:r>
              <a:rPr lang="hr-HR" sz="2400" dirty="0" err="1"/>
              <a:t>balance</a:t>
            </a:r>
            <a:r>
              <a:rPr lang="hr-HR" sz="2400" dirty="0"/>
              <a:t> on a </a:t>
            </a:r>
            <a:r>
              <a:rPr lang="hr-HR" sz="2400" dirty="0" err="1"/>
              <a:t>revolving</a:t>
            </a:r>
            <a:r>
              <a:rPr lang="hr-HR" sz="2400" dirty="0"/>
              <a:t> </a:t>
            </a:r>
            <a:r>
              <a:rPr lang="hr-HR" sz="2400" dirty="0" err="1"/>
              <a:t>object</a:t>
            </a:r>
            <a:r>
              <a:rPr lang="hr-HR" sz="2400" dirty="0"/>
              <a:t>. </a:t>
            </a:r>
            <a:r>
              <a:rPr lang="hr-HR" sz="2400" dirty="0" err="1"/>
              <a:t>Her</a:t>
            </a:r>
            <a:r>
              <a:rPr lang="hr-HR" sz="2400" dirty="0"/>
              <a:t> </a:t>
            </a:r>
            <a:r>
              <a:rPr lang="hr-HR" sz="2400" dirty="0" err="1"/>
              <a:t>claim</a:t>
            </a:r>
            <a:r>
              <a:rPr lang="hr-HR" sz="2400" dirty="0"/>
              <a:t> </a:t>
            </a:r>
            <a:r>
              <a:rPr lang="hr-HR" sz="2400" dirty="0" err="1"/>
              <a:t>would</a:t>
            </a:r>
            <a:r>
              <a:rPr lang="hr-HR" sz="2400" dirty="0"/>
              <a:t> </a:t>
            </a:r>
            <a:r>
              <a:rPr lang="hr-HR" sz="2400" dirty="0" err="1"/>
              <a:t>be</a:t>
            </a:r>
            <a:r>
              <a:rPr lang="hr-HR" sz="2400" dirty="0"/>
              <a:t> </a:t>
            </a:r>
            <a:r>
              <a:rPr lang="hr-HR" sz="2400" dirty="0" err="1"/>
              <a:t>reduced</a:t>
            </a:r>
            <a:r>
              <a:rPr lang="hr-HR" sz="2400" dirty="0"/>
              <a:t> </a:t>
            </a:r>
            <a:r>
              <a:rPr lang="hr-HR" sz="2400" dirty="0" err="1"/>
              <a:t>by</a:t>
            </a:r>
            <a:r>
              <a:rPr lang="hr-HR" sz="2400" dirty="0"/>
              <a:t> one-</a:t>
            </a:r>
            <a:r>
              <a:rPr lang="hr-HR" sz="2400" dirty="0" err="1"/>
              <a:t>quarter</a:t>
            </a:r>
            <a:endParaRPr lang="hr-H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Froom</a:t>
            </a:r>
            <a:r>
              <a:rPr lang="hr-HR" dirty="0" smtClean="0"/>
              <a:t> </a:t>
            </a:r>
            <a:r>
              <a:rPr lang="hr-HR" dirty="0" err="1" smtClean="0"/>
              <a:t>and</a:t>
            </a:r>
            <a:r>
              <a:rPr lang="hr-HR" dirty="0" smtClean="0"/>
              <a:t> </a:t>
            </a:r>
            <a:r>
              <a:rPr lang="hr-HR" dirty="0" err="1" smtClean="0"/>
              <a:t>others</a:t>
            </a:r>
            <a:r>
              <a:rPr lang="hr-HR" dirty="0" smtClean="0"/>
              <a:t> v. </a:t>
            </a:r>
            <a:r>
              <a:rPr lang="hr-HR" dirty="0" err="1" smtClean="0"/>
              <a:t>Butcher</a:t>
            </a:r>
            <a:r>
              <a:rPr lang="hr-HR" dirty="0" smtClean="0"/>
              <a:t> (1976)</a:t>
            </a:r>
          </a:p>
        </p:txBody>
      </p:sp>
      <p:sp>
        <p:nvSpPr>
          <p:cNvPr id="3" name="Content Placeholder 2"/>
          <p:cNvSpPr>
            <a:spLocks noGrp="1"/>
          </p:cNvSpPr>
          <p:nvPr>
            <p:ph idx="1"/>
          </p:nvPr>
        </p:nvSpPr>
        <p:spPr/>
        <p:txBody>
          <a:bodyPr/>
          <a:lstStyle/>
          <a:p>
            <a:pPr eaLnBrk="1" hangingPunct="1">
              <a:defRPr/>
            </a:pPr>
            <a:r>
              <a:rPr lang="hr-HR" dirty="0" smtClean="0"/>
              <a:t>B. </a:t>
            </a:r>
            <a:r>
              <a:rPr lang="hr-HR" dirty="0" err="1" smtClean="0"/>
              <a:t>drove</a:t>
            </a:r>
            <a:r>
              <a:rPr lang="hr-HR" dirty="0" smtClean="0"/>
              <a:t> a car </a:t>
            </a:r>
            <a:r>
              <a:rPr lang="hr-HR" dirty="0" err="1" smtClean="0"/>
              <a:t>negligently</a:t>
            </a:r>
            <a:r>
              <a:rPr lang="hr-HR" dirty="0" smtClean="0"/>
              <a:t> on a </a:t>
            </a:r>
            <a:r>
              <a:rPr lang="hr-HR" dirty="0" err="1" smtClean="0"/>
              <a:t>road</a:t>
            </a:r>
            <a:r>
              <a:rPr lang="hr-HR" dirty="0" smtClean="0"/>
              <a:t> </a:t>
            </a:r>
            <a:r>
              <a:rPr lang="hr-HR" dirty="0" err="1" smtClean="0"/>
              <a:t>and</a:t>
            </a:r>
            <a:r>
              <a:rPr lang="hr-HR" dirty="0" smtClean="0"/>
              <a:t> </a:t>
            </a:r>
            <a:r>
              <a:rPr lang="hr-HR" dirty="0" err="1" smtClean="0"/>
              <a:t>collided</a:t>
            </a:r>
            <a:r>
              <a:rPr lang="hr-HR" dirty="0" smtClean="0"/>
              <a:t> </a:t>
            </a:r>
            <a:r>
              <a:rPr lang="hr-HR" dirty="0" err="1" smtClean="0"/>
              <a:t>with</a:t>
            </a:r>
            <a:r>
              <a:rPr lang="hr-HR" dirty="0" smtClean="0"/>
              <a:t> F’s car </a:t>
            </a:r>
            <a:r>
              <a:rPr lang="hr-HR" dirty="0" err="1" smtClean="0"/>
              <a:t>injuring</a:t>
            </a:r>
            <a:r>
              <a:rPr lang="hr-HR" dirty="0" smtClean="0"/>
              <a:t> </a:t>
            </a:r>
            <a:r>
              <a:rPr lang="hr-HR" dirty="0" err="1" smtClean="0"/>
              <a:t>the</a:t>
            </a:r>
            <a:r>
              <a:rPr lang="hr-HR" dirty="0" smtClean="0"/>
              <a:t> </a:t>
            </a:r>
            <a:r>
              <a:rPr lang="hr-HR" dirty="0" err="1" smtClean="0"/>
              <a:t>driver</a:t>
            </a:r>
            <a:r>
              <a:rPr lang="hr-HR" dirty="0" smtClean="0"/>
              <a:t>, F, who </a:t>
            </a:r>
            <a:r>
              <a:rPr lang="hr-HR" dirty="0" err="1" smtClean="0"/>
              <a:t>was</a:t>
            </a:r>
            <a:r>
              <a:rPr lang="hr-HR" dirty="0" smtClean="0"/>
              <a:t> </a:t>
            </a:r>
            <a:r>
              <a:rPr lang="hr-HR" dirty="0" err="1" smtClean="0"/>
              <a:t>not</a:t>
            </a:r>
            <a:r>
              <a:rPr lang="hr-HR" dirty="0" smtClean="0"/>
              <a:t> </a:t>
            </a:r>
            <a:r>
              <a:rPr lang="hr-HR" dirty="0" err="1" smtClean="0"/>
              <a:t>wearing</a:t>
            </a:r>
            <a:r>
              <a:rPr lang="hr-HR" dirty="0" smtClean="0"/>
              <a:t> a </a:t>
            </a:r>
            <a:r>
              <a:rPr lang="hr-HR" dirty="0" err="1" smtClean="0"/>
              <a:t>seat</a:t>
            </a:r>
            <a:r>
              <a:rPr lang="hr-HR" dirty="0" smtClean="0"/>
              <a:t>-</a:t>
            </a:r>
            <a:r>
              <a:rPr lang="hr-HR" dirty="0" err="1" smtClean="0"/>
              <a:t>belt</a:t>
            </a:r>
            <a:r>
              <a:rPr lang="hr-HR" dirty="0" smtClean="0"/>
              <a:t>. </a:t>
            </a:r>
            <a:r>
              <a:rPr lang="hr-HR" dirty="0" err="1" smtClean="0"/>
              <a:t>The</a:t>
            </a:r>
            <a:r>
              <a:rPr lang="hr-HR" dirty="0" smtClean="0"/>
              <a:t> </a:t>
            </a:r>
            <a:r>
              <a:rPr lang="hr-HR" dirty="0" err="1" smtClean="0"/>
              <a:t>accident</a:t>
            </a:r>
            <a:r>
              <a:rPr lang="hr-HR" dirty="0" smtClean="0"/>
              <a:t> </a:t>
            </a:r>
            <a:r>
              <a:rPr lang="hr-HR" dirty="0" err="1" smtClean="0"/>
              <a:t>was</a:t>
            </a:r>
            <a:r>
              <a:rPr lang="hr-HR" dirty="0" smtClean="0"/>
              <a:t> </a:t>
            </a:r>
            <a:r>
              <a:rPr lang="hr-HR" dirty="0" err="1" smtClean="0"/>
              <a:t>solely</a:t>
            </a:r>
            <a:r>
              <a:rPr lang="hr-HR" dirty="0" smtClean="0"/>
              <a:t> </a:t>
            </a:r>
            <a:r>
              <a:rPr lang="hr-HR" dirty="0" err="1" smtClean="0"/>
              <a:t>caused</a:t>
            </a:r>
            <a:r>
              <a:rPr lang="hr-HR" dirty="0" smtClean="0"/>
              <a:t> </a:t>
            </a:r>
            <a:r>
              <a:rPr lang="hr-HR" dirty="0" err="1" smtClean="0"/>
              <a:t>by</a:t>
            </a:r>
            <a:r>
              <a:rPr lang="hr-HR" dirty="0" smtClean="0"/>
              <a:t> B. </a:t>
            </a:r>
          </a:p>
          <a:p>
            <a:pPr eaLnBrk="1" hangingPunct="1">
              <a:defRPr/>
            </a:pPr>
            <a:r>
              <a:rPr lang="hr-HR" dirty="0" err="1" smtClean="0"/>
              <a:t>Held</a:t>
            </a:r>
            <a:r>
              <a:rPr lang="hr-HR" dirty="0" smtClean="0"/>
              <a:t>: F’s </a:t>
            </a:r>
            <a:r>
              <a:rPr lang="hr-HR" dirty="0" err="1" smtClean="0"/>
              <a:t>claim</a:t>
            </a:r>
            <a:r>
              <a:rPr lang="hr-HR" dirty="0" smtClean="0"/>
              <a:t> for </a:t>
            </a:r>
            <a:r>
              <a:rPr lang="hr-HR" dirty="0" err="1" smtClean="0"/>
              <a:t>damages</a:t>
            </a:r>
            <a:r>
              <a:rPr lang="hr-HR" dirty="0" smtClean="0"/>
              <a:t> </a:t>
            </a:r>
            <a:r>
              <a:rPr lang="hr-HR" dirty="0" err="1" smtClean="0"/>
              <a:t>was</a:t>
            </a:r>
            <a:r>
              <a:rPr lang="hr-HR" dirty="0" smtClean="0"/>
              <a:t> </a:t>
            </a:r>
            <a:r>
              <a:rPr lang="hr-HR" dirty="0" err="1" smtClean="0"/>
              <a:t>reduced</a:t>
            </a:r>
            <a:r>
              <a:rPr lang="hr-HR" dirty="0" smtClean="0"/>
              <a:t> </a:t>
            </a:r>
            <a:r>
              <a:rPr lang="hr-HR" dirty="0" err="1" smtClean="0"/>
              <a:t>by</a:t>
            </a:r>
            <a:r>
              <a:rPr lang="hr-HR" dirty="0" smtClean="0"/>
              <a:t> 25% </a:t>
            </a:r>
            <a:r>
              <a:rPr lang="hr-HR" dirty="0" err="1" smtClean="0"/>
              <a:t>because</a:t>
            </a:r>
            <a:r>
              <a:rPr lang="hr-HR" dirty="0" smtClean="0"/>
              <a:t> F </a:t>
            </a:r>
            <a:r>
              <a:rPr lang="hr-HR" dirty="0" err="1" smtClean="0"/>
              <a:t>was</a:t>
            </a:r>
            <a:r>
              <a:rPr lang="hr-HR" dirty="0" smtClean="0"/>
              <a:t> </a:t>
            </a:r>
            <a:r>
              <a:rPr lang="hr-HR" dirty="0" err="1" smtClean="0"/>
              <a:t>contributorily</a:t>
            </a:r>
            <a:r>
              <a:rPr lang="hr-HR" dirty="0" smtClean="0"/>
              <a:t> </a:t>
            </a:r>
            <a:r>
              <a:rPr lang="hr-HR" dirty="0" err="1" smtClean="0"/>
              <a:t>negligent</a:t>
            </a:r>
            <a:r>
              <a:rPr lang="hr-HR" dirty="0" smtClean="0"/>
              <a:t> </a:t>
            </a:r>
            <a:r>
              <a:rPr lang="hr-HR" dirty="0" err="1" smtClean="0"/>
              <a:t>in</a:t>
            </a:r>
            <a:r>
              <a:rPr lang="hr-HR" dirty="0" smtClean="0"/>
              <a:t> </a:t>
            </a:r>
            <a:r>
              <a:rPr lang="hr-HR" dirty="0" err="1" smtClean="0"/>
              <a:t>not</a:t>
            </a:r>
            <a:r>
              <a:rPr lang="hr-HR" dirty="0" smtClean="0"/>
              <a:t> </a:t>
            </a:r>
            <a:r>
              <a:rPr lang="hr-HR" dirty="0" err="1" smtClean="0"/>
              <a:t>wearing</a:t>
            </a:r>
            <a:r>
              <a:rPr lang="hr-HR" dirty="0" smtClean="0"/>
              <a:t> </a:t>
            </a:r>
            <a:r>
              <a:rPr lang="hr-HR" dirty="0" err="1" smtClean="0"/>
              <a:t>the</a:t>
            </a:r>
            <a:r>
              <a:rPr lang="hr-HR" dirty="0" smtClean="0"/>
              <a:t> </a:t>
            </a:r>
            <a:r>
              <a:rPr lang="hr-HR" dirty="0" err="1" smtClean="0"/>
              <a:t>seat</a:t>
            </a:r>
            <a:r>
              <a:rPr lang="hr-HR" dirty="0" smtClean="0"/>
              <a:t>-</a:t>
            </a:r>
            <a:r>
              <a:rPr lang="hr-HR" dirty="0" err="1" smtClean="0"/>
              <a:t>belt</a:t>
            </a:r>
            <a:endParaRPr lang="hr-H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Additional</a:t>
            </a:r>
            <a:r>
              <a:rPr lang="hr-HR" dirty="0" smtClean="0"/>
              <a:t> </a:t>
            </a:r>
            <a:r>
              <a:rPr lang="hr-HR" dirty="0" err="1" smtClean="0"/>
              <a:t>factors</a:t>
            </a:r>
            <a:endParaRPr lang="en-US" dirty="0"/>
          </a:p>
        </p:txBody>
      </p:sp>
      <p:sp>
        <p:nvSpPr>
          <p:cNvPr id="3" name="Content Placeholder 2"/>
          <p:cNvSpPr>
            <a:spLocks noGrp="1"/>
          </p:cNvSpPr>
          <p:nvPr>
            <p:ph idx="1"/>
          </p:nvPr>
        </p:nvSpPr>
        <p:spPr/>
        <p:txBody>
          <a:bodyPr/>
          <a:lstStyle/>
          <a:p>
            <a:r>
              <a:rPr lang="en-GB" dirty="0"/>
              <a:t> Additional </a:t>
            </a:r>
            <a:r>
              <a:rPr lang="en-GB" dirty="0" smtClean="0"/>
              <a:t>factors </a:t>
            </a:r>
            <a:r>
              <a:rPr lang="en-GB" dirty="0"/>
              <a:t>include the ability of the defendant to stand the loss (negligence claims are often paid out of insurance policies), the impact of the decision on the </a:t>
            </a:r>
            <a:r>
              <a:rPr lang="en-GB" dirty="0" smtClean="0"/>
              <a:t>profession </a:t>
            </a:r>
            <a:r>
              <a:rPr lang="en-GB" dirty="0"/>
              <a:t>(as it might affect professional standards) and future adjudication. </a:t>
            </a:r>
            <a:endParaRPr lang="hr-HR" dirty="0" smtClean="0"/>
          </a:p>
          <a:p>
            <a:r>
              <a:rPr lang="en-GB" dirty="0" smtClean="0"/>
              <a:t>The </a:t>
            </a:r>
            <a:r>
              <a:rPr lang="en-GB" dirty="0"/>
              <a:t>‘floodgates’ argument is also very </a:t>
            </a:r>
            <a:r>
              <a:rPr lang="en-GB" dirty="0" smtClean="0"/>
              <a:t>important</a:t>
            </a:r>
            <a:r>
              <a:rPr lang="hr-HR" dirty="0" smtClean="0"/>
              <a:t>:</a:t>
            </a:r>
            <a:r>
              <a:rPr lang="en-GB" dirty="0" smtClean="0"/>
              <a:t> </a:t>
            </a:r>
            <a:r>
              <a:rPr lang="hr-HR" dirty="0" smtClean="0"/>
              <a:t>e</a:t>
            </a:r>
            <a:r>
              <a:rPr lang="en-GB" dirty="0" smtClean="0"/>
              <a:t>stablishing </a:t>
            </a:r>
            <a:r>
              <a:rPr lang="en-GB" dirty="0"/>
              <a:t>the duty of care in a particular situation may lead to a flood of claims involving similar circumstances, and bring about frivolous lawsuits.</a:t>
            </a:r>
            <a:endParaRPr lang="hr-HR" dirty="0"/>
          </a:p>
          <a:p>
            <a:endParaRPr lang="en-US" dirty="0"/>
          </a:p>
        </p:txBody>
      </p:sp>
    </p:spTree>
    <p:extLst>
      <p:ext uri="{BB962C8B-B14F-4D97-AF65-F5344CB8AC3E}">
        <p14:creationId xmlns:p14="http://schemas.microsoft.com/office/powerpoint/2010/main" val="774670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Recognized</a:t>
            </a:r>
            <a:r>
              <a:rPr lang="hr-HR" dirty="0" smtClean="0"/>
              <a:t> </a:t>
            </a:r>
            <a:r>
              <a:rPr lang="hr-HR" dirty="0" err="1" smtClean="0"/>
              <a:t>duties</a:t>
            </a:r>
            <a:r>
              <a:rPr lang="hr-HR" dirty="0" smtClean="0"/>
              <a:t> </a:t>
            </a:r>
            <a:r>
              <a:rPr lang="hr-HR" dirty="0" err="1" smtClean="0"/>
              <a:t>in</a:t>
            </a:r>
            <a:r>
              <a:rPr lang="hr-HR" dirty="0" smtClean="0"/>
              <a:t> </a:t>
            </a:r>
            <a:r>
              <a:rPr lang="hr-HR" dirty="0" err="1" smtClean="0"/>
              <a:t>law</a:t>
            </a:r>
            <a:endParaRPr lang="hr-HR" dirty="0" smtClean="0"/>
          </a:p>
        </p:txBody>
      </p:sp>
      <p:sp>
        <p:nvSpPr>
          <p:cNvPr id="3" name="Content Placeholder 2"/>
          <p:cNvSpPr>
            <a:spLocks noGrp="1"/>
          </p:cNvSpPr>
          <p:nvPr>
            <p:ph idx="1"/>
          </p:nvPr>
        </p:nvSpPr>
        <p:spPr/>
        <p:txBody>
          <a:bodyPr/>
          <a:lstStyle/>
          <a:p>
            <a:pPr eaLnBrk="1" hangingPunct="1">
              <a:defRPr/>
            </a:pPr>
            <a:r>
              <a:rPr lang="hr-HR" dirty="0" err="1" smtClean="0"/>
              <a:t>Highway</a:t>
            </a:r>
            <a:r>
              <a:rPr lang="hr-HR" dirty="0" smtClean="0"/>
              <a:t> (</a:t>
            </a:r>
            <a:r>
              <a:rPr lang="hr-HR" dirty="0" err="1" smtClean="0"/>
              <a:t>also</a:t>
            </a:r>
            <a:r>
              <a:rPr lang="hr-HR" dirty="0" smtClean="0"/>
              <a:t>: </a:t>
            </a:r>
            <a:r>
              <a:rPr lang="hr-HR" dirty="0" err="1" smtClean="0"/>
              <a:t>railways</a:t>
            </a:r>
            <a:r>
              <a:rPr lang="hr-HR" dirty="0" smtClean="0"/>
              <a:t>, </a:t>
            </a:r>
            <a:r>
              <a:rPr lang="hr-HR" dirty="0" err="1" smtClean="0"/>
              <a:t>shipping</a:t>
            </a:r>
            <a:r>
              <a:rPr lang="hr-HR" dirty="0" smtClean="0"/>
              <a:t> at </a:t>
            </a:r>
            <a:r>
              <a:rPr lang="hr-HR" dirty="0" err="1" smtClean="0"/>
              <a:t>sea</a:t>
            </a:r>
            <a:r>
              <a:rPr lang="hr-HR" dirty="0" smtClean="0"/>
              <a:t>, </a:t>
            </a:r>
            <a:r>
              <a:rPr lang="hr-HR" dirty="0" err="1" smtClean="0"/>
              <a:t>canal</a:t>
            </a:r>
            <a:r>
              <a:rPr lang="hr-HR" dirty="0" smtClean="0"/>
              <a:t> </a:t>
            </a:r>
            <a:r>
              <a:rPr lang="hr-HR" dirty="0" err="1" smtClean="0"/>
              <a:t>navigation</a:t>
            </a:r>
            <a:r>
              <a:rPr lang="hr-HR" dirty="0" smtClean="0"/>
              <a:t>)</a:t>
            </a:r>
          </a:p>
          <a:p>
            <a:pPr eaLnBrk="1" hangingPunct="1">
              <a:defRPr/>
            </a:pPr>
            <a:r>
              <a:rPr lang="hr-HR" dirty="0" err="1" smtClean="0"/>
              <a:t>Employer</a:t>
            </a:r>
            <a:r>
              <a:rPr lang="hr-HR" dirty="0" smtClean="0"/>
              <a:t>’s </a:t>
            </a:r>
            <a:r>
              <a:rPr lang="hr-HR" dirty="0" err="1" smtClean="0"/>
              <a:t>liability</a:t>
            </a:r>
            <a:r>
              <a:rPr lang="hr-HR" dirty="0" smtClean="0"/>
              <a:t> (</a:t>
            </a:r>
            <a:r>
              <a:rPr lang="hr-HR" dirty="0" err="1" smtClean="0"/>
              <a:t>safe</a:t>
            </a:r>
            <a:r>
              <a:rPr lang="hr-HR" dirty="0" smtClean="0"/>
              <a:t> </a:t>
            </a:r>
            <a:r>
              <a:rPr lang="hr-HR" dirty="0" err="1" smtClean="0"/>
              <a:t>system</a:t>
            </a:r>
            <a:r>
              <a:rPr lang="hr-HR" dirty="0" smtClean="0"/>
              <a:t> </a:t>
            </a:r>
            <a:r>
              <a:rPr lang="hr-HR" dirty="0" err="1" smtClean="0"/>
              <a:t>of</a:t>
            </a:r>
            <a:r>
              <a:rPr lang="hr-HR" dirty="0" smtClean="0"/>
              <a:t> work, </a:t>
            </a:r>
            <a:r>
              <a:rPr lang="hr-HR" dirty="0" err="1" smtClean="0"/>
              <a:t>safe</a:t>
            </a:r>
            <a:r>
              <a:rPr lang="hr-HR" dirty="0" smtClean="0"/>
              <a:t> </a:t>
            </a:r>
            <a:r>
              <a:rPr lang="hr-HR" dirty="0" err="1" smtClean="0"/>
              <a:t>machinery</a:t>
            </a:r>
            <a:r>
              <a:rPr lang="hr-HR" dirty="0" smtClean="0"/>
              <a:t>, </a:t>
            </a:r>
            <a:r>
              <a:rPr lang="hr-HR" dirty="0" err="1" smtClean="0"/>
              <a:t>competent</a:t>
            </a:r>
            <a:r>
              <a:rPr lang="hr-HR" dirty="0" smtClean="0"/>
              <a:t> </a:t>
            </a:r>
            <a:r>
              <a:rPr lang="hr-HR" dirty="0" err="1" smtClean="0"/>
              <a:t>fellow</a:t>
            </a:r>
            <a:r>
              <a:rPr lang="hr-HR" dirty="0" smtClean="0"/>
              <a:t> </a:t>
            </a:r>
            <a:r>
              <a:rPr lang="hr-HR" dirty="0" err="1" smtClean="0"/>
              <a:t>employees</a:t>
            </a:r>
            <a:r>
              <a:rPr lang="hr-HR" dirty="0" smtClean="0"/>
              <a:t>)</a:t>
            </a:r>
          </a:p>
          <a:p>
            <a:pPr eaLnBrk="1" hangingPunct="1">
              <a:defRPr/>
            </a:pPr>
            <a:r>
              <a:rPr lang="hr-HR" dirty="0" smtClean="0"/>
              <a:t>Professional </a:t>
            </a:r>
            <a:r>
              <a:rPr lang="hr-HR" dirty="0" err="1" smtClean="0"/>
              <a:t>persons</a:t>
            </a:r>
            <a:r>
              <a:rPr lang="hr-HR" dirty="0" smtClean="0"/>
              <a:t>(</a:t>
            </a:r>
            <a:r>
              <a:rPr lang="hr-HR" dirty="0" err="1" smtClean="0"/>
              <a:t>doctors</a:t>
            </a:r>
            <a:r>
              <a:rPr lang="hr-HR" dirty="0" smtClean="0"/>
              <a:t>, </a:t>
            </a:r>
            <a:r>
              <a:rPr lang="hr-HR" dirty="0" err="1" smtClean="0"/>
              <a:t>dentists</a:t>
            </a:r>
            <a:r>
              <a:rPr lang="hr-HR" dirty="0" smtClean="0"/>
              <a:t>, </a:t>
            </a:r>
            <a:r>
              <a:rPr lang="hr-HR" dirty="0" err="1" smtClean="0"/>
              <a:t>solicitors</a:t>
            </a:r>
            <a:r>
              <a:rPr lang="hr-HR" dirty="0" smtClean="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Recognized</a:t>
            </a:r>
            <a:r>
              <a:rPr lang="hr-HR" dirty="0" smtClean="0"/>
              <a:t> </a:t>
            </a:r>
            <a:r>
              <a:rPr lang="hr-HR" dirty="0" err="1" smtClean="0"/>
              <a:t>duties</a:t>
            </a:r>
            <a:r>
              <a:rPr lang="hr-HR" dirty="0" smtClean="0"/>
              <a:t> </a:t>
            </a:r>
            <a:r>
              <a:rPr lang="hr-HR" dirty="0" err="1" smtClean="0"/>
              <a:t>in</a:t>
            </a:r>
            <a:r>
              <a:rPr lang="hr-HR" dirty="0" smtClean="0"/>
              <a:t> </a:t>
            </a:r>
            <a:r>
              <a:rPr lang="hr-HR" dirty="0" err="1" smtClean="0"/>
              <a:t>law</a:t>
            </a:r>
            <a:endParaRPr lang="hr-HR" dirty="0" smtClean="0"/>
          </a:p>
        </p:txBody>
      </p:sp>
      <p:sp>
        <p:nvSpPr>
          <p:cNvPr id="3" name="Content Placeholder 2"/>
          <p:cNvSpPr>
            <a:spLocks noGrp="1"/>
          </p:cNvSpPr>
          <p:nvPr>
            <p:ph idx="1"/>
          </p:nvPr>
        </p:nvSpPr>
        <p:spPr/>
        <p:txBody>
          <a:bodyPr/>
          <a:lstStyle/>
          <a:p>
            <a:pPr eaLnBrk="1" hangingPunct="1">
              <a:defRPr/>
            </a:pPr>
            <a:r>
              <a:rPr lang="hr-HR" dirty="0" err="1" smtClean="0"/>
              <a:t>Carriers</a:t>
            </a:r>
            <a:r>
              <a:rPr lang="hr-HR" dirty="0" smtClean="0"/>
              <a:t> (</a:t>
            </a:r>
            <a:r>
              <a:rPr lang="hr-HR" dirty="0" err="1" smtClean="0"/>
              <a:t>duty</a:t>
            </a:r>
            <a:r>
              <a:rPr lang="hr-HR" dirty="0" smtClean="0"/>
              <a:t> </a:t>
            </a:r>
            <a:r>
              <a:rPr lang="hr-HR" dirty="0" err="1" smtClean="0"/>
              <a:t>of</a:t>
            </a:r>
            <a:r>
              <a:rPr lang="hr-HR" dirty="0" smtClean="0"/>
              <a:t> care to </a:t>
            </a:r>
            <a:r>
              <a:rPr lang="hr-HR" dirty="0" err="1" smtClean="0"/>
              <a:t>passengers</a:t>
            </a:r>
            <a:r>
              <a:rPr lang="hr-HR" dirty="0" smtClean="0"/>
              <a:t> </a:t>
            </a:r>
            <a:r>
              <a:rPr lang="hr-HR" dirty="0" err="1" smtClean="0"/>
              <a:t>and</a:t>
            </a:r>
            <a:r>
              <a:rPr lang="hr-HR" dirty="0" smtClean="0"/>
              <a:t> </a:t>
            </a:r>
            <a:r>
              <a:rPr lang="hr-HR" dirty="0" err="1" smtClean="0"/>
              <a:t>goods</a:t>
            </a:r>
            <a:r>
              <a:rPr lang="hr-HR" dirty="0" smtClean="0"/>
              <a:t>)</a:t>
            </a:r>
          </a:p>
          <a:p>
            <a:pPr eaLnBrk="1" hangingPunct="1">
              <a:defRPr/>
            </a:pPr>
            <a:r>
              <a:rPr lang="hr-HR" dirty="0" err="1" smtClean="0"/>
              <a:t>Schools</a:t>
            </a:r>
            <a:r>
              <a:rPr lang="hr-HR" dirty="0" smtClean="0"/>
              <a:t> (</a:t>
            </a:r>
            <a:r>
              <a:rPr lang="hr-HR" dirty="0" err="1" smtClean="0"/>
              <a:t>duty</a:t>
            </a:r>
            <a:r>
              <a:rPr lang="hr-HR" dirty="0" smtClean="0"/>
              <a:t> </a:t>
            </a:r>
            <a:r>
              <a:rPr lang="hr-HR" dirty="0" err="1" smtClean="0"/>
              <a:t>of</a:t>
            </a:r>
            <a:r>
              <a:rPr lang="hr-HR" dirty="0" smtClean="0"/>
              <a:t> care to </a:t>
            </a:r>
            <a:r>
              <a:rPr lang="hr-HR" dirty="0" err="1" smtClean="0"/>
              <a:t>children</a:t>
            </a:r>
            <a:r>
              <a:rPr lang="hr-HR" dirty="0" smtClean="0"/>
              <a:t> </a:t>
            </a:r>
            <a:r>
              <a:rPr lang="hr-HR" dirty="0" err="1" smtClean="0"/>
              <a:t>and</a:t>
            </a:r>
            <a:r>
              <a:rPr lang="hr-HR" dirty="0" smtClean="0"/>
              <a:t> </a:t>
            </a:r>
            <a:r>
              <a:rPr lang="hr-HR" dirty="0" err="1" smtClean="0"/>
              <a:t>to</a:t>
            </a:r>
            <a:r>
              <a:rPr lang="hr-HR" dirty="0" smtClean="0"/>
              <a:t> third </a:t>
            </a:r>
            <a:r>
              <a:rPr lang="hr-HR" dirty="0" err="1" smtClean="0"/>
              <a:t>parties</a:t>
            </a:r>
            <a:r>
              <a:rPr lang="hr-HR" dirty="0" smtClean="0"/>
              <a:t> </a:t>
            </a:r>
            <a:r>
              <a:rPr lang="hr-HR" dirty="0" err="1" smtClean="0"/>
              <a:t>injured</a:t>
            </a:r>
            <a:r>
              <a:rPr lang="hr-HR" dirty="0" smtClean="0"/>
              <a:t> </a:t>
            </a:r>
            <a:r>
              <a:rPr lang="hr-HR" dirty="0" err="1" smtClean="0"/>
              <a:t>by</a:t>
            </a:r>
            <a:r>
              <a:rPr lang="hr-HR" dirty="0" smtClean="0"/>
              <a:t> </a:t>
            </a:r>
            <a:r>
              <a:rPr lang="hr-HR" dirty="0" err="1" smtClean="0"/>
              <a:t>children</a:t>
            </a:r>
            <a:r>
              <a:rPr lang="hr-HR" dirty="0" smtClean="0"/>
              <a:t>)</a:t>
            </a:r>
          </a:p>
          <a:p>
            <a:pPr eaLnBrk="1" hangingPunct="1">
              <a:defRPr/>
            </a:pPr>
            <a:r>
              <a:rPr lang="hr-HR" dirty="0" smtClean="0"/>
              <a:t>Police (</a:t>
            </a:r>
            <a:r>
              <a:rPr lang="hr-HR" dirty="0" err="1" smtClean="0"/>
              <a:t>duty</a:t>
            </a:r>
            <a:r>
              <a:rPr lang="hr-HR" dirty="0" smtClean="0"/>
              <a:t> </a:t>
            </a:r>
            <a:r>
              <a:rPr lang="hr-HR" dirty="0" err="1" smtClean="0"/>
              <a:t>of</a:t>
            </a:r>
            <a:r>
              <a:rPr lang="hr-HR" dirty="0" smtClean="0"/>
              <a:t> care to general </a:t>
            </a:r>
            <a:r>
              <a:rPr lang="hr-HR" dirty="0" err="1" smtClean="0"/>
              <a:t>public</a:t>
            </a:r>
            <a:r>
              <a:rPr lang="hr-HR" dirty="0" smtClean="0"/>
              <a:t>)</a:t>
            </a:r>
          </a:p>
          <a:p>
            <a:pPr eaLnBrk="1" hangingPunct="1">
              <a:defRPr/>
            </a:pPr>
            <a:endParaRPr lang="hr-HR"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Strict</a:t>
            </a:r>
            <a:r>
              <a:rPr lang="hr-HR" dirty="0" smtClean="0"/>
              <a:t> </a:t>
            </a:r>
            <a:r>
              <a:rPr lang="hr-HR" dirty="0" err="1" smtClean="0"/>
              <a:t>liability</a:t>
            </a:r>
            <a:r>
              <a:rPr lang="hr-HR" dirty="0" smtClean="0"/>
              <a:t> </a:t>
            </a:r>
            <a:r>
              <a:rPr lang="hr-HR" dirty="0" err="1" smtClean="0"/>
              <a:t>in</a:t>
            </a:r>
            <a:r>
              <a:rPr lang="hr-HR" dirty="0" smtClean="0"/>
              <a:t> </a:t>
            </a:r>
            <a:r>
              <a:rPr lang="hr-HR" dirty="0" err="1" smtClean="0"/>
              <a:t>the</a:t>
            </a:r>
            <a:r>
              <a:rPr lang="hr-HR" dirty="0" smtClean="0"/>
              <a:t> EU</a:t>
            </a:r>
            <a:endParaRPr lang="en-US" dirty="0"/>
          </a:p>
        </p:txBody>
      </p:sp>
      <p:sp>
        <p:nvSpPr>
          <p:cNvPr id="3" name="Content Placeholder 2"/>
          <p:cNvSpPr>
            <a:spLocks noGrp="1"/>
          </p:cNvSpPr>
          <p:nvPr>
            <p:ph idx="1"/>
          </p:nvPr>
        </p:nvSpPr>
        <p:spPr/>
        <p:txBody>
          <a:bodyPr/>
          <a:lstStyle/>
          <a:p>
            <a:r>
              <a:rPr lang="en-GB" dirty="0"/>
              <a:t>While negligence is largely regulated in common law, EU regulations concerning consumer protection have imposed </a:t>
            </a:r>
            <a:r>
              <a:rPr lang="en-GB" b="1" dirty="0"/>
              <a:t>strict liability</a:t>
            </a:r>
            <a:r>
              <a:rPr lang="en-GB" dirty="0"/>
              <a:t> on any person in the chain of production and distribution of a product. </a:t>
            </a:r>
            <a:endParaRPr lang="hr-HR" dirty="0" smtClean="0"/>
          </a:p>
          <a:p>
            <a:r>
              <a:rPr lang="en-GB" dirty="0" smtClean="0"/>
              <a:t>This </a:t>
            </a:r>
            <a:r>
              <a:rPr lang="en-GB" dirty="0"/>
              <a:t>means that they are automatically liable for damage caused by a faulty product, without proving negligence or who was personally responsible for a </a:t>
            </a:r>
            <a:r>
              <a:rPr lang="en-GB" b="1" dirty="0"/>
              <a:t>harmful substance</a:t>
            </a:r>
            <a:r>
              <a:rPr lang="en-GB" dirty="0"/>
              <a:t> found in a consumer product.</a:t>
            </a:r>
            <a:endParaRPr lang="hr-HR" dirty="0"/>
          </a:p>
          <a:p>
            <a:endParaRPr lang="en-US" dirty="0"/>
          </a:p>
        </p:txBody>
      </p:sp>
    </p:spTree>
    <p:extLst>
      <p:ext uri="{BB962C8B-B14F-4D97-AF65-F5344CB8AC3E}">
        <p14:creationId xmlns:p14="http://schemas.microsoft.com/office/powerpoint/2010/main" val="536658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eaLnBrk="1" hangingPunct="1">
              <a:defRPr/>
            </a:pPr>
            <a:r>
              <a:rPr lang="hr-HR" smtClean="0"/>
              <a:t>Summary</a:t>
            </a:r>
          </a:p>
        </p:txBody>
      </p:sp>
      <p:sp>
        <p:nvSpPr>
          <p:cNvPr id="70659" name="Rectangle 3"/>
          <p:cNvSpPr>
            <a:spLocks noGrp="1" noChangeArrowheads="1"/>
          </p:cNvSpPr>
          <p:nvPr>
            <p:ph type="body" idx="1"/>
          </p:nvPr>
        </p:nvSpPr>
        <p:spPr/>
        <p:txBody>
          <a:bodyPr/>
          <a:lstStyle/>
          <a:p>
            <a:pPr eaLnBrk="1" hangingPunct="1">
              <a:defRPr/>
            </a:pPr>
            <a:r>
              <a:rPr lang="hr-HR" dirty="0" err="1" smtClean="0"/>
              <a:t>Negligence</a:t>
            </a:r>
            <a:r>
              <a:rPr lang="hr-HR" dirty="0" smtClean="0"/>
              <a:t>: </a:t>
            </a:r>
            <a:r>
              <a:rPr lang="hr-HR" dirty="0" err="1" smtClean="0"/>
              <a:t>definition</a:t>
            </a:r>
            <a:endParaRPr lang="hr-HR" dirty="0" smtClean="0"/>
          </a:p>
          <a:p>
            <a:pPr eaLnBrk="1" hangingPunct="1">
              <a:defRPr/>
            </a:pPr>
            <a:r>
              <a:rPr lang="hr-HR" dirty="0" smtClean="0"/>
              <a:t>Duty </a:t>
            </a:r>
            <a:r>
              <a:rPr lang="hr-HR" dirty="0" err="1" smtClean="0"/>
              <a:t>of</a:t>
            </a:r>
            <a:r>
              <a:rPr lang="hr-HR" dirty="0" smtClean="0"/>
              <a:t> care (</a:t>
            </a:r>
            <a:r>
              <a:rPr lang="hr-HR" dirty="0" err="1" smtClean="0"/>
              <a:t>neighbourhood</a:t>
            </a:r>
            <a:r>
              <a:rPr lang="hr-HR" dirty="0" smtClean="0"/>
              <a:t> </a:t>
            </a:r>
            <a:r>
              <a:rPr lang="hr-HR" dirty="0" err="1" smtClean="0"/>
              <a:t>principle</a:t>
            </a:r>
            <a:r>
              <a:rPr lang="hr-HR" dirty="0" smtClean="0"/>
              <a:t>)</a:t>
            </a:r>
          </a:p>
          <a:p>
            <a:pPr eaLnBrk="1" hangingPunct="1">
              <a:defRPr/>
            </a:pPr>
            <a:r>
              <a:rPr lang="hr-HR" dirty="0" err="1" smtClean="0"/>
              <a:t>Breach</a:t>
            </a:r>
            <a:r>
              <a:rPr lang="hr-HR" dirty="0" smtClean="0"/>
              <a:t> </a:t>
            </a:r>
            <a:r>
              <a:rPr lang="hr-HR" dirty="0" err="1" smtClean="0"/>
              <a:t>of</a:t>
            </a:r>
            <a:r>
              <a:rPr lang="hr-HR" dirty="0" smtClean="0"/>
              <a:t> </a:t>
            </a:r>
            <a:r>
              <a:rPr lang="hr-HR" dirty="0" err="1" smtClean="0"/>
              <a:t>the</a:t>
            </a:r>
            <a:r>
              <a:rPr lang="hr-HR" dirty="0" smtClean="0"/>
              <a:t> </a:t>
            </a:r>
            <a:r>
              <a:rPr lang="hr-HR" dirty="0" err="1" smtClean="0"/>
              <a:t>duty</a:t>
            </a:r>
            <a:r>
              <a:rPr lang="hr-HR" dirty="0" smtClean="0"/>
              <a:t> </a:t>
            </a:r>
            <a:r>
              <a:rPr lang="hr-HR" dirty="0" err="1" smtClean="0"/>
              <a:t>of</a:t>
            </a:r>
            <a:r>
              <a:rPr lang="hr-HR" dirty="0" smtClean="0"/>
              <a:t> care (test </a:t>
            </a:r>
            <a:r>
              <a:rPr lang="hr-HR" dirty="0" err="1" smtClean="0"/>
              <a:t>of</a:t>
            </a:r>
            <a:r>
              <a:rPr lang="hr-HR" dirty="0" smtClean="0"/>
              <a:t> </a:t>
            </a:r>
            <a:r>
              <a:rPr lang="hr-HR" dirty="0" err="1" smtClean="0"/>
              <a:t>reasonableness</a:t>
            </a:r>
            <a:r>
              <a:rPr lang="hr-HR" dirty="0" smtClean="0"/>
              <a:t> )</a:t>
            </a:r>
          </a:p>
          <a:p>
            <a:pPr eaLnBrk="1" hangingPunct="1">
              <a:defRPr/>
            </a:pPr>
            <a:r>
              <a:rPr lang="hr-HR" dirty="0" err="1" smtClean="0"/>
              <a:t>Causation</a:t>
            </a:r>
            <a:endParaRPr lang="hr-HR" dirty="0" smtClean="0"/>
          </a:p>
          <a:p>
            <a:pPr eaLnBrk="1" hangingPunct="1">
              <a:defRPr/>
            </a:pPr>
            <a:r>
              <a:rPr lang="hr-HR" dirty="0" err="1" smtClean="0"/>
              <a:t>Reasonable</a:t>
            </a:r>
            <a:r>
              <a:rPr lang="hr-HR" dirty="0" smtClean="0"/>
              <a:t> </a:t>
            </a:r>
            <a:r>
              <a:rPr lang="hr-HR" dirty="0" err="1" smtClean="0"/>
              <a:t>foreseeability</a:t>
            </a:r>
            <a:endParaRPr lang="hr-H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a:t>II Read the paragraph and think of different situations which might fit the definition</a:t>
            </a:r>
            <a:endParaRPr lang="en-US" dirty="0"/>
          </a:p>
        </p:txBody>
      </p:sp>
      <p:sp>
        <p:nvSpPr>
          <p:cNvPr id="3" name="Content Placeholder 2"/>
          <p:cNvSpPr>
            <a:spLocks noGrp="1"/>
          </p:cNvSpPr>
          <p:nvPr>
            <p:ph idx="1"/>
          </p:nvPr>
        </p:nvSpPr>
        <p:spPr/>
        <p:txBody>
          <a:bodyPr/>
          <a:lstStyle/>
          <a:p>
            <a:r>
              <a:rPr lang="en-GB" dirty="0"/>
              <a:t>As a separate tort in its own right, negligence is actually very wide-reaching. </a:t>
            </a:r>
            <a:endParaRPr lang="hr-HR" dirty="0" smtClean="0"/>
          </a:p>
          <a:p>
            <a:r>
              <a:rPr lang="en-GB" dirty="0" smtClean="0"/>
              <a:t>Unlike </a:t>
            </a:r>
            <a:r>
              <a:rPr lang="en-GB" dirty="0"/>
              <a:t>most other torts, which involve intentional actions, negligence refers to situations where damage was suffered due to a lack of care by someone who was expected to provide it.</a:t>
            </a:r>
            <a:endParaRPr lang="hr-HR" b="1" dirty="0"/>
          </a:p>
          <a:p>
            <a:endParaRPr lang="en-US" dirty="0"/>
          </a:p>
        </p:txBody>
      </p:sp>
    </p:spTree>
    <p:extLst>
      <p:ext uri="{BB962C8B-B14F-4D97-AF65-F5344CB8AC3E}">
        <p14:creationId xmlns:p14="http://schemas.microsoft.com/office/powerpoint/2010/main" val="37834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sz="3600" dirty="0" err="1"/>
              <a:t>Margereson</a:t>
            </a:r>
            <a:r>
              <a:rPr lang="hr-HR" sz="3600" dirty="0"/>
              <a:t> v. </a:t>
            </a:r>
            <a:r>
              <a:rPr lang="hr-HR" sz="3600" dirty="0" err="1"/>
              <a:t>J.W</a:t>
            </a:r>
            <a:r>
              <a:rPr lang="hr-HR" sz="3600" dirty="0"/>
              <a:t>. Roberts </a:t>
            </a:r>
            <a:r>
              <a:rPr lang="hr-HR" sz="3600" dirty="0" err="1"/>
              <a:t>Ltd</a:t>
            </a:r>
            <a:r>
              <a:rPr lang="hr-HR" sz="3600" dirty="0"/>
              <a:t>; </a:t>
            </a:r>
            <a:r>
              <a:rPr lang="hr-HR" sz="3600" dirty="0" err="1"/>
              <a:t>Hancock</a:t>
            </a:r>
            <a:r>
              <a:rPr lang="hr-HR" sz="3600" dirty="0"/>
              <a:t> v. </a:t>
            </a:r>
            <a:r>
              <a:rPr lang="hr-HR" sz="3600" dirty="0" err="1"/>
              <a:t>J.W</a:t>
            </a:r>
            <a:r>
              <a:rPr lang="hr-HR" sz="3600" dirty="0"/>
              <a:t>. Roberts </a:t>
            </a:r>
            <a:r>
              <a:rPr lang="hr-HR" sz="3600" dirty="0" err="1"/>
              <a:t>Ltd</a:t>
            </a:r>
            <a:r>
              <a:rPr lang="hr-HR" sz="3600" dirty="0"/>
              <a:t> (1996)</a:t>
            </a:r>
          </a:p>
        </p:txBody>
      </p:sp>
      <p:sp>
        <p:nvSpPr>
          <p:cNvPr id="3" name="Content Placeholder 2"/>
          <p:cNvSpPr>
            <a:spLocks noGrp="1"/>
          </p:cNvSpPr>
          <p:nvPr>
            <p:ph idx="1"/>
          </p:nvPr>
        </p:nvSpPr>
        <p:spPr/>
        <p:txBody>
          <a:bodyPr/>
          <a:lstStyle/>
          <a:p>
            <a:pPr eaLnBrk="1" hangingPunct="1">
              <a:defRPr/>
            </a:pPr>
            <a:r>
              <a:rPr lang="hr-HR" dirty="0" smtClean="0"/>
              <a:t>M’s late </a:t>
            </a:r>
            <a:r>
              <a:rPr lang="hr-HR" dirty="0" err="1" smtClean="0"/>
              <a:t>husband</a:t>
            </a:r>
            <a:r>
              <a:rPr lang="hr-HR" dirty="0" smtClean="0"/>
              <a:t> </a:t>
            </a:r>
            <a:r>
              <a:rPr lang="hr-HR" dirty="0" err="1" smtClean="0"/>
              <a:t>and</a:t>
            </a:r>
            <a:r>
              <a:rPr lang="hr-HR" dirty="0" smtClean="0"/>
              <a:t> H </a:t>
            </a:r>
            <a:r>
              <a:rPr lang="hr-HR" dirty="0" err="1" smtClean="0"/>
              <a:t>played</a:t>
            </a:r>
            <a:r>
              <a:rPr lang="hr-HR" dirty="0" smtClean="0"/>
              <a:t> </a:t>
            </a:r>
            <a:r>
              <a:rPr lang="hr-HR" dirty="0" err="1" smtClean="0"/>
              <a:t>together</a:t>
            </a:r>
            <a:r>
              <a:rPr lang="hr-HR" dirty="0" smtClean="0"/>
              <a:t> as </a:t>
            </a:r>
            <a:r>
              <a:rPr lang="hr-HR" dirty="0" err="1" smtClean="0"/>
              <a:t>children</a:t>
            </a:r>
            <a:r>
              <a:rPr lang="hr-HR" dirty="0" smtClean="0"/>
              <a:t> </a:t>
            </a:r>
            <a:r>
              <a:rPr lang="hr-HR" dirty="0" err="1" smtClean="0"/>
              <a:t>in</a:t>
            </a:r>
            <a:r>
              <a:rPr lang="hr-HR" dirty="0" smtClean="0"/>
              <a:t> </a:t>
            </a:r>
            <a:r>
              <a:rPr lang="hr-HR" dirty="0" err="1" smtClean="0"/>
              <a:t>the</a:t>
            </a:r>
            <a:r>
              <a:rPr lang="hr-HR" dirty="0" smtClean="0"/>
              <a:t> </a:t>
            </a:r>
            <a:r>
              <a:rPr lang="hr-HR" dirty="0" err="1" smtClean="0"/>
              <a:t>loading</a:t>
            </a:r>
            <a:r>
              <a:rPr lang="hr-HR" dirty="0" smtClean="0"/>
              <a:t> </a:t>
            </a:r>
            <a:r>
              <a:rPr lang="hr-HR" dirty="0" err="1" smtClean="0"/>
              <a:t>bays</a:t>
            </a:r>
            <a:r>
              <a:rPr lang="hr-HR" dirty="0" smtClean="0"/>
              <a:t> </a:t>
            </a:r>
            <a:r>
              <a:rPr lang="hr-HR" dirty="0" err="1" smtClean="0"/>
              <a:t>of</a:t>
            </a:r>
            <a:r>
              <a:rPr lang="hr-HR" dirty="0" smtClean="0"/>
              <a:t> a </a:t>
            </a:r>
            <a:r>
              <a:rPr lang="hr-HR" dirty="0" err="1" smtClean="0"/>
              <a:t>factory</a:t>
            </a:r>
            <a:r>
              <a:rPr lang="hr-HR" dirty="0" smtClean="0"/>
              <a:t> </a:t>
            </a:r>
            <a:r>
              <a:rPr lang="hr-HR" dirty="0" err="1" smtClean="0"/>
              <a:t>where</a:t>
            </a:r>
            <a:r>
              <a:rPr lang="hr-HR" dirty="0" smtClean="0"/>
              <a:t> </a:t>
            </a:r>
            <a:r>
              <a:rPr lang="hr-HR" dirty="0" err="1" smtClean="0"/>
              <a:t>the</a:t>
            </a:r>
            <a:r>
              <a:rPr lang="hr-HR" dirty="0" smtClean="0"/>
              <a:t> </a:t>
            </a:r>
            <a:r>
              <a:rPr lang="hr-HR" dirty="0" err="1" smtClean="0"/>
              <a:t>level</a:t>
            </a:r>
            <a:r>
              <a:rPr lang="hr-HR" dirty="0" smtClean="0"/>
              <a:t> </a:t>
            </a:r>
            <a:r>
              <a:rPr lang="hr-HR" dirty="0" err="1" smtClean="0"/>
              <a:t>of</a:t>
            </a:r>
            <a:r>
              <a:rPr lang="hr-HR" dirty="0" smtClean="0"/>
              <a:t> </a:t>
            </a:r>
            <a:r>
              <a:rPr lang="hr-HR" dirty="0" err="1" smtClean="0"/>
              <a:t>asbestos</a:t>
            </a:r>
            <a:r>
              <a:rPr lang="hr-HR" dirty="0" smtClean="0"/>
              <a:t> </a:t>
            </a:r>
            <a:r>
              <a:rPr lang="hr-HR" dirty="0" err="1" smtClean="0"/>
              <a:t>contamination</a:t>
            </a:r>
            <a:r>
              <a:rPr lang="hr-HR" dirty="0" smtClean="0"/>
              <a:t> </a:t>
            </a:r>
            <a:r>
              <a:rPr lang="hr-HR" dirty="0" err="1" smtClean="0"/>
              <a:t>was</a:t>
            </a:r>
            <a:r>
              <a:rPr lang="hr-HR" dirty="0" smtClean="0"/>
              <a:t> </a:t>
            </a:r>
            <a:r>
              <a:rPr lang="hr-HR" dirty="0" err="1" smtClean="0"/>
              <a:t>very</a:t>
            </a:r>
            <a:r>
              <a:rPr lang="hr-HR" dirty="0" smtClean="0"/>
              <a:t> </a:t>
            </a:r>
            <a:r>
              <a:rPr lang="hr-HR" dirty="0" err="1" smtClean="0"/>
              <a:t>high</a:t>
            </a:r>
            <a:r>
              <a:rPr lang="hr-HR" dirty="0" smtClean="0"/>
              <a:t>, </a:t>
            </a:r>
            <a:r>
              <a:rPr lang="hr-HR" dirty="0" err="1" smtClean="0"/>
              <a:t>and</a:t>
            </a:r>
            <a:r>
              <a:rPr lang="hr-HR" dirty="0" smtClean="0"/>
              <a:t> as </a:t>
            </a:r>
            <a:r>
              <a:rPr lang="hr-HR" dirty="0" err="1" smtClean="0"/>
              <a:t>adults</a:t>
            </a:r>
            <a:r>
              <a:rPr lang="hr-HR" dirty="0" smtClean="0"/>
              <a:t> </a:t>
            </a:r>
            <a:r>
              <a:rPr lang="hr-HR" dirty="0" err="1" smtClean="0"/>
              <a:t>they</a:t>
            </a:r>
            <a:r>
              <a:rPr lang="hr-HR" dirty="0" smtClean="0"/>
              <a:t> </a:t>
            </a:r>
            <a:r>
              <a:rPr lang="hr-HR" dirty="0" err="1" smtClean="0"/>
              <a:t>developed</a:t>
            </a:r>
            <a:r>
              <a:rPr lang="hr-HR" dirty="0" smtClean="0"/>
              <a:t> </a:t>
            </a:r>
            <a:r>
              <a:rPr lang="hr-HR" dirty="0" err="1" smtClean="0"/>
              <a:t>mesothelioma</a:t>
            </a:r>
            <a:r>
              <a:rPr lang="hr-HR" dirty="0" smtClean="0"/>
              <a:t>. </a:t>
            </a:r>
          </a:p>
          <a:p>
            <a:pPr eaLnBrk="1" hangingPunct="1">
              <a:defRPr/>
            </a:pPr>
            <a:r>
              <a:rPr lang="hr-HR" dirty="0" err="1" smtClean="0"/>
              <a:t>The</a:t>
            </a:r>
            <a:r>
              <a:rPr lang="hr-HR" dirty="0" smtClean="0"/>
              <a:t> </a:t>
            </a:r>
            <a:r>
              <a:rPr lang="hr-HR" dirty="0" err="1" smtClean="0"/>
              <a:t>company</a:t>
            </a:r>
            <a:r>
              <a:rPr lang="hr-HR" dirty="0" smtClean="0"/>
              <a:t> </a:t>
            </a:r>
            <a:r>
              <a:rPr lang="hr-HR" dirty="0" err="1" smtClean="0"/>
              <a:t>was</a:t>
            </a:r>
            <a:r>
              <a:rPr lang="hr-HR" dirty="0" smtClean="0"/>
              <a:t> </a:t>
            </a:r>
            <a:r>
              <a:rPr lang="hr-HR" dirty="0" err="1" smtClean="0"/>
              <a:t>held</a:t>
            </a:r>
            <a:r>
              <a:rPr lang="hr-HR" dirty="0" smtClean="0"/>
              <a:t> to </a:t>
            </a:r>
            <a:r>
              <a:rPr lang="hr-HR" dirty="0" err="1" smtClean="0"/>
              <a:t>have</a:t>
            </a:r>
            <a:r>
              <a:rPr lang="hr-HR" dirty="0" smtClean="0"/>
              <a:t> </a:t>
            </a:r>
            <a:r>
              <a:rPr lang="hr-HR" dirty="0" err="1" smtClean="0"/>
              <a:t>breached</a:t>
            </a:r>
            <a:r>
              <a:rPr lang="hr-HR" dirty="0" smtClean="0"/>
              <a:t> a </a:t>
            </a:r>
            <a:r>
              <a:rPr lang="hr-HR" dirty="0" err="1" smtClean="0"/>
              <a:t>duty</a:t>
            </a:r>
            <a:r>
              <a:rPr lang="hr-HR" dirty="0" smtClean="0"/>
              <a:t> </a:t>
            </a:r>
            <a:r>
              <a:rPr lang="hr-HR" dirty="0" err="1" smtClean="0"/>
              <a:t>of</a:t>
            </a:r>
            <a:r>
              <a:rPr lang="hr-HR" dirty="0" smtClean="0"/>
              <a:t> care as </a:t>
            </a:r>
            <a:r>
              <a:rPr lang="hr-HR" dirty="0" err="1" smtClean="0"/>
              <a:t>they</a:t>
            </a:r>
            <a:r>
              <a:rPr lang="hr-HR" dirty="0" smtClean="0"/>
              <a:t> </a:t>
            </a:r>
            <a:r>
              <a:rPr lang="hr-HR" dirty="0" err="1" smtClean="0"/>
              <a:t>ought</a:t>
            </a:r>
            <a:r>
              <a:rPr lang="hr-HR" dirty="0" smtClean="0"/>
              <a:t> to </a:t>
            </a:r>
            <a:r>
              <a:rPr lang="hr-HR" dirty="0" err="1" smtClean="0"/>
              <a:t>have</a:t>
            </a:r>
            <a:r>
              <a:rPr lang="hr-HR" dirty="0" smtClean="0"/>
              <a:t> </a:t>
            </a:r>
            <a:r>
              <a:rPr lang="hr-HR" dirty="0" err="1" smtClean="0"/>
              <a:t>reasonably</a:t>
            </a:r>
            <a:r>
              <a:rPr lang="hr-HR" dirty="0" smtClean="0"/>
              <a:t> </a:t>
            </a:r>
            <a:r>
              <a:rPr lang="hr-HR" dirty="0" err="1" smtClean="0"/>
              <a:t>foreseen</a:t>
            </a:r>
            <a:r>
              <a:rPr lang="hr-HR" dirty="0" smtClean="0"/>
              <a:t> a </a:t>
            </a:r>
            <a:r>
              <a:rPr lang="hr-HR" dirty="0" err="1" smtClean="0"/>
              <a:t>risk</a:t>
            </a:r>
            <a:r>
              <a:rPr lang="hr-HR" dirty="0" smtClean="0"/>
              <a:t> </a:t>
            </a:r>
            <a:r>
              <a:rPr lang="hr-HR" dirty="0" err="1" smtClean="0"/>
              <a:t>of</a:t>
            </a:r>
            <a:r>
              <a:rPr lang="hr-HR" dirty="0" smtClean="0"/>
              <a:t> </a:t>
            </a:r>
            <a:r>
              <a:rPr lang="hr-HR" dirty="0" err="1" smtClean="0"/>
              <a:t>pulmonary</a:t>
            </a:r>
            <a:r>
              <a:rPr lang="hr-HR" dirty="0" smtClean="0"/>
              <a:t> </a:t>
            </a:r>
            <a:r>
              <a:rPr lang="hr-HR" dirty="0" err="1" smtClean="0"/>
              <a:t>injury</a:t>
            </a:r>
            <a:r>
              <a:rPr lang="hr-HR" dirty="0" smtClean="0"/>
              <a:t> to </a:t>
            </a:r>
            <a:r>
              <a:rPr lang="hr-HR" dirty="0" err="1" smtClean="0"/>
              <a:t>the</a:t>
            </a:r>
            <a:r>
              <a:rPr lang="hr-HR" dirty="0" smtClean="0"/>
              <a:t> </a:t>
            </a:r>
            <a:r>
              <a:rPr lang="hr-HR" dirty="0" err="1" smtClean="0"/>
              <a:t>children</a:t>
            </a:r>
            <a:endParaRPr lang="hr-H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Dorset</a:t>
            </a:r>
            <a:r>
              <a:rPr lang="hr-HR" dirty="0" smtClean="0"/>
              <a:t> </a:t>
            </a:r>
            <a:r>
              <a:rPr lang="hr-HR" dirty="0" err="1" smtClean="0"/>
              <a:t>Yacht</a:t>
            </a:r>
            <a:r>
              <a:rPr lang="hr-HR" dirty="0" smtClean="0"/>
              <a:t> </a:t>
            </a:r>
            <a:r>
              <a:rPr lang="hr-HR" dirty="0" err="1" smtClean="0"/>
              <a:t>Co</a:t>
            </a:r>
            <a:r>
              <a:rPr lang="hr-HR" dirty="0" smtClean="0"/>
              <a:t>. v. Home Office (1969)</a:t>
            </a:r>
          </a:p>
        </p:txBody>
      </p:sp>
      <p:sp>
        <p:nvSpPr>
          <p:cNvPr id="3" name="Content Placeholder 2"/>
          <p:cNvSpPr>
            <a:spLocks noGrp="1"/>
          </p:cNvSpPr>
          <p:nvPr>
            <p:ph idx="1"/>
          </p:nvPr>
        </p:nvSpPr>
        <p:spPr/>
        <p:txBody>
          <a:bodyPr/>
          <a:lstStyle/>
          <a:p>
            <a:pPr eaLnBrk="1" hangingPunct="1">
              <a:defRPr/>
            </a:pPr>
            <a:r>
              <a:rPr lang="hr-HR" sz="2800" dirty="0"/>
              <a:t>Some boys </a:t>
            </a:r>
            <a:r>
              <a:rPr lang="hr-HR" sz="2800" dirty="0" err="1"/>
              <a:t>escaped</a:t>
            </a:r>
            <a:r>
              <a:rPr lang="hr-HR" sz="2800" dirty="0"/>
              <a:t> </a:t>
            </a:r>
            <a:r>
              <a:rPr lang="hr-HR" sz="2800" dirty="0" err="1"/>
              <a:t>from</a:t>
            </a:r>
            <a:r>
              <a:rPr lang="hr-HR" sz="2800" dirty="0"/>
              <a:t> a </a:t>
            </a:r>
            <a:r>
              <a:rPr lang="hr-HR" sz="2800" dirty="0" err="1"/>
              <a:t>borstal</a:t>
            </a:r>
            <a:r>
              <a:rPr lang="hr-HR" sz="2800" dirty="0"/>
              <a:t> </a:t>
            </a:r>
            <a:r>
              <a:rPr lang="hr-HR" sz="2800" dirty="0" err="1"/>
              <a:t>institution</a:t>
            </a:r>
            <a:r>
              <a:rPr lang="hr-HR" sz="2800" dirty="0"/>
              <a:t> </a:t>
            </a:r>
            <a:r>
              <a:rPr lang="hr-HR" sz="2800" dirty="0" err="1"/>
              <a:t>and</a:t>
            </a:r>
            <a:r>
              <a:rPr lang="hr-HR" sz="2800" dirty="0"/>
              <a:t> set </a:t>
            </a:r>
            <a:r>
              <a:rPr lang="hr-HR" sz="2800" dirty="0" err="1"/>
              <a:t>adrift</a:t>
            </a:r>
            <a:r>
              <a:rPr lang="hr-HR" sz="2800" dirty="0"/>
              <a:t> </a:t>
            </a:r>
            <a:r>
              <a:rPr lang="hr-HR" sz="2800" dirty="0" err="1"/>
              <a:t>and</a:t>
            </a:r>
            <a:r>
              <a:rPr lang="hr-HR" sz="2800" dirty="0"/>
              <a:t> </a:t>
            </a:r>
            <a:r>
              <a:rPr lang="hr-HR" sz="2800" dirty="0" err="1"/>
              <a:t>damaged</a:t>
            </a:r>
            <a:r>
              <a:rPr lang="hr-HR" sz="2800" dirty="0"/>
              <a:t> a motor-</a:t>
            </a:r>
            <a:r>
              <a:rPr lang="hr-HR" sz="2800" dirty="0" err="1"/>
              <a:t>yacht</a:t>
            </a:r>
            <a:r>
              <a:rPr lang="hr-HR" sz="2800" dirty="0"/>
              <a:t> </a:t>
            </a:r>
            <a:r>
              <a:rPr lang="hr-HR" sz="2800" dirty="0" err="1"/>
              <a:t>in</a:t>
            </a:r>
            <a:r>
              <a:rPr lang="hr-HR" sz="2800" dirty="0"/>
              <a:t> </a:t>
            </a:r>
            <a:r>
              <a:rPr lang="hr-HR" sz="2800" dirty="0" err="1"/>
              <a:t>Poole</a:t>
            </a:r>
            <a:r>
              <a:rPr lang="hr-HR" sz="2800" dirty="0"/>
              <a:t> harbour. </a:t>
            </a:r>
            <a:r>
              <a:rPr lang="hr-HR" sz="2800" dirty="0" err="1"/>
              <a:t>The</a:t>
            </a:r>
            <a:r>
              <a:rPr lang="hr-HR" sz="2800" dirty="0"/>
              <a:t> </a:t>
            </a:r>
            <a:r>
              <a:rPr lang="hr-HR" sz="2800" dirty="0" err="1"/>
              <a:t>Yacht</a:t>
            </a:r>
            <a:r>
              <a:rPr lang="hr-HR" sz="2800" dirty="0"/>
              <a:t> </a:t>
            </a:r>
            <a:r>
              <a:rPr lang="hr-HR" sz="2800" dirty="0" err="1"/>
              <a:t>Co</a:t>
            </a:r>
            <a:r>
              <a:rPr lang="hr-HR" sz="2800" dirty="0"/>
              <a:t>. (</a:t>
            </a:r>
            <a:r>
              <a:rPr lang="hr-HR" sz="2800" dirty="0" err="1"/>
              <a:t>owners</a:t>
            </a:r>
            <a:r>
              <a:rPr lang="hr-HR" sz="2800" dirty="0"/>
              <a:t>) </a:t>
            </a:r>
            <a:r>
              <a:rPr lang="hr-HR" sz="2800" dirty="0" err="1"/>
              <a:t>sued</a:t>
            </a:r>
            <a:r>
              <a:rPr lang="hr-HR" sz="2800" dirty="0"/>
              <a:t> </a:t>
            </a:r>
            <a:r>
              <a:rPr lang="hr-HR" sz="2800" dirty="0" err="1"/>
              <a:t>the</a:t>
            </a:r>
            <a:r>
              <a:rPr lang="hr-HR" sz="2800" dirty="0"/>
              <a:t> Home Office as </a:t>
            </a:r>
            <a:r>
              <a:rPr lang="hr-HR" sz="2800" dirty="0" err="1"/>
              <a:t>the</a:t>
            </a:r>
            <a:r>
              <a:rPr lang="hr-HR" sz="2800" dirty="0"/>
              <a:t> </a:t>
            </a:r>
            <a:r>
              <a:rPr lang="hr-HR" sz="2800" dirty="0" err="1"/>
              <a:t>Government</a:t>
            </a:r>
            <a:r>
              <a:rPr lang="hr-HR" sz="2800" dirty="0"/>
              <a:t> department </a:t>
            </a:r>
            <a:r>
              <a:rPr lang="hr-HR" sz="2800" dirty="0" err="1"/>
              <a:t>responsible</a:t>
            </a:r>
            <a:r>
              <a:rPr lang="hr-HR" sz="2800" dirty="0"/>
              <a:t> for </a:t>
            </a:r>
            <a:r>
              <a:rPr lang="hr-HR" sz="2800" dirty="0" err="1"/>
              <a:t>prisons</a:t>
            </a:r>
            <a:r>
              <a:rPr lang="hr-HR" sz="2800" dirty="0"/>
              <a:t> </a:t>
            </a:r>
            <a:r>
              <a:rPr lang="hr-HR" sz="2800" dirty="0" err="1"/>
              <a:t>and</a:t>
            </a:r>
            <a:r>
              <a:rPr lang="hr-HR" sz="2800" dirty="0"/>
              <a:t> </a:t>
            </a:r>
            <a:r>
              <a:rPr lang="hr-HR" sz="2800" dirty="0" err="1"/>
              <a:t>borstals</a:t>
            </a:r>
            <a:endParaRPr lang="hr-HR" sz="2800" dirty="0"/>
          </a:p>
          <a:p>
            <a:pPr eaLnBrk="1" hangingPunct="1">
              <a:defRPr/>
            </a:pPr>
            <a:r>
              <a:rPr lang="hr-HR" sz="2800" dirty="0" err="1"/>
              <a:t>Held</a:t>
            </a:r>
            <a:r>
              <a:rPr lang="hr-HR" sz="2800" dirty="0"/>
              <a:t>: Home Office </a:t>
            </a:r>
            <a:r>
              <a:rPr lang="hr-HR" sz="2800" dirty="0" err="1"/>
              <a:t>was</a:t>
            </a:r>
            <a:r>
              <a:rPr lang="hr-HR" sz="2800" dirty="0"/>
              <a:t> </a:t>
            </a:r>
            <a:r>
              <a:rPr lang="hr-HR" sz="2800" dirty="0" err="1"/>
              <a:t>liable</a:t>
            </a:r>
            <a:r>
              <a:rPr lang="hr-HR" sz="2800" dirty="0"/>
              <a:t> for </a:t>
            </a:r>
            <a:r>
              <a:rPr lang="hr-HR" sz="2800" dirty="0" err="1"/>
              <a:t>damage</a:t>
            </a:r>
            <a:r>
              <a:rPr lang="hr-HR" sz="2800" dirty="0"/>
              <a:t> done </a:t>
            </a:r>
            <a:r>
              <a:rPr lang="hr-HR" sz="2800" dirty="0" err="1"/>
              <a:t>by</a:t>
            </a:r>
            <a:r>
              <a:rPr lang="hr-HR" sz="2800" dirty="0"/>
              <a:t> </a:t>
            </a:r>
            <a:r>
              <a:rPr lang="hr-HR" sz="2800" dirty="0" err="1"/>
              <a:t>persons</a:t>
            </a:r>
            <a:r>
              <a:rPr lang="hr-HR" sz="2800" dirty="0"/>
              <a:t> who </a:t>
            </a:r>
            <a:r>
              <a:rPr lang="hr-HR" sz="2800" dirty="0" err="1"/>
              <a:t>escaped</a:t>
            </a:r>
            <a:r>
              <a:rPr lang="hr-HR" sz="2800" dirty="0"/>
              <a:t> </a:t>
            </a:r>
            <a:r>
              <a:rPr lang="hr-HR" sz="2800" dirty="0" err="1"/>
              <a:t>from</a:t>
            </a:r>
            <a:r>
              <a:rPr lang="hr-HR" sz="2800" dirty="0"/>
              <a:t> </a:t>
            </a:r>
            <a:r>
              <a:rPr lang="hr-HR" sz="2800" dirty="0" err="1"/>
              <a:t>custody</a:t>
            </a:r>
            <a:r>
              <a:rPr lang="hr-HR" sz="2800" dirty="0"/>
              <a:t> or </a:t>
            </a:r>
            <a:r>
              <a:rPr lang="hr-HR" sz="2800" dirty="0" err="1"/>
              <a:t>while</a:t>
            </a:r>
            <a:r>
              <a:rPr lang="hr-HR" sz="2800" dirty="0"/>
              <a:t> on parole </a:t>
            </a:r>
            <a:r>
              <a:rPr lang="hr-HR" sz="2800" dirty="0" err="1"/>
              <a:t>if</a:t>
            </a:r>
            <a:r>
              <a:rPr lang="hr-HR" sz="2800" dirty="0"/>
              <a:t> </a:t>
            </a:r>
            <a:r>
              <a:rPr lang="hr-HR" sz="2800" dirty="0" err="1"/>
              <a:t>the</a:t>
            </a:r>
            <a:r>
              <a:rPr lang="hr-HR" sz="2800" dirty="0"/>
              <a:t> </a:t>
            </a:r>
            <a:r>
              <a:rPr lang="hr-HR" sz="2800" dirty="0" err="1"/>
              <a:t>escape</a:t>
            </a:r>
            <a:r>
              <a:rPr lang="hr-HR" sz="2800" dirty="0"/>
              <a:t> </a:t>
            </a:r>
            <a:r>
              <a:rPr lang="hr-HR" sz="2800" dirty="0" err="1"/>
              <a:t>was</a:t>
            </a:r>
            <a:r>
              <a:rPr lang="hr-HR" sz="2800" dirty="0"/>
              <a:t> </a:t>
            </a:r>
            <a:r>
              <a:rPr lang="hr-HR" sz="2800" dirty="0" err="1"/>
              <a:t>due</a:t>
            </a:r>
            <a:r>
              <a:rPr lang="hr-HR" sz="2800" dirty="0"/>
              <a:t> to </a:t>
            </a:r>
            <a:r>
              <a:rPr lang="hr-HR" sz="2800" dirty="0" err="1"/>
              <a:t>the</a:t>
            </a:r>
            <a:r>
              <a:rPr lang="hr-HR" sz="2800" dirty="0"/>
              <a:t> </a:t>
            </a:r>
            <a:r>
              <a:rPr lang="hr-HR" sz="2800" dirty="0" err="1"/>
              <a:t>negligence</a:t>
            </a:r>
            <a:r>
              <a:rPr lang="hr-HR" sz="2800" dirty="0"/>
              <a:t> </a:t>
            </a:r>
            <a:r>
              <a:rPr lang="hr-HR" sz="2800" dirty="0" err="1"/>
              <a:t>of</a:t>
            </a:r>
            <a:r>
              <a:rPr lang="hr-HR" sz="2800" dirty="0"/>
              <a:t> </a:t>
            </a:r>
            <a:r>
              <a:rPr lang="hr-HR" sz="2800" dirty="0" err="1"/>
              <a:t>prison</a:t>
            </a:r>
            <a:r>
              <a:rPr lang="hr-HR" sz="2800" dirty="0"/>
              <a:t> or </a:t>
            </a:r>
            <a:r>
              <a:rPr lang="hr-HR" sz="2800" dirty="0" err="1"/>
              <a:t>borstal</a:t>
            </a:r>
            <a:r>
              <a:rPr lang="hr-HR" sz="2800" dirty="0"/>
              <a:t> </a:t>
            </a:r>
            <a:r>
              <a:rPr lang="hr-HR" sz="2800" dirty="0" err="1"/>
              <a:t>officers</a:t>
            </a:r>
            <a:endParaRPr lang="hr-H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smtClean="0"/>
              <a:t>Smith &amp; </a:t>
            </a:r>
            <a:r>
              <a:rPr lang="hr-HR" dirty="0" err="1" smtClean="0"/>
              <a:t>Others</a:t>
            </a:r>
            <a:r>
              <a:rPr lang="hr-HR" dirty="0" smtClean="0"/>
              <a:t> v. </a:t>
            </a:r>
            <a:r>
              <a:rPr lang="hr-HR" dirty="0" err="1" smtClean="0"/>
              <a:t>Littlewoods</a:t>
            </a:r>
            <a:r>
              <a:rPr lang="hr-HR" dirty="0" smtClean="0"/>
              <a:t> </a:t>
            </a:r>
            <a:r>
              <a:rPr lang="hr-HR" dirty="0" err="1" smtClean="0"/>
              <a:t>Organisation</a:t>
            </a:r>
            <a:r>
              <a:rPr lang="hr-HR" dirty="0" smtClean="0"/>
              <a:t> </a:t>
            </a:r>
            <a:r>
              <a:rPr lang="hr-HR" dirty="0" err="1" smtClean="0"/>
              <a:t>Ltd</a:t>
            </a:r>
            <a:r>
              <a:rPr lang="hr-HR" dirty="0" smtClean="0"/>
              <a:t> (1987)</a:t>
            </a:r>
          </a:p>
        </p:txBody>
      </p:sp>
      <p:sp>
        <p:nvSpPr>
          <p:cNvPr id="3" name="Content Placeholder 2"/>
          <p:cNvSpPr>
            <a:spLocks noGrp="1"/>
          </p:cNvSpPr>
          <p:nvPr>
            <p:ph idx="1"/>
          </p:nvPr>
        </p:nvSpPr>
        <p:spPr/>
        <p:txBody>
          <a:bodyPr/>
          <a:lstStyle/>
          <a:p>
            <a:pPr eaLnBrk="1" hangingPunct="1">
              <a:defRPr/>
            </a:pPr>
            <a:r>
              <a:rPr lang="hr-HR" dirty="0" err="1" smtClean="0"/>
              <a:t>Vandals</a:t>
            </a:r>
            <a:r>
              <a:rPr lang="hr-HR" dirty="0" smtClean="0"/>
              <a:t> </a:t>
            </a:r>
            <a:r>
              <a:rPr lang="hr-HR" dirty="0" err="1" smtClean="0"/>
              <a:t>started</a:t>
            </a:r>
            <a:r>
              <a:rPr lang="hr-HR" dirty="0" smtClean="0"/>
              <a:t> </a:t>
            </a:r>
            <a:r>
              <a:rPr lang="hr-HR" dirty="0" err="1" smtClean="0"/>
              <a:t>fire</a:t>
            </a:r>
            <a:r>
              <a:rPr lang="hr-HR" dirty="0" smtClean="0"/>
              <a:t> </a:t>
            </a:r>
            <a:r>
              <a:rPr lang="hr-HR" dirty="0" err="1" smtClean="0"/>
              <a:t>in</a:t>
            </a:r>
            <a:r>
              <a:rPr lang="hr-HR" dirty="0" smtClean="0"/>
              <a:t> </a:t>
            </a:r>
            <a:r>
              <a:rPr lang="hr-HR" dirty="0" err="1" smtClean="0"/>
              <a:t>the</a:t>
            </a:r>
            <a:r>
              <a:rPr lang="hr-HR" dirty="0" smtClean="0"/>
              <a:t> </a:t>
            </a:r>
            <a:r>
              <a:rPr lang="hr-HR" dirty="0" err="1" smtClean="0"/>
              <a:t>defendant</a:t>
            </a:r>
            <a:r>
              <a:rPr lang="hr-HR" dirty="0" smtClean="0"/>
              <a:t>’s </a:t>
            </a:r>
            <a:r>
              <a:rPr lang="hr-HR" dirty="0" err="1" smtClean="0"/>
              <a:t>empty</a:t>
            </a:r>
            <a:r>
              <a:rPr lang="hr-HR" dirty="0" smtClean="0"/>
              <a:t> building </a:t>
            </a:r>
            <a:r>
              <a:rPr lang="hr-HR" dirty="0" err="1" smtClean="0"/>
              <a:t>which</a:t>
            </a:r>
            <a:r>
              <a:rPr lang="hr-HR" dirty="0" smtClean="0"/>
              <a:t> </a:t>
            </a:r>
            <a:r>
              <a:rPr lang="hr-HR" dirty="0" err="1" smtClean="0"/>
              <a:t>damaged</a:t>
            </a:r>
            <a:r>
              <a:rPr lang="hr-HR" dirty="0" smtClean="0"/>
              <a:t> </a:t>
            </a:r>
            <a:r>
              <a:rPr lang="hr-HR" dirty="0" err="1" smtClean="0"/>
              <a:t>adjoining</a:t>
            </a:r>
            <a:r>
              <a:rPr lang="hr-HR" dirty="0" smtClean="0"/>
              <a:t> </a:t>
            </a:r>
            <a:r>
              <a:rPr lang="hr-HR" dirty="0" err="1" smtClean="0"/>
              <a:t>property</a:t>
            </a:r>
            <a:r>
              <a:rPr lang="hr-HR" dirty="0" smtClean="0"/>
              <a:t>. </a:t>
            </a:r>
          </a:p>
          <a:p>
            <a:pPr eaLnBrk="1" hangingPunct="1">
              <a:defRPr/>
            </a:pPr>
            <a:r>
              <a:rPr lang="hr-HR" dirty="0" err="1" smtClean="0"/>
              <a:t>Held</a:t>
            </a:r>
            <a:r>
              <a:rPr lang="hr-HR" dirty="0" smtClean="0"/>
              <a:t>: </a:t>
            </a:r>
            <a:r>
              <a:rPr lang="hr-HR" dirty="0" err="1" smtClean="0"/>
              <a:t>occupier</a:t>
            </a:r>
            <a:r>
              <a:rPr lang="hr-HR" dirty="0" smtClean="0"/>
              <a:t>’s </a:t>
            </a:r>
            <a:r>
              <a:rPr lang="hr-HR" dirty="0" err="1" smtClean="0"/>
              <a:t>duty</a:t>
            </a:r>
            <a:r>
              <a:rPr lang="hr-HR" dirty="0" smtClean="0"/>
              <a:t> </a:t>
            </a:r>
            <a:r>
              <a:rPr lang="hr-HR" dirty="0" err="1" smtClean="0"/>
              <a:t>did</a:t>
            </a:r>
            <a:r>
              <a:rPr lang="hr-HR" dirty="0" smtClean="0"/>
              <a:t> </a:t>
            </a:r>
            <a:r>
              <a:rPr lang="hr-HR" dirty="0" err="1" smtClean="0"/>
              <a:t>not</a:t>
            </a:r>
            <a:r>
              <a:rPr lang="hr-HR" dirty="0" smtClean="0"/>
              <a:t> </a:t>
            </a:r>
            <a:r>
              <a:rPr lang="hr-HR" dirty="0" err="1" smtClean="0"/>
              <a:t>extend</a:t>
            </a:r>
            <a:r>
              <a:rPr lang="hr-HR" dirty="0" smtClean="0"/>
              <a:t> to </a:t>
            </a:r>
            <a:r>
              <a:rPr lang="hr-HR" dirty="0" err="1" smtClean="0"/>
              <a:t>preventing</a:t>
            </a:r>
            <a:r>
              <a:rPr lang="hr-HR" dirty="0" smtClean="0"/>
              <a:t> </a:t>
            </a:r>
            <a:r>
              <a:rPr lang="hr-HR" dirty="0" err="1" smtClean="0"/>
              <a:t>deliberate</a:t>
            </a:r>
            <a:r>
              <a:rPr lang="hr-HR" dirty="0" smtClean="0"/>
              <a:t> </a:t>
            </a:r>
            <a:r>
              <a:rPr lang="hr-HR" dirty="0" err="1" smtClean="0"/>
              <a:t>acts</a:t>
            </a:r>
            <a:r>
              <a:rPr lang="hr-HR" dirty="0" smtClean="0"/>
              <a:t> </a:t>
            </a:r>
            <a:r>
              <a:rPr lang="hr-HR" dirty="0" err="1" smtClean="0"/>
              <a:t>of</a:t>
            </a:r>
            <a:r>
              <a:rPr lang="hr-HR" dirty="0" smtClean="0"/>
              <a:t> third </a:t>
            </a:r>
            <a:r>
              <a:rPr lang="hr-HR" dirty="0" err="1" smtClean="0"/>
              <a:t>party</a:t>
            </a:r>
            <a:r>
              <a:rPr lang="hr-HR" dirty="0" smtClean="0"/>
              <a:t> </a:t>
            </a:r>
            <a:r>
              <a:rPr lang="hr-HR" dirty="0" err="1" smtClean="0"/>
              <a:t>vandals</a:t>
            </a:r>
            <a:r>
              <a:rPr lang="hr-HR" dirty="0" smtClean="0"/>
              <a:t> </a:t>
            </a:r>
            <a:r>
              <a:rPr lang="hr-HR" dirty="0" err="1" smtClean="0"/>
              <a:t>in</a:t>
            </a:r>
            <a:r>
              <a:rPr lang="hr-HR" dirty="0" smtClean="0"/>
              <a:t> </a:t>
            </a:r>
            <a:r>
              <a:rPr lang="hr-HR" dirty="0" err="1" smtClean="0"/>
              <a:t>these</a:t>
            </a:r>
            <a:r>
              <a:rPr lang="hr-HR" dirty="0" smtClean="0"/>
              <a:t> </a:t>
            </a:r>
            <a:r>
              <a:rPr lang="hr-HR" dirty="0" err="1" smtClean="0"/>
              <a:t>circumstances</a:t>
            </a:r>
            <a:endParaRPr lang="hr-H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Yachuk</a:t>
            </a:r>
            <a:r>
              <a:rPr lang="hr-HR" dirty="0" smtClean="0"/>
              <a:t> v. Oliver </a:t>
            </a:r>
            <a:r>
              <a:rPr lang="hr-HR" dirty="0" err="1" smtClean="0"/>
              <a:t>Blais</a:t>
            </a:r>
            <a:r>
              <a:rPr lang="hr-HR" dirty="0" smtClean="0"/>
              <a:t> </a:t>
            </a:r>
            <a:r>
              <a:rPr lang="hr-HR" dirty="0" err="1" smtClean="0"/>
              <a:t>Co</a:t>
            </a:r>
            <a:r>
              <a:rPr lang="hr-HR" dirty="0" smtClean="0"/>
              <a:t>. (1949)</a:t>
            </a:r>
          </a:p>
        </p:txBody>
      </p:sp>
      <p:sp>
        <p:nvSpPr>
          <p:cNvPr id="3" name="Content Placeholder 2"/>
          <p:cNvSpPr>
            <a:spLocks noGrp="1"/>
          </p:cNvSpPr>
          <p:nvPr>
            <p:ph idx="1"/>
          </p:nvPr>
        </p:nvSpPr>
        <p:spPr/>
        <p:txBody>
          <a:bodyPr>
            <a:normAutofit lnSpcReduction="10000"/>
          </a:bodyPr>
          <a:lstStyle/>
          <a:p>
            <a:pPr eaLnBrk="1" hangingPunct="1">
              <a:defRPr/>
            </a:pPr>
            <a:r>
              <a:rPr lang="hr-HR" sz="2800" dirty="0"/>
              <a:t>A </a:t>
            </a:r>
            <a:r>
              <a:rPr lang="hr-HR" sz="2800" dirty="0" err="1"/>
              <a:t>boy</a:t>
            </a:r>
            <a:r>
              <a:rPr lang="hr-HR" sz="2800" dirty="0"/>
              <a:t> </a:t>
            </a:r>
            <a:r>
              <a:rPr lang="hr-HR" sz="2800" dirty="0" err="1"/>
              <a:t>of</a:t>
            </a:r>
            <a:r>
              <a:rPr lang="hr-HR" sz="2800" dirty="0"/>
              <a:t> nine </a:t>
            </a:r>
            <a:r>
              <a:rPr lang="hr-HR" sz="2800" dirty="0" err="1"/>
              <a:t>persuaded</a:t>
            </a:r>
            <a:r>
              <a:rPr lang="hr-HR" sz="2800" dirty="0"/>
              <a:t> a </a:t>
            </a:r>
            <a:r>
              <a:rPr lang="hr-HR" sz="2800" dirty="0" err="1"/>
              <a:t>garage</a:t>
            </a:r>
            <a:r>
              <a:rPr lang="hr-HR" sz="2800" dirty="0"/>
              <a:t> </a:t>
            </a:r>
            <a:r>
              <a:rPr lang="hr-HR" sz="2800" dirty="0" err="1"/>
              <a:t>attendant</a:t>
            </a:r>
            <a:r>
              <a:rPr lang="hr-HR" sz="2800" dirty="0"/>
              <a:t> to let </a:t>
            </a:r>
            <a:r>
              <a:rPr lang="hr-HR" sz="2800" dirty="0" err="1"/>
              <a:t>him</a:t>
            </a:r>
            <a:r>
              <a:rPr lang="hr-HR" sz="2800" dirty="0"/>
              <a:t> </a:t>
            </a:r>
            <a:r>
              <a:rPr lang="hr-HR" sz="2800" dirty="0" err="1"/>
              <a:t>have</a:t>
            </a:r>
            <a:r>
              <a:rPr lang="hr-HR" sz="2800" dirty="0"/>
              <a:t> a tin </a:t>
            </a:r>
            <a:r>
              <a:rPr lang="hr-HR" sz="2800" dirty="0" err="1"/>
              <a:t>of</a:t>
            </a:r>
            <a:r>
              <a:rPr lang="hr-HR" sz="2800" dirty="0"/>
              <a:t> petrol </a:t>
            </a:r>
            <a:r>
              <a:rPr lang="hr-HR" sz="2800" dirty="0" err="1"/>
              <a:t>by</a:t>
            </a:r>
            <a:r>
              <a:rPr lang="hr-HR" sz="2800" dirty="0"/>
              <a:t> a </a:t>
            </a:r>
            <a:r>
              <a:rPr lang="hr-HR" sz="2800" dirty="0" err="1"/>
              <a:t>false</a:t>
            </a:r>
            <a:r>
              <a:rPr lang="hr-HR" sz="2800" dirty="0"/>
              <a:t> tale </a:t>
            </a:r>
            <a:r>
              <a:rPr lang="hr-HR" sz="2800" dirty="0" err="1"/>
              <a:t>that</a:t>
            </a:r>
            <a:r>
              <a:rPr lang="hr-HR" sz="2800" dirty="0"/>
              <a:t> his </a:t>
            </a:r>
            <a:r>
              <a:rPr lang="hr-HR" sz="2800" dirty="0" err="1"/>
              <a:t>mother</a:t>
            </a:r>
            <a:r>
              <a:rPr lang="hr-HR" sz="2800" dirty="0"/>
              <a:t>’s car had </a:t>
            </a:r>
            <a:r>
              <a:rPr lang="hr-HR" sz="2800" dirty="0" err="1"/>
              <a:t>run</a:t>
            </a:r>
            <a:r>
              <a:rPr lang="hr-HR" sz="2800" dirty="0"/>
              <a:t> </a:t>
            </a:r>
            <a:r>
              <a:rPr lang="hr-HR" sz="2800" dirty="0" err="1"/>
              <a:t>out</a:t>
            </a:r>
            <a:r>
              <a:rPr lang="hr-HR" sz="2800" dirty="0"/>
              <a:t> </a:t>
            </a:r>
            <a:r>
              <a:rPr lang="hr-HR" sz="2800" dirty="0" err="1"/>
              <a:t>of</a:t>
            </a:r>
            <a:r>
              <a:rPr lang="hr-HR" sz="2800" dirty="0"/>
              <a:t> petrol some distance </a:t>
            </a:r>
            <a:r>
              <a:rPr lang="hr-HR" sz="2800" dirty="0" err="1"/>
              <a:t>from</a:t>
            </a:r>
            <a:r>
              <a:rPr lang="hr-HR" sz="2800" dirty="0"/>
              <a:t> </a:t>
            </a:r>
            <a:r>
              <a:rPr lang="hr-HR" sz="2800" dirty="0" err="1"/>
              <a:t>the</a:t>
            </a:r>
            <a:r>
              <a:rPr lang="hr-HR" sz="2800" dirty="0"/>
              <a:t> </a:t>
            </a:r>
            <a:r>
              <a:rPr lang="hr-HR" sz="2800" dirty="0" err="1"/>
              <a:t>garage</a:t>
            </a:r>
            <a:r>
              <a:rPr lang="hr-HR" sz="2800" dirty="0"/>
              <a:t>. </a:t>
            </a:r>
            <a:r>
              <a:rPr lang="hr-HR" sz="2800" dirty="0" err="1"/>
              <a:t>The</a:t>
            </a:r>
            <a:r>
              <a:rPr lang="hr-HR" sz="2800" dirty="0"/>
              <a:t> </a:t>
            </a:r>
            <a:r>
              <a:rPr lang="hr-HR" sz="2800" dirty="0" err="1"/>
              <a:t>boy</a:t>
            </a:r>
            <a:r>
              <a:rPr lang="hr-HR" sz="2800" dirty="0"/>
              <a:t> </a:t>
            </a:r>
            <a:r>
              <a:rPr lang="hr-HR" sz="2800" dirty="0" err="1"/>
              <a:t>poured</a:t>
            </a:r>
            <a:r>
              <a:rPr lang="hr-HR" sz="2800" dirty="0"/>
              <a:t> </a:t>
            </a:r>
            <a:r>
              <a:rPr lang="hr-HR" sz="2800" dirty="0" err="1"/>
              <a:t>the</a:t>
            </a:r>
            <a:r>
              <a:rPr lang="hr-HR" sz="2800" dirty="0"/>
              <a:t> petrol </a:t>
            </a:r>
            <a:r>
              <a:rPr lang="hr-HR" sz="2800" dirty="0" err="1"/>
              <a:t>over</a:t>
            </a:r>
            <a:r>
              <a:rPr lang="hr-HR" sz="2800" dirty="0"/>
              <a:t> some </a:t>
            </a:r>
            <a:r>
              <a:rPr lang="hr-HR" sz="2800" dirty="0" err="1"/>
              <a:t>timber</a:t>
            </a:r>
            <a:r>
              <a:rPr lang="hr-HR" sz="2800" dirty="0"/>
              <a:t> </a:t>
            </a:r>
            <a:r>
              <a:rPr lang="hr-HR" sz="2800" dirty="0" err="1"/>
              <a:t>and</a:t>
            </a:r>
            <a:r>
              <a:rPr lang="hr-HR" sz="2800" dirty="0"/>
              <a:t> </a:t>
            </a:r>
            <a:r>
              <a:rPr lang="hr-HR" sz="2800" dirty="0" err="1"/>
              <a:t>then</a:t>
            </a:r>
            <a:r>
              <a:rPr lang="hr-HR" sz="2800" dirty="0"/>
              <a:t> set it </a:t>
            </a:r>
            <a:r>
              <a:rPr lang="hr-HR" sz="2800" dirty="0" err="1"/>
              <a:t>alight</a:t>
            </a:r>
            <a:r>
              <a:rPr lang="hr-HR" sz="2800" dirty="0"/>
              <a:t>. </a:t>
            </a:r>
            <a:r>
              <a:rPr lang="hr-HR" sz="2800" dirty="0" err="1"/>
              <a:t>The</a:t>
            </a:r>
            <a:r>
              <a:rPr lang="hr-HR" sz="2800" dirty="0"/>
              <a:t> </a:t>
            </a:r>
            <a:r>
              <a:rPr lang="hr-HR" sz="2800" dirty="0" err="1"/>
              <a:t>fire</a:t>
            </a:r>
            <a:r>
              <a:rPr lang="hr-HR" sz="2800" dirty="0"/>
              <a:t> </a:t>
            </a:r>
            <a:r>
              <a:rPr lang="hr-HR" sz="2800" dirty="0" err="1"/>
              <a:t>caused</a:t>
            </a:r>
            <a:r>
              <a:rPr lang="hr-HR" sz="2800" dirty="0"/>
              <a:t> </a:t>
            </a:r>
            <a:r>
              <a:rPr lang="hr-HR" sz="2800" dirty="0" err="1"/>
              <a:t>and</a:t>
            </a:r>
            <a:r>
              <a:rPr lang="hr-HR" sz="2800" dirty="0"/>
              <a:t> </a:t>
            </a:r>
            <a:r>
              <a:rPr lang="hr-HR" sz="2800" dirty="0" err="1"/>
              <a:t>explosion</a:t>
            </a:r>
            <a:r>
              <a:rPr lang="hr-HR" sz="2800" dirty="0"/>
              <a:t> </a:t>
            </a:r>
            <a:r>
              <a:rPr lang="hr-HR" sz="2800" dirty="0" err="1"/>
              <a:t>and</a:t>
            </a:r>
            <a:r>
              <a:rPr lang="hr-HR" sz="2800" dirty="0"/>
              <a:t> </a:t>
            </a:r>
            <a:r>
              <a:rPr lang="hr-HR" sz="2800" dirty="0" err="1"/>
              <a:t>the</a:t>
            </a:r>
            <a:r>
              <a:rPr lang="hr-HR" sz="2800" dirty="0"/>
              <a:t> </a:t>
            </a:r>
            <a:r>
              <a:rPr lang="hr-HR" sz="2800" dirty="0" err="1"/>
              <a:t>boy</a:t>
            </a:r>
            <a:r>
              <a:rPr lang="hr-HR" sz="2800" dirty="0"/>
              <a:t> </a:t>
            </a:r>
            <a:r>
              <a:rPr lang="hr-HR" sz="2800" dirty="0" err="1"/>
              <a:t>was</a:t>
            </a:r>
            <a:r>
              <a:rPr lang="hr-HR" sz="2800" dirty="0"/>
              <a:t> </a:t>
            </a:r>
            <a:r>
              <a:rPr lang="hr-HR" sz="2800" dirty="0" err="1"/>
              <a:t>seriously</a:t>
            </a:r>
            <a:r>
              <a:rPr lang="hr-HR" sz="2800" dirty="0"/>
              <a:t> </a:t>
            </a:r>
            <a:r>
              <a:rPr lang="hr-HR" sz="2800" dirty="0" err="1"/>
              <a:t>injured</a:t>
            </a:r>
            <a:r>
              <a:rPr lang="hr-HR" sz="2800" dirty="0"/>
              <a:t>.</a:t>
            </a:r>
          </a:p>
          <a:p>
            <a:pPr eaLnBrk="1" hangingPunct="1">
              <a:defRPr/>
            </a:pPr>
            <a:r>
              <a:rPr lang="hr-HR" sz="2800" dirty="0" err="1"/>
              <a:t>Held</a:t>
            </a:r>
            <a:r>
              <a:rPr lang="hr-HR" sz="2800" dirty="0"/>
              <a:t>: it </a:t>
            </a:r>
            <a:r>
              <a:rPr lang="hr-HR" sz="2800" dirty="0" err="1"/>
              <a:t>was</a:t>
            </a:r>
            <a:r>
              <a:rPr lang="hr-HR" sz="2800" dirty="0"/>
              <a:t> </a:t>
            </a:r>
            <a:r>
              <a:rPr lang="hr-HR" sz="2800" dirty="0" err="1"/>
              <a:t>negligence</a:t>
            </a:r>
            <a:r>
              <a:rPr lang="hr-HR" sz="2800" dirty="0"/>
              <a:t> on </a:t>
            </a:r>
            <a:r>
              <a:rPr lang="hr-HR" sz="2800" dirty="0" err="1"/>
              <a:t>the</a:t>
            </a:r>
            <a:r>
              <a:rPr lang="hr-HR" sz="2800" dirty="0"/>
              <a:t> </a:t>
            </a:r>
            <a:r>
              <a:rPr lang="hr-HR" sz="2800" dirty="0" err="1"/>
              <a:t>part</a:t>
            </a:r>
            <a:r>
              <a:rPr lang="hr-HR" sz="2800" dirty="0"/>
              <a:t> </a:t>
            </a:r>
            <a:r>
              <a:rPr lang="hr-HR" sz="2800" dirty="0" err="1"/>
              <a:t>of</a:t>
            </a:r>
            <a:r>
              <a:rPr lang="hr-HR" sz="2800" dirty="0"/>
              <a:t> </a:t>
            </a:r>
            <a:r>
              <a:rPr lang="hr-HR" sz="2800" dirty="0" err="1"/>
              <a:t>the</a:t>
            </a:r>
            <a:r>
              <a:rPr lang="hr-HR" sz="2800" dirty="0"/>
              <a:t> </a:t>
            </a:r>
            <a:r>
              <a:rPr lang="hr-HR" sz="2800" dirty="0" err="1"/>
              <a:t>garage</a:t>
            </a:r>
            <a:r>
              <a:rPr lang="hr-HR" sz="2800" dirty="0"/>
              <a:t> </a:t>
            </a:r>
            <a:r>
              <a:rPr lang="hr-HR" sz="2800" dirty="0" err="1"/>
              <a:t>attendant</a:t>
            </a:r>
            <a:r>
              <a:rPr lang="hr-HR" sz="2800" dirty="0"/>
              <a:t> to </a:t>
            </a:r>
            <a:r>
              <a:rPr lang="hr-HR" sz="2800" dirty="0" err="1"/>
              <a:t>entrust</a:t>
            </a:r>
            <a:r>
              <a:rPr lang="hr-HR" sz="2800" dirty="0"/>
              <a:t> </a:t>
            </a:r>
            <a:r>
              <a:rPr lang="hr-HR" sz="2800" dirty="0" err="1"/>
              <a:t>the</a:t>
            </a:r>
            <a:r>
              <a:rPr lang="hr-HR" sz="2800" dirty="0"/>
              <a:t> </a:t>
            </a:r>
            <a:r>
              <a:rPr lang="hr-HR" sz="2800" dirty="0" err="1"/>
              <a:t>child</a:t>
            </a:r>
            <a:r>
              <a:rPr lang="hr-HR" sz="2800" dirty="0"/>
              <a:t> </a:t>
            </a:r>
            <a:r>
              <a:rPr lang="hr-HR" sz="2800" dirty="0" err="1"/>
              <a:t>with</a:t>
            </a:r>
            <a:r>
              <a:rPr lang="hr-HR" sz="2800" dirty="0"/>
              <a:t> </a:t>
            </a:r>
            <a:r>
              <a:rPr lang="hr-HR" sz="2800" dirty="0" err="1"/>
              <a:t>such</a:t>
            </a:r>
            <a:r>
              <a:rPr lang="hr-HR" sz="2800" dirty="0"/>
              <a:t> a </a:t>
            </a:r>
            <a:r>
              <a:rPr lang="hr-HR" sz="2800" dirty="0" err="1"/>
              <a:t>dangerous</a:t>
            </a:r>
            <a:r>
              <a:rPr lang="hr-HR" sz="2800" dirty="0"/>
              <a:t> </a:t>
            </a:r>
            <a:r>
              <a:rPr lang="hr-HR" sz="2800" dirty="0" err="1"/>
              <a:t>commodity</a:t>
            </a:r>
            <a:r>
              <a:rPr lang="hr-HR" sz="2800" dirty="0"/>
              <a:t> as petrol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IV Discuss the following key terms. Work with a partner to compose your own definitions.</a:t>
            </a:r>
            <a:r>
              <a:rPr lang="hr-HR" b="1" dirty="0"/>
              <a:t/>
            </a:r>
            <a:br>
              <a:rPr lang="hr-HR" b="1" dirty="0"/>
            </a:br>
            <a:endParaRPr lang="en-US" dirty="0"/>
          </a:p>
        </p:txBody>
      </p:sp>
      <p:sp>
        <p:nvSpPr>
          <p:cNvPr id="3" name="Content Placeholder 2"/>
          <p:cNvSpPr>
            <a:spLocks noGrp="1"/>
          </p:cNvSpPr>
          <p:nvPr>
            <p:ph idx="1"/>
          </p:nvPr>
        </p:nvSpPr>
        <p:spPr/>
        <p:txBody>
          <a:bodyPr/>
          <a:lstStyle/>
          <a:p>
            <a:r>
              <a:rPr lang="en-GB" dirty="0"/>
              <a:t>duty of care        </a:t>
            </a:r>
            <a:endParaRPr lang="hr-HR" dirty="0" smtClean="0"/>
          </a:p>
          <a:p>
            <a:r>
              <a:rPr lang="en-GB" dirty="0" smtClean="0"/>
              <a:t>standard </a:t>
            </a:r>
            <a:r>
              <a:rPr lang="en-GB" dirty="0"/>
              <a:t>of care    	</a:t>
            </a:r>
            <a:endParaRPr lang="hr-HR" dirty="0" smtClean="0"/>
          </a:p>
          <a:p>
            <a:r>
              <a:rPr lang="en-GB" dirty="0" smtClean="0"/>
              <a:t>breach </a:t>
            </a:r>
            <a:r>
              <a:rPr lang="en-GB" dirty="0"/>
              <a:t>of duty of care</a:t>
            </a:r>
            <a:endParaRPr lang="hr-HR" dirty="0"/>
          </a:p>
          <a:p>
            <a:r>
              <a:rPr lang="en-GB" dirty="0"/>
              <a:t>reasonable foreseeability of harm</a:t>
            </a:r>
            <a:endParaRPr lang="hr-HR" dirty="0"/>
          </a:p>
          <a:p>
            <a:endParaRPr lang="en-US" dirty="0"/>
          </a:p>
        </p:txBody>
      </p:sp>
    </p:spTree>
    <p:extLst>
      <p:ext uri="{BB962C8B-B14F-4D97-AF65-F5344CB8AC3E}">
        <p14:creationId xmlns:p14="http://schemas.microsoft.com/office/powerpoint/2010/main" val="29847708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i="1" dirty="0"/>
              <a:t>V Complete the sentences with the words provided. You may have to change their form.</a:t>
            </a:r>
            <a:r>
              <a:rPr lang="hr-HR" sz="3600" b="1" dirty="0"/>
              <a:t/>
            </a:r>
            <a:br>
              <a:rPr lang="hr-HR" sz="3600" b="1" dirty="0"/>
            </a:br>
            <a:endParaRPr lang="en-US" sz="3600" dirty="0"/>
          </a:p>
        </p:txBody>
      </p:sp>
      <p:sp>
        <p:nvSpPr>
          <p:cNvPr id="3" name="Content Placeholder 2"/>
          <p:cNvSpPr>
            <a:spLocks noGrp="1"/>
          </p:cNvSpPr>
          <p:nvPr>
            <p:ph idx="1"/>
          </p:nvPr>
        </p:nvSpPr>
        <p:spPr/>
        <p:txBody>
          <a:bodyPr>
            <a:normAutofit fontScale="92500" lnSpcReduction="20000"/>
          </a:bodyPr>
          <a:lstStyle/>
          <a:p>
            <a:r>
              <a:rPr lang="en-GB" b="1" i="1" dirty="0"/>
              <a:t>attest 	contemplate 	deem     entail    frivolous 	omission 	suffice     warrant</a:t>
            </a:r>
            <a:endParaRPr lang="hr-HR" dirty="0"/>
          </a:p>
          <a:p>
            <a:r>
              <a:rPr lang="en-GB" dirty="0"/>
              <a:t>a.   	Being a medical doctor _________ a lot of responsibility.</a:t>
            </a:r>
            <a:endParaRPr lang="hr-HR" dirty="0"/>
          </a:p>
          <a:p>
            <a:r>
              <a:rPr lang="en-GB" dirty="0"/>
              <a:t>b.  	You don’t need to buy a gift. A simple birthday card will _________.</a:t>
            </a:r>
            <a:endParaRPr lang="hr-HR" dirty="0"/>
          </a:p>
          <a:p>
            <a:r>
              <a:rPr lang="en-GB" dirty="0"/>
              <a:t>c.   	She _________ the complex relationships between partners in the law firm she was working in and concluded that a firmer approach was _________.</a:t>
            </a:r>
            <a:endParaRPr lang="hr-HR" dirty="0"/>
          </a:p>
          <a:p>
            <a:r>
              <a:rPr lang="en-GB" dirty="0"/>
              <a:t>d.  	Three witnesses were called to _________ to her integrity and loyalty.</a:t>
            </a:r>
            <a:endParaRPr lang="hr-HR" dirty="0"/>
          </a:p>
          <a:p>
            <a:r>
              <a:rPr lang="en-GB" dirty="0"/>
              <a:t>e.   	Richard’s failure to report the fact that he had lost the case file was _________ a serious _________ on his part and he was subsequently dismissed from employment.</a:t>
            </a:r>
            <a:endParaRPr lang="hr-HR" dirty="0"/>
          </a:p>
          <a:p>
            <a:r>
              <a:rPr lang="en-GB" dirty="0"/>
              <a:t>f.   	Do you think that suing a supermarket chain for negligence because you have found a worm in the lettuce you bought there would be considered a _________ lawsuit?</a:t>
            </a:r>
            <a:endParaRPr lang="hr-HR" dirty="0"/>
          </a:p>
          <a:p>
            <a:endParaRPr lang="en-US" dirty="0"/>
          </a:p>
        </p:txBody>
      </p:sp>
    </p:spTree>
    <p:extLst>
      <p:ext uri="{BB962C8B-B14F-4D97-AF65-F5344CB8AC3E}">
        <p14:creationId xmlns:p14="http://schemas.microsoft.com/office/powerpoint/2010/main" val="4582681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i="1" dirty="0"/>
              <a:t>VI Read the section entitled ‘Causation’ and decide whether the following statements are true (T) or false (F). If false, provide the correct information.</a:t>
            </a:r>
            <a:r>
              <a:rPr lang="hr-HR" sz="3200" b="1" dirty="0"/>
              <a:t/>
            </a:r>
            <a:br>
              <a:rPr lang="hr-HR" sz="3200" b="1" dirty="0"/>
            </a:br>
            <a:endParaRPr lang="en-US" sz="3200" dirty="0"/>
          </a:p>
        </p:txBody>
      </p:sp>
      <p:sp>
        <p:nvSpPr>
          <p:cNvPr id="3" name="Content Placeholder 2"/>
          <p:cNvSpPr>
            <a:spLocks noGrp="1"/>
          </p:cNvSpPr>
          <p:nvPr>
            <p:ph idx="1"/>
          </p:nvPr>
        </p:nvSpPr>
        <p:spPr/>
        <p:txBody>
          <a:bodyPr>
            <a:normAutofit fontScale="92500" lnSpcReduction="10000"/>
          </a:bodyPr>
          <a:lstStyle/>
          <a:p>
            <a:r>
              <a:rPr lang="en-GB" dirty="0" smtClean="0"/>
              <a:t> </a:t>
            </a:r>
            <a:r>
              <a:rPr lang="hr-HR" dirty="0" smtClean="0"/>
              <a:t>a.</a:t>
            </a:r>
            <a:r>
              <a:rPr lang="en-GB" dirty="0" smtClean="0"/>
              <a:t>    </a:t>
            </a:r>
            <a:r>
              <a:rPr lang="en-GB" dirty="0"/>
              <a:t>A defendant whose negligence has been proved can still be found not liable for negligence.</a:t>
            </a:r>
            <a:endParaRPr lang="hr-HR" b="1" dirty="0"/>
          </a:p>
          <a:p>
            <a:r>
              <a:rPr lang="en-GB" dirty="0"/>
              <a:t>b.      The aim of the 'but for' test is to connect the defendant with the negligent act.</a:t>
            </a:r>
            <a:endParaRPr lang="hr-HR" b="1" dirty="0"/>
          </a:p>
          <a:p>
            <a:r>
              <a:rPr lang="en-GB" dirty="0"/>
              <a:t>c.       If damage is claimed to have occurred through negligence, but might also have occurred from other, non-tortious, sources, a negligence claim will be dismissed.</a:t>
            </a:r>
            <a:endParaRPr lang="hr-HR" b="1" dirty="0"/>
          </a:p>
          <a:p>
            <a:r>
              <a:rPr lang="en-GB" dirty="0"/>
              <a:t>d.      The negligent risk and the tortious risk are one and the same.</a:t>
            </a:r>
            <a:endParaRPr lang="hr-HR" b="1" dirty="0"/>
          </a:p>
          <a:p>
            <a:r>
              <a:rPr lang="en-GB" dirty="0"/>
              <a:t>e.       The amount of compensation may be affected by risks unrelated to negligence.</a:t>
            </a:r>
            <a:endParaRPr lang="hr-HR" b="1" dirty="0"/>
          </a:p>
          <a:p>
            <a:r>
              <a:rPr lang="en-GB" dirty="0"/>
              <a:t>f.       A natural event does not affect liability for negligence.</a:t>
            </a:r>
            <a:endParaRPr lang="hr-HR" b="1" dirty="0"/>
          </a:p>
          <a:p>
            <a:r>
              <a:rPr lang="en-GB" dirty="0"/>
              <a:t>g.      In product liability, only the original manufacturer can be found automatically liable for damage caused by a faulty product. </a:t>
            </a:r>
            <a:endParaRPr lang="hr-HR" b="1" dirty="0"/>
          </a:p>
          <a:p>
            <a:endParaRPr lang="en-US" dirty="0"/>
          </a:p>
        </p:txBody>
      </p:sp>
    </p:spTree>
    <p:extLst>
      <p:ext uri="{BB962C8B-B14F-4D97-AF65-F5344CB8AC3E}">
        <p14:creationId xmlns:p14="http://schemas.microsoft.com/office/powerpoint/2010/main" val="40502707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VIII Match the expressions in the left column with synonymous expressions in the right column. </a:t>
            </a:r>
            <a:r>
              <a:rPr lang="hr-HR" b="1" dirty="0"/>
              <a:t/>
            </a:r>
            <a:br>
              <a:rPr lang="hr-HR" b="1" dirty="0"/>
            </a:br>
            <a:endParaRPr lang="en-US" dirty="0"/>
          </a:p>
        </p:txBody>
      </p:sp>
      <p:graphicFrame>
        <p:nvGraphicFramePr>
          <p:cNvPr id="4" name="Content Placeholder 3"/>
          <p:cNvGraphicFramePr>
            <a:graphicFrameLocks noGrp="1"/>
          </p:cNvGraphicFramePr>
          <p:nvPr>
            <p:ph idx="1"/>
          </p:nvPr>
        </p:nvGraphicFramePr>
        <p:xfrm>
          <a:off x="4138612" y="2785872"/>
          <a:ext cx="4067175" cy="2581656"/>
        </p:xfrm>
        <a:graphic>
          <a:graphicData uri="http://schemas.openxmlformats.org/drawingml/2006/table">
            <a:tbl>
              <a:tblPr>
                <a:tableStyleId>{5C22544A-7EE6-4342-B048-85BDC9FD1C3A}</a:tableStyleId>
              </a:tblPr>
              <a:tblGrid>
                <a:gridCol w="1733550">
                  <a:extLst>
                    <a:ext uri="{9D8B030D-6E8A-4147-A177-3AD203B41FA5}">
                      <a16:colId xmlns:a16="http://schemas.microsoft.com/office/drawing/2014/main" val="20000"/>
                    </a:ext>
                  </a:extLst>
                </a:gridCol>
                <a:gridCol w="2333625">
                  <a:extLst>
                    <a:ext uri="{9D8B030D-6E8A-4147-A177-3AD203B41FA5}">
                      <a16:colId xmlns:a16="http://schemas.microsoft.com/office/drawing/2014/main" val="20001"/>
                    </a:ext>
                  </a:extLst>
                </a:gridCol>
              </a:tblGrid>
              <a:tr h="0">
                <a:tc>
                  <a:txBody>
                    <a:bodyPr/>
                    <a:lstStyle/>
                    <a:p>
                      <a:pPr marL="342900" lvl="0" indent="-342900" algn="just">
                        <a:lnSpc>
                          <a:spcPct val="107000"/>
                        </a:lnSpc>
                        <a:spcAft>
                          <a:spcPts val="0"/>
                        </a:spcAft>
                        <a:buFont typeface="+mj-lt"/>
                        <a:buAutoNum type="arabicPeriod"/>
                      </a:pPr>
                      <a:r>
                        <a:rPr lang="en-GB" sz="1200">
                          <a:effectLst/>
                        </a:rPr>
                        <a:t>bear</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marL="342900" lvl="0" indent="-342900" algn="just">
                        <a:spcAft>
                          <a:spcPts val="0"/>
                        </a:spcAft>
                        <a:buFont typeface="+mj-lt"/>
                        <a:buAutoNum type="alphaLcPeriod"/>
                      </a:pPr>
                      <a:r>
                        <a:rPr lang="en-GB" sz="1200" u="none" strike="noStrike">
                          <a:effectLst/>
                        </a:rPr>
                        <a:t>probably</a:t>
                      </a:r>
                      <a:endParaRPr lang="hr-HR" sz="1000" u="none" strike="noStrike">
                        <a:effectLst/>
                        <a:latin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0"/>
                  </a:ext>
                </a:extLst>
              </a:tr>
              <a:tr h="0">
                <a:tc>
                  <a:txBody>
                    <a:bodyPr/>
                    <a:lstStyle/>
                    <a:p>
                      <a:pPr marL="342900" lvl="0" indent="-342900" algn="just">
                        <a:lnSpc>
                          <a:spcPct val="107000"/>
                        </a:lnSpc>
                        <a:spcAft>
                          <a:spcPts val="0"/>
                        </a:spcAft>
                        <a:buFont typeface="+mj-lt"/>
                        <a:buAutoNum type="arabicPeriod"/>
                      </a:pPr>
                      <a:r>
                        <a:rPr lang="en-GB" sz="1200">
                          <a:effectLst/>
                        </a:rPr>
                        <a:t>engage in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200">
                          <a:effectLst/>
                        </a:rPr>
                        <a:t>b. happen, take place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1"/>
                  </a:ext>
                </a:extLst>
              </a:tr>
              <a:tr h="0">
                <a:tc>
                  <a:txBody>
                    <a:bodyPr/>
                    <a:lstStyle/>
                    <a:p>
                      <a:pPr marL="342900" lvl="0" indent="-342900" algn="just">
                        <a:lnSpc>
                          <a:spcPct val="107000"/>
                        </a:lnSpc>
                        <a:spcAft>
                          <a:spcPts val="0"/>
                        </a:spcAft>
                        <a:buFont typeface="+mj-lt"/>
                        <a:buAutoNum type="arabicPeriod"/>
                      </a:pPr>
                      <a:r>
                        <a:rPr lang="en-GB" sz="1200">
                          <a:effectLst/>
                        </a:rPr>
                        <a:t>liable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200">
                          <a:effectLst/>
                        </a:rPr>
                        <a:t>c. carry; assume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2"/>
                  </a:ext>
                </a:extLst>
              </a:tr>
              <a:tr h="0">
                <a:tc>
                  <a:txBody>
                    <a:bodyPr/>
                    <a:lstStyle/>
                    <a:p>
                      <a:pPr marL="342900" lvl="0" indent="-342900" algn="just">
                        <a:lnSpc>
                          <a:spcPct val="107000"/>
                        </a:lnSpc>
                        <a:spcAft>
                          <a:spcPts val="0"/>
                        </a:spcAft>
                        <a:buFont typeface="+mj-lt"/>
                        <a:buAutoNum type="arabicPeriod"/>
                      </a:pPr>
                      <a:r>
                        <a:rPr lang="en-GB" sz="1200">
                          <a:effectLst/>
                        </a:rPr>
                        <a:t>likely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200">
                          <a:effectLst/>
                        </a:rPr>
                        <a:t>d. suffer; support as just or true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3"/>
                  </a:ext>
                </a:extLst>
              </a:tr>
              <a:tr h="0">
                <a:tc>
                  <a:txBody>
                    <a:bodyPr/>
                    <a:lstStyle/>
                    <a:p>
                      <a:pPr marL="342900" lvl="0" indent="-342900" algn="just">
                        <a:lnSpc>
                          <a:spcPct val="107000"/>
                        </a:lnSpc>
                        <a:spcAft>
                          <a:spcPts val="0"/>
                        </a:spcAft>
                        <a:buFont typeface="+mj-lt"/>
                        <a:buAutoNum type="arabicPeriod"/>
                      </a:pPr>
                      <a:r>
                        <a:rPr lang="en-GB" sz="1200">
                          <a:effectLst/>
                        </a:rPr>
                        <a:t>materially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200">
                          <a:effectLst/>
                        </a:rPr>
                        <a:t>e. significantly</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4"/>
                  </a:ext>
                </a:extLst>
              </a:tr>
              <a:tr h="0">
                <a:tc>
                  <a:txBody>
                    <a:bodyPr/>
                    <a:lstStyle/>
                    <a:p>
                      <a:pPr marL="342900" lvl="0" indent="-342900" algn="just">
                        <a:lnSpc>
                          <a:spcPct val="107000"/>
                        </a:lnSpc>
                        <a:spcAft>
                          <a:spcPts val="0"/>
                        </a:spcAft>
                        <a:buFont typeface="+mj-lt"/>
                        <a:buAutoNum type="arabicPeriod"/>
                      </a:pPr>
                      <a:r>
                        <a:rPr lang="en-GB" sz="1200">
                          <a:effectLst/>
                        </a:rPr>
                        <a:t>occur</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200">
                          <a:effectLst/>
                        </a:rPr>
                        <a:t>f. do or take part in something</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5"/>
                  </a:ext>
                </a:extLst>
              </a:tr>
              <a:tr h="0">
                <a:tc>
                  <a:txBody>
                    <a:bodyPr/>
                    <a:lstStyle/>
                    <a:p>
                      <a:pPr marL="342900" lvl="0" indent="-342900" algn="just">
                        <a:lnSpc>
                          <a:spcPct val="107000"/>
                        </a:lnSpc>
                        <a:spcAft>
                          <a:spcPts val="0"/>
                        </a:spcAft>
                        <a:buFont typeface="+mj-lt"/>
                        <a:buAutoNum type="arabicPeriod"/>
                      </a:pPr>
                      <a:r>
                        <a:rPr lang="en-GB" sz="1200">
                          <a:effectLst/>
                        </a:rPr>
                        <a:t>remote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200">
                          <a:effectLst/>
                        </a:rPr>
                        <a:t>g. legally responsible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6"/>
                  </a:ext>
                </a:extLst>
              </a:tr>
              <a:tr h="0">
                <a:tc>
                  <a:txBody>
                    <a:bodyPr/>
                    <a:lstStyle/>
                    <a:p>
                      <a:pPr marL="342900" lvl="0" indent="-342900" algn="just">
                        <a:lnSpc>
                          <a:spcPct val="107000"/>
                        </a:lnSpc>
                        <a:spcAft>
                          <a:spcPts val="0"/>
                        </a:spcAft>
                        <a:buFont typeface="+mj-lt"/>
                        <a:buAutoNum type="arabicPeriod"/>
                      </a:pPr>
                      <a:r>
                        <a:rPr lang="en-GB" sz="1200">
                          <a:effectLst/>
                        </a:rPr>
                        <a:t>sustain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200" dirty="0">
                          <a:effectLst/>
                        </a:rPr>
                        <a:t>h. far away, distant</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9545717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a:t>
            </a:r>
            <a:r>
              <a:rPr lang="hr-HR" b="1" dirty="0"/>
              <a:t/>
            </a:r>
            <a:br>
              <a:rPr lang="hr-HR" b="1" dirty="0"/>
            </a:br>
            <a:endParaRPr lang="en-US" dirty="0"/>
          </a:p>
        </p:txBody>
      </p:sp>
      <p:sp>
        <p:nvSpPr>
          <p:cNvPr id="3" name="Content Placeholder 2"/>
          <p:cNvSpPr>
            <a:spLocks noGrp="1"/>
          </p:cNvSpPr>
          <p:nvPr>
            <p:ph idx="1"/>
          </p:nvPr>
        </p:nvSpPr>
        <p:spPr/>
        <p:txBody>
          <a:bodyPr/>
          <a:lstStyle/>
          <a:p>
            <a:r>
              <a:rPr lang="en-GB" b="1" i="1" dirty="0"/>
              <a:t> IX Read the following case summaries and decide whether the defendant was liable for negligence. Consider the elements of negligence discussed above. </a:t>
            </a:r>
            <a:endParaRPr lang="hr-HR" b="1" i="1" dirty="0" smtClean="0"/>
          </a:p>
          <a:p>
            <a:r>
              <a:rPr lang="en-GB" b="1" i="1" dirty="0" smtClean="0"/>
              <a:t>Can </a:t>
            </a:r>
            <a:r>
              <a:rPr lang="en-GB" b="1" i="1" dirty="0"/>
              <a:t>all the necessary elements be established in these cases? </a:t>
            </a:r>
            <a:endParaRPr lang="hr-HR" b="1" i="1" dirty="0" smtClean="0"/>
          </a:p>
          <a:p>
            <a:r>
              <a:rPr lang="en-GB" b="1" i="1" dirty="0" smtClean="0"/>
              <a:t>Under </a:t>
            </a:r>
            <a:r>
              <a:rPr lang="en-GB" b="1" i="1" dirty="0"/>
              <a:t>what conditions? </a:t>
            </a:r>
            <a:endParaRPr lang="hr-HR" b="1" i="1" dirty="0" smtClean="0"/>
          </a:p>
          <a:p>
            <a:r>
              <a:rPr lang="en-GB" b="1" i="1" dirty="0" smtClean="0"/>
              <a:t>Should </a:t>
            </a:r>
            <a:r>
              <a:rPr lang="en-GB" b="1" i="1" dirty="0"/>
              <a:t>damages cover the entirety or only part of the injury?</a:t>
            </a:r>
            <a:endParaRPr lang="hr-HR" b="1" dirty="0"/>
          </a:p>
          <a:p>
            <a:endParaRPr lang="en-US" dirty="0"/>
          </a:p>
        </p:txBody>
      </p:sp>
    </p:spTree>
    <p:extLst>
      <p:ext uri="{BB962C8B-B14F-4D97-AF65-F5344CB8AC3E}">
        <p14:creationId xmlns:p14="http://schemas.microsoft.com/office/powerpoint/2010/main" val="138664815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Case</a:t>
            </a:r>
            <a:r>
              <a:rPr lang="hr-HR" dirty="0" smtClean="0"/>
              <a:t> </a:t>
            </a:r>
            <a:r>
              <a:rPr lang="hr-HR" dirty="0" err="1" smtClean="0"/>
              <a:t>summary</a:t>
            </a:r>
            <a:r>
              <a:rPr lang="hr-HR" dirty="0" smtClean="0"/>
              <a:t>: </a:t>
            </a:r>
            <a:r>
              <a:rPr lang="en-GB" i="1" dirty="0"/>
              <a:t>Blyth v Birmingham Waterworks (1856)</a:t>
            </a:r>
            <a:r>
              <a:rPr lang="en-GB" dirty="0"/>
              <a:t> </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a.       During a severe frost, a hydrant broke in a Birmingham street, causing a flood which affected a number of ground-floor and basement flats. The frost was of a severity hardly to be expected in the region. The claimants were the owners of the flooded flats, and the defendants the water supply company. </a:t>
            </a:r>
            <a:r>
              <a:rPr lang="en-GB" i="1" dirty="0"/>
              <a:t>Blyth v Birmingham Waterworks (1856)</a:t>
            </a:r>
            <a:r>
              <a:rPr lang="en-GB" dirty="0"/>
              <a:t> </a:t>
            </a:r>
            <a:endParaRPr lang="hr-HR" dirty="0"/>
          </a:p>
          <a:p>
            <a:endParaRPr lang="en-US" dirty="0"/>
          </a:p>
        </p:txBody>
      </p:sp>
    </p:spTree>
    <p:extLst>
      <p:ext uri="{BB962C8B-B14F-4D97-AF65-F5344CB8AC3E}">
        <p14:creationId xmlns:p14="http://schemas.microsoft.com/office/powerpoint/2010/main" val="2447992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hr-HR" smtClean="0"/>
              <a:t>Negligence</a:t>
            </a:r>
          </a:p>
        </p:txBody>
      </p:sp>
      <p:sp>
        <p:nvSpPr>
          <p:cNvPr id="19459" name="Rectangle 3"/>
          <p:cNvSpPr>
            <a:spLocks noGrp="1" noChangeArrowheads="1"/>
          </p:cNvSpPr>
          <p:nvPr>
            <p:ph type="body" idx="1"/>
          </p:nvPr>
        </p:nvSpPr>
        <p:spPr/>
        <p:txBody>
          <a:bodyPr/>
          <a:lstStyle/>
          <a:p>
            <a:pPr eaLnBrk="1" hangingPunct="1">
              <a:defRPr/>
            </a:pPr>
            <a:r>
              <a:rPr lang="hr-HR" dirty="0" err="1" smtClean="0"/>
              <a:t>Carelessness</a:t>
            </a:r>
            <a:r>
              <a:rPr lang="hr-HR" dirty="0" smtClean="0"/>
              <a:t> </a:t>
            </a:r>
            <a:r>
              <a:rPr lang="hr-HR" dirty="0" err="1" smtClean="0"/>
              <a:t>amounting</a:t>
            </a:r>
            <a:r>
              <a:rPr lang="hr-HR" dirty="0" smtClean="0"/>
              <a:t> to a </a:t>
            </a:r>
            <a:r>
              <a:rPr lang="hr-HR" dirty="0" err="1" smtClean="0"/>
              <a:t>culpable</a:t>
            </a:r>
            <a:r>
              <a:rPr lang="hr-HR" dirty="0" smtClean="0"/>
              <a:t> </a:t>
            </a:r>
            <a:r>
              <a:rPr lang="hr-HR" b="1" dirty="0" err="1" smtClean="0"/>
              <a:t>breach</a:t>
            </a:r>
            <a:r>
              <a:rPr lang="hr-HR" b="1" dirty="0" smtClean="0"/>
              <a:t> </a:t>
            </a:r>
            <a:r>
              <a:rPr lang="hr-HR" b="1" dirty="0" err="1" smtClean="0"/>
              <a:t>of</a:t>
            </a:r>
            <a:r>
              <a:rPr lang="hr-HR" b="1" dirty="0" smtClean="0"/>
              <a:t> </a:t>
            </a:r>
            <a:r>
              <a:rPr lang="hr-HR" b="1" dirty="0" err="1" smtClean="0"/>
              <a:t>duty</a:t>
            </a:r>
            <a:r>
              <a:rPr lang="hr-HR" dirty="0" smtClean="0"/>
              <a:t>: </a:t>
            </a:r>
            <a:r>
              <a:rPr lang="hr-HR" dirty="0" err="1" smtClean="0"/>
              <a:t>failure</a:t>
            </a:r>
            <a:r>
              <a:rPr lang="hr-HR" dirty="0" smtClean="0"/>
              <a:t> to do </a:t>
            </a:r>
            <a:r>
              <a:rPr lang="hr-HR" dirty="0" err="1" smtClean="0"/>
              <a:t>or</a:t>
            </a:r>
            <a:r>
              <a:rPr lang="hr-HR" dirty="0" smtClean="0"/>
              <a:t> </a:t>
            </a:r>
            <a:r>
              <a:rPr lang="hr-HR" dirty="0" err="1" smtClean="0"/>
              <a:t>recognise</a:t>
            </a:r>
            <a:r>
              <a:rPr lang="hr-HR" dirty="0" smtClean="0"/>
              <a:t> </a:t>
            </a:r>
            <a:r>
              <a:rPr lang="hr-HR" dirty="0" err="1" smtClean="0"/>
              <a:t>sth</a:t>
            </a:r>
            <a:r>
              <a:rPr lang="hr-HR" dirty="0" smtClean="0"/>
              <a:t> </a:t>
            </a:r>
            <a:r>
              <a:rPr lang="hr-HR" dirty="0" err="1" smtClean="0"/>
              <a:t>that</a:t>
            </a:r>
            <a:r>
              <a:rPr lang="hr-HR" dirty="0" smtClean="0"/>
              <a:t> a </a:t>
            </a:r>
            <a:r>
              <a:rPr lang="hr-HR" b="1" dirty="0" err="1" smtClean="0"/>
              <a:t>reasonable</a:t>
            </a:r>
            <a:r>
              <a:rPr lang="hr-HR" b="1" dirty="0" smtClean="0"/>
              <a:t> </a:t>
            </a:r>
            <a:r>
              <a:rPr lang="hr-HR" b="1" dirty="0" err="1" smtClean="0"/>
              <a:t>person</a:t>
            </a:r>
            <a:r>
              <a:rPr lang="hr-HR" b="1" dirty="0" smtClean="0"/>
              <a:t> </a:t>
            </a:r>
            <a:r>
              <a:rPr lang="hr-HR" dirty="0" err="1" smtClean="0"/>
              <a:t>would</a:t>
            </a:r>
            <a:r>
              <a:rPr lang="hr-HR" dirty="0" smtClean="0"/>
              <a:t> do </a:t>
            </a:r>
            <a:r>
              <a:rPr lang="hr-HR" dirty="0" err="1" smtClean="0"/>
              <a:t>or</a:t>
            </a:r>
            <a:r>
              <a:rPr lang="hr-HR" dirty="0" smtClean="0"/>
              <a:t> </a:t>
            </a:r>
            <a:r>
              <a:rPr lang="hr-HR" dirty="0" err="1" smtClean="0"/>
              <a:t>recognize</a:t>
            </a:r>
            <a:r>
              <a:rPr lang="hr-HR" dirty="0" smtClean="0"/>
              <a:t>, </a:t>
            </a:r>
            <a:r>
              <a:rPr lang="hr-HR" dirty="0" err="1" smtClean="0"/>
              <a:t>or</a:t>
            </a:r>
            <a:r>
              <a:rPr lang="hr-HR" dirty="0" smtClean="0"/>
              <a:t> </a:t>
            </a:r>
            <a:r>
              <a:rPr lang="hr-HR" dirty="0" err="1" smtClean="0"/>
              <a:t>doing</a:t>
            </a:r>
            <a:r>
              <a:rPr lang="hr-HR" dirty="0" smtClean="0"/>
              <a:t> </a:t>
            </a:r>
            <a:r>
              <a:rPr lang="hr-HR" dirty="0" err="1" smtClean="0"/>
              <a:t>sth</a:t>
            </a:r>
            <a:r>
              <a:rPr lang="hr-HR" dirty="0" smtClean="0"/>
              <a:t> </a:t>
            </a:r>
            <a:r>
              <a:rPr lang="hr-HR" dirty="0" err="1" smtClean="0"/>
              <a:t>that</a:t>
            </a:r>
            <a:r>
              <a:rPr lang="hr-HR" dirty="0" smtClean="0"/>
              <a:t> a </a:t>
            </a:r>
            <a:r>
              <a:rPr lang="hr-HR" dirty="0" err="1" smtClean="0"/>
              <a:t>reasonable</a:t>
            </a:r>
            <a:r>
              <a:rPr lang="hr-HR" dirty="0" smtClean="0"/>
              <a:t> </a:t>
            </a:r>
            <a:r>
              <a:rPr lang="hr-HR" dirty="0" err="1" smtClean="0"/>
              <a:t>person</a:t>
            </a:r>
            <a:r>
              <a:rPr lang="hr-HR" dirty="0" smtClean="0"/>
              <a:t> </a:t>
            </a:r>
            <a:r>
              <a:rPr lang="hr-HR" dirty="0" err="1" smtClean="0"/>
              <a:t>would</a:t>
            </a:r>
            <a:r>
              <a:rPr lang="hr-HR" dirty="0" smtClean="0"/>
              <a:t> </a:t>
            </a:r>
            <a:r>
              <a:rPr lang="hr-HR" dirty="0" err="1" smtClean="0"/>
              <a:t>not</a:t>
            </a:r>
            <a:r>
              <a:rPr lang="hr-HR" dirty="0" smtClean="0"/>
              <a:t> do</a:t>
            </a:r>
          </a:p>
          <a:p>
            <a:pPr eaLnBrk="1" hangingPunct="1">
              <a:defRPr/>
            </a:pPr>
            <a:r>
              <a:rPr lang="hr-HR" dirty="0" err="1" smtClean="0"/>
              <a:t>Negligence</a:t>
            </a:r>
            <a:r>
              <a:rPr lang="hr-HR" dirty="0" smtClean="0"/>
              <a:t> </a:t>
            </a:r>
            <a:r>
              <a:rPr lang="hr-HR" dirty="0" err="1" smtClean="0"/>
              <a:t>may</a:t>
            </a:r>
            <a:r>
              <a:rPr lang="hr-HR" dirty="0" smtClean="0"/>
              <a:t> </a:t>
            </a:r>
            <a:r>
              <a:rPr lang="hr-HR" dirty="0" err="1" smtClean="0"/>
              <a:t>be</a:t>
            </a:r>
            <a:r>
              <a:rPr lang="hr-HR" dirty="0" smtClean="0"/>
              <a:t> </a:t>
            </a:r>
            <a:r>
              <a:rPr lang="hr-HR" dirty="0" err="1" smtClean="0"/>
              <a:t>an</a:t>
            </a:r>
            <a:r>
              <a:rPr lang="hr-HR" dirty="0" smtClean="0"/>
              <a:t> element </a:t>
            </a:r>
            <a:r>
              <a:rPr lang="hr-HR" dirty="0" err="1" smtClean="0"/>
              <a:t>in</a:t>
            </a:r>
            <a:r>
              <a:rPr lang="hr-HR" dirty="0" smtClean="0"/>
              <a:t> a </a:t>
            </a:r>
            <a:r>
              <a:rPr lang="hr-HR" dirty="0" err="1" smtClean="0"/>
              <a:t>few</a:t>
            </a:r>
            <a:r>
              <a:rPr lang="hr-HR" dirty="0" smtClean="0"/>
              <a:t> </a:t>
            </a:r>
            <a:r>
              <a:rPr lang="hr-HR" dirty="0" err="1" smtClean="0"/>
              <a:t>crimes</a:t>
            </a:r>
            <a:r>
              <a:rPr lang="hr-HR" dirty="0" smtClean="0"/>
              <a:t>, </a:t>
            </a:r>
            <a:r>
              <a:rPr lang="hr-HR" dirty="0" err="1" smtClean="0"/>
              <a:t>e.g</a:t>
            </a:r>
            <a:r>
              <a:rPr lang="hr-HR" dirty="0" smtClean="0"/>
              <a:t>. </a:t>
            </a:r>
            <a:r>
              <a:rPr lang="hr-HR" dirty="0" err="1" smtClean="0"/>
              <a:t>careless</a:t>
            </a:r>
            <a:r>
              <a:rPr lang="hr-HR" dirty="0" smtClean="0"/>
              <a:t> </a:t>
            </a:r>
            <a:r>
              <a:rPr lang="hr-HR" dirty="0" err="1" smtClean="0"/>
              <a:t>driving</a:t>
            </a:r>
            <a:endParaRPr lang="hr-HR"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a:t>In establishing the basis of the case</a:t>
            </a:r>
            <a:r>
              <a:rPr lang="en-US" dirty="0" smtClean="0"/>
              <a:t>,</a:t>
            </a:r>
            <a:r>
              <a:rPr lang="hr-HR" dirty="0" smtClean="0"/>
              <a:t> </a:t>
            </a:r>
            <a:r>
              <a:rPr lang="hr-HR" dirty="0" err="1" smtClean="0"/>
              <a:t>Baron</a:t>
            </a:r>
            <a:r>
              <a:rPr lang="hr-HR" dirty="0" smtClean="0"/>
              <a:t> </a:t>
            </a:r>
            <a:r>
              <a:rPr lang="hr-HR" dirty="0" err="1" smtClean="0"/>
              <a:t>Alderson</a:t>
            </a:r>
            <a:r>
              <a:rPr lang="en-US" dirty="0" smtClean="0"/>
              <a:t> made </a:t>
            </a:r>
            <a:r>
              <a:rPr lang="en-US" dirty="0"/>
              <a:t>what has become a famous definition of </a:t>
            </a:r>
            <a:r>
              <a:rPr lang="en-US" dirty="0" smtClean="0"/>
              <a:t>negligence</a:t>
            </a:r>
            <a:r>
              <a:rPr lang="hr-HR" dirty="0" smtClean="0"/>
              <a:t>: </a:t>
            </a:r>
          </a:p>
          <a:p>
            <a:r>
              <a:rPr lang="hr-HR" dirty="0" smtClean="0"/>
              <a:t>„</a:t>
            </a:r>
            <a:r>
              <a:rPr lang="en-US" dirty="0" smtClean="0"/>
              <a:t>Negligence </a:t>
            </a:r>
            <a:r>
              <a:rPr lang="en-US" dirty="0"/>
              <a:t>is the omission to do something which a reasonable man, guided upon those considerations which ordinarily regulate the conduct of human affairs, would do, or doing something which a prudent and reasonable man would not do. The defendants might have been liable for negligence, if, unintentionally, they omitted to do that which a reasonable person would have done, or did that which a person taking reasonable precautions would not have </a:t>
            </a:r>
            <a:r>
              <a:rPr lang="en-US" dirty="0" smtClean="0"/>
              <a:t>done</a:t>
            </a:r>
            <a:r>
              <a:rPr lang="hr-HR" dirty="0" smtClean="0"/>
              <a:t>”</a:t>
            </a:r>
            <a:r>
              <a:rPr lang="en-US" dirty="0" smtClean="0"/>
              <a:t>.</a:t>
            </a:r>
            <a:endParaRPr lang="hr-HR" dirty="0" smtClean="0"/>
          </a:p>
          <a:p>
            <a:r>
              <a:rPr lang="en-US" dirty="0"/>
              <a:t>The court found that the severe frost could not have been in the contemplation of the Water Works. They could only have been negligent if they had failed to do what a </a:t>
            </a:r>
            <a:r>
              <a:rPr lang="hr-HR" dirty="0" err="1" smtClean="0"/>
              <a:t>reasonable</a:t>
            </a:r>
            <a:r>
              <a:rPr lang="hr-HR" dirty="0" smtClean="0"/>
              <a:t> </a:t>
            </a:r>
            <a:r>
              <a:rPr lang="hr-HR" dirty="0" err="1" smtClean="0"/>
              <a:t>person</a:t>
            </a:r>
            <a:r>
              <a:rPr lang="hr-HR" dirty="0" smtClean="0"/>
              <a:t> </a:t>
            </a:r>
            <a:r>
              <a:rPr lang="en-US" dirty="0" smtClean="0"/>
              <a:t>would </a:t>
            </a:r>
            <a:r>
              <a:rPr lang="en-US" dirty="0"/>
              <a:t>do in the circumstances. Birmingham had not seen such cold in such a long time, and it would be unreasonable for the Water Works to anticipate such a rare occurrence.</a:t>
            </a:r>
          </a:p>
        </p:txBody>
      </p:sp>
    </p:spTree>
    <p:extLst>
      <p:ext uri="{BB962C8B-B14F-4D97-AF65-F5344CB8AC3E}">
        <p14:creationId xmlns:p14="http://schemas.microsoft.com/office/powerpoint/2010/main" val="36799419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a:t>Case</a:t>
            </a:r>
            <a:r>
              <a:rPr lang="hr-HR" dirty="0"/>
              <a:t> </a:t>
            </a:r>
            <a:r>
              <a:rPr lang="hr-HR" dirty="0" err="1" smtClean="0"/>
              <a:t>summary</a:t>
            </a:r>
            <a:r>
              <a:rPr lang="hr-HR" dirty="0" smtClean="0"/>
              <a:t>: </a:t>
            </a:r>
            <a:r>
              <a:rPr lang="en-GB" i="1" dirty="0" err="1"/>
              <a:t>Bolam</a:t>
            </a:r>
            <a:r>
              <a:rPr lang="en-GB" i="1" dirty="0"/>
              <a:t> v </a:t>
            </a:r>
            <a:r>
              <a:rPr lang="en-GB" i="1" dirty="0" err="1"/>
              <a:t>Friern</a:t>
            </a:r>
            <a:r>
              <a:rPr lang="en-GB" i="1" dirty="0"/>
              <a:t> Hospital Management Committee (1957)</a:t>
            </a:r>
            <a:endParaRPr lang="en-US" dirty="0"/>
          </a:p>
        </p:txBody>
      </p:sp>
      <p:sp>
        <p:nvSpPr>
          <p:cNvPr id="3" name="Content Placeholder 2"/>
          <p:cNvSpPr>
            <a:spLocks noGrp="1"/>
          </p:cNvSpPr>
          <p:nvPr>
            <p:ph idx="1"/>
          </p:nvPr>
        </p:nvSpPr>
        <p:spPr/>
        <p:txBody>
          <a:bodyPr/>
          <a:lstStyle/>
          <a:p>
            <a:r>
              <a:rPr lang="en-GB" dirty="0"/>
              <a:t>b.  	The claimant received electroconvulsive therapy. He had not been given muscle relaxants during the procedure nor had he been restrained. He suffered substantial injuries from the treatment. Administering muscle relaxants and restraining patients was not standard practice in those times due to associated risks. </a:t>
            </a:r>
            <a:r>
              <a:rPr lang="en-GB" i="1" dirty="0" err="1"/>
              <a:t>Bolam</a:t>
            </a:r>
            <a:r>
              <a:rPr lang="en-GB" i="1" dirty="0"/>
              <a:t> v </a:t>
            </a:r>
            <a:r>
              <a:rPr lang="en-GB" i="1" dirty="0" err="1"/>
              <a:t>Friern</a:t>
            </a:r>
            <a:r>
              <a:rPr lang="en-GB" i="1" dirty="0"/>
              <a:t> Hospital Management Committee (1957)</a:t>
            </a:r>
            <a:endParaRPr lang="hr-HR" dirty="0"/>
          </a:p>
          <a:p>
            <a:endParaRPr lang="en-US" dirty="0"/>
          </a:p>
        </p:txBody>
      </p:sp>
    </p:spTree>
    <p:extLst>
      <p:ext uri="{BB962C8B-B14F-4D97-AF65-F5344CB8AC3E}">
        <p14:creationId xmlns:p14="http://schemas.microsoft.com/office/powerpoint/2010/main" val="4273417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Judgment</a:t>
            </a:r>
            <a:endParaRPr lang="en-US" dirty="0"/>
          </a:p>
        </p:txBody>
      </p:sp>
      <p:sp>
        <p:nvSpPr>
          <p:cNvPr id="3" name="Content Placeholder 2"/>
          <p:cNvSpPr>
            <a:spLocks noGrp="1"/>
          </p:cNvSpPr>
          <p:nvPr>
            <p:ph idx="1"/>
          </p:nvPr>
        </p:nvSpPr>
        <p:spPr/>
        <p:txBody>
          <a:bodyPr/>
          <a:lstStyle/>
          <a:p>
            <a:r>
              <a:rPr lang="en-US" b="1" i="1" dirty="0" err="1"/>
              <a:t>Bolam</a:t>
            </a:r>
            <a:r>
              <a:rPr lang="en-US" b="1" i="1" dirty="0"/>
              <a:t> v </a:t>
            </a:r>
            <a:r>
              <a:rPr lang="en-US" b="1" i="1" dirty="0" err="1"/>
              <a:t>Friern</a:t>
            </a:r>
            <a:r>
              <a:rPr lang="en-US" b="1" i="1" dirty="0"/>
              <a:t> Hospital Management Committee</a:t>
            </a:r>
            <a:r>
              <a:rPr lang="en-US" dirty="0"/>
              <a:t> [1957] 1 WLR 582 is </a:t>
            </a:r>
            <a:r>
              <a:rPr lang="en-US" dirty="0" smtClean="0"/>
              <a:t>a</a:t>
            </a:r>
            <a:r>
              <a:rPr lang="hr-HR" dirty="0" smtClean="0"/>
              <a:t> </a:t>
            </a:r>
            <a:r>
              <a:rPr lang="en-US" dirty="0" smtClean="0"/>
              <a:t>case </a:t>
            </a:r>
            <a:r>
              <a:rPr lang="en-US" dirty="0"/>
              <a:t>that lays down the typical rule for assessing the appropriate standard of reasonable care </a:t>
            </a:r>
            <a:r>
              <a:rPr lang="en-US" dirty="0" smtClean="0"/>
              <a:t>in</a:t>
            </a:r>
            <a:r>
              <a:rPr lang="hr-HR" dirty="0" smtClean="0"/>
              <a:t> </a:t>
            </a:r>
            <a:r>
              <a:rPr lang="hr-HR" dirty="0" err="1" smtClean="0"/>
              <a:t>negligence</a:t>
            </a:r>
            <a:r>
              <a:rPr lang="hr-HR" dirty="0" smtClean="0"/>
              <a:t> </a:t>
            </a:r>
            <a:r>
              <a:rPr lang="en-US" dirty="0" smtClean="0"/>
              <a:t> </a:t>
            </a:r>
            <a:r>
              <a:rPr lang="en-US" dirty="0"/>
              <a:t>cases involving skilled professionals (e.g. doctors): the </a:t>
            </a:r>
            <a:r>
              <a:rPr lang="en-US" b="1" dirty="0" err="1"/>
              <a:t>Bolam</a:t>
            </a:r>
            <a:r>
              <a:rPr lang="en-US" b="1" dirty="0"/>
              <a:t> test</a:t>
            </a:r>
            <a:r>
              <a:rPr lang="en-US" dirty="0"/>
              <a:t>. </a:t>
            </a:r>
            <a:endParaRPr lang="hr-HR" dirty="0" smtClean="0"/>
          </a:p>
          <a:p>
            <a:r>
              <a:rPr lang="hr-HR" dirty="0" smtClean="0"/>
              <a:t>„</a:t>
            </a:r>
            <a:r>
              <a:rPr lang="en-US" dirty="0" smtClean="0"/>
              <a:t>Where </a:t>
            </a:r>
            <a:r>
              <a:rPr lang="en-US" dirty="0"/>
              <a:t>the defendant has represented him or herself as having more than average skills and abilities, this test expects standards which must be in accordance with a responsible body of opinion, even if others differ in opinion. In other words, the </a:t>
            </a:r>
            <a:r>
              <a:rPr lang="en-US" dirty="0" err="1"/>
              <a:t>Bolam</a:t>
            </a:r>
            <a:r>
              <a:rPr lang="en-US" dirty="0"/>
              <a:t> test states that "</a:t>
            </a:r>
            <a:r>
              <a:rPr lang="en-US" i="1" dirty="0"/>
              <a:t>If a doctor reaches the standard of a responsible body of medical opinion, he is not negligent</a:t>
            </a:r>
            <a:r>
              <a:rPr lang="en-US" dirty="0"/>
              <a:t>".</a:t>
            </a:r>
          </a:p>
        </p:txBody>
      </p:sp>
    </p:spTree>
    <p:extLst>
      <p:ext uri="{BB962C8B-B14F-4D97-AF65-F5344CB8AC3E}">
        <p14:creationId xmlns:p14="http://schemas.microsoft.com/office/powerpoint/2010/main" val="13868671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Judgment</a:t>
            </a:r>
            <a:endParaRPr lang="en-US" dirty="0"/>
          </a:p>
        </p:txBody>
      </p:sp>
      <p:sp>
        <p:nvSpPr>
          <p:cNvPr id="3" name="Content Placeholder 2"/>
          <p:cNvSpPr>
            <a:spLocks noGrp="1"/>
          </p:cNvSpPr>
          <p:nvPr>
            <p:ph idx="1"/>
          </p:nvPr>
        </p:nvSpPr>
        <p:spPr/>
        <p:txBody>
          <a:bodyPr>
            <a:normAutofit lnSpcReduction="10000"/>
          </a:bodyPr>
          <a:lstStyle/>
          <a:p>
            <a:r>
              <a:rPr lang="en-US" dirty="0"/>
              <a:t>McNair J at the first instance noted that expert witnesses had confirmed, much medical opinion was opposed to the use of relaxant drugs, and that manual restraints could sometimes increase the risk of fracture. </a:t>
            </a:r>
            <a:endParaRPr lang="hr-HR" dirty="0" smtClean="0"/>
          </a:p>
          <a:p>
            <a:r>
              <a:rPr lang="en-US" dirty="0" smtClean="0"/>
              <a:t>Moreover</a:t>
            </a:r>
            <a:r>
              <a:rPr lang="en-US" dirty="0"/>
              <a:t>, it was the common practice of the profession to not warn patients of the risk of treatment (when it is small) unless they are asked. </a:t>
            </a:r>
            <a:endParaRPr lang="hr-HR" dirty="0" smtClean="0"/>
          </a:p>
          <a:p>
            <a:r>
              <a:rPr lang="en-US" dirty="0" smtClean="0"/>
              <a:t>He </a:t>
            </a:r>
            <a:r>
              <a:rPr lang="en-US" dirty="0"/>
              <a:t>held that what was common practice in a particular profession was highly relevant to the standard of care required. </a:t>
            </a:r>
            <a:endParaRPr lang="hr-HR" dirty="0" smtClean="0"/>
          </a:p>
          <a:p>
            <a:r>
              <a:rPr lang="hr-HR" dirty="0"/>
              <a:t>A</a:t>
            </a:r>
            <a:r>
              <a:rPr lang="en-US" dirty="0" smtClean="0"/>
              <a:t> </a:t>
            </a:r>
            <a:r>
              <a:rPr lang="en-US" dirty="0"/>
              <a:t>person falls below the appropriate standard, and is negligent, if he fails to do what </a:t>
            </a:r>
            <a:r>
              <a:rPr lang="en-US" dirty="0" smtClean="0"/>
              <a:t>a</a:t>
            </a:r>
            <a:r>
              <a:rPr lang="hr-HR" dirty="0" smtClean="0"/>
              <a:t> </a:t>
            </a:r>
            <a:r>
              <a:rPr lang="hr-HR" dirty="0" err="1" smtClean="0"/>
              <a:t>reasonable</a:t>
            </a:r>
            <a:r>
              <a:rPr lang="hr-HR" dirty="0" smtClean="0"/>
              <a:t> </a:t>
            </a:r>
            <a:r>
              <a:rPr lang="hr-HR" dirty="0" err="1" smtClean="0"/>
              <a:t>person</a:t>
            </a:r>
            <a:r>
              <a:rPr lang="en-US" dirty="0" smtClean="0"/>
              <a:t> would </a:t>
            </a:r>
            <a:r>
              <a:rPr lang="en-US" dirty="0"/>
              <a:t>in the circumstances. But when a person professes to have professional skills, as doctors do, the standard of care must be higher. "It is just a question of expression," said McNair J.</a:t>
            </a:r>
          </a:p>
        </p:txBody>
      </p:sp>
    </p:spTree>
    <p:extLst>
      <p:ext uri="{BB962C8B-B14F-4D97-AF65-F5344CB8AC3E}">
        <p14:creationId xmlns:p14="http://schemas.microsoft.com/office/powerpoint/2010/main" val="22389653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Judgment</a:t>
            </a:r>
            <a:endParaRPr lang="en-US" dirty="0"/>
          </a:p>
        </p:txBody>
      </p:sp>
      <p:sp>
        <p:nvSpPr>
          <p:cNvPr id="3" name="Content Placeholder 2"/>
          <p:cNvSpPr>
            <a:spLocks noGrp="1"/>
          </p:cNvSpPr>
          <p:nvPr>
            <p:ph idx="1"/>
          </p:nvPr>
        </p:nvSpPr>
        <p:spPr/>
        <p:txBody>
          <a:bodyPr/>
          <a:lstStyle/>
          <a:p>
            <a:r>
              <a:rPr lang="hr-HR" dirty="0" smtClean="0"/>
              <a:t>T</a:t>
            </a:r>
            <a:r>
              <a:rPr lang="en-US" dirty="0" smtClean="0"/>
              <a:t>he </a:t>
            </a:r>
            <a:r>
              <a:rPr lang="en-US" dirty="0"/>
              <a:t>jury delivered a verdict in </a:t>
            </a:r>
            <a:r>
              <a:rPr lang="en-US" dirty="0" err="1"/>
              <a:t>favour</a:t>
            </a:r>
            <a:r>
              <a:rPr lang="en-US" dirty="0"/>
              <a:t> of the defendant hospital. Given the general medical opinions about what was acceptable electro-shock practice, they had not been negligent in the way they carried out the treatment. That passage is quoted very frequently, and has served as the basic rule for professional negligence over the last fifty years</a:t>
            </a:r>
          </a:p>
        </p:txBody>
      </p:sp>
    </p:spTree>
    <p:extLst>
      <p:ext uri="{BB962C8B-B14F-4D97-AF65-F5344CB8AC3E}">
        <p14:creationId xmlns:p14="http://schemas.microsoft.com/office/powerpoint/2010/main" val="28274361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a:t>Case</a:t>
            </a:r>
            <a:r>
              <a:rPr lang="hr-HR" dirty="0"/>
              <a:t> </a:t>
            </a:r>
            <a:r>
              <a:rPr lang="hr-HR" dirty="0" err="1" smtClean="0"/>
              <a:t>summary</a:t>
            </a:r>
            <a:r>
              <a:rPr lang="hr-HR" dirty="0" smtClean="0"/>
              <a:t>: </a:t>
            </a:r>
            <a:r>
              <a:rPr lang="en-GB" i="1" dirty="0" err="1" smtClean="0"/>
              <a:t>Jobling</a:t>
            </a:r>
            <a:r>
              <a:rPr lang="en-GB" i="1" dirty="0" smtClean="0"/>
              <a:t> </a:t>
            </a:r>
            <a:r>
              <a:rPr lang="en-GB" i="1" dirty="0"/>
              <a:t>v Associated Dairies (1980)</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c.   	The claimant, a butcher, had an accident at work which caused a slipped disk. The accident would not have happened but for his employer’s negligence. His working capacity was lowered by 50%. He subsequently developed an unrelated spinal disease, which made him wholly incapacitated. He sued his employer for damages for full incapacitation. </a:t>
            </a:r>
            <a:r>
              <a:rPr lang="en-GB" i="1" dirty="0"/>
              <a:t>Jobling v Associated Dairies (1980)</a:t>
            </a:r>
            <a:endParaRPr lang="hr-HR" dirty="0"/>
          </a:p>
          <a:p>
            <a:endParaRPr lang="en-US" dirty="0"/>
          </a:p>
        </p:txBody>
      </p:sp>
    </p:spTree>
    <p:extLst>
      <p:ext uri="{BB962C8B-B14F-4D97-AF65-F5344CB8AC3E}">
        <p14:creationId xmlns:p14="http://schemas.microsoft.com/office/powerpoint/2010/main" val="43650935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Judgment</a:t>
            </a:r>
            <a:endParaRPr lang="en-US" dirty="0"/>
          </a:p>
        </p:txBody>
      </p:sp>
      <p:sp>
        <p:nvSpPr>
          <p:cNvPr id="3" name="Content Placeholder 2"/>
          <p:cNvSpPr>
            <a:spLocks noGrp="1"/>
          </p:cNvSpPr>
          <p:nvPr>
            <p:ph idx="1"/>
          </p:nvPr>
        </p:nvSpPr>
        <p:spPr/>
        <p:txBody>
          <a:bodyPr/>
          <a:lstStyle/>
          <a:p>
            <a:r>
              <a:rPr lang="en-US" b="1" dirty="0"/>
              <a:t>Ratio:</a:t>
            </a:r>
            <a:r>
              <a:rPr lang="en-US" dirty="0"/>
              <a:t> The claimant suffered an accident at work which left him with continuing disabling back pain. Before the trial of his claim he was diagnosed as suffering from a disease, in no way connected with the accident, which would in any event have wholly disabled him. </a:t>
            </a:r>
            <a:br>
              <a:rPr lang="en-US" dirty="0"/>
            </a:br>
            <a:r>
              <a:rPr lang="en-US" dirty="0"/>
              <a:t>Held: The supervening disease had to be taken into account, effectively in reduction of the claimant’s damages, since ‘the court must provide just and sufficient but not excessive compensation, taking all factors into account.’ </a:t>
            </a:r>
          </a:p>
        </p:txBody>
      </p:sp>
    </p:spTree>
    <p:extLst>
      <p:ext uri="{BB962C8B-B14F-4D97-AF65-F5344CB8AC3E}">
        <p14:creationId xmlns:p14="http://schemas.microsoft.com/office/powerpoint/2010/main" val="1408688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a:t>Case</a:t>
            </a:r>
            <a:r>
              <a:rPr lang="hr-HR" dirty="0"/>
              <a:t> </a:t>
            </a:r>
            <a:r>
              <a:rPr lang="hr-HR" dirty="0" err="1" smtClean="0"/>
              <a:t>summary</a:t>
            </a:r>
            <a:r>
              <a:rPr lang="hr-HR" dirty="0" smtClean="0"/>
              <a:t>: </a:t>
            </a:r>
            <a:r>
              <a:rPr lang="en-GB" dirty="0" err="1"/>
              <a:t>McKew</a:t>
            </a:r>
            <a:r>
              <a:rPr lang="en-GB" dirty="0"/>
              <a:t> v Holland, </a:t>
            </a:r>
            <a:r>
              <a:rPr lang="en-GB" dirty="0" err="1"/>
              <a:t>Hannen</a:t>
            </a:r>
            <a:r>
              <a:rPr lang="en-GB" dirty="0"/>
              <a:t> &amp; </a:t>
            </a:r>
            <a:r>
              <a:rPr lang="en-GB" dirty="0" err="1"/>
              <a:t>Cubitts</a:t>
            </a:r>
            <a:r>
              <a:rPr lang="en-GB" dirty="0"/>
              <a:t> &amp; Co (1969)</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d.  	The claimant sustained an injury at work due to his employer’s negligence. As a result, his left leg would sometimes give way beneath him. On a subsequent occasion, he was descending a steep staircase that had no handrail. When he felt his leg beginning to give way, he jumped and broke his ankle. He sued his employer for the full extent of the injury. </a:t>
            </a:r>
            <a:r>
              <a:rPr lang="en-GB" dirty="0" err="1"/>
              <a:t>McKew</a:t>
            </a:r>
            <a:r>
              <a:rPr lang="en-GB" dirty="0"/>
              <a:t> v Holland, </a:t>
            </a:r>
            <a:r>
              <a:rPr lang="en-GB" dirty="0" err="1"/>
              <a:t>Hannen</a:t>
            </a:r>
            <a:r>
              <a:rPr lang="en-GB" dirty="0"/>
              <a:t> &amp; </a:t>
            </a:r>
            <a:r>
              <a:rPr lang="en-GB" dirty="0" err="1"/>
              <a:t>Cubitts</a:t>
            </a:r>
            <a:r>
              <a:rPr lang="en-GB" dirty="0"/>
              <a:t> &amp; Co (1969)</a:t>
            </a:r>
            <a:endParaRPr lang="hr-HR" dirty="0"/>
          </a:p>
        </p:txBody>
      </p:sp>
    </p:spTree>
    <p:extLst>
      <p:ext uri="{BB962C8B-B14F-4D97-AF65-F5344CB8AC3E}">
        <p14:creationId xmlns:p14="http://schemas.microsoft.com/office/powerpoint/2010/main" val="4197827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Judgment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claimant sustained an injury at work due to his employer's breach of duty. He strained his back and hips and his leg was prone to giving way. Whilst in this state he attempted to climb down a steep concrete staircase without a handrail unaided. He got part way down and felt his leg give way so he jumped 10 steps to the bottom. He suffered a fractured right ankle and was also left with a permanent disability. The defendant accepted liability for the injury sustained during his employment but disputed liability for the second injuries resulting from the claimant's action in jumping down the stairs.</a:t>
            </a:r>
            <a:br>
              <a:rPr lang="en-US" dirty="0"/>
            </a:br>
            <a:r>
              <a:rPr lang="en-US" dirty="0"/>
              <a:t/>
            </a:r>
            <a:br>
              <a:rPr lang="en-US" dirty="0"/>
            </a:br>
            <a:r>
              <a:rPr lang="en-US" dirty="0"/>
              <a:t>Held:</a:t>
            </a:r>
            <a:br>
              <a:rPr lang="en-US" dirty="0"/>
            </a:br>
            <a:r>
              <a:rPr lang="en-US" dirty="0"/>
              <a:t/>
            </a:r>
            <a:br>
              <a:rPr lang="en-US" dirty="0"/>
            </a:br>
            <a:r>
              <a:rPr lang="en-US" dirty="0"/>
              <a:t>The claimant's action amounted to a </a:t>
            </a:r>
            <a:r>
              <a:rPr lang="en-US" i="1" dirty="0" err="1"/>
              <a:t>novus</a:t>
            </a:r>
            <a:r>
              <a:rPr lang="en-US" i="1" dirty="0"/>
              <a:t> </a:t>
            </a:r>
            <a:r>
              <a:rPr lang="en-US" i="1" dirty="0" err="1"/>
              <a:t>actus</a:t>
            </a:r>
            <a:r>
              <a:rPr lang="en-US" i="1" dirty="0"/>
              <a:t> </a:t>
            </a:r>
            <a:r>
              <a:rPr lang="en-US" i="1" dirty="0" err="1"/>
              <a:t>interveniens</a:t>
            </a:r>
            <a:r>
              <a:rPr lang="en-US" dirty="0"/>
              <a:t> because his action in attempting to climb the steps unaided knowing that his leg might give way was unreasonable. The defendant was therefore not liable for the injuries resulting from the incident on the stairs.</a:t>
            </a:r>
          </a:p>
        </p:txBody>
      </p:sp>
    </p:spTree>
    <p:extLst>
      <p:ext uri="{BB962C8B-B14F-4D97-AF65-F5344CB8AC3E}">
        <p14:creationId xmlns:p14="http://schemas.microsoft.com/office/powerpoint/2010/main" val="2906440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i="1" dirty="0"/>
              <a:t>X The following are two medical negligence cases. Consider what you have learned about the principles of proving negligence and give your opinion on what the rulings should be</a:t>
            </a:r>
            <a:endParaRPr lang="en-US" sz="2800" dirty="0"/>
          </a:p>
        </p:txBody>
      </p:sp>
      <p:sp>
        <p:nvSpPr>
          <p:cNvPr id="3" name="Content Placeholder 2"/>
          <p:cNvSpPr>
            <a:spLocks noGrp="1"/>
          </p:cNvSpPr>
          <p:nvPr>
            <p:ph idx="1"/>
          </p:nvPr>
        </p:nvSpPr>
        <p:spPr/>
        <p:txBody>
          <a:bodyPr>
            <a:normAutofit lnSpcReduction="10000"/>
          </a:bodyPr>
          <a:lstStyle/>
          <a:p>
            <a:r>
              <a:rPr lang="en-GB" b="1" i="1" dirty="0"/>
              <a:t>a.</a:t>
            </a:r>
            <a:r>
              <a:rPr lang="en-GB" dirty="0"/>
              <a:t>  	</a:t>
            </a:r>
            <a:r>
              <a:rPr lang="en-GB" b="1" i="1" dirty="0"/>
              <a:t>Robinson v Post Office (1974)</a:t>
            </a:r>
            <a:endParaRPr lang="hr-HR" dirty="0"/>
          </a:p>
          <a:p>
            <a:r>
              <a:rPr lang="en-GB" dirty="0"/>
              <a:t>The claimant, Mr. Robinson, was an employee of the Post Office. One day, as he was descending a ladder at a work facility he slipped and fell down, wounding his shin. It turned out that the ladder was greasy from the oil that was leaking from a machine located above. The leak was a result of his employer’s negligence. Several hours later he went to see a doctor and was administered an anti-tetanus injection. At the time the anti-tetanus serum was administered in two doses, the second following the first by 30 minutes after it could be confirmed that no adverse reaction occurred. However, the doctor did not wait for 30 minutes, administering the second dose after only 1 minute. A reaction occurred 9 days later in the form of encephalitis, which caused brain damage to the claimant. The claimant sued his employer for damages with regard to the brain damage suffered.</a:t>
            </a:r>
            <a:endParaRPr lang="hr-HR" dirty="0"/>
          </a:p>
          <a:p>
            <a:endParaRPr lang="en-US" dirty="0"/>
          </a:p>
        </p:txBody>
      </p:sp>
    </p:spTree>
    <p:extLst>
      <p:ext uri="{BB962C8B-B14F-4D97-AF65-F5344CB8AC3E}">
        <p14:creationId xmlns:p14="http://schemas.microsoft.com/office/powerpoint/2010/main" val="2014732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hr-HR" smtClean="0"/>
              <a:t>Negligence</a:t>
            </a:r>
          </a:p>
        </p:txBody>
      </p:sp>
      <p:sp>
        <p:nvSpPr>
          <p:cNvPr id="20483" name="Rectangle 3"/>
          <p:cNvSpPr>
            <a:spLocks noGrp="1" noChangeArrowheads="1"/>
          </p:cNvSpPr>
          <p:nvPr>
            <p:ph type="body" idx="1"/>
          </p:nvPr>
        </p:nvSpPr>
        <p:spPr/>
        <p:txBody>
          <a:bodyPr/>
          <a:lstStyle/>
          <a:p>
            <a:pPr eaLnBrk="1" hangingPunct="1">
              <a:defRPr/>
            </a:pPr>
            <a:r>
              <a:rPr lang="hr-HR" dirty="0" smtClean="0"/>
              <a:t>A </a:t>
            </a:r>
            <a:r>
              <a:rPr lang="hr-HR" dirty="0" err="1" smtClean="0"/>
              <a:t>tort</a:t>
            </a:r>
            <a:r>
              <a:rPr lang="hr-HR" dirty="0" smtClean="0"/>
              <a:t> </a:t>
            </a:r>
            <a:r>
              <a:rPr lang="hr-HR" dirty="0" err="1" smtClean="0"/>
              <a:t>consisting</a:t>
            </a:r>
            <a:r>
              <a:rPr lang="hr-HR" dirty="0" smtClean="0"/>
              <a:t> </a:t>
            </a:r>
            <a:r>
              <a:rPr lang="hr-HR" dirty="0" err="1" smtClean="0"/>
              <a:t>of</a:t>
            </a:r>
            <a:r>
              <a:rPr lang="hr-HR" dirty="0" smtClean="0"/>
              <a:t> </a:t>
            </a:r>
            <a:r>
              <a:rPr lang="hr-HR" dirty="0" err="1" smtClean="0"/>
              <a:t>the</a:t>
            </a:r>
            <a:r>
              <a:rPr lang="hr-HR" dirty="0" smtClean="0"/>
              <a:t> </a:t>
            </a:r>
            <a:r>
              <a:rPr lang="hr-HR" b="1" dirty="0" err="1" smtClean="0"/>
              <a:t>breach</a:t>
            </a:r>
            <a:r>
              <a:rPr lang="hr-HR" b="1" dirty="0" smtClean="0"/>
              <a:t> </a:t>
            </a:r>
            <a:r>
              <a:rPr lang="hr-HR" b="1" dirty="0" err="1" smtClean="0"/>
              <a:t>of</a:t>
            </a:r>
            <a:r>
              <a:rPr lang="hr-HR" b="1" dirty="0" smtClean="0"/>
              <a:t> a </a:t>
            </a:r>
            <a:r>
              <a:rPr lang="hr-HR" b="1" dirty="0" err="1" smtClean="0"/>
              <a:t>duty</a:t>
            </a:r>
            <a:r>
              <a:rPr lang="hr-HR" b="1" dirty="0" smtClean="0"/>
              <a:t> </a:t>
            </a:r>
            <a:r>
              <a:rPr lang="hr-HR" b="1" dirty="0" err="1" smtClean="0"/>
              <a:t>of</a:t>
            </a:r>
            <a:r>
              <a:rPr lang="hr-HR" b="1" dirty="0" smtClean="0"/>
              <a:t> care </a:t>
            </a:r>
            <a:r>
              <a:rPr lang="hr-HR" dirty="0" err="1" smtClean="0"/>
              <a:t>resulting</a:t>
            </a:r>
            <a:r>
              <a:rPr lang="hr-HR" dirty="0" smtClean="0"/>
              <a:t> </a:t>
            </a:r>
            <a:r>
              <a:rPr lang="hr-HR" dirty="0" err="1" smtClean="0"/>
              <a:t>in</a:t>
            </a:r>
            <a:r>
              <a:rPr lang="hr-HR" dirty="0" smtClean="0"/>
              <a:t> </a:t>
            </a:r>
            <a:r>
              <a:rPr lang="hr-HR" dirty="0" err="1" smtClean="0"/>
              <a:t>damage</a:t>
            </a:r>
            <a:r>
              <a:rPr lang="hr-HR" dirty="0" smtClean="0"/>
              <a:t> to </a:t>
            </a:r>
            <a:r>
              <a:rPr lang="hr-HR" dirty="0" err="1" smtClean="0"/>
              <a:t>the</a:t>
            </a:r>
            <a:r>
              <a:rPr lang="hr-HR" dirty="0" smtClean="0"/>
              <a:t> </a:t>
            </a:r>
            <a:r>
              <a:rPr lang="hr-HR" dirty="0" err="1" smtClean="0"/>
              <a:t>claimant</a:t>
            </a:r>
            <a:endParaRPr lang="hr-HR" dirty="0" smtClean="0"/>
          </a:p>
          <a:p>
            <a:pPr eaLnBrk="1" hangingPunct="1">
              <a:defRPr/>
            </a:pPr>
            <a:r>
              <a:rPr lang="hr-HR" dirty="0" err="1" smtClean="0"/>
              <a:t>Can</a:t>
            </a:r>
            <a:r>
              <a:rPr lang="hr-HR" dirty="0" smtClean="0"/>
              <a:t> </a:t>
            </a:r>
            <a:r>
              <a:rPr lang="hr-HR" dirty="0" err="1" smtClean="0"/>
              <a:t>be</a:t>
            </a:r>
            <a:r>
              <a:rPr lang="hr-HR" dirty="0" smtClean="0"/>
              <a:t> </a:t>
            </a:r>
            <a:r>
              <a:rPr lang="hr-HR" dirty="0" err="1" smtClean="0"/>
              <a:t>used</a:t>
            </a:r>
            <a:r>
              <a:rPr lang="hr-HR" dirty="0" smtClean="0"/>
              <a:t> to </a:t>
            </a:r>
            <a:r>
              <a:rPr lang="hr-HR" dirty="0" err="1" smtClean="0"/>
              <a:t>bring</a:t>
            </a:r>
            <a:r>
              <a:rPr lang="hr-HR" dirty="0" smtClean="0"/>
              <a:t> a civil </a:t>
            </a:r>
            <a:r>
              <a:rPr lang="hr-HR" dirty="0" err="1" smtClean="0"/>
              <a:t>action</a:t>
            </a:r>
            <a:r>
              <a:rPr lang="hr-HR" dirty="0" smtClean="0"/>
              <a:t>  </a:t>
            </a:r>
            <a:r>
              <a:rPr lang="hr-HR" dirty="0" err="1" smtClean="0"/>
              <a:t>when</a:t>
            </a:r>
            <a:r>
              <a:rPr lang="hr-HR" dirty="0" smtClean="0"/>
              <a:t> </a:t>
            </a:r>
            <a:r>
              <a:rPr lang="hr-HR" dirty="0" err="1" smtClean="0"/>
              <a:t>there</a:t>
            </a:r>
            <a:r>
              <a:rPr lang="hr-HR" dirty="0" smtClean="0"/>
              <a:t> </a:t>
            </a:r>
            <a:r>
              <a:rPr lang="hr-HR" dirty="0" err="1" smtClean="0"/>
              <a:t>is</a:t>
            </a:r>
            <a:r>
              <a:rPr lang="hr-HR" dirty="0" smtClean="0"/>
              <a:t> no </a:t>
            </a:r>
            <a:r>
              <a:rPr lang="hr-HR" dirty="0" err="1" smtClean="0"/>
              <a:t>contract</a:t>
            </a:r>
            <a:r>
              <a:rPr lang="hr-HR" dirty="0" smtClean="0"/>
              <a:t> </a:t>
            </a:r>
            <a:r>
              <a:rPr lang="hr-HR" dirty="0" err="1" smtClean="0"/>
              <a:t>under</a:t>
            </a:r>
            <a:r>
              <a:rPr lang="hr-HR" dirty="0" smtClean="0"/>
              <a:t> </a:t>
            </a:r>
            <a:r>
              <a:rPr lang="hr-HR" dirty="0" err="1" smtClean="0"/>
              <a:t>which</a:t>
            </a:r>
            <a:r>
              <a:rPr lang="hr-HR" dirty="0" smtClean="0"/>
              <a:t> </a:t>
            </a:r>
            <a:r>
              <a:rPr lang="hr-HR" dirty="0" err="1" smtClean="0"/>
              <a:t>proceedings</a:t>
            </a:r>
            <a:r>
              <a:rPr lang="hr-HR" dirty="0" smtClean="0"/>
              <a:t> </a:t>
            </a:r>
            <a:r>
              <a:rPr lang="hr-HR" dirty="0" err="1" smtClean="0"/>
              <a:t>can</a:t>
            </a:r>
            <a:r>
              <a:rPr lang="hr-HR" dirty="0" smtClean="0"/>
              <a:t> </a:t>
            </a:r>
            <a:r>
              <a:rPr lang="hr-HR" dirty="0" err="1" smtClean="0"/>
              <a:t>be</a:t>
            </a:r>
            <a:r>
              <a:rPr lang="hr-HR" dirty="0" smtClean="0"/>
              <a:t> </a:t>
            </a:r>
            <a:r>
              <a:rPr lang="hr-HR" dirty="0" err="1" smtClean="0"/>
              <a:t>brought</a:t>
            </a:r>
            <a:endParaRPr lang="hr-HR" dirty="0" smtClean="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Judgment</a:t>
            </a:r>
            <a:endParaRPr lang="en-US" dirty="0"/>
          </a:p>
        </p:txBody>
      </p:sp>
      <p:sp>
        <p:nvSpPr>
          <p:cNvPr id="3" name="Content Placeholder 2"/>
          <p:cNvSpPr>
            <a:spLocks noGrp="1"/>
          </p:cNvSpPr>
          <p:nvPr>
            <p:ph idx="1"/>
          </p:nvPr>
        </p:nvSpPr>
        <p:spPr/>
        <p:txBody>
          <a:bodyPr/>
          <a:lstStyle/>
          <a:p>
            <a:r>
              <a:rPr lang="en-US" b="1" dirty="0"/>
              <a:t>Issue</a:t>
            </a:r>
          </a:p>
          <a:p>
            <a:r>
              <a:rPr lang="en-US" dirty="0"/>
              <a:t>Was the doctor’s negligent act an intervening act, therefore </a:t>
            </a:r>
            <a:r>
              <a:rPr lang="en-US" dirty="0" err="1"/>
              <a:t>negativing</a:t>
            </a:r>
            <a:r>
              <a:rPr lang="en-US" dirty="0"/>
              <a:t> liability of the company</a:t>
            </a:r>
          </a:p>
          <a:p>
            <a:r>
              <a:rPr lang="en-US" b="1" dirty="0"/>
              <a:t>Decision</a:t>
            </a:r>
          </a:p>
          <a:p>
            <a:r>
              <a:rPr lang="en-US" dirty="0"/>
              <a:t>No</a:t>
            </a:r>
          </a:p>
          <a:p>
            <a:r>
              <a:rPr lang="en-US" b="1" dirty="0"/>
              <a:t>Reasoning</a:t>
            </a:r>
          </a:p>
          <a:p>
            <a:r>
              <a:rPr lang="en-US" dirty="0"/>
              <a:t>Even if the doctor had followed the guidelines, no reaction would have been visible after 30 minutes so the employer was still liable for the </a:t>
            </a:r>
            <a:r>
              <a:rPr lang="en-US" dirty="0" err="1"/>
              <a:t>the</a:t>
            </a:r>
            <a:r>
              <a:rPr lang="en-US" dirty="0"/>
              <a:t> reaction to the treatment</a:t>
            </a:r>
          </a:p>
          <a:p>
            <a:endParaRPr lang="en-US" dirty="0"/>
          </a:p>
        </p:txBody>
      </p:sp>
    </p:spTree>
    <p:extLst>
      <p:ext uri="{BB962C8B-B14F-4D97-AF65-F5344CB8AC3E}">
        <p14:creationId xmlns:p14="http://schemas.microsoft.com/office/powerpoint/2010/main" val="46590422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Medical</a:t>
            </a:r>
            <a:r>
              <a:rPr lang="hr-HR" dirty="0" smtClean="0"/>
              <a:t> </a:t>
            </a:r>
            <a:r>
              <a:rPr lang="hr-HR" dirty="0" err="1" smtClean="0"/>
              <a:t>negligence</a:t>
            </a:r>
            <a:endParaRPr lang="en-US" dirty="0"/>
          </a:p>
        </p:txBody>
      </p:sp>
      <p:sp>
        <p:nvSpPr>
          <p:cNvPr id="3" name="Content Placeholder 2"/>
          <p:cNvSpPr>
            <a:spLocks noGrp="1"/>
          </p:cNvSpPr>
          <p:nvPr>
            <p:ph idx="1"/>
          </p:nvPr>
        </p:nvSpPr>
        <p:spPr/>
        <p:txBody>
          <a:bodyPr/>
          <a:lstStyle/>
          <a:p>
            <a:r>
              <a:rPr lang="en-GB" dirty="0"/>
              <a:t>Is the defendant liable for negligence? </a:t>
            </a:r>
            <a:endParaRPr lang="hr-HR" dirty="0" smtClean="0"/>
          </a:p>
          <a:p>
            <a:r>
              <a:rPr lang="en-GB" dirty="0" smtClean="0"/>
              <a:t>If </a:t>
            </a:r>
            <a:r>
              <a:rPr lang="en-GB" dirty="0"/>
              <a:t>so, is he wholly liable? </a:t>
            </a:r>
            <a:endParaRPr lang="hr-HR" dirty="0" smtClean="0"/>
          </a:p>
          <a:p>
            <a:r>
              <a:rPr lang="en-GB" dirty="0" smtClean="0"/>
              <a:t>How </a:t>
            </a:r>
            <a:r>
              <a:rPr lang="en-GB" dirty="0"/>
              <a:t>would you assess the conduct of the doctor? </a:t>
            </a:r>
            <a:endParaRPr lang="hr-HR" dirty="0" smtClean="0"/>
          </a:p>
          <a:p>
            <a:r>
              <a:rPr lang="en-GB" dirty="0" smtClean="0"/>
              <a:t>Was </a:t>
            </a:r>
            <a:r>
              <a:rPr lang="en-GB" dirty="0"/>
              <a:t>the doctor negligent? </a:t>
            </a:r>
            <a:endParaRPr lang="hr-HR" dirty="0" smtClean="0"/>
          </a:p>
          <a:p>
            <a:r>
              <a:rPr lang="en-GB" dirty="0" smtClean="0"/>
              <a:t>How </a:t>
            </a:r>
            <a:r>
              <a:rPr lang="en-GB" dirty="0"/>
              <a:t>does his conduct affect liability in this case?</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17917271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b.</a:t>
            </a:r>
            <a:r>
              <a:rPr lang="en-GB" dirty="0"/>
              <a:t>  	</a:t>
            </a:r>
            <a:r>
              <a:rPr lang="en-GB" b="1" i="1" dirty="0"/>
              <a:t>Barnett v Chelsea &amp; Kensington Hospital (1968)</a:t>
            </a:r>
            <a:r>
              <a:rPr lang="hr-HR" dirty="0"/>
              <a:t/>
            </a:r>
            <a:br>
              <a:rPr lang="hr-HR" dirty="0"/>
            </a:br>
            <a:endParaRPr lang="en-US" dirty="0"/>
          </a:p>
        </p:txBody>
      </p:sp>
      <p:sp>
        <p:nvSpPr>
          <p:cNvPr id="3" name="Content Placeholder 2"/>
          <p:cNvSpPr>
            <a:spLocks noGrp="1"/>
          </p:cNvSpPr>
          <p:nvPr>
            <p:ph idx="1"/>
          </p:nvPr>
        </p:nvSpPr>
        <p:spPr/>
        <p:txBody>
          <a:bodyPr>
            <a:normAutofit fontScale="92500"/>
          </a:bodyPr>
          <a:lstStyle/>
          <a:p>
            <a:r>
              <a:rPr lang="en-GB" dirty="0"/>
              <a:t>Three men drank tea after a New Year’s Eve party. Soon afterwards all three started vomiting. This condition continued for three hours and they walked to the casualty department of the defendant hospital. The casualty officer on duty was himself ill and was only available on the telephone. The nurse described the symptoms to the doctor who assessed that their condition was not very serious and said that they should go home to bed and see their own doctors. The men left. About four hours later one of the men died. The cause was later established to be arsenical poisoning. The claimant was the spouse of the deceased man. In their defence, the Hospital claimed that even if the casualty officer had seen him and admitted him to the hospital the man would still have died. The time necessary for arsenic poisoning to be determined and the proper antidote administer would have by far exceeded four hours.</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2346185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Judgment</a:t>
            </a:r>
            <a:endParaRPr lang="en-US" dirty="0"/>
          </a:p>
        </p:txBody>
      </p:sp>
      <p:sp>
        <p:nvSpPr>
          <p:cNvPr id="3" name="Content Placeholder 2"/>
          <p:cNvSpPr>
            <a:spLocks noGrp="1"/>
          </p:cNvSpPr>
          <p:nvPr>
            <p:ph idx="1"/>
          </p:nvPr>
        </p:nvSpPr>
        <p:spPr/>
        <p:txBody>
          <a:bodyPr>
            <a:normAutofit lnSpcReduction="10000"/>
          </a:bodyPr>
          <a:lstStyle/>
          <a:p>
            <a:r>
              <a:rPr lang="en-US" dirty="0" err="1"/>
              <a:t>Mr</a:t>
            </a:r>
            <a:r>
              <a:rPr lang="en-US" dirty="0"/>
              <a:t> Barnett went to hospital complaining of severe stomach pains and vomiting. He was seen by a nurse who telephoned the doctor on duty. The doctor told her to send him home and contact his GP in the morning. </a:t>
            </a:r>
            <a:r>
              <a:rPr lang="en-US" dirty="0" err="1"/>
              <a:t>Mr</a:t>
            </a:r>
            <a:r>
              <a:rPr lang="en-US" dirty="0"/>
              <a:t> Barnett died five hours later from arsenic poisoning. Had the doctor examined </a:t>
            </a:r>
            <a:r>
              <a:rPr lang="en-US" dirty="0" err="1"/>
              <a:t>Mr</a:t>
            </a:r>
            <a:r>
              <a:rPr lang="en-US" dirty="0"/>
              <a:t> Barnett at the time there would have been nothing the doctor could have done to save him.</a:t>
            </a:r>
            <a:br>
              <a:rPr lang="en-US" dirty="0"/>
            </a:br>
            <a:r>
              <a:rPr lang="en-US" dirty="0"/>
              <a:t/>
            </a:r>
            <a:br>
              <a:rPr lang="en-US" dirty="0"/>
            </a:br>
            <a:r>
              <a:rPr lang="en-US" dirty="0"/>
              <a:t>Held:</a:t>
            </a:r>
            <a:br>
              <a:rPr lang="en-US" dirty="0"/>
            </a:br>
            <a:r>
              <a:rPr lang="en-US" dirty="0"/>
              <a:t/>
            </a:r>
            <a:br>
              <a:rPr lang="en-US" dirty="0"/>
            </a:br>
            <a:r>
              <a:rPr lang="en-US" dirty="0"/>
              <a:t>The hospital was not liable as the doctor's failure to examine the patient did not cause his death. </a:t>
            </a:r>
            <a:br>
              <a:rPr lang="en-US" dirty="0"/>
            </a:br>
            <a:r>
              <a:rPr lang="en-US" dirty="0"/>
              <a:t/>
            </a:r>
            <a:br>
              <a:rPr lang="en-US" dirty="0"/>
            </a:br>
            <a:r>
              <a:rPr lang="en-US" dirty="0"/>
              <a:t>Introduced the 'but for' test </a:t>
            </a:r>
            <a:r>
              <a:rPr lang="en-US" dirty="0" err="1"/>
              <a:t>ie</a:t>
            </a:r>
            <a:r>
              <a:rPr lang="en-US" dirty="0"/>
              <a:t> would the result have occurred but for the act or omission of the defendant? If yes, the defendant is not liable.</a:t>
            </a:r>
          </a:p>
        </p:txBody>
      </p:sp>
    </p:spTree>
    <p:extLst>
      <p:ext uri="{BB962C8B-B14F-4D97-AF65-F5344CB8AC3E}">
        <p14:creationId xmlns:p14="http://schemas.microsoft.com/office/powerpoint/2010/main" val="266288207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Barnett v Chelsea &amp; Kensington Hospital (1968)</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Was the casualty officer negligent? </a:t>
            </a:r>
            <a:endParaRPr lang="hr-HR" dirty="0" smtClean="0"/>
          </a:p>
          <a:p>
            <a:r>
              <a:rPr lang="en-GB" dirty="0" smtClean="0"/>
              <a:t>Think </a:t>
            </a:r>
            <a:r>
              <a:rPr lang="en-GB" dirty="0"/>
              <a:t>about the duty of care and the standard thereof. Do you think the standard was </a:t>
            </a:r>
            <a:r>
              <a:rPr lang="en-GB" dirty="0" smtClean="0"/>
              <a:t>breach</a:t>
            </a:r>
            <a:r>
              <a:rPr lang="hr-HR" dirty="0" err="1" smtClean="0"/>
              <a:t>ed</a:t>
            </a:r>
            <a:r>
              <a:rPr lang="en-GB" dirty="0" smtClean="0"/>
              <a:t>? </a:t>
            </a:r>
            <a:endParaRPr lang="hr-HR" dirty="0" smtClean="0"/>
          </a:p>
          <a:p>
            <a:r>
              <a:rPr lang="en-GB" dirty="0" smtClean="0"/>
              <a:t>Did </a:t>
            </a:r>
            <a:r>
              <a:rPr lang="en-GB" dirty="0"/>
              <a:t>the Hospital present a valid defence?</a:t>
            </a:r>
            <a:endParaRPr lang="hr-HR" dirty="0"/>
          </a:p>
          <a:p>
            <a:endParaRPr lang="en-US" dirty="0"/>
          </a:p>
        </p:txBody>
      </p:sp>
    </p:spTree>
    <p:extLst>
      <p:ext uri="{BB962C8B-B14F-4D97-AF65-F5344CB8AC3E}">
        <p14:creationId xmlns:p14="http://schemas.microsoft.com/office/powerpoint/2010/main" val="190114023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Judgment</a:t>
            </a:r>
            <a:endParaRPr lang="en-US" dirty="0"/>
          </a:p>
        </p:txBody>
      </p:sp>
      <p:sp>
        <p:nvSpPr>
          <p:cNvPr id="3" name="Content Placeholder 2"/>
          <p:cNvSpPr>
            <a:spLocks noGrp="1"/>
          </p:cNvSpPr>
          <p:nvPr>
            <p:ph idx="1"/>
          </p:nvPr>
        </p:nvSpPr>
        <p:spPr/>
        <p:txBody>
          <a:bodyPr>
            <a:normAutofit lnSpcReduction="10000"/>
          </a:bodyPr>
          <a:lstStyle/>
          <a:p>
            <a:r>
              <a:rPr lang="en-US" dirty="0" err="1"/>
              <a:t>Mr</a:t>
            </a:r>
            <a:r>
              <a:rPr lang="en-US" dirty="0"/>
              <a:t> Barnett went to hospital complaining of severe stomach pains and vomiting. He was seen by a nurse who telephoned the doctor on duty. The doctor told her to send him home and contact his GP in the morning. </a:t>
            </a:r>
            <a:r>
              <a:rPr lang="en-US" dirty="0" err="1"/>
              <a:t>Mr</a:t>
            </a:r>
            <a:r>
              <a:rPr lang="en-US" dirty="0"/>
              <a:t> Barnett died five hours later from arsenic poisoning. Had the doctor examined </a:t>
            </a:r>
            <a:r>
              <a:rPr lang="en-US" dirty="0" err="1"/>
              <a:t>Mr</a:t>
            </a:r>
            <a:r>
              <a:rPr lang="en-US" dirty="0"/>
              <a:t> Barnett at the time there would have been nothing the doctor could have done to save him.</a:t>
            </a:r>
            <a:br>
              <a:rPr lang="en-US" dirty="0"/>
            </a:br>
            <a:r>
              <a:rPr lang="en-US" dirty="0"/>
              <a:t/>
            </a:r>
            <a:br>
              <a:rPr lang="en-US" dirty="0"/>
            </a:br>
            <a:r>
              <a:rPr lang="en-US" dirty="0"/>
              <a:t>Held:</a:t>
            </a:r>
            <a:br>
              <a:rPr lang="en-US" dirty="0"/>
            </a:br>
            <a:r>
              <a:rPr lang="en-US" dirty="0"/>
              <a:t/>
            </a:r>
            <a:br>
              <a:rPr lang="en-US" dirty="0"/>
            </a:br>
            <a:r>
              <a:rPr lang="en-US" dirty="0"/>
              <a:t>The hospital was not liable as the doctor's failure to examine the patient did not cause his death. </a:t>
            </a:r>
            <a:br>
              <a:rPr lang="en-US" dirty="0"/>
            </a:br>
            <a:r>
              <a:rPr lang="en-US" dirty="0"/>
              <a:t/>
            </a:r>
            <a:br>
              <a:rPr lang="en-US" dirty="0"/>
            </a:br>
            <a:r>
              <a:rPr lang="en-US" dirty="0"/>
              <a:t>Introduced the 'but for' test </a:t>
            </a:r>
            <a:r>
              <a:rPr lang="en-US" dirty="0" err="1"/>
              <a:t>ie</a:t>
            </a:r>
            <a:r>
              <a:rPr lang="en-US" dirty="0"/>
              <a:t> would the result have occurred but for the act or omission of the defendant? If yes, the defendant is not liable.</a:t>
            </a:r>
          </a:p>
        </p:txBody>
      </p:sp>
    </p:spTree>
    <p:extLst>
      <p:ext uri="{BB962C8B-B14F-4D97-AF65-F5344CB8AC3E}">
        <p14:creationId xmlns:p14="http://schemas.microsoft.com/office/powerpoint/2010/main" val="133475498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RESEARCH</a:t>
            </a:r>
            <a:r>
              <a:rPr lang="hr-HR" sz="3600" b="1" dirty="0" smtClean="0"/>
              <a:t>: </a:t>
            </a:r>
            <a:r>
              <a:rPr lang="en-GB" sz="3600" i="1" dirty="0" smtClean="0"/>
              <a:t>Choose </a:t>
            </a:r>
            <a:r>
              <a:rPr lang="en-GB" sz="3600" i="1" dirty="0"/>
              <a:t>one of the following research tasks and prepare a class presentation or report.</a:t>
            </a:r>
            <a:endParaRPr lang="en-US" sz="3600" dirty="0"/>
          </a:p>
        </p:txBody>
      </p:sp>
      <p:sp>
        <p:nvSpPr>
          <p:cNvPr id="3" name="Content Placeholder 2"/>
          <p:cNvSpPr>
            <a:spLocks noGrp="1"/>
          </p:cNvSpPr>
          <p:nvPr>
            <p:ph idx="1"/>
          </p:nvPr>
        </p:nvSpPr>
        <p:spPr/>
        <p:txBody>
          <a:bodyPr/>
          <a:lstStyle/>
          <a:p>
            <a:r>
              <a:rPr lang="en-GB" dirty="0"/>
              <a:t>1.   The ground-breaking case that laid the foundation for the law of negligence in England is Donoghue v Stevenson (1932). Find more information on the case and discuss it with a partner.</a:t>
            </a:r>
            <a:endParaRPr lang="hr-HR" dirty="0"/>
          </a:p>
          <a:p>
            <a:endParaRPr lang="en-US" dirty="0"/>
          </a:p>
        </p:txBody>
      </p:sp>
    </p:spTree>
    <p:extLst>
      <p:ext uri="{BB962C8B-B14F-4D97-AF65-F5344CB8AC3E}">
        <p14:creationId xmlns:p14="http://schemas.microsoft.com/office/powerpoint/2010/main" val="240829834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Research </a:t>
            </a:r>
            <a:endParaRPr lang="en-US" dirty="0"/>
          </a:p>
        </p:txBody>
      </p:sp>
      <p:sp>
        <p:nvSpPr>
          <p:cNvPr id="3" name="Content Placeholder 2"/>
          <p:cNvSpPr>
            <a:spLocks noGrp="1"/>
          </p:cNvSpPr>
          <p:nvPr>
            <p:ph idx="1"/>
          </p:nvPr>
        </p:nvSpPr>
        <p:spPr/>
        <p:txBody>
          <a:bodyPr/>
          <a:lstStyle/>
          <a:p>
            <a:r>
              <a:rPr lang="en-GB" dirty="0"/>
              <a:t>2.  	</a:t>
            </a:r>
            <a:r>
              <a:rPr lang="en-GB" dirty="0" err="1"/>
              <a:t>Liebeck</a:t>
            </a:r>
            <a:r>
              <a:rPr lang="en-GB" dirty="0"/>
              <a:t> v McDonald’s Restaurants (1994) is a famous negligence-related personal injury case from the United States. </a:t>
            </a:r>
            <a:endParaRPr lang="hr-HR" dirty="0" smtClean="0"/>
          </a:p>
          <a:p>
            <a:r>
              <a:rPr lang="en-GB" dirty="0" smtClean="0"/>
              <a:t>It </a:t>
            </a:r>
            <a:r>
              <a:rPr lang="en-GB" dirty="0"/>
              <a:t>has also gained a reputation of a frivolous lawsuit. </a:t>
            </a:r>
            <a:endParaRPr lang="hr-HR" dirty="0" smtClean="0"/>
          </a:p>
          <a:p>
            <a:r>
              <a:rPr lang="en-GB" dirty="0" smtClean="0"/>
              <a:t>Find </a:t>
            </a:r>
            <a:r>
              <a:rPr lang="en-GB" dirty="0"/>
              <a:t>out more about the facts of the case and the procedural history and report to class. </a:t>
            </a:r>
            <a:endParaRPr lang="hr-HR" dirty="0" smtClean="0"/>
          </a:p>
          <a:p>
            <a:r>
              <a:rPr lang="en-GB" dirty="0" smtClean="0"/>
              <a:t>How </a:t>
            </a:r>
            <a:r>
              <a:rPr lang="en-GB" dirty="0"/>
              <a:t>frivolous do you think the case is?</a:t>
            </a:r>
            <a:endParaRPr lang="hr-HR" dirty="0"/>
          </a:p>
          <a:p>
            <a:endParaRPr lang="en-US" dirty="0"/>
          </a:p>
        </p:txBody>
      </p:sp>
    </p:spTree>
    <p:extLst>
      <p:ext uri="{BB962C8B-B14F-4D97-AF65-F5344CB8AC3E}">
        <p14:creationId xmlns:p14="http://schemas.microsoft.com/office/powerpoint/2010/main" val="136546524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Research</a:t>
            </a:r>
            <a:endParaRPr lang="en-US" dirty="0"/>
          </a:p>
        </p:txBody>
      </p:sp>
      <p:sp>
        <p:nvSpPr>
          <p:cNvPr id="3" name="Content Placeholder 2"/>
          <p:cNvSpPr>
            <a:spLocks noGrp="1"/>
          </p:cNvSpPr>
          <p:nvPr>
            <p:ph idx="1"/>
          </p:nvPr>
        </p:nvSpPr>
        <p:spPr/>
        <p:txBody>
          <a:bodyPr/>
          <a:lstStyle/>
          <a:p>
            <a:r>
              <a:rPr lang="en-GB" dirty="0"/>
              <a:t>3.   Strict liability is prescribed by statute. </a:t>
            </a:r>
            <a:endParaRPr lang="hr-HR" dirty="0" smtClean="0"/>
          </a:p>
          <a:p>
            <a:r>
              <a:rPr lang="en-GB" dirty="0" smtClean="0"/>
              <a:t>Apart </a:t>
            </a:r>
            <a:r>
              <a:rPr lang="en-GB" dirty="0"/>
              <a:t>from the above mentioned product liability regulations, the Occupiers’ Liability Act 1957 regulates a ‘common duty of care’ owed to lawful visitors of premises</a:t>
            </a:r>
            <a:r>
              <a:rPr lang="en-GB" dirty="0" smtClean="0"/>
              <a:t>.</a:t>
            </a:r>
            <a:endParaRPr lang="hr-HR" dirty="0" smtClean="0"/>
          </a:p>
          <a:p>
            <a:r>
              <a:rPr lang="en-GB" dirty="0" smtClean="0"/>
              <a:t> </a:t>
            </a:r>
            <a:r>
              <a:rPr lang="en-GB" dirty="0"/>
              <a:t>The 1984 version of the Act also includes limited liability for trespassers to the premises. </a:t>
            </a:r>
            <a:endParaRPr lang="hr-HR" dirty="0" smtClean="0"/>
          </a:p>
          <a:p>
            <a:r>
              <a:rPr lang="en-GB" dirty="0" smtClean="0"/>
              <a:t>Find </a:t>
            </a:r>
            <a:r>
              <a:rPr lang="en-GB" dirty="0"/>
              <a:t>out more about the Act, its provisions, enforcement and related case-law and report to class.</a:t>
            </a:r>
            <a:endParaRPr lang="hr-HR" dirty="0"/>
          </a:p>
          <a:p>
            <a:endParaRPr lang="en-US" dirty="0"/>
          </a:p>
        </p:txBody>
      </p:sp>
    </p:spTree>
    <p:extLst>
      <p:ext uri="{BB962C8B-B14F-4D97-AF65-F5344CB8AC3E}">
        <p14:creationId xmlns:p14="http://schemas.microsoft.com/office/powerpoint/2010/main" val="35009101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Research</a:t>
            </a:r>
            <a:endParaRPr lang="en-US" dirty="0"/>
          </a:p>
        </p:txBody>
      </p:sp>
      <p:sp>
        <p:nvSpPr>
          <p:cNvPr id="3" name="Content Placeholder 2"/>
          <p:cNvSpPr>
            <a:spLocks noGrp="1"/>
          </p:cNvSpPr>
          <p:nvPr>
            <p:ph idx="1"/>
          </p:nvPr>
        </p:nvSpPr>
        <p:spPr/>
        <p:txBody>
          <a:bodyPr/>
          <a:lstStyle/>
          <a:p>
            <a:r>
              <a:rPr lang="en-GB" dirty="0"/>
              <a:t>4.  	The text ‘Medical negligence explained’ makes a reference to the following associations: the Law Society Clinical Negligence Panel, Action against Medical Accidents (</a:t>
            </a:r>
            <a:r>
              <a:rPr lang="en-GB" dirty="0" err="1"/>
              <a:t>AvMA</a:t>
            </a:r>
            <a:r>
              <a:rPr lang="en-GB" dirty="0"/>
              <a:t>), and the Association of Personal Injury Lawyers (APIL). </a:t>
            </a:r>
            <a:endParaRPr lang="hr-HR" smtClean="0"/>
          </a:p>
          <a:p>
            <a:r>
              <a:rPr lang="en-GB" smtClean="0"/>
              <a:t>Find </a:t>
            </a:r>
            <a:r>
              <a:rPr lang="en-GB" dirty="0"/>
              <a:t>out more about these organisations and report to class.</a:t>
            </a:r>
            <a:endParaRPr lang="hr-HR" dirty="0"/>
          </a:p>
          <a:p>
            <a:endParaRPr lang="en-US" dirty="0"/>
          </a:p>
        </p:txBody>
      </p:sp>
    </p:spTree>
    <p:extLst>
      <p:ext uri="{BB962C8B-B14F-4D97-AF65-F5344CB8AC3E}">
        <p14:creationId xmlns:p14="http://schemas.microsoft.com/office/powerpoint/2010/main" val="2507719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hr-HR" smtClean="0"/>
              <a:t>Claim of negligence</a:t>
            </a:r>
          </a:p>
        </p:txBody>
      </p:sp>
      <p:sp>
        <p:nvSpPr>
          <p:cNvPr id="21507" name="Rectangle 3"/>
          <p:cNvSpPr>
            <a:spLocks noGrp="1" noChangeArrowheads="1"/>
          </p:cNvSpPr>
          <p:nvPr>
            <p:ph type="body" idx="1"/>
          </p:nvPr>
        </p:nvSpPr>
        <p:spPr/>
        <p:txBody>
          <a:bodyPr/>
          <a:lstStyle/>
          <a:p>
            <a:pPr eaLnBrk="1" hangingPunct="1">
              <a:defRPr/>
            </a:pPr>
            <a:r>
              <a:rPr lang="hr-HR" dirty="0" smtClean="0"/>
              <a:t>In </a:t>
            </a:r>
            <a:r>
              <a:rPr lang="hr-HR" dirty="0" err="1" smtClean="0"/>
              <a:t>order</a:t>
            </a:r>
            <a:r>
              <a:rPr lang="hr-HR" dirty="0" smtClean="0"/>
              <a:t> to </a:t>
            </a:r>
            <a:r>
              <a:rPr lang="hr-HR" dirty="0" err="1" smtClean="0"/>
              <a:t>succeed</a:t>
            </a:r>
            <a:r>
              <a:rPr lang="hr-HR" dirty="0" smtClean="0"/>
              <a:t> </a:t>
            </a:r>
            <a:r>
              <a:rPr lang="hr-HR" dirty="0" err="1" smtClean="0"/>
              <a:t>in</a:t>
            </a:r>
            <a:r>
              <a:rPr lang="hr-HR" dirty="0" smtClean="0"/>
              <a:t> a </a:t>
            </a:r>
            <a:r>
              <a:rPr lang="hr-HR" dirty="0" err="1" smtClean="0"/>
              <a:t>claim</a:t>
            </a:r>
            <a:r>
              <a:rPr lang="hr-HR" dirty="0" smtClean="0"/>
              <a:t> </a:t>
            </a:r>
            <a:r>
              <a:rPr lang="hr-HR" dirty="0" err="1" smtClean="0"/>
              <a:t>of</a:t>
            </a:r>
            <a:r>
              <a:rPr lang="hr-HR" dirty="0" smtClean="0"/>
              <a:t> </a:t>
            </a:r>
            <a:r>
              <a:rPr lang="hr-HR" dirty="0" err="1" smtClean="0"/>
              <a:t>negligence</a:t>
            </a:r>
            <a:r>
              <a:rPr lang="hr-HR" dirty="0" smtClean="0"/>
              <a:t>, a </a:t>
            </a:r>
            <a:r>
              <a:rPr lang="hr-HR" dirty="0" err="1" smtClean="0"/>
              <a:t>claimant</a:t>
            </a:r>
            <a:r>
              <a:rPr lang="hr-HR" dirty="0" smtClean="0"/>
              <a:t> must show </a:t>
            </a:r>
            <a:r>
              <a:rPr lang="hr-HR" dirty="0" err="1" smtClean="0"/>
              <a:t>that</a:t>
            </a:r>
            <a:r>
              <a:rPr lang="hr-HR" dirty="0" smtClean="0"/>
              <a:t>:</a:t>
            </a:r>
          </a:p>
          <a:p>
            <a:pPr eaLnBrk="1" hangingPunct="1">
              <a:defRPr/>
            </a:pPr>
            <a:r>
              <a:rPr lang="hr-HR" dirty="0" err="1" smtClean="0"/>
              <a:t>The</a:t>
            </a:r>
            <a:r>
              <a:rPr lang="hr-HR" dirty="0" smtClean="0"/>
              <a:t> </a:t>
            </a:r>
            <a:r>
              <a:rPr lang="hr-HR" dirty="0" err="1" smtClean="0"/>
              <a:t>defendant</a:t>
            </a:r>
            <a:r>
              <a:rPr lang="hr-HR" dirty="0" smtClean="0"/>
              <a:t> </a:t>
            </a:r>
            <a:r>
              <a:rPr lang="hr-HR" dirty="0" err="1" smtClean="0"/>
              <a:t>owed</a:t>
            </a:r>
            <a:r>
              <a:rPr lang="hr-HR" dirty="0" smtClean="0"/>
              <a:t> </a:t>
            </a:r>
            <a:r>
              <a:rPr lang="hr-HR" dirty="0" err="1" smtClean="0"/>
              <a:t>him</a:t>
            </a:r>
            <a:r>
              <a:rPr lang="hr-HR" dirty="0" smtClean="0"/>
              <a:t> a </a:t>
            </a:r>
            <a:r>
              <a:rPr lang="hr-HR" b="1" dirty="0" err="1" smtClean="0"/>
              <a:t>duty</a:t>
            </a:r>
            <a:r>
              <a:rPr lang="hr-HR" b="1" dirty="0" smtClean="0"/>
              <a:t> </a:t>
            </a:r>
            <a:r>
              <a:rPr lang="hr-HR" b="1" dirty="0" err="1" smtClean="0"/>
              <a:t>of</a:t>
            </a:r>
            <a:r>
              <a:rPr lang="hr-HR" b="1" dirty="0" smtClean="0"/>
              <a:t> care</a:t>
            </a:r>
          </a:p>
          <a:p>
            <a:pPr eaLnBrk="1" hangingPunct="1">
              <a:defRPr/>
            </a:pPr>
            <a:r>
              <a:rPr lang="hr-HR" dirty="0" err="1" smtClean="0"/>
              <a:t>There</a:t>
            </a:r>
            <a:r>
              <a:rPr lang="hr-HR" dirty="0" smtClean="0"/>
              <a:t> </a:t>
            </a:r>
            <a:r>
              <a:rPr lang="hr-HR" dirty="0" err="1" smtClean="0"/>
              <a:t>was</a:t>
            </a:r>
            <a:r>
              <a:rPr lang="hr-HR" dirty="0" smtClean="0"/>
              <a:t> a </a:t>
            </a:r>
            <a:r>
              <a:rPr lang="hr-HR" b="1" dirty="0" err="1" smtClean="0"/>
              <a:t>breach</a:t>
            </a:r>
            <a:r>
              <a:rPr lang="hr-HR" b="1" dirty="0" smtClean="0"/>
              <a:t> </a:t>
            </a:r>
            <a:r>
              <a:rPr lang="hr-HR" b="1" dirty="0" err="1" smtClean="0"/>
              <a:t>of</a:t>
            </a:r>
            <a:r>
              <a:rPr lang="hr-HR" b="1" dirty="0" smtClean="0"/>
              <a:t> </a:t>
            </a:r>
            <a:r>
              <a:rPr lang="hr-HR" b="1" dirty="0" err="1" smtClean="0"/>
              <a:t>the</a:t>
            </a:r>
            <a:r>
              <a:rPr lang="hr-HR" b="1" dirty="0" smtClean="0"/>
              <a:t> </a:t>
            </a:r>
            <a:r>
              <a:rPr lang="hr-HR" b="1" dirty="0" err="1" smtClean="0"/>
              <a:t>duty</a:t>
            </a:r>
            <a:r>
              <a:rPr lang="hr-HR" b="1" dirty="0" smtClean="0"/>
              <a:t> </a:t>
            </a:r>
            <a:r>
              <a:rPr lang="hr-HR" b="1" dirty="0" err="1" smtClean="0"/>
              <a:t>of</a:t>
            </a:r>
            <a:r>
              <a:rPr lang="hr-HR" b="1" dirty="0" smtClean="0"/>
              <a:t> care</a:t>
            </a:r>
          </a:p>
          <a:p>
            <a:pPr eaLnBrk="1" hangingPunct="1">
              <a:defRPr/>
            </a:pPr>
            <a:r>
              <a:rPr lang="hr-HR" dirty="0" err="1" smtClean="0"/>
              <a:t>The</a:t>
            </a:r>
            <a:r>
              <a:rPr lang="hr-HR" dirty="0" smtClean="0"/>
              <a:t> </a:t>
            </a:r>
            <a:r>
              <a:rPr lang="hr-HR" dirty="0" err="1" smtClean="0"/>
              <a:t>harm</a:t>
            </a:r>
            <a:r>
              <a:rPr lang="hr-HR" dirty="0" smtClean="0"/>
              <a:t> </a:t>
            </a:r>
            <a:r>
              <a:rPr lang="hr-HR" dirty="0" err="1" smtClean="0"/>
              <a:t>suffered</a:t>
            </a:r>
            <a:r>
              <a:rPr lang="hr-HR" dirty="0" smtClean="0"/>
              <a:t> </a:t>
            </a:r>
            <a:r>
              <a:rPr lang="hr-HR" dirty="0" err="1" smtClean="0"/>
              <a:t>was</a:t>
            </a:r>
            <a:r>
              <a:rPr lang="hr-HR" dirty="0" smtClean="0"/>
              <a:t> </a:t>
            </a:r>
            <a:r>
              <a:rPr lang="hr-HR" b="1" dirty="0" err="1" smtClean="0"/>
              <a:t>caused</a:t>
            </a:r>
            <a:r>
              <a:rPr lang="hr-HR" b="1" dirty="0" smtClean="0"/>
              <a:t> </a:t>
            </a:r>
            <a:r>
              <a:rPr lang="hr-HR" b="1" dirty="0" err="1" smtClean="0"/>
              <a:t>by</a:t>
            </a:r>
            <a:r>
              <a:rPr lang="hr-HR" b="1" dirty="0" smtClean="0"/>
              <a:t> </a:t>
            </a:r>
            <a:r>
              <a:rPr lang="hr-HR" b="1" dirty="0" err="1" smtClean="0"/>
              <a:t>the</a:t>
            </a:r>
            <a:r>
              <a:rPr lang="hr-HR" b="1" dirty="0" smtClean="0"/>
              <a:t> </a:t>
            </a:r>
            <a:r>
              <a:rPr lang="hr-HR" b="1" dirty="0" err="1" smtClean="0"/>
              <a:t>breach</a:t>
            </a:r>
            <a:r>
              <a:rPr lang="hr-HR" b="1" dirty="0" smtClean="0"/>
              <a:t> </a:t>
            </a:r>
            <a:r>
              <a:rPr lang="hr-HR" b="1" dirty="0" err="1" smtClean="0"/>
              <a:t>of</a:t>
            </a:r>
            <a:r>
              <a:rPr lang="hr-HR" b="1" dirty="0" smtClean="0"/>
              <a:t> a </a:t>
            </a:r>
            <a:r>
              <a:rPr lang="hr-HR" b="1" dirty="0" err="1" smtClean="0"/>
              <a:t>duty</a:t>
            </a:r>
            <a:r>
              <a:rPr lang="hr-HR" b="1" dirty="0" smtClean="0"/>
              <a:t> </a:t>
            </a:r>
            <a:r>
              <a:rPr lang="hr-HR" b="1" dirty="0" err="1" smtClean="0"/>
              <a:t>of</a:t>
            </a:r>
            <a:r>
              <a:rPr lang="hr-HR" b="1" dirty="0" smtClean="0"/>
              <a:t> care</a:t>
            </a:r>
          </a:p>
          <a:p>
            <a:pPr eaLnBrk="1" hangingPunct="1">
              <a:defRPr/>
            </a:pPr>
            <a:r>
              <a:rPr lang="hr-HR" dirty="0" err="1" smtClean="0"/>
              <a:t>The</a:t>
            </a:r>
            <a:r>
              <a:rPr lang="hr-HR" dirty="0" smtClean="0"/>
              <a:t> </a:t>
            </a:r>
            <a:r>
              <a:rPr lang="hr-HR" dirty="0" err="1" smtClean="0"/>
              <a:t>harm</a:t>
            </a:r>
            <a:r>
              <a:rPr lang="hr-HR" dirty="0" smtClean="0"/>
              <a:t> </a:t>
            </a:r>
            <a:r>
              <a:rPr lang="hr-HR" dirty="0" err="1" smtClean="0"/>
              <a:t>was</a:t>
            </a:r>
            <a:r>
              <a:rPr lang="hr-HR" dirty="0" smtClean="0"/>
              <a:t> </a:t>
            </a:r>
            <a:r>
              <a:rPr lang="hr-HR" b="1" dirty="0" err="1" smtClean="0"/>
              <a:t>reasonably</a:t>
            </a:r>
            <a:r>
              <a:rPr lang="hr-HR" b="1" dirty="0" smtClean="0"/>
              <a:t> </a:t>
            </a:r>
            <a:r>
              <a:rPr lang="hr-HR" b="1" dirty="0" err="1" smtClean="0"/>
              <a:t>foreseeable</a:t>
            </a:r>
            <a:endParaRPr lang="hr-HR" b="1"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Research</a:t>
            </a:r>
            <a:endParaRPr lang="en-US" dirty="0"/>
          </a:p>
        </p:txBody>
      </p:sp>
      <p:sp>
        <p:nvSpPr>
          <p:cNvPr id="3" name="Content Placeholder 2"/>
          <p:cNvSpPr>
            <a:spLocks noGrp="1"/>
          </p:cNvSpPr>
          <p:nvPr>
            <p:ph idx="1"/>
          </p:nvPr>
        </p:nvSpPr>
        <p:spPr/>
        <p:txBody>
          <a:bodyPr/>
          <a:lstStyle/>
          <a:p>
            <a:r>
              <a:rPr lang="en-GB" dirty="0"/>
              <a:t>5.  	If you have the opportunity, find out more about how medical negligence cases are handled by Croatian lawyers. </a:t>
            </a:r>
            <a:endParaRPr lang="hr-HR" dirty="0" smtClean="0"/>
          </a:p>
          <a:p>
            <a:r>
              <a:rPr lang="en-GB" dirty="0" smtClean="0"/>
              <a:t>Do </a:t>
            </a:r>
            <a:r>
              <a:rPr lang="en-GB" dirty="0"/>
              <a:t>Croatian lawyers offer the same services and advice as referred to in the text above? </a:t>
            </a:r>
            <a:endParaRPr lang="hr-HR" dirty="0" smtClean="0"/>
          </a:p>
          <a:p>
            <a:r>
              <a:rPr lang="en-GB" dirty="0" smtClean="0"/>
              <a:t>What </a:t>
            </a:r>
            <a:r>
              <a:rPr lang="en-GB" dirty="0"/>
              <a:t>can you find out about litigation of such claims in the Croatian courts?</a:t>
            </a:r>
            <a:endParaRPr lang="hr-HR" dirty="0"/>
          </a:p>
          <a:p>
            <a:endParaRPr lang="en-US" dirty="0"/>
          </a:p>
        </p:txBody>
      </p:sp>
    </p:spTree>
    <p:extLst>
      <p:ext uri="{BB962C8B-B14F-4D97-AF65-F5344CB8AC3E}">
        <p14:creationId xmlns:p14="http://schemas.microsoft.com/office/powerpoint/2010/main" val="9582297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Donoghue</a:t>
            </a:r>
            <a:r>
              <a:rPr lang="hr-HR" dirty="0" smtClean="0"/>
              <a:t> v. </a:t>
            </a:r>
            <a:r>
              <a:rPr lang="hr-HR" dirty="0" err="1" smtClean="0"/>
              <a:t>Stevenson</a:t>
            </a:r>
            <a:r>
              <a:rPr lang="hr-HR" dirty="0" smtClean="0"/>
              <a:t> (1932)</a:t>
            </a:r>
          </a:p>
        </p:txBody>
      </p:sp>
      <p:sp>
        <p:nvSpPr>
          <p:cNvPr id="3" name="Content Placeholder 2"/>
          <p:cNvSpPr>
            <a:spLocks noGrp="1"/>
          </p:cNvSpPr>
          <p:nvPr>
            <p:ph idx="1"/>
          </p:nvPr>
        </p:nvSpPr>
        <p:spPr/>
        <p:txBody>
          <a:bodyPr/>
          <a:lstStyle/>
          <a:p>
            <a:pPr eaLnBrk="1" hangingPunct="1">
              <a:defRPr/>
            </a:pPr>
            <a:r>
              <a:rPr lang="hr-HR" dirty="0" smtClean="0"/>
              <a:t>On 26 </a:t>
            </a:r>
            <a:r>
              <a:rPr lang="hr-HR" dirty="0" err="1" smtClean="0"/>
              <a:t>Aug</a:t>
            </a:r>
            <a:r>
              <a:rPr lang="hr-HR" dirty="0" smtClean="0"/>
              <a:t>. 1928, Mrs </a:t>
            </a:r>
            <a:r>
              <a:rPr lang="hr-HR" dirty="0" err="1" smtClean="0"/>
              <a:t>May</a:t>
            </a:r>
            <a:r>
              <a:rPr lang="hr-HR" dirty="0" smtClean="0"/>
              <a:t> </a:t>
            </a:r>
            <a:r>
              <a:rPr lang="hr-HR" dirty="0" err="1" smtClean="0"/>
              <a:t>Donoghue</a:t>
            </a:r>
            <a:r>
              <a:rPr lang="hr-HR" dirty="0" smtClean="0"/>
              <a:t> </a:t>
            </a:r>
            <a:r>
              <a:rPr lang="hr-HR" dirty="0" err="1" smtClean="0"/>
              <a:t>of</a:t>
            </a:r>
            <a:r>
              <a:rPr lang="hr-HR" dirty="0" smtClean="0"/>
              <a:t> Glasgow </a:t>
            </a:r>
            <a:r>
              <a:rPr lang="hr-HR" dirty="0" err="1" smtClean="0"/>
              <a:t>left</a:t>
            </a:r>
            <a:r>
              <a:rPr lang="hr-HR" dirty="0" smtClean="0"/>
              <a:t> her home to </a:t>
            </a:r>
            <a:r>
              <a:rPr lang="hr-HR" dirty="0" err="1" smtClean="0"/>
              <a:t>make</a:t>
            </a:r>
            <a:r>
              <a:rPr lang="hr-HR" dirty="0" smtClean="0"/>
              <a:t> </a:t>
            </a:r>
            <a:r>
              <a:rPr lang="hr-HR" dirty="0" err="1" smtClean="0"/>
              <a:t>the</a:t>
            </a:r>
            <a:r>
              <a:rPr lang="hr-HR" dirty="0" smtClean="0"/>
              <a:t> </a:t>
            </a:r>
            <a:r>
              <a:rPr lang="hr-HR" dirty="0" err="1" smtClean="0"/>
              <a:t>short</a:t>
            </a:r>
            <a:r>
              <a:rPr lang="hr-HR" dirty="0" smtClean="0"/>
              <a:t> </a:t>
            </a:r>
            <a:r>
              <a:rPr lang="hr-HR" dirty="0" err="1" smtClean="0"/>
              <a:t>journey</a:t>
            </a:r>
            <a:r>
              <a:rPr lang="hr-HR" dirty="0" smtClean="0"/>
              <a:t> </a:t>
            </a:r>
            <a:r>
              <a:rPr lang="hr-HR" dirty="0" err="1" smtClean="0"/>
              <a:t>into</a:t>
            </a:r>
            <a:r>
              <a:rPr lang="hr-HR" dirty="0" smtClean="0"/>
              <a:t> </a:t>
            </a:r>
            <a:r>
              <a:rPr lang="hr-HR" dirty="0" err="1" smtClean="0"/>
              <a:t>Paisley</a:t>
            </a:r>
            <a:r>
              <a:rPr lang="hr-HR" dirty="0" smtClean="0"/>
              <a:t>, a </a:t>
            </a:r>
            <a:r>
              <a:rPr lang="hr-HR" dirty="0" err="1" smtClean="0"/>
              <a:t>neighbouring</a:t>
            </a:r>
            <a:r>
              <a:rPr lang="hr-HR" dirty="0" smtClean="0"/>
              <a:t> town. </a:t>
            </a:r>
            <a:r>
              <a:rPr lang="hr-HR" dirty="0" err="1" smtClean="0"/>
              <a:t>There</a:t>
            </a:r>
            <a:r>
              <a:rPr lang="hr-HR" dirty="0" smtClean="0"/>
              <a:t> </a:t>
            </a:r>
            <a:r>
              <a:rPr lang="hr-HR" dirty="0" err="1" smtClean="0"/>
              <a:t>she</a:t>
            </a:r>
            <a:r>
              <a:rPr lang="hr-HR" dirty="0" smtClean="0"/>
              <a:t> </a:t>
            </a:r>
            <a:r>
              <a:rPr lang="hr-HR" dirty="0" err="1" smtClean="0"/>
              <a:t>met</a:t>
            </a:r>
            <a:r>
              <a:rPr lang="hr-HR" dirty="0" smtClean="0"/>
              <a:t> a </a:t>
            </a:r>
            <a:r>
              <a:rPr lang="hr-HR" dirty="0" err="1" smtClean="0"/>
              <a:t>friend</a:t>
            </a:r>
            <a:r>
              <a:rPr lang="hr-HR" dirty="0" smtClean="0"/>
              <a:t> at </a:t>
            </a:r>
            <a:r>
              <a:rPr lang="hr-HR" dirty="0" err="1" smtClean="0"/>
              <a:t>Minchella</a:t>
            </a:r>
            <a:r>
              <a:rPr lang="hr-HR" dirty="0" smtClean="0"/>
              <a:t>’s </a:t>
            </a:r>
            <a:r>
              <a:rPr lang="hr-HR" dirty="0" err="1" smtClean="0"/>
              <a:t>cafe</a:t>
            </a:r>
            <a:r>
              <a:rPr lang="hr-HR" dirty="0" smtClean="0"/>
              <a:t> at 1 </a:t>
            </a:r>
            <a:r>
              <a:rPr lang="hr-HR" dirty="0" err="1" smtClean="0"/>
              <a:t>Wellmeadow</a:t>
            </a:r>
            <a:r>
              <a:rPr lang="hr-HR" dirty="0" smtClean="0"/>
              <a:t> Street. </a:t>
            </a:r>
            <a:r>
              <a:rPr lang="hr-HR" dirty="0" err="1" smtClean="0"/>
              <a:t>Her</a:t>
            </a:r>
            <a:r>
              <a:rPr lang="hr-HR" dirty="0" smtClean="0"/>
              <a:t> </a:t>
            </a:r>
            <a:r>
              <a:rPr lang="hr-HR" dirty="0" err="1" smtClean="0"/>
              <a:t>friend</a:t>
            </a:r>
            <a:r>
              <a:rPr lang="hr-HR" dirty="0" smtClean="0"/>
              <a:t> </a:t>
            </a:r>
            <a:r>
              <a:rPr lang="hr-HR" dirty="0" err="1" smtClean="0"/>
              <a:t>ordered</a:t>
            </a:r>
            <a:r>
              <a:rPr lang="hr-HR" dirty="0" smtClean="0"/>
              <a:t> </a:t>
            </a:r>
            <a:r>
              <a:rPr lang="hr-HR" dirty="0" err="1" smtClean="0"/>
              <a:t>and</a:t>
            </a:r>
            <a:r>
              <a:rPr lang="hr-HR" dirty="0" smtClean="0"/>
              <a:t> </a:t>
            </a:r>
            <a:r>
              <a:rPr lang="hr-HR" dirty="0" err="1" smtClean="0"/>
              <a:t>paid</a:t>
            </a:r>
            <a:r>
              <a:rPr lang="hr-HR" dirty="0" smtClean="0"/>
              <a:t> for </a:t>
            </a:r>
            <a:r>
              <a:rPr lang="hr-HR" dirty="0" err="1" smtClean="0"/>
              <a:t>an</a:t>
            </a:r>
            <a:r>
              <a:rPr lang="hr-HR" dirty="0" smtClean="0"/>
              <a:t> ice-cream </a:t>
            </a:r>
            <a:r>
              <a:rPr lang="hr-HR" dirty="0" err="1" smtClean="0"/>
              <a:t>and</a:t>
            </a:r>
            <a:r>
              <a:rPr lang="hr-HR" dirty="0" smtClean="0"/>
              <a:t> a </a:t>
            </a:r>
            <a:r>
              <a:rPr lang="hr-HR" dirty="0" err="1" smtClean="0"/>
              <a:t>bottle</a:t>
            </a:r>
            <a:r>
              <a:rPr lang="hr-HR" dirty="0" smtClean="0"/>
              <a:t> </a:t>
            </a:r>
            <a:r>
              <a:rPr lang="hr-HR" dirty="0" err="1" smtClean="0"/>
              <a:t>of</a:t>
            </a:r>
            <a:r>
              <a:rPr lang="hr-HR" dirty="0" smtClean="0"/>
              <a:t> </a:t>
            </a:r>
            <a:r>
              <a:rPr lang="hr-HR" dirty="0" err="1" smtClean="0"/>
              <a:t>ginger</a:t>
            </a:r>
            <a:r>
              <a:rPr lang="hr-HR" dirty="0" smtClean="0"/>
              <a:t> </a:t>
            </a:r>
            <a:r>
              <a:rPr lang="hr-HR" dirty="0" err="1" smtClean="0"/>
              <a:t>beer</a:t>
            </a:r>
            <a:r>
              <a:rPr lang="hr-HR" dirty="0" smtClean="0"/>
              <a:t>.</a:t>
            </a:r>
          </a:p>
          <a:p>
            <a:pPr eaLnBrk="1" hangingPunct="1">
              <a:defRPr/>
            </a:pPr>
            <a:endParaRPr lang="hr-HR"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Donoghue</a:t>
            </a:r>
            <a:r>
              <a:rPr lang="hr-HR" dirty="0" smtClean="0"/>
              <a:t> v. </a:t>
            </a:r>
            <a:r>
              <a:rPr lang="hr-HR" dirty="0" err="1" smtClean="0"/>
              <a:t>Stevenson</a:t>
            </a:r>
            <a:r>
              <a:rPr lang="hr-HR" dirty="0" smtClean="0"/>
              <a:t> (1932)</a:t>
            </a:r>
          </a:p>
        </p:txBody>
      </p:sp>
      <p:sp>
        <p:nvSpPr>
          <p:cNvPr id="3" name="Content Placeholder 2"/>
          <p:cNvSpPr>
            <a:spLocks noGrp="1"/>
          </p:cNvSpPr>
          <p:nvPr>
            <p:ph idx="1"/>
          </p:nvPr>
        </p:nvSpPr>
        <p:spPr/>
        <p:txBody>
          <a:bodyPr/>
          <a:lstStyle/>
          <a:p>
            <a:pPr eaLnBrk="1" hangingPunct="1">
              <a:defRPr/>
            </a:pPr>
            <a:r>
              <a:rPr lang="hr-HR" dirty="0" err="1" smtClean="0"/>
              <a:t>The</a:t>
            </a:r>
            <a:r>
              <a:rPr lang="hr-HR" dirty="0" smtClean="0"/>
              <a:t> </a:t>
            </a:r>
            <a:r>
              <a:rPr lang="hr-HR" dirty="0" err="1" smtClean="0"/>
              <a:t>ginger</a:t>
            </a:r>
            <a:r>
              <a:rPr lang="hr-HR" dirty="0" smtClean="0"/>
              <a:t> </a:t>
            </a:r>
            <a:r>
              <a:rPr lang="hr-HR" dirty="0" err="1" smtClean="0"/>
              <a:t>was</a:t>
            </a:r>
            <a:r>
              <a:rPr lang="hr-HR" dirty="0" smtClean="0"/>
              <a:t> </a:t>
            </a:r>
            <a:r>
              <a:rPr lang="hr-HR" dirty="0" err="1" smtClean="0"/>
              <a:t>manufactured</a:t>
            </a:r>
            <a:r>
              <a:rPr lang="hr-HR" dirty="0" smtClean="0"/>
              <a:t> </a:t>
            </a:r>
            <a:r>
              <a:rPr lang="hr-HR" dirty="0" err="1" smtClean="0"/>
              <a:t>by</a:t>
            </a:r>
            <a:r>
              <a:rPr lang="hr-HR" dirty="0" smtClean="0"/>
              <a:t> </a:t>
            </a:r>
            <a:r>
              <a:rPr lang="hr-HR" dirty="0" err="1" smtClean="0"/>
              <a:t>Mr</a:t>
            </a:r>
            <a:r>
              <a:rPr lang="hr-HR" dirty="0" smtClean="0"/>
              <a:t> David </a:t>
            </a:r>
            <a:r>
              <a:rPr lang="hr-HR" dirty="0" err="1" smtClean="0"/>
              <a:t>Stevenson</a:t>
            </a:r>
            <a:r>
              <a:rPr lang="hr-HR" dirty="0" smtClean="0"/>
              <a:t> </a:t>
            </a:r>
            <a:r>
              <a:rPr lang="hr-HR" dirty="0" err="1" smtClean="0"/>
              <a:t>of</a:t>
            </a:r>
            <a:r>
              <a:rPr lang="hr-HR" dirty="0" smtClean="0"/>
              <a:t> </a:t>
            </a:r>
            <a:r>
              <a:rPr lang="hr-HR" dirty="0" err="1" smtClean="0"/>
              <a:t>Paisley</a:t>
            </a:r>
            <a:r>
              <a:rPr lang="hr-HR" dirty="0" smtClean="0"/>
              <a:t>. It </a:t>
            </a:r>
            <a:r>
              <a:rPr lang="hr-HR" dirty="0" err="1" smtClean="0"/>
              <a:t>came</a:t>
            </a:r>
            <a:r>
              <a:rPr lang="hr-HR" dirty="0" smtClean="0"/>
              <a:t> </a:t>
            </a:r>
            <a:r>
              <a:rPr lang="hr-HR" dirty="0" err="1" smtClean="0"/>
              <a:t>in</a:t>
            </a:r>
            <a:r>
              <a:rPr lang="hr-HR" dirty="0" smtClean="0"/>
              <a:t> </a:t>
            </a:r>
            <a:r>
              <a:rPr lang="hr-HR" dirty="0" err="1" smtClean="0"/>
              <a:t>an</a:t>
            </a:r>
            <a:r>
              <a:rPr lang="hr-HR" dirty="0" smtClean="0"/>
              <a:t> ‘</a:t>
            </a:r>
            <a:r>
              <a:rPr lang="hr-HR" dirty="0" err="1" smtClean="0"/>
              <a:t>opaque</a:t>
            </a:r>
            <a:r>
              <a:rPr lang="hr-HR" dirty="0" smtClean="0"/>
              <a:t>’ </a:t>
            </a:r>
            <a:r>
              <a:rPr lang="hr-HR" dirty="0" err="1" smtClean="0"/>
              <a:t>bottle</a:t>
            </a:r>
            <a:r>
              <a:rPr lang="hr-HR" dirty="0" smtClean="0"/>
              <a:t>, </a:t>
            </a:r>
            <a:r>
              <a:rPr lang="hr-HR" dirty="0" err="1" smtClean="0"/>
              <a:t>so</a:t>
            </a:r>
            <a:r>
              <a:rPr lang="hr-HR" dirty="0" smtClean="0"/>
              <a:t> no one </a:t>
            </a:r>
            <a:r>
              <a:rPr lang="hr-HR" dirty="0" err="1" smtClean="0"/>
              <a:t>was</a:t>
            </a:r>
            <a:r>
              <a:rPr lang="hr-HR" dirty="0" smtClean="0"/>
              <a:t> </a:t>
            </a:r>
            <a:r>
              <a:rPr lang="hr-HR" dirty="0" err="1" smtClean="0"/>
              <a:t>able</a:t>
            </a:r>
            <a:r>
              <a:rPr lang="hr-HR" dirty="0" smtClean="0"/>
              <a:t> to </a:t>
            </a:r>
            <a:r>
              <a:rPr lang="hr-HR" dirty="0" err="1" smtClean="0"/>
              <a:t>see</a:t>
            </a:r>
            <a:r>
              <a:rPr lang="hr-HR" dirty="0" smtClean="0"/>
              <a:t> </a:t>
            </a:r>
            <a:r>
              <a:rPr lang="hr-HR" dirty="0" err="1" smtClean="0"/>
              <a:t>what</a:t>
            </a:r>
            <a:r>
              <a:rPr lang="hr-HR" dirty="0" smtClean="0"/>
              <a:t> </a:t>
            </a:r>
            <a:r>
              <a:rPr lang="hr-HR" dirty="0" err="1" smtClean="0"/>
              <a:t>was</a:t>
            </a:r>
            <a:r>
              <a:rPr lang="hr-HR" dirty="0" smtClean="0"/>
              <a:t> </a:t>
            </a:r>
            <a:r>
              <a:rPr lang="hr-HR" dirty="0" err="1" smtClean="0"/>
              <a:t>in</a:t>
            </a:r>
            <a:r>
              <a:rPr lang="hr-HR" dirty="0" smtClean="0"/>
              <a:t> </a:t>
            </a:r>
            <a:r>
              <a:rPr lang="hr-HR" dirty="0" err="1" smtClean="0"/>
              <a:t>the</a:t>
            </a:r>
            <a:r>
              <a:rPr lang="hr-HR" dirty="0" smtClean="0"/>
              <a:t> </a:t>
            </a:r>
            <a:r>
              <a:rPr lang="hr-HR" dirty="0" err="1" smtClean="0"/>
              <a:t>bottle</a:t>
            </a:r>
            <a:r>
              <a:rPr lang="hr-HR" dirty="0" smtClean="0"/>
              <a:t>.</a:t>
            </a:r>
          </a:p>
          <a:p>
            <a:pPr eaLnBrk="1" hangingPunct="1">
              <a:defRPr/>
            </a:pPr>
            <a:r>
              <a:rPr lang="hr-HR" dirty="0" smtClean="0"/>
              <a:t>’.</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Donoghue</a:t>
            </a:r>
            <a:r>
              <a:rPr lang="hr-HR" dirty="0" smtClean="0"/>
              <a:t> v. </a:t>
            </a:r>
            <a:r>
              <a:rPr lang="hr-HR" dirty="0" err="1" smtClean="0"/>
              <a:t>Stevenson</a:t>
            </a:r>
            <a:r>
              <a:rPr lang="hr-HR" dirty="0" smtClean="0"/>
              <a:t> (1932)</a:t>
            </a:r>
          </a:p>
        </p:txBody>
      </p:sp>
      <p:sp>
        <p:nvSpPr>
          <p:cNvPr id="3" name="Content Placeholder 2"/>
          <p:cNvSpPr>
            <a:spLocks noGrp="1"/>
          </p:cNvSpPr>
          <p:nvPr>
            <p:ph idx="1"/>
          </p:nvPr>
        </p:nvSpPr>
        <p:spPr/>
        <p:txBody>
          <a:bodyPr/>
          <a:lstStyle/>
          <a:p>
            <a:pPr eaLnBrk="1" hangingPunct="1">
              <a:defRPr/>
            </a:pPr>
            <a:r>
              <a:rPr lang="hr-HR" sz="2800" dirty="0" err="1"/>
              <a:t>When</a:t>
            </a:r>
            <a:r>
              <a:rPr lang="hr-HR" sz="2800" dirty="0"/>
              <a:t> Mrs </a:t>
            </a:r>
            <a:r>
              <a:rPr lang="hr-HR" sz="2800" dirty="0" err="1"/>
              <a:t>Donoghue</a:t>
            </a:r>
            <a:r>
              <a:rPr lang="hr-HR" sz="2800" dirty="0"/>
              <a:t>’s </a:t>
            </a:r>
            <a:r>
              <a:rPr lang="hr-HR" sz="2800" dirty="0" err="1"/>
              <a:t>friend</a:t>
            </a:r>
            <a:r>
              <a:rPr lang="hr-HR" sz="2800" dirty="0"/>
              <a:t> </a:t>
            </a:r>
            <a:r>
              <a:rPr lang="hr-HR" sz="2800" dirty="0" err="1"/>
              <a:t>was</a:t>
            </a:r>
            <a:r>
              <a:rPr lang="hr-HR" sz="2800" dirty="0"/>
              <a:t> </a:t>
            </a:r>
            <a:r>
              <a:rPr lang="hr-HR" sz="2800" dirty="0" err="1"/>
              <a:t>pouring</a:t>
            </a:r>
            <a:r>
              <a:rPr lang="hr-HR" sz="2800" dirty="0"/>
              <a:t> </a:t>
            </a:r>
            <a:r>
              <a:rPr lang="hr-HR" sz="2800" dirty="0" err="1"/>
              <a:t>out</a:t>
            </a:r>
            <a:r>
              <a:rPr lang="hr-HR" sz="2800" dirty="0"/>
              <a:t> </a:t>
            </a:r>
            <a:r>
              <a:rPr lang="hr-HR" sz="2800" dirty="0" err="1"/>
              <a:t>the</a:t>
            </a:r>
            <a:r>
              <a:rPr lang="hr-HR" sz="2800" dirty="0"/>
              <a:t> </a:t>
            </a:r>
            <a:r>
              <a:rPr lang="hr-HR" sz="2800" dirty="0" err="1"/>
              <a:t>contents</a:t>
            </a:r>
            <a:r>
              <a:rPr lang="hr-HR" sz="2800" dirty="0"/>
              <a:t> </a:t>
            </a:r>
            <a:r>
              <a:rPr lang="hr-HR" sz="2800" dirty="0" err="1"/>
              <a:t>of</a:t>
            </a:r>
            <a:r>
              <a:rPr lang="hr-HR" sz="2800" dirty="0"/>
              <a:t> </a:t>
            </a:r>
            <a:r>
              <a:rPr lang="hr-HR" sz="2800" dirty="0" err="1"/>
              <a:t>the</a:t>
            </a:r>
            <a:r>
              <a:rPr lang="hr-HR" sz="2800" dirty="0"/>
              <a:t> </a:t>
            </a:r>
            <a:r>
              <a:rPr lang="hr-HR" sz="2800" dirty="0" err="1"/>
              <a:t>bottle</a:t>
            </a:r>
            <a:r>
              <a:rPr lang="hr-HR" sz="2800" dirty="0"/>
              <a:t>, </a:t>
            </a:r>
            <a:r>
              <a:rPr lang="hr-HR" sz="2800" dirty="0" err="1"/>
              <a:t>they</a:t>
            </a:r>
            <a:r>
              <a:rPr lang="hr-HR" sz="2800" dirty="0"/>
              <a:t> </a:t>
            </a:r>
            <a:r>
              <a:rPr lang="hr-HR" sz="2800" dirty="0" err="1"/>
              <a:t>saw</a:t>
            </a:r>
            <a:r>
              <a:rPr lang="hr-HR" sz="2800" dirty="0"/>
              <a:t> </a:t>
            </a:r>
            <a:r>
              <a:rPr lang="hr-HR" sz="2800" dirty="0" err="1"/>
              <a:t>floating</a:t>
            </a:r>
            <a:r>
              <a:rPr lang="hr-HR" sz="2800" dirty="0"/>
              <a:t> </a:t>
            </a:r>
            <a:r>
              <a:rPr lang="hr-HR" sz="2800" dirty="0" err="1"/>
              <a:t>out</a:t>
            </a:r>
            <a:r>
              <a:rPr lang="hr-HR" sz="2800" dirty="0"/>
              <a:t> </a:t>
            </a:r>
            <a:r>
              <a:rPr lang="hr-HR" sz="2800" dirty="0" err="1"/>
              <a:t>of</a:t>
            </a:r>
            <a:r>
              <a:rPr lang="hr-HR" sz="2800" dirty="0"/>
              <a:t> </a:t>
            </a:r>
            <a:r>
              <a:rPr lang="hr-HR" sz="2800" dirty="0" err="1"/>
              <a:t>the</a:t>
            </a:r>
            <a:r>
              <a:rPr lang="hr-HR" sz="2800" dirty="0"/>
              <a:t> </a:t>
            </a:r>
            <a:r>
              <a:rPr lang="hr-HR" sz="2800" dirty="0" err="1"/>
              <a:t>bottle</a:t>
            </a:r>
            <a:r>
              <a:rPr lang="hr-HR" sz="2800" dirty="0"/>
              <a:t> </a:t>
            </a:r>
            <a:r>
              <a:rPr lang="hr-HR" sz="2800" dirty="0" err="1"/>
              <a:t>what</a:t>
            </a:r>
            <a:r>
              <a:rPr lang="hr-HR" sz="2800" dirty="0"/>
              <a:t> </a:t>
            </a:r>
            <a:r>
              <a:rPr lang="hr-HR" sz="2800" dirty="0" err="1"/>
              <a:t>seemed</a:t>
            </a:r>
            <a:r>
              <a:rPr lang="hr-HR" sz="2800" dirty="0"/>
              <a:t> to </a:t>
            </a:r>
            <a:r>
              <a:rPr lang="hr-HR" sz="2800" dirty="0" err="1"/>
              <a:t>be</a:t>
            </a:r>
            <a:r>
              <a:rPr lang="hr-HR" sz="2800" dirty="0"/>
              <a:t> </a:t>
            </a:r>
            <a:r>
              <a:rPr lang="hr-HR" sz="2800" dirty="0" err="1"/>
              <a:t>partly</a:t>
            </a:r>
            <a:r>
              <a:rPr lang="hr-HR" sz="2800" dirty="0"/>
              <a:t> </a:t>
            </a:r>
            <a:r>
              <a:rPr lang="hr-HR" sz="2800" dirty="0" err="1"/>
              <a:t>decomposed</a:t>
            </a:r>
            <a:r>
              <a:rPr lang="hr-HR" sz="2800" dirty="0"/>
              <a:t> </a:t>
            </a:r>
            <a:r>
              <a:rPr lang="hr-HR" sz="2800" dirty="0" err="1"/>
              <a:t>remains</a:t>
            </a:r>
            <a:r>
              <a:rPr lang="hr-HR" sz="2800" dirty="0"/>
              <a:t> </a:t>
            </a:r>
            <a:r>
              <a:rPr lang="hr-HR" sz="2800" dirty="0" err="1"/>
              <a:t>of</a:t>
            </a:r>
            <a:r>
              <a:rPr lang="hr-HR" sz="2800" dirty="0"/>
              <a:t> a </a:t>
            </a:r>
            <a:r>
              <a:rPr lang="hr-HR" sz="2800" dirty="0" err="1"/>
              <a:t>snail</a:t>
            </a:r>
            <a:r>
              <a:rPr lang="hr-HR" sz="2800" dirty="0"/>
              <a:t>. Mrs </a:t>
            </a:r>
            <a:r>
              <a:rPr lang="hr-HR" sz="2800" dirty="0" err="1"/>
              <a:t>Donoghue</a:t>
            </a:r>
            <a:r>
              <a:rPr lang="hr-HR" sz="2800" dirty="0"/>
              <a:t> </a:t>
            </a:r>
            <a:r>
              <a:rPr lang="hr-HR" sz="2800" dirty="0" err="1"/>
              <a:t>claimed</a:t>
            </a:r>
            <a:r>
              <a:rPr lang="hr-HR" sz="2800" dirty="0"/>
              <a:t> </a:t>
            </a:r>
            <a:r>
              <a:rPr lang="hr-HR" sz="2800" dirty="0" err="1"/>
              <a:t>she</a:t>
            </a:r>
            <a:r>
              <a:rPr lang="hr-HR" sz="2800" dirty="0"/>
              <a:t> </a:t>
            </a:r>
            <a:r>
              <a:rPr lang="hr-HR" sz="2800" dirty="0" err="1"/>
              <a:t>was</a:t>
            </a:r>
            <a:r>
              <a:rPr lang="hr-HR" sz="2800" dirty="0"/>
              <a:t> </a:t>
            </a:r>
            <a:r>
              <a:rPr lang="hr-HR" sz="2800" dirty="0" err="1"/>
              <a:t>made</a:t>
            </a:r>
            <a:r>
              <a:rPr lang="hr-HR" sz="2800" dirty="0"/>
              <a:t> </a:t>
            </a:r>
            <a:r>
              <a:rPr lang="hr-HR" sz="2800" dirty="0" err="1"/>
              <a:t>ill</a:t>
            </a:r>
            <a:r>
              <a:rPr lang="hr-HR" sz="2800" dirty="0"/>
              <a:t> </a:t>
            </a:r>
            <a:r>
              <a:rPr lang="hr-HR" sz="2800" dirty="0" err="1"/>
              <a:t>by</a:t>
            </a:r>
            <a:r>
              <a:rPr lang="hr-HR" sz="2800" dirty="0"/>
              <a:t> </a:t>
            </a:r>
            <a:r>
              <a:rPr lang="hr-HR" sz="2800" dirty="0" err="1"/>
              <a:t>what</a:t>
            </a:r>
            <a:r>
              <a:rPr lang="hr-HR" sz="2800" dirty="0"/>
              <a:t> </a:t>
            </a:r>
            <a:r>
              <a:rPr lang="hr-HR" sz="2800" dirty="0" err="1"/>
              <a:t>she</a:t>
            </a:r>
            <a:r>
              <a:rPr lang="hr-HR" sz="2800" dirty="0"/>
              <a:t> had </a:t>
            </a:r>
            <a:r>
              <a:rPr lang="hr-HR" sz="2800" dirty="0" err="1"/>
              <a:t>seen</a:t>
            </a:r>
            <a:r>
              <a:rPr lang="hr-HR" sz="2800" dirty="0"/>
              <a:t>. </a:t>
            </a:r>
            <a:r>
              <a:rPr lang="hr-HR" sz="2800" dirty="0" err="1"/>
              <a:t>She</a:t>
            </a:r>
            <a:r>
              <a:rPr lang="hr-HR" sz="2800" dirty="0"/>
              <a:t> had </a:t>
            </a:r>
            <a:r>
              <a:rPr lang="hr-HR" sz="2800" dirty="0" err="1"/>
              <a:t>medical</a:t>
            </a:r>
            <a:r>
              <a:rPr lang="hr-HR" sz="2800" dirty="0"/>
              <a:t> </a:t>
            </a:r>
            <a:r>
              <a:rPr lang="hr-HR" sz="2800" dirty="0" err="1"/>
              <a:t>treatment</a:t>
            </a:r>
            <a:r>
              <a:rPr lang="hr-HR" sz="2800" dirty="0"/>
              <a:t> </a:t>
            </a:r>
            <a:r>
              <a:rPr lang="hr-HR" sz="2800" dirty="0" err="1"/>
              <a:t>three</a:t>
            </a:r>
            <a:r>
              <a:rPr lang="hr-HR" sz="2800" dirty="0"/>
              <a:t> </a:t>
            </a:r>
            <a:r>
              <a:rPr lang="hr-HR" sz="2800" dirty="0" err="1"/>
              <a:t>days</a:t>
            </a:r>
            <a:r>
              <a:rPr lang="hr-HR" sz="2800" dirty="0"/>
              <a:t> </a:t>
            </a:r>
            <a:r>
              <a:rPr lang="hr-HR" sz="2800" dirty="0" err="1"/>
              <a:t>later</a:t>
            </a:r>
            <a:r>
              <a:rPr lang="hr-HR" sz="2800" dirty="0"/>
              <a:t> for </a:t>
            </a:r>
            <a:r>
              <a:rPr lang="hr-HR" sz="2800" dirty="0" err="1"/>
              <a:t>gastro</a:t>
            </a:r>
            <a:r>
              <a:rPr lang="hr-HR" sz="2800" dirty="0"/>
              <a:t>-enteritis, </a:t>
            </a:r>
            <a:r>
              <a:rPr lang="hr-HR" sz="2800" dirty="0" err="1"/>
              <a:t>and</a:t>
            </a:r>
            <a:r>
              <a:rPr lang="hr-HR" sz="2800" dirty="0"/>
              <a:t> </a:t>
            </a:r>
            <a:r>
              <a:rPr lang="hr-HR" sz="2800" dirty="0" err="1"/>
              <a:t>again</a:t>
            </a:r>
            <a:r>
              <a:rPr lang="hr-HR" sz="2800" dirty="0"/>
              <a:t> </a:t>
            </a:r>
            <a:r>
              <a:rPr lang="hr-HR" sz="2800" dirty="0" err="1"/>
              <a:t>three</a:t>
            </a:r>
            <a:r>
              <a:rPr lang="hr-HR" sz="2800" dirty="0"/>
              <a:t> </a:t>
            </a:r>
            <a:r>
              <a:rPr lang="hr-HR" sz="2800" dirty="0" err="1"/>
              <a:t>weeks</a:t>
            </a:r>
            <a:r>
              <a:rPr lang="hr-HR" sz="2800" dirty="0"/>
              <a:t> </a:t>
            </a:r>
            <a:r>
              <a:rPr lang="hr-HR" sz="2800" dirty="0" err="1"/>
              <a:t>later</a:t>
            </a:r>
            <a:r>
              <a:rPr lang="hr-HR" sz="2800" dirty="0"/>
              <a:t>, at </a:t>
            </a:r>
            <a:r>
              <a:rPr lang="hr-HR" sz="2800" dirty="0" err="1"/>
              <a:t>the</a:t>
            </a:r>
            <a:r>
              <a:rPr lang="hr-HR" sz="2800" dirty="0"/>
              <a:t> Glasgow Royal </a:t>
            </a:r>
            <a:r>
              <a:rPr lang="hr-HR" sz="2800" dirty="0" err="1"/>
              <a:t>infirmary</a:t>
            </a:r>
            <a:r>
              <a:rPr lang="hr-HR" sz="2800" dirty="0"/>
              <a:t>. </a:t>
            </a:r>
            <a:r>
              <a:rPr lang="hr-HR" sz="2800" dirty="0" err="1"/>
              <a:t>She</a:t>
            </a:r>
            <a:r>
              <a:rPr lang="hr-HR" sz="2800" dirty="0"/>
              <a:t> </a:t>
            </a:r>
            <a:r>
              <a:rPr lang="hr-HR" sz="2800" dirty="0" err="1"/>
              <a:t>also</a:t>
            </a:r>
            <a:r>
              <a:rPr lang="hr-HR" sz="2800" dirty="0"/>
              <a:t> </a:t>
            </a:r>
            <a:r>
              <a:rPr lang="hr-HR" sz="2800" dirty="0" err="1"/>
              <a:t>claimed</a:t>
            </a:r>
            <a:r>
              <a:rPr lang="hr-HR" sz="2800" dirty="0"/>
              <a:t> </a:t>
            </a:r>
            <a:r>
              <a:rPr lang="hr-HR" sz="2800" dirty="0" err="1"/>
              <a:t>that</a:t>
            </a:r>
            <a:r>
              <a:rPr lang="hr-HR" sz="2800" dirty="0"/>
              <a:t> </a:t>
            </a:r>
            <a:r>
              <a:rPr lang="hr-HR" sz="2800" dirty="0" err="1"/>
              <a:t>she</a:t>
            </a:r>
            <a:r>
              <a:rPr lang="hr-HR" sz="2800" dirty="0"/>
              <a:t> had </a:t>
            </a:r>
            <a:r>
              <a:rPr lang="hr-HR" sz="2800" dirty="0" err="1"/>
              <a:t>suffered</a:t>
            </a:r>
            <a:r>
              <a:rPr lang="hr-HR" sz="2800" dirty="0"/>
              <a:t> </a:t>
            </a:r>
            <a:r>
              <a:rPr lang="hr-HR" sz="2800" dirty="0" err="1"/>
              <a:t>from</a:t>
            </a:r>
            <a:r>
              <a:rPr lang="hr-HR" sz="2800" dirty="0"/>
              <a:t> ‘</a:t>
            </a:r>
            <a:r>
              <a:rPr lang="hr-HR" sz="2800" dirty="0" err="1"/>
              <a:t>nervous</a:t>
            </a:r>
            <a:r>
              <a:rPr lang="hr-HR" sz="2800" dirty="0"/>
              <a:t> </a:t>
            </a:r>
            <a:r>
              <a:rPr lang="hr-HR" sz="2800" dirty="0" err="1"/>
              <a:t>shock</a:t>
            </a:r>
            <a:endParaRPr lang="hr-HR" sz="2800" dirty="0"/>
          </a:p>
          <a:p>
            <a:pPr eaLnBrk="1" hangingPunct="1">
              <a:defRPr/>
            </a:pPr>
            <a:endParaRPr lang="hr-HR" dirty="0" smtClean="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Donoghue</a:t>
            </a:r>
            <a:r>
              <a:rPr lang="hr-HR" dirty="0" smtClean="0"/>
              <a:t> v. </a:t>
            </a:r>
            <a:r>
              <a:rPr lang="hr-HR" dirty="0" err="1" smtClean="0"/>
              <a:t>Stevenson</a:t>
            </a:r>
            <a:r>
              <a:rPr lang="hr-HR" dirty="0" smtClean="0"/>
              <a:t> (1932)</a:t>
            </a:r>
          </a:p>
        </p:txBody>
      </p:sp>
      <p:sp>
        <p:nvSpPr>
          <p:cNvPr id="3" name="Content Placeholder 2"/>
          <p:cNvSpPr>
            <a:spLocks noGrp="1"/>
          </p:cNvSpPr>
          <p:nvPr>
            <p:ph idx="1"/>
          </p:nvPr>
        </p:nvSpPr>
        <p:spPr/>
        <p:txBody>
          <a:bodyPr/>
          <a:lstStyle/>
          <a:p>
            <a:pPr eaLnBrk="1" hangingPunct="1">
              <a:defRPr/>
            </a:pPr>
            <a:r>
              <a:rPr lang="hr-HR" dirty="0" err="1" smtClean="0"/>
              <a:t>There</a:t>
            </a:r>
            <a:r>
              <a:rPr lang="hr-HR" dirty="0" smtClean="0"/>
              <a:t> </a:t>
            </a:r>
            <a:r>
              <a:rPr lang="hr-HR" dirty="0" err="1" smtClean="0"/>
              <a:t>was</a:t>
            </a:r>
            <a:r>
              <a:rPr lang="hr-HR" dirty="0" smtClean="0"/>
              <a:t> no </a:t>
            </a:r>
            <a:r>
              <a:rPr lang="hr-HR" dirty="0" err="1" smtClean="0"/>
              <a:t>contractual</a:t>
            </a:r>
            <a:r>
              <a:rPr lang="hr-HR" dirty="0" smtClean="0"/>
              <a:t> </a:t>
            </a:r>
            <a:r>
              <a:rPr lang="hr-HR" dirty="0" err="1" smtClean="0"/>
              <a:t>relationship</a:t>
            </a:r>
            <a:r>
              <a:rPr lang="hr-HR" dirty="0" smtClean="0"/>
              <a:t> </a:t>
            </a:r>
            <a:r>
              <a:rPr lang="hr-HR" dirty="0" err="1" smtClean="0"/>
              <a:t>between</a:t>
            </a:r>
            <a:r>
              <a:rPr lang="hr-HR" dirty="0" smtClean="0"/>
              <a:t> </a:t>
            </a:r>
            <a:r>
              <a:rPr lang="hr-HR" dirty="0" err="1" smtClean="0"/>
              <a:t>Mr</a:t>
            </a:r>
            <a:r>
              <a:rPr lang="hr-HR" dirty="0" smtClean="0"/>
              <a:t> </a:t>
            </a:r>
            <a:r>
              <a:rPr lang="hr-HR" dirty="0" err="1" smtClean="0"/>
              <a:t>Minchella</a:t>
            </a:r>
            <a:r>
              <a:rPr lang="hr-HR" dirty="0" smtClean="0"/>
              <a:t> </a:t>
            </a:r>
            <a:r>
              <a:rPr lang="hr-HR" dirty="0" err="1" smtClean="0"/>
              <a:t>and</a:t>
            </a:r>
            <a:r>
              <a:rPr lang="hr-HR" dirty="0" smtClean="0"/>
              <a:t> Mrs </a:t>
            </a:r>
            <a:r>
              <a:rPr lang="hr-HR" dirty="0" err="1" smtClean="0"/>
              <a:t>Donoghue</a:t>
            </a:r>
            <a:r>
              <a:rPr lang="hr-HR" dirty="0" smtClean="0"/>
              <a:t>. </a:t>
            </a:r>
            <a:r>
              <a:rPr lang="hr-HR" dirty="0" err="1" smtClean="0"/>
              <a:t>The</a:t>
            </a:r>
            <a:r>
              <a:rPr lang="hr-HR" dirty="0" smtClean="0"/>
              <a:t> </a:t>
            </a:r>
            <a:r>
              <a:rPr lang="hr-HR" dirty="0" err="1" smtClean="0"/>
              <a:t>only</a:t>
            </a:r>
            <a:r>
              <a:rPr lang="hr-HR" dirty="0" smtClean="0"/>
              <a:t> </a:t>
            </a:r>
            <a:r>
              <a:rPr lang="hr-HR" dirty="0" err="1" smtClean="0"/>
              <a:t>person</a:t>
            </a:r>
            <a:r>
              <a:rPr lang="hr-HR" dirty="0" smtClean="0"/>
              <a:t> </a:t>
            </a:r>
            <a:r>
              <a:rPr lang="hr-HR" dirty="0" err="1" smtClean="0"/>
              <a:t>she</a:t>
            </a:r>
            <a:r>
              <a:rPr lang="hr-HR" dirty="0" smtClean="0"/>
              <a:t> </a:t>
            </a:r>
            <a:r>
              <a:rPr lang="hr-HR" dirty="0" err="1" smtClean="0"/>
              <a:t>could</a:t>
            </a:r>
            <a:r>
              <a:rPr lang="hr-HR" dirty="0" smtClean="0"/>
              <a:t> </a:t>
            </a:r>
            <a:r>
              <a:rPr lang="hr-HR" dirty="0" err="1" smtClean="0"/>
              <a:t>sue</a:t>
            </a:r>
            <a:r>
              <a:rPr lang="hr-HR" dirty="0" smtClean="0"/>
              <a:t> </a:t>
            </a:r>
            <a:r>
              <a:rPr lang="hr-HR" dirty="0" err="1" smtClean="0"/>
              <a:t>was</a:t>
            </a:r>
            <a:r>
              <a:rPr lang="hr-HR" dirty="0" smtClean="0"/>
              <a:t> David </a:t>
            </a:r>
            <a:r>
              <a:rPr lang="hr-HR" dirty="0" err="1" smtClean="0"/>
              <a:t>Stevenson</a:t>
            </a:r>
            <a:r>
              <a:rPr lang="hr-HR" dirty="0" smtClean="0"/>
              <a:t>, </a:t>
            </a:r>
            <a:r>
              <a:rPr lang="hr-HR" dirty="0" err="1" smtClean="0"/>
              <a:t>the</a:t>
            </a:r>
            <a:r>
              <a:rPr lang="hr-HR" dirty="0" smtClean="0"/>
              <a:t> </a:t>
            </a:r>
            <a:r>
              <a:rPr lang="hr-HR" dirty="0" err="1" smtClean="0"/>
              <a:t>manufacturer</a:t>
            </a:r>
            <a:r>
              <a:rPr lang="hr-HR" dirty="0" smtClean="0"/>
              <a:t> </a:t>
            </a:r>
            <a:r>
              <a:rPr lang="hr-HR" dirty="0" err="1" smtClean="0"/>
              <a:t>of</a:t>
            </a:r>
            <a:r>
              <a:rPr lang="hr-HR" dirty="0" smtClean="0"/>
              <a:t> </a:t>
            </a:r>
            <a:r>
              <a:rPr lang="hr-HR" dirty="0" err="1" smtClean="0"/>
              <a:t>the</a:t>
            </a:r>
            <a:r>
              <a:rPr lang="hr-HR" dirty="0" smtClean="0"/>
              <a:t> </a:t>
            </a:r>
            <a:r>
              <a:rPr lang="hr-HR" dirty="0" err="1" smtClean="0"/>
              <a:t>ginger</a:t>
            </a:r>
            <a:r>
              <a:rPr lang="hr-HR" dirty="0" smtClean="0"/>
              <a:t> </a:t>
            </a:r>
            <a:r>
              <a:rPr lang="hr-HR" dirty="0" err="1" smtClean="0"/>
              <a:t>beer</a:t>
            </a:r>
            <a:r>
              <a:rPr lang="hr-HR" dirty="0" smtClean="0"/>
              <a:t>. </a:t>
            </a:r>
            <a:r>
              <a:rPr lang="hr-HR" dirty="0" err="1" smtClean="0"/>
              <a:t>The</a:t>
            </a:r>
            <a:r>
              <a:rPr lang="hr-HR" dirty="0" smtClean="0"/>
              <a:t> </a:t>
            </a:r>
            <a:r>
              <a:rPr lang="hr-HR" dirty="0" err="1" smtClean="0"/>
              <a:t>question</a:t>
            </a:r>
            <a:r>
              <a:rPr lang="hr-HR" dirty="0" smtClean="0"/>
              <a:t> </a:t>
            </a:r>
            <a:r>
              <a:rPr lang="hr-HR" dirty="0" err="1" smtClean="0"/>
              <a:t>was</a:t>
            </a:r>
            <a:r>
              <a:rPr lang="hr-HR" dirty="0" smtClean="0"/>
              <a:t>, on </a:t>
            </a:r>
            <a:r>
              <a:rPr lang="hr-HR" dirty="0" err="1" smtClean="0"/>
              <a:t>what</a:t>
            </a:r>
            <a:r>
              <a:rPr lang="hr-HR" dirty="0" smtClean="0"/>
              <a:t> </a:t>
            </a:r>
            <a:r>
              <a:rPr lang="hr-HR" dirty="0" err="1" smtClean="0"/>
              <a:t>grounds</a:t>
            </a:r>
            <a:r>
              <a:rPr lang="hr-HR" dirty="0" smtClean="0"/>
              <a:t>?</a:t>
            </a:r>
          </a:p>
          <a:p>
            <a:pPr eaLnBrk="1" hangingPunct="1">
              <a:defRPr/>
            </a:pPr>
            <a:endParaRPr lang="hr-HR" dirty="0"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Donoghue</a:t>
            </a:r>
            <a:r>
              <a:rPr lang="hr-HR" dirty="0" smtClean="0"/>
              <a:t> v. </a:t>
            </a:r>
            <a:r>
              <a:rPr lang="hr-HR" dirty="0" err="1" smtClean="0"/>
              <a:t>Stevenson</a:t>
            </a:r>
            <a:r>
              <a:rPr lang="hr-HR" dirty="0" smtClean="0"/>
              <a:t> (1932)</a:t>
            </a:r>
          </a:p>
        </p:txBody>
      </p:sp>
      <p:sp>
        <p:nvSpPr>
          <p:cNvPr id="3" name="Content Placeholder 2"/>
          <p:cNvSpPr>
            <a:spLocks noGrp="1"/>
          </p:cNvSpPr>
          <p:nvPr>
            <p:ph idx="1"/>
          </p:nvPr>
        </p:nvSpPr>
        <p:spPr/>
        <p:txBody>
          <a:bodyPr/>
          <a:lstStyle/>
          <a:p>
            <a:pPr eaLnBrk="1" hangingPunct="1">
              <a:defRPr/>
            </a:pPr>
            <a:r>
              <a:rPr lang="hr-HR" sz="2800" dirty="0"/>
              <a:t>Mrs </a:t>
            </a:r>
            <a:r>
              <a:rPr lang="hr-HR" sz="2800" dirty="0" err="1"/>
              <a:t>Donoghue</a:t>
            </a:r>
            <a:r>
              <a:rPr lang="hr-HR" sz="2800" dirty="0"/>
              <a:t>’s </a:t>
            </a:r>
            <a:r>
              <a:rPr lang="hr-HR" sz="2800" dirty="0" err="1"/>
              <a:t>solicitor</a:t>
            </a:r>
            <a:r>
              <a:rPr lang="hr-HR" sz="2800" dirty="0"/>
              <a:t>, Walter </a:t>
            </a:r>
            <a:r>
              <a:rPr lang="hr-HR" sz="2800" dirty="0" err="1"/>
              <a:t>Leechman</a:t>
            </a:r>
            <a:r>
              <a:rPr lang="hr-HR" sz="2800" dirty="0"/>
              <a:t>, </a:t>
            </a:r>
            <a:r>
              <a:rPr lang="hr-HR" sz="2800" dirty="0" err="1"/>
              <a:t>decided</a:t>
            </a:r>
            <a:r>
              <a:rPr lang="hr-HR" sz="2800" dirty="0"/>
              <a:t> to </a:t>
            </a:r>
            <a:r>
              <a:rPr lang="hr-HR" sz="2800" dirty="0" err="1"/>
              <a:t>proceed</a:t>
            </a:r>
            <a:r>
              <a:rPr lang="hr-HR" sz="2800" dirty="0"/>
              <a:t> </a:t>
            </a:r>
            <a:r>
              <a:rPr lang="hr-HR" sz="2800" dirty="0" err="1"/>
              <a:t>with</a:t>
            </a:r>
            <a:r>
              <a:rPr lang="hr-HR" sz="2800" dirty="0"/>
              <a:t> </a:t>
            </a:r>
            <a:r>
              <a:rPr lang="hr-HR" sz="2800" dirty="0" err="1"/>
              <a:t>the</a:t>
            </a:r>
            <a:r>
              <a:rPr lang="hr-HR" sz="2800" dirty="0"/>
              <a:t> </a:t>
            </a:r>
            <a:r>
              <a:rPr lang="hr-HR" sz="2800" dirty="0" err="1"/>
              <a:t>case</a:t>
            </a:r>
            <a:r>
              <a:rPr lang="hr-HR" sz="2800" dirty="0"/>
              <a:t>, </a:t>
            </a:r>
            <a:r>
              <a:rPr lang="hr-HR" sz="2800" dirty="0" err="1"/>
              <a:t>even</a:t>
            </a:r>
            <a:r>
              <a:rPr lang="hr-HR" sz="2800" dirty="0"/>
              <a:t> </a:t>
            </a:r>
            <a:r>
              <a:rPr lang="hr-HR" sz="2800" dirty="0" err="1"/>
              <a:t>though</a:t>
            </a:r>
            <a:r>
              <a:rPr lang="hr-HR" sz="2800" dirty="0"/>
              <a:t> </a:t>
            </a:r>
            <a:r>
              <a:rPr lang="hr-HR" sz="2800" dirty="0" err="1"/>
              <a:t>there</a:t>
            </a:r>
            <a:r>
              <a:rPr lang="hr-HR" sz="2800" dirty="0"/>
              <a:t> </a:t>
            </a:r>
            <a:r>
              <a:rPr lang="hr-HR" sz="2800" dirty="0" err="1"/>
              <a:t>was</a:t>
            </a:r>
            <a:r>
              <a:rPr lang="hr-HR" sz="2800" dirty="0"/>
              <a:t> no legal </a:t>
            </a:r>
            <a:r>
              <a:rPr lang="hr-HR" sz="2800" dirty="0" err="1"/>
              <a:t>precedent</a:t>
            </a:r>
            <a:r>
              <a:rPr lang="hr-HR" sz="2800" dirty="0"/>
              <a:t> for </a:t>
            </a:r>
            <a:r>
              <a:rPr lang="hr-HR" sz="2800" dirty="0" err="1"/>
              <a:t>such</a:t>
            </a:r>
            <a:r>
              <a:rPr lang="hr-HR" sz="2800" dirty="0"/>
              <a:t> </a:t>
            </a:r>
            <a:r>
              <a:rPr lang="hr-HR" sz="2800" dirty="0" err="1"/>
              <a:t>an</a:t>
            </a:r>
            <a:r>
              <a:rPr lang="hr-HR" sz="2800" dirty="0"/>
              <a:t> </a:t>
            </a:r>
            <a:r>
              <a:rPr lang="hr-HR" sz="2800" dirty="0" err="1"/>
              <a:t>action</a:t>
            </a:r>
            <a:r>
              <a:rPr lang="hr-HR" sz="2800" dirty="0"/>
              <a:t>. </a:t>
            </a:r>
            <a:r>
              <a:rPr lang="hr-HR" sz="2800" dirty="0" err="1"/>
              <a:t>The</a:t>
            </a:r>
            <a:r>
              <a:rPr lang="hr-HR" sz="2800" dirty="0"/>
              <a:t> </a:t>
            </a:r>
            <a:r>
              <a:rPr lang="hr-HR" sz="2800" dirty="0" err="1"/>
              <a:t>basis</a:t>
            </a:r>
            <a:r>
              <a:rPr lang="hr-HR" sz="2800" dirty="0"/>
              <a:t> </a:t>
            </a:r>
            <a:r>
              <a:rPr lang="hr-HR" sz="2800" dirty="0" err="1"/>
              <a:t>of</a:t>
            </a:r>
            <a:r>
              <a:rPr lang="hr-HR" sz="2800" dirty="0"/>
              <a:t> </a:t>
            </a:r>
            <a:r>
              <a:rPr lang="hr-HR" sz="2800" dirty="0" err="1"/>
              <a:t>the</a:t>
            </a:r>
            <a:r>
              <a:rPr lang="hr-HR" sz="2800" dirty="0"/>
              <a:t> </a:t>
            </a:r>
            <a:r>
              <a:rPr lang="hr-HR" sz="2800" dirty="0" err="1"/>
              <a:t>claim</a:t>
            </a:r>
            <a:r>
              <a:rPr lang="hr-HR" sz="2800" dirty="0"/>
              <a:t> </a:t>
            </a:r>
            <a:r>
              <a:rPr lang="hr-HR" sz="2800" dirty="0" err="1"/>
              <a:t>was</a:t>
            </a:r>
            <a:r>
              <a:rPr lang="hr-HR" sz="2800" dirty="0"/>
              <a:t> </a:t>
            </a:r>
            <a:r>
              <a:rPr lang="hr-HR" sz="2800" dirty="0" err="1"/>
              <a:t>that</a:t>
            </a:r>
            <a:r>
              <a:rPr lang="hr-HR" sz="2800" dirty="0"/>
              <a:t> </a:t>
            </a:r>
            <a:r>
              <a:rPr lang="hr-HR" sz="2800" dirty="0" err="1"/>
              <a:t>any</a:t>
            </a:r>
            <a:r>
              <a:rPr lang="hr-HR" sz="2800" dirty="0"/>
              <a:t> </a:t>
            </a:r>
            <a:r>
              <a:rPr lang="hr-HR" sz="2800" dirty="0" err="1"/>
              <a:t>manufacturer</a:t>
            </a:r>
            <a:r>
              <a:rPr lang="hr-HR" sz="2800" dirty="0"/>
              <a:t> </a:t>
            </a:r>
            <a:r>
              <a:rPr lang="hr-HR" sz="2800" dirty="0" err="1"/>
              <a:t>of</a:t>
            </a:r>
            <a:r>
              <a:rPr lang="hr-HR" sz="2800" dirty="0"/>
              <a:t> a </a:t>
            </a:r>
            <a:r>
              <a:rPr lang="hr-HR" sz="2800" dirty="0" err="1"/>
              <a:t>product</a:t>
            </a:r>
            <a:r>
              <a:rPr lang="hr-HR" sz="2800" dirty="0"/>
              <a:t> </a:t>
            </a:r>
            <a:r>
              <a:rPr lang="hr-HR" sz="2800" dirty="0" err="1"/>
              <a:t>intended</a:t>
            </a:r>
            <a:r>
              <a:rPr lang="hr-HR" sz="2800" dirty="0"/>
              <a:t> for human </a:t>
            </a:r>
            <a:r>
              <a:rPr lang="hr-HR" sz="2800" dirty="0" err="1"/>
              <a:t>consumption</a:t>
            </a:r>
            <a:r>
              <a:rPr lang="hr-HR" sz="2800" dirty="0"/>
              <a:t> must </a:t>
            </a:r>
            <a:r>
              <a:rPr lang="hr-HR" sz="2800" dirty="0" err="1"/>
              <a:t>be</a:t>
            </a:r>
            <a:r>
              <a:rPr lang="hr-HR" sz="2800" dirty="0"/>
              <a:t> </a:t>
            </a:r>
            <a:r>
              <a:rPr lang="hr-HR" sz="2800" dirty="0" err="1"/>
              <a:t>liable</a:t>
            </a:r>
            <a:r>
              <a:rPr lang="hr-HR" sz="2800" dirty="0"/>
              <a:t> to </a:t>
            </a:r>
            <a:r>
              <a:rPr lang="hr-HR" sz="2800" dirty="0" err="1"/>
              <a:t>the</a:t>
            </a:r>
            <a:r>
              <a:rPr lang="hr-HR" sz="2800" dirty="0"/>
              <a:t> </a:t>
            </a:r>
            <a:r>
              <a:rPr lang="hr-HR" sz="2800" dirty="0" err="1"/>
              <a:t>consumer</a:t>
            </a:r>
            <a:r>
              <a:rPr lang="hr-HR" sz="2800" dirty="0"/>
              <a:t> for </a:t>
            </a:r>
            <a:r>
              <a:rPr lang="hr-HR" sz="2800" dirty="0" err="1"/>
              <a:t>any</a:t>
            </a:r>
            <a:r>
              <a:rPr lang="hr-HR" sz="2800" dirty="0"/>
              <a:t> </a:t>
            </a:r>
            <a:r>
              <a:rPr lang="hr-HR" sz="2800" dirty="0" err="1"/>
              <a:t>damage</a:t>
            </a:r>
            <a:r>
              <a:rPr lang="hr-HR" sz="2800" dirty="0"/>
              <a:t> </a:t>
            </a:r>
            <a:r>
              <a:rPr lang="hr-HR" sz="2800" dirty="0" err="1"/>
              <a:t>resulting</a:t>
            </a:r>
            <a:r>
              <a:rPr lang="hr-HR" sz="2800" dirty="0"/>
              <a:t> </a:t>
            </a:r>
            <a:r>
              <a:rPr lang="hr-HR" sz="2800" dirty="0" err="1"/>
              <a:t>from</a:t>
            </a:r>
            <a:r>
              <a:rPr lang="hr-HR" sz="2800" dirty="0"/>
              <a:t> a </a:t>
            </a:r>
            <a:r>
              <a:rPr lang="hr-HR" sz="2800" dirty="0" err="1"/>
              <a:t>lack</a:t>
            </a:r>
            <a:r>
              <a:rPr lang="hr-HR" sz="2800" dirty="0"/>
              <a:t> </a:t>
            </a:r>
            <a:r>
              <a:rPr lang="hr-HR" sz="2800" dirty="0" err="1"/>
              <a:t>of</a:t>
            </a:r>
            <a:r>
              <a:rPr lang="hr-HR" sz="2800" dirty="0"/>
              <a:t> </a:t>
            </a:r>
            <a:r>
              <a:rPr lang="hr-HR" sz="2800" dirty="0" err="1"/>
              <a:t>reasonable</a:t>
            </a:r>
            <a:r>
              <a:rPr lang="hr-HR" sz="2800" dirty="0"/>
              <a:t> care to </a:t>
            </a:r>
            <a:r>
              <a:rPr lang="hr-HR" sz="2800" dirty="0" err="1"/>
              <a:t>ensure</a:t>
            </a:r>
            <a:r>
              <a:rPr lang="hr-HR" sz="2800" dirty="0"/>
              <a:t> </a:t>
            </a:r>
            <a:r>
              <a:rPr lang="hr-HR" sz="2800" dirty="0" err="1"/>
              <a:t>that</a:t>
            </a:r>
            <a:r>
              <a:rPr lang="hr-HR" sz="2800" dirty="0"/>
              <a:t> </a:t>
            </a:r>
            <a:r>
              <a:rPr lang="hr-HR" sz="2800" dirty="0" err="1"/>
              <a:t>the</a:t>
            </a:r>
            <a:r>
              <a:rPr lang="hr-HR" sz="2800" dirty="0"/>
              <a:t> </a:t>
            </a:r>
            <a:r>
              <a:rPr lang="hr-HR" sz="2800" dirty="0" err="1"/>
              <a:t>product</a:t>
            </a:r>
            <a:r>
              <a:rPr lang="hr-HR" sz="2800" dirty="0"/>
              <a:t> is </a:t>
            </a:r>
            <a:r>
              <a:rPr lang="hr-HR" sz="2800" dirty="0" err="1"/>
              <a:t>fit</a:t>
            </a:r>
            <a:r>
              <a:rPr lang="hr-HR" sz="2800" dirty="0"/>
              <a:t> for </a:t>
            </a:r>
            <a:r>
              <a:rPr lang="hr-HR" sz="2800" dirty="0" err="1"/>
              <a:t>consumption</a:t>
            </a:r>
            <a:r>
              <a:rPr lang="hr-HR" sz="2800" dirty="0"/>
              <a:t>.</a:t>
            </a:r>
          </a:p>
          <a:p>
            <a:pPr eaLnBrk="1" hangingPunct="1">
              <a:defRPr/>
            </a:pPr>
            <a:endParaRPr lang="hr-HR" dirty="0" smtClean="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6939" y="285750"/>
            <a:ext cx="8226425" cy="1143000"/>
          </a:xfrm>
        </p:spPr>
        <p:txBody>
          <a:bodyPr/>
          <a:lstStyle/>
          <a:p>
            <a:pPr eaLnBrk="1" hangingPunct="1">
              <a:defRPr/>
            </a:pPr>
            <a:r>
              <a:rPr lang="hr-HR" dirty="0" err="1" smtClean="0"/>
              <a:t>Donoghue</a:t>
            </a:r>
            <a:r>
              <a:rPr lang="hr-HR" dirty="0" smtClean="0"/>
              <a:t> v. </a:t>
            </a:r>
            <a:r>
              <a:rPr lang="hr-HR" dirty="0" err="1" smtClean="0"/>
              <a:t>Stevenson</a:t>
            </a:r>
            <a:r>
              <a:rPr lang="hr-HR" dirty="0" smtClean="0"/>
              <a:t> (1932)</a:t>
            </a:r>
          </a:p>
        </p:txBody>
      </p:sp>
      <p:sp>
        <p:nvSpPr>
          <p:cNvPr id="3" name="Content Placeholder 2"/>
          <p:cNvSpPr>
            <a:spLocks noGrp="1"/>
          </p:cNvSpPr>
          <p:nvPr>
            <p:ph idx="1"/>
          </p:nvPr>
        </p:nvSpPr>
        <p:spPr/>
        <p:txBody>
          <a:bodyPr/>
          <a:lstStyle/>
          <a:p>
            <a:pPr eaLnBrk="1" hangingPunct="1">
              <a:defRPr/>
            </a:pPr>
            <a:r>
              <a:rPr lang="hr-HR" dirty="0" err="1" smtClean="0"/>
              <a:t>The</a:t>
            </a:r>
            <a:r>
              <a:rPr lang="hr-HR" dirty="0" smtClean="0"/>
              <a:t> </a:t>
            </a:r>
            <a:r>
              <a:rPr lang="hr-HR" dirty="0" err="1" smtClean="0"/>
              <a:t>case</a:t>
            </a:r>
            <a:r>
              <a:rPr lang="hr-HR" dirty="0" smtClean="0"/>
              <a:t> </a:t>
            </a:r>
            <a:r>
              <a:rPr lang="hr-HR" dirty="0" err="1" smtClean="0"/>
              <a:t>proceeded</a:t>
            </a:r>
            <a:r>
              <a:rPr lang="hr-HR" dirty="0" smtClean="0"/>
              <a:t> </a:t>
            </a:r>
            <a:r>
              <a:rPr lang="hr-HR" dirty="0" err="1" smtClean="0"/>
              <a:t>through</a:t>
            </a:r>
            <a:r>
              <a:rPr lang="hr-HR" dirty="0" smtClean="0"/>
              <a:t> </a:t>
            </a:r>
            <a:r>
              <a:rPr lang="hr-HR" dirty="0" err="1" smtClean="0"/>
              <a:t>various</a:t>
            </a:r>
            <a:r>
              <a:rPr lang="hr-HR" dirty="0" smtClean="0"/>
              <a:t> </a:t>
            </a:r>
            <a:r>
              <a:rPr lang="hr-HR" dirty="0" err="1" smtClean="0"/>
              <a:t>appeals</a:t>
            </a:r>
            <a:r>
              <a:rPr lang="hr-HR" dirty="0" smtClean="0"/>
              <a:t> to </a:t>
            </a:r>
            <a:r>
              <a:rPr lang="hr-HR" dirty="0" err="1" smtClean="0"/>
              <a:t>the</a:t>
            </a:r>
            <a:r>
              <a:rPr lang="hr-HR" dirty="0" smtClean="0"/>
              <a:t> </a:t>
            </a:r>
            <a:r>
              <a:rPr lang="hr-HR" dirty="0" err="1" smtClean="0"/>
              <a:t>House</a:t>
            </a:r>
            <a:r>
              <a:rPr lang="hr-HR" dirty="0" smtClean="0"/>
              <a:t> </a:t>
            </a:r>
            <a:r>
              <a:rPr lang="hr-HR" dirty="0" err="1" smtClean="0"/>
              <a:t>of</a:t>
            </a:r>
            <a:r>
              <a:rPr lang="hr-HR" dirty="0" smtClean="0"/>
              <a:t> </a:t>
            </a:r>
            <a:r>
              <a:rPr lang="hr-HR" dirty="0" err="1" smtClean="0"/>
              <a:t>Lords</a:t>
            </a:r>
            <a:r>
              <a:rPr lang="hr-HR" dirty="0" smtClean="0"/>
              <a:t>. </a:t>
            </a:r>
            <a:r>
              <a:rPr lang="hr-HR" dirty="0" err="1" smtClean="0"/>
              <a:t>The</a:t>
            </a:r>
            <a:r>
              <a:rPr lang="hr-HR" dirty="0" smtClean="0"/>
              <a:t> </a:t>
            </a:r>
            <a:r>
              <a:rPr lang="hr-HR" dirty="0" err="1" smtClean="0"/>
              <a:t>Lords</a:t>
            </a:r>
            <a:r>
              <a:rPr lang="hr-HR" dirty="0" smtClean="0"/>
              <a:t> </a:t>
            </a:r>
            <a:r>
              <a:rPr lang="hr-HR" dirty="0" err="1" smtClean="0"/>
              <a:t>decided</a:t>
            </a:r>
            <a:r>
              <a:rPr lang="hr-HR" dirty="0" smtClean="0"/>
              <a:t> </a:t>
            </a:r>
            <a:r>
              <a:rPr lang="hr-HR" dirty="0" err="1" smtClean="0"/>
              <a:t>in</a:t>
            </a:r>
            <a:r>
              <a:rPr lang="hr-HR" dirty="0" smtClean="0"/>
              <a:t> </a:t>
            </a:r>
            <a:r>
              <a:rPr lang="hr-HR" dirty="0" err="1" smtClean="0"/>
              <a:t>favour</a:t>
            </a:r>
            <a:r>
              <a:rPr lang="hr-HR" dirty="0" smtClean="0"/>
              <a:t> </a:t>
            </a:r>
            <a:r>
              <a:rPr lang="hr-HR" dirty="0" err="1" smtClean="0"/>
              <a:t>of</a:t>
            </a:r>
            <a:r>
              <a:rPr lang="hr-HR" dirty="0" smtClean="0"/>
              <a:t> Mrs </a:t>
            </a:r>
            <a:r>
              <a:rPr lang="hr-HR" dirty="0" err="1" smtClean="0"/>
              <a:t>Donoghue</a:t>
            </a:r>
            <a:r>
              <a:rPr lang="hr-HR" dirty="0" smtClean="0"/>
              <a:t>,  a new </a:t>
            </a:r>
            <a:r>
              <a:rPr lang="hr-HR" dirty="0" err="1" smtClean="0"/>
              <a:t>precedent</a:t>
            </a:r>
            <a:r>
              <a:rPr lang="hr-HR" dirty="0" smtClean="0"/>
              <a:t> </a:t>
            </a:r>
            <a:r>
              <a:rPr lang="hr-HR" dirty="0" err="1" smtClean="0"/>
              <a:t>was</a:t>
            </a:r>
            <a:r>
              <a:rPr lang="hr-HR" dirty="0" smtClean="0"/>
              <a:t> </a:t>
            </a:r>
            <a:r>
              <a:rPr lang="hr-HR" dirty="0" err="1" smtClean="0"/>
              <a:t>established</a:t>
            </a:r>
            <a:r>
              <a:rPr lang="hr-HR" dirty="0" smtClean="0"/>
              <a:t> </a:t>
            </a:r>
            <a:r>
              <a:rPr lang="hr-HR" dirty="0" err="1" smtClean="0"/>
              <a:t>and</a:t>
            </a:r>
            <a:r>
              <a:rPr lang="hr-HR" dirty="0" smtClean="0"/>
              <a:t> a </a:t>
            </a:r>
            <a:r>
              <a:rPr lang="hr-HR" dirty="0" err="1" smtClean="0"/>
              <a:t>lady</a:t>
            </a:r>
            <a:r>
              <a:rPr lang="hr-HR" dirty="0" smtClean="0"/>
              <a:t> who </a:t>
            </a:r>
            <a:r>
              <a:rPr lang="hr-HR" dirty="0" err="1" smtClean="0"/>
              <a:t>said</a:t>
            </a:r>
            <a:r>
              <a:rPr lang="hr-HR" dirty="0" smtClean="0"/>
              <a:t> </a:t>
            </a:r>
            <a:r>
              <a:rPr lang="hr-HR" dirty="0" err="1" smtClean="0"/>
              <a:t>she</a:t>
            </a:r>
            <a:r>
              <a:rPr lang="hr-HR" dirty="0" smtClean="0"/>
              <a:t> </a:t>
            </a:r>
            <a:r>
              <a:rPr lang="hr-HR" dirty="0" err="1" smtClean="0"/>
              <a:t>was</a:t>
            </a:r>
            <a:r>
              <a:rPr lang="hr-HR" dirty="0" smtClean="0"/>
              <a:t> ‘</a:t>
            </a:r>
            <a:r>
              <a:rPr lang="hr-HR" dirty="0" err="1" smtClean="0"/>
              <a:t>not</a:t>
            </a:r>
            <a:r>
              <a:rPr lang="hr-HR" dirty="0" smtClean="0"/>
              <a:t> worth </a:t>
            </a:r>
            <a:r>
              <a:rPr lang="hr-HR" dirty="0" err="1" smtClean="0"/>
              <a:t>five</a:t>
            </a:r>
            <a:r>
              <a:rPr lang="hr-HR" dirty="0" smtClean="0"/>
              <a:t> </a:t>
            </a:r>
            <a:r>
              <a:rPr lang="hr-HR" dirty="0" err="1" smtClean="0"/>
              <a:t>pounds</a:t>
            </a:r>
            <a:r>
              <a:rPr lang="hr-HR" dirty="0" smtClean="0"/>
              <a:t> </a:t>
            </a:r>
            <a:r>
              <a:rPr lang="hr-HR" dirty="0" err="1" smtClean="0"/>
              <a:t>in</a:t>
            </a:r>
            <a:r>
              <a:rPr lang="hr-HR" dirty="0" smtClean="0"/>
              <a:t> all </a:t>
            </a:r>
            <a:r>
              <a:rPr lang="hr-HR" dirty="0" err="1" smtClean="0"/>
              <a:t>the</a:t>
            </a:r>
            <a:r>
              <a:rPr lang="hr-HR" dirty="0" smtClean="0"/>
              <a:t> world’ </a:t>
            </a:r>
            <a:r>
              <a:rPr lang="hr-HR" dirty="0" err="1" smtClean="0"/>
              <a:t>became</a:t>
            </a:r>
            <a:r>
              <a:rPr lang="hr-HR" dirty="0" smtClean="0"/>
              <a:t> </a:t>
            </a:r>
            <a:r>
              <a:rPr lang="hr-HR" dirty="0" err="1" smtClean="0"/>
              <a:t>the</a:t>
            </a:r>
            <a:r>
              <a:rPr lang="hr-HR" dirty="0" smtClean="0"/>
              <a:t> </a:t>
            </a:r>
            <a:r>
              <a:rPr lang="hr-HR" dirty="0" err="1" smtClean="0"/>
              <a:t>reason</a:t>
            </a:r>
            <a:r>
              <a:rPr lang="hr-HR" dirty="0" smtClean="0"/>
              <a:t> </a:t>
            </a:r>
            <a:r>
              <a:rPr lang="hr-HR" dirty="0" err="1" smtClean="0"/>
              <a:t>why</a:t>
            </a:r>
            <a:r>
              <a:rPr lang="hr-HR" dirty="0" smtClean="0"/>
              <a:t>, </a:t>
            </a:r>
            <a:r>
              <a:rPr lang="hr-HR" dirty="0" err="1" smtClean="0"/>
              <a:t>these</a:t>
            </a:r>
            <a:r>
              <a:rPr lang="hr-HR" dirty="0" smtClean="0"/>
              <a:t> </a:t>
            </a:r>
            <a:r>
              <a:rPr lang="hr-HR" dirty="0" err="1" smtClean="0"/>
              <a:t>days</a:t>
            </a:r>
            <a:r>
              <a:rPr lang="hr-HR" dirty="0" smtClean="0"/>
              <a:t>, </a:t>
            </a:r>
            <a:r>
              <a:rPr lang="hr-HR" dirty="0" err="1" smtClean="0"/>
              <a:t>millions</a:t>
            </a:r>
            <a:r>
              <a:rPr lang="hr-HR" dirty="0" smtClean="0"/>
              <a:t> </a:t>
            </a:r>
            <a:r>
              <a:rPr lang="hr-HR" dirty="0" err="1" smtClean="0"/>
              <a:t>of</a:t>
            </a:r>
            <a:r>
              <a:rPr lang="hr-HR" dirty="0" smtClean="0"/>
              <a:t> </a:t>
            </a:r>
            <a:r>
              <a:rPr lang="hr-HR" dirty="0" err="1" smtClean="0"/>
              <a:t>pounds</a:t>
            </a:r>
            <a:r>
              <a:rPr lang="hr-HR" dirty="0" smtClean="0"/>
              <a:t> </a:t>
            </a:r>
            <a:r>
              <a:rPr lang="hr-HR" dirty="0" err="1" smtClean="0"/>
              <a:t>have</a:t>
            </a:r>
            <a:r>
              <a:rPr lang="hr-HR" dirty="0" smtClean="0"/>
              <a:t> </a:t>
            </a:r>
            <a:r>
              <a:rPr lang="hr-HR" dirty="0" err="1" smtClean="0"/>
              <a:t>been</a:t>
            </a:r>
            <a:r>
              <a:rPr lang="hr-HR" dirty="0" smtClean="0"/>
              <a:t> </a:t>
            </a:r>
            <a:r>
              <a:rPr lang="hr-HR" dirty="0" err="1" smtClean="0"/>
              <a:t>won</a:t>
            </a:r>
            <a:r>
              <a:rPr lang="hr-HR" dirty="0" smtClean="0"/>
              <a:t> </a:t>
            </a:r>
            <a:r>
              <a:rPr lang="hr-HR" dirty="0" err="1" smtClean="0"/>
              <a:t>by</a:t>
            </a:r>
            <a:r>
              <a:rPr lang="hr-HR" dirty="0" smtClean="0"/>
              <a:t> </a:t>
            </a:r>
            <a:r>
              <a:rPr lang="hr-HR" dirty="0" err="1" smtClean="0"/>
              <a:t>claimants</a:t>
            </a:r>
            <a:r>
              <a:rPr lang="hr-HR" dirty="0" smtClean="0"/>
              <a:t> </a:t>
            </a:r>
            <a:r>
              <a:rPr lang="hr-HR" dirty="0" err="1" smtClean="0"/>
              <a:t>based</a:t>
            </a:r>
            <a:r>
              <a:rPr lang="hr-HR" dirty="0" smtClean="0"/>
              <a:t> on </a:t>
            </a:r>
            <a:r>
              <a:rPr lang="hr-HR" dirty="0" err="1" smtClean="0"/>
              <a:t>the</a:t>
            </a:r>
            <a:r>
              <a:rPr lang="hr-HR" dirty="0" smtClean="0"/>
              <a:t> </a:t>
            </a:r>
            <a:r>
              <a:rPr lang="hr-HR" dirty="0" err="1" smtClean="0"/>
              <a:t>tort</a:t>
            </a:r>
            <a:r>
              <a:rPr lang="hr-HR" dirty="0" smtClean="0"/>
              <a:t> </a:t>
            </a:r>
            <a:r>
              <a:rPr lang="hr-HR" dirty="0" err="1" smtClean="0"/>
              <a:t>of</a:t>
            </a:r>
            <a:r>
              <a:rPr lang="hr-HR" dirty="0" smtClean="0"/>
              <a:t> </a:t>
            </a:r>
            <a:r>
              <a:rPr lang="hr-HR" dirty="0" err="1" smtClean="0"/>
              <a:t>negligence</a:t>
            </a:r>
            <a:r>
              <a:rPr lang="hr-HR" dirty="0" smtClean="0"/>
              <a:t>.</a:t>
            </a:r>
          </a:p>
          <a:p>
            <a:pPr eaLnBrk="1" hangingPunct="1">
              <a:defRPr/>
            </a:pPr>
            <a:endParaRPr lang="hr-HR" dirty="0"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hr-HR" dirty="0" err="1" smtClean="0"/>
              <a:t>Donoghue</a:t>
            </a:r>
            <a:r>
              <a:rPr lang="hr-HR" dirty="0" smtClean="0"/>
              <a:t> v. </a:t>
            </a:r>
            <a:r>
              <a:rPr lang="hr-HR" dirty="0" err="1" smtClean="0"/>
              <a:t>Stevenson</a:t>
            </a:r>
            <a:r>
              <a:rPr lang="hr-HR" dirty="0" smtClean="0"/>
              <a:t> (1932)</a:t>
            </a:r>
            <a:br>
              <a:rPr lang="hr-HR" dirty="0" smtClean="0"/>
            </a:br>
            <a:r>
              <a:rPr lang="hr-HR" dirty="0" err="1" smtClean="0"/>
              <a:t>Judgment</a:t>
            </a:r>
            <a:endParaRPr lang="hr-HR" dirty="0" smtClean="0"/>
          </a:p>
        </p:txBody>
      </p:sp>
      <p:sp>
        <p:nvSpPr>
          <p:cNvPr id="3" name="Content Placeholder 2"/>
          <p:cNvSpPr>
            <a:spLocks noGrp="1"/>
          </p:cNvSpPr>
          <p:nvPr>
            <p:ph idx="1"/>
          </p:nvPr>
        </p:nvSpPr>
        <p:spPr/>
        <p:txBody>
          <a:bodyPr/>
          <a:lstStyle/>
          <a:p>
            <a:pPr eaLnBrk="1" hangingPunct="1">
              <a:defRPr/>
            </a:pPr>
            <a:r>
              <a:rPr lang="hr-HR" sz="2400" dirty="0"/>
              <a:t>Lord </a:t>
            </a:r>
            <a:r>
              <a:rPr lang="hr-HR" sz="2400" dirty="0" err="1"/>
              <a:t>Atkin</a:t>
            </a:r>
            <a:r>
              <a:rPr lang="hr-HR" sz="2400" dirty="0"/>
              <a:t>: “</a:t>
            </a:r>
            <a:r>
              <a:rPr lang="en-US" sz="2400" dirty="0"/>
              <a:t>The rule that you are to love your </a:t>
            </a:r>
            <a:r>
              <a:rPr lang="en-US" sz="2400" dirty="0" err="1"/>
              <a:t>neighbour</a:t>
            </a:r>
            <a:r>
              <a:rPr lang="en-US" sz="2400" dirty="0"/>
              <a:t> becomes in law, you must not injure your </a:t>
            </a:r>
            <a:r>
              <a:rPr lang="en-US" sz="2400" dirty="0" err="1"/>
              <a:t>neighbour</a:t>
            </a:r>
            <a:r>
              <a:rPr lang="en-US" sz="2400" dirty="0"/>
              <a:t>; and the lawyer's question, Who is my </a:t>
            </a:r>
            <a:r>
              <a:rPr lang="en-US" sz="2400" dirty="0" err="1"/>
              <a:t>neighbour</a:t>
            </a:r>
            <a:r>
              <a:rPr lang="en-US" sz="2400" dirty="0"/>
              <a:t>? receives a restricted reply. You must take reasonable care to avoid acts or omissions which you can reasonably foresee would be likely to injure your </a:t>
            </a:r>
            <a:r>
              <a:rPr lang="en-US" sz="2400" dirty="0" err="1"/>
              <a:t>neighbour</a:t>
            </a:r>
            <a:r>
              <a:rPr lang="en-US" sz="2400" dirty="0"/>
              <a:t>. Who, then, in law, is my </a:t>
            </a:r>
            <a:r>
              <a:rPr lang="en-US" sz="2400" dirty="0" err="1"/>
              <a:t>neighbour</a:t>
            </a:r>
            <a:r>
              <a:rPr lang="en-US" sz="2400" dirty="0"/>
              <a:t>? The answer seems to be – persons who are so closely and directly affected by my act that I ought reasonably to have them in contemplation as being so affected when I am directing my mind to the acts or omissions which are called in question</a:t>
            </a:r>
            <a:r>
              <a:rPr lang="hr-HR" sz="2400"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hr-HR" smtClean="0"/>
              <a:t>Duty of care</a:t>
            </a:r>
          </a:p>
        </p:txBody>
      </p:sp>
      <p:sp>
        <p:nvSpPr>
          <p:cNvPr id="23555" name="Rectangle 3"/>
          <p:cNvSpPr>
            <a:spLocks noGrp="1" noChangeArrowheads="1"/>
          </p:cNvSpPr>
          <p:nvPr>
            <p:ph type="body" idx="1"/>
          </p:nvPr>
        </p:nvSpPr>
        <p:spPr/>
        <p:txBody>
          <a:bodyPr/>
          <a:lstStyle/>
          <a:p>
            <a:pPr eaLnBrk="1" hangingPunct="1">
              <a:defRPr/>
            </a:pPr>
            <a:r>
              <a:rPr lang="hr-HR" smtClean="0"/>
              <a:t>If there is no duty of care, there is no breach</a:t>
            </a:r>
          </a:p>
          <a:p>
            <a:pPr eaLnBrk="1" hangingPunct="1">
              <a:defRPr/>
            </a:pPr>
            <a:r>
              <a:rPr lang="hr-HR" smtClean="0"/>
              <a:t>If there was a breach, was the harm that the claimant suffered reasonably foreseeable</a:t>
            </a:r>
          </a:p>
          <a:p>
            <a:pPr eaLnBrk="1" hangingPunct="1">
              <a:defRPr/>
            </a:pPr>
            <a:r>
              <a:rPr lang="hr-HR" smtClean="0"/>
              <a:t>If it was not reasonably foreseeable – remote damage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dirty="0"/>
              <a:t>D</a:t>
            </a:r>
            <a:r>
              <a:rPr lang="en-GB" b="1" dirty="0" err="1" smtClean="0"/>
              <a:t>uty</a:t>
            </a:r>
            <a:r>
              <a:rPr lang="en-GB" b="1" dirty="0" smtClean="0"/>
              <a:t> </a:t>
            </a:r>
            <a:r>
              <a:rPr lang="en-GB" b="1" dirty="0"/>
              <a:t>of </a:t>
            </a:r>
            <a:r>
              <a:rPr lang="hr-HR" b="1" dirty="0" smtClean="0"/>
              <a:t>C</a:t>
            </a:r>
            <a:r>
              <a:rPr lang="en-GB" b="1" dirty="0" smtClean="0"/>
              <a:t>are</a:t>
            </a:r>
            <a:r>
              <a:rPr lang="hr-HR" b="1" dirty="0"/>
              <a:t/>
            </a:r>
            <a:br>
              <a:rPr lang="hr-HR" b="1" dirty="0"/>
            </a:br>
            <a:endParaRPr lang="en-US" dirty="0"/>
          </a:p>
        </p:txBody>
      </p:sp>
      <p:sp>
        <p:nvSpPr>
          <p:cNvPr id="3" name="Content Placeholder 2"/>
          <p:cNvSpPr>
            <a:spLocks noGrp="1"/>
          </p:cNvSpPr>
          <p:nvPr>
            <p:ph idx="1"/>
          </p:nvPr>
        </p:nvSpPr>
        <p:spPr/>
        <p:txBody>
          <a:bodyPr>
            <a:normAutofit/>
          </a:bodyPr>
          <a:lstStyle/>
          <a:p>
            <a:r>
              <a:rPr lang="en-GB" dirty="0"/>
              <a:t>The </a:t>
            </a:r>
            <a:r>
              <a:rPr lang="en-GB" b="1" dirty="0"/>
              <a:t>law of negligence</a:t>
            </a:r>
            <a:r>
              <a:rPr lang="en-GB" dirty="0"/>
              <a:t> developed in an attempt to provide legal protection for persons who suffered damage or a loss through another person’s </a:t>
            </a:r>
            <a:r>
              <a:rPr lang="en-GB" b="1" dirty="0"/>
              <a:t>careless </a:t>
            </a:r>
            <a:r>
              <a:rPr lang="en-GB" dirty="0"/>
              <a:t>or </a:t>
            </a:r>
            <a:r>
              <a:rPr lang="en-GB" b="1" dirty="0"/>
              <a:t>negligent actions</a:t>
            </a:r>
            <a:r>
              <a:rPr lang="en-GB" dirty="0"/>
              <a:t>, not covered by contractual obligations. </a:t>
            </a:r>
            <a:endParaRPr lang="hr-HR" dirty="0" smtClean="0"/>
          </a:p>
          <a:p>
            <a:r>
              <a:rPr lang="en-GB" dirty="0" smtClean="0"/>
              <a:t>Negligence </a:t>
            </a:r>
            <a:r>
              <a:rPr lang="en-GB" dirty="0"/>
              <a:t>as a separate tort was recognised in the ground-breaking ruling by Lord Atkin in Donoghue v Stevenson (1932), in which he set out the ‘</a:t>
            </a:r>
            <a:r>
              <a:rPr lang="en-GB" b="1" dirty="0"/>
              <a:t>neighbour principle</a:t>
            </a:r>
            <a:r>
              <a:rPr lang="en-GB" dirty="0"/>
              <a:t>’. </a:t>
            </a:r>
            <a:endParaRPr lang="hr-HR" dirty="0" smtClean="0"/>
          </a:p>
          <a:p>
            <a:r>
              <a:rPr lang="en-GB" dirty="0" smtClean="0"/>
              <a:t>He </a:t>
            </a:r>
            <a:r>
              <a:rPr lang="en-GB" dirty="0"/>
              <a:t>put it as follows: “You must take reasonable care to avoid acts or omissions which you can </a:t>
            </a:r>
            <a:r>
              <a:rPr lang="en-GB" b="1" dirty="0"/>
              <a:t>reasonably foresee </a:t>
            </a:r>
            <a:r>
              <a:rPr lang="en-GB" dirty="0"/>
              <a:t>would be likely to injure your </a:t>
            </a:r>
            <a:r>
              <a:rPr lang="en-GB" b="1" dirty="0"/>
              <a:t>neighbour</a:t>
            </a:r>
            <a:r>
              <a:rPr lang="en-GB" dirty="0"/>
              <a:t>. Who, then, in law, is my neighbour? The answer seems to be persons who are so closely and directly affected by my act that I ought reasonably to have them in contemplation as being affected when I am directing my mind to the acts or omissions which are called in question.” </a:t>
            </a:r>
            <a:endParaRPr lang="hr-HR" dirty="0" smtClean="0"/>
          </a:p>
          <a:p>
            <a:endParaRPr lang="en-US" dirty="0"/>
          </a:p>
        </p:txBody>
      </p:sp>
    </p:spTree>
    <p:extLst>
      <p:ext uri="{BB962C8B-B14F-4D97-AF65-F5344CB8AC3E}">
        <p14:creationId xmlns:p14="http://schemas.microsoft.com/office/powerpoint/2010/main" val="2851483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hr-HR" dirty="0" err="1" smtClean="0"/>
              <a:t>Neighbourhood</a:t>
            </a:r>
            <a:r>
              <a:rPr lang="hr-HR" dirty="0" smtClean="0"/>
              <a:t> </a:t>
            </a:r>
            <a:r>
              <a:rPr lang="hr-HR" dirty="0" err="1" smtClean="0"/>
              <a:t>principle</a:t>
            </a:r>
            <a:endParaRPr lang="hr-HR" dirty="0" smtClean="0"/>
          </a:p>
        </p:txBody>
      </p:sp>
      <p:sp>
        <p:nvSpPr>
          <p:cNvPr id="22531" name="Rectangle 3"/>
          <p:cNvSpPr>
            <a:spLocks noGrp="1" noChangeArrowheads="1"/>
          </p:cNvSpPr>
          <p:nvPr>
            <p:ph type="body" idx="1"/>
          </p:nvPr>
        </p:nvSpPr>
        <p:spPr/>
        <p:txBody>
          <a:bodyPr/>
          <a:lstStyle/>
          <a:p>
            <a:pPr eaLnBrk="1" hangingPunct="1">
              <a:lnSpc>
                <a:spcPct val="90000"/>
              </a:lnSpc>
              <a:defRPr/>
            </a:pPr>
            <a:r>
              <a:rPr lang="hr-HR" smtClean="0"/>
              <a:t>Neighbourhood principle : whether there is a duty of care depends on whether the claimant is a neighbour in the legal sense</a:t>
            </a:r>
          </a:p>
          <a:p>
            <a:pPr eaLnBrk="1" hangingPunct="1">
              <a:lnSpc>
                <a:spcPct val="90000"/>
              </a:lnSpc>
              <a:defRPr/>
            </a:pPr>
            <a:r>
              <a:rPr lang="hr-HR" smtClean="0"/>
              <a:t>A person is a ‘neighbour’ if what you do will directly affect him</a:t>
            </a:r>
          </a:p>
          <a:p>
            <a:pPr eaLnBrk="1" hangingPunct="1">
              <a:lnSpc>
                <a:spcPct val="90000"/>
              </a:lnSpc>
              <a:defRPr/>
            </a:pPr>
            <a:r>
              <a:rPr lang="hr-HR" smtClean="0"/>
              <a:t>Duty to take reasonable care to avoid acts or omissions ‘which you can reasonably foresee would be likely to injure your neighbour’. </a:t>
            </a:r>
          </a:p>
        </p:txBody>
      </p:sp>
    </p:spTree>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TM10001105[[fn=Crop]]</Template>
  <TotalTime>240</TotalTime>
  <Words>4561</Words>
  <Application>Microsoft Office PowerPoint</Application>
  <PresentationFormat>Widescreen</PresentationFormat>
  <Paragraphs>251</Paragraphs>
  <Slides>67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67</vt:i4>
      </vt:variant>
    </vt:vector>
  </HeadingPairs>
  <TitlesOfParts>
    <vt:vector size="71" baseType="lpstr">
      <vt:lpstr>Calibri</vt:lpstr>
      <vt:lpstr>Franklin Gothic Book</vt:lpstr>
      <vt:lpstr>Times New Roman</vt:lpstr>
      <vt:lpstr>Crop</vt:lpstr>
      <vt:lpstr>Negligence</vt:lpstr>
      <vt:lpstr>Discussion</vt:lpstr>
      <vt:lpstr>II Read the paragraph and think of different situations which might fit the definition</vt:lpstr>
      <vt:lpstr>Negligence</vt:lpstr>
      <vt:lpstr>Negligence</vt:lpstr>
      <vt:lpstr>Claim of negligence</vt:lpstr>
      <vt:lpstr>Duty of care</vt:lpstr>
      <vt:lpstr>Duty of Care </vt:lpstr>
      <vt:lpstr>Neighbourhood principle</vt:lpstr>
      <vt:lpstr>Duty of Care</vt:lpstr>
      <vt:lpstr>Breach of duty</vt:lpstr>
      <vt:lpstr>Standard of care</vt:lpstr>
      <vt:lpstr>The standard of care</vt:lpstr>
      <vt:lpstr>Breach of the standard of care</vt:lpstr>
      <vt:lpstr>Reasonable foreseeability of harm</vt:lpstr>
      <vt:lpstr>Causation</vt:lpstr>
      <vt:lpstr>Causation </vt:lpstr>
      <vt:lpstr>Causation</vt:lpstr>
      <vt:lpstr>Causation</vt:lpstr>
      <vt:lpstr>Intervening act</vt:lpstr>
      <vt:lpstr>Contributory negligence</vt:lpstr>
      <vt:lpstr>Contributory negligence</vt:lpstr>
      <vt:lpstr>Sayers v. Harlow U.D.C. (1958)</vt:lpstr>
      <vt:lpstr>Froom and others v. Butcher (1976)</vt:lpstr>
      <vt:lpstr>Additional factors</vt:lpstr>
      <vt:lpstr>Recognized duties in law</vt:lpstr>
      <vt:lpstr>Recognized duties in law</vt:lpstr>
      <vt:lpstr>Strict liability in the EU</vt:lpstr>
      <vt:lpstr>Summary</vt:lpstr>
      <vt:lpstr>Margereson v. J.W. Roberts Ltd; Hancock v. J.W. Roberts Ltd (1996)</vt:lpstr>
      <vt:lpstr>Dorset Yacht Co. v. Home Office (1969)</vt:lpstr>
      <vt:lpstr>Smith &amp; Others v. Littlewoods Organisation Ltd (1987)</vt:lpstr>
      <vt:lpstr>Yachuk v. Oliver Blais Co. (1949)</vt:lpstr>
      <vt:lpstr>IV Discuss the following key terms. Work with a partner to compose your own definitions. </vt:lpstr>
      <vt:lpstr>V Complete the sentences with the words provided. You may have to change their form. </vt:lpstr>
      <vt:lpstr>VI Read the section entitled ‘Causation’ and decide whether the following statements are true (T) or false (F). If false, provide the correct information. </vt:lpstr>
      <vt:lpstr>VIII Match the expressions in the left column with synonymous expressions in the right column.  </vt:lpstr>
      <vt:lpstr>DISCUSSION </vt:lpstr>
      <vt:lpstr>Case summary: Blyth v Birmingham Waterworks (1856)  </vt:lpstr>
      <vt:lpstr>Judgement</vt:lpstr>
      <vt:lpstr>Case summary: Bolam v Friern Hospital Management Committee (1957)</vt:lpstr>
      <vt:lpstr>Judgment</vt:lpstr>
      <vt:lpstr>Judgment</vt:lpstr>
      <vt:lpstr>Judgment</vt:lpstr>
      <vt:lpstr>Case summary: Jobling v Associated Dairies (1980) </vt:lpstr>
      <vt:lpstr>Judgment</vt:lpstr>
      <vt:lpstr>Case summary: McKew v Holland, Hannen &amp; Cubitts &amp; Co (1969) </vt:lpstr>
      <vt:lpstr>Judgment</vt:lpstr>
      <vt:lpstr>X The following are two medical negligence cases. Consider what you have learned about the principles of proving negligence and give your opinion on what the rulings should be</vt:lpstr>
      <vt:lpstr>Judgment</vt:lpstr>
      <vt:lpstr>Medical negligence</vt:lpstr>
      <vt:lpstr>b.   Barnett v Chelsea &amp; Kensington Hospital (1968) </vt:lpstr>
      <vt:lpstr>Judgment</vt:lpstr>
      <vt:lpstr>Barnett v Chelsea &amp; Kensington Hospital (1968) </vt:lpstr>
      <vt:lpstr>Judgment</vt:lpstr>
      <vt:lpstr>RESEARCH: Choose one of the following research tasks and prepare a class presentation or report.</vt:lpstr>
      <vt:lpstr>Research </vt:lpstr>
      <vt:lpstr>Research</vt:lpstr>
      <vt:lpstr>Research</vt:lpstr>
      <vt:lpstr>Research</vt:lpstr>
      <vt:lpstr>Donoghue v. Stevenson (1932)</vt:lpstr>
      <vt:lpstr>Donoghue v. Stevenson (1932)</vt:lpstr>
      <vt:lpstr>Donoghue v. Stevenson (1932)</vt:lpstr>
      <vt:lpstr>Donoghue v. Stevenson (1932)</vt:lpstr>
      <vt:lpstr>Donoghue v. Stevenson (1932)</vt:lpstr>
      <vt:lpstr>Donoghue v. Stevenson (1932)</vt:lpstr>
      <vt:lpstr>Donoghue v. Stevenson (1932) Judgment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Negligence</dc:title>
  <dc:creator>Admin</dc:creator>
  <cp:lastModifiedBy>Lelija Sočanac</cp:lastModifiedBy>
  <cp:revision>30</cp:revision>
  <dcterms:created xsi:type="dcterms:W3CDTF">2017-10-20T10:00:53Z</dcterms:created>
  <dcterms:modified xsi:type="dcterms:W3CDTF">2017-11-27T14:37:29Z</dcterms:modified>
</cp:coreProperties>
</file>