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0" r:id="rId1"/>
  </p:sldMasterIdLst>
  <p:sldIdLst>
    <p:sldId id="256" r:id="rId2"/>
    <p:sldId id="29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94" r:id="rId20"/>
    <p:sldId id="295" r:id="rId21"/>
    <p:sldId id="296" r:id="rId22"/>
    <p:sldId id="297" r:id="rId23"/>
    <p:sldId id="298" r:id="rId24"/>
    <p:sldId id="273" r:id="rId25"/>
    <p:sldId id="274" r:id="rId26"/>
    <p:sldId id="299" r:id="rId27"/>
    <p:sldId id="275" r:id="rId28"/>
    <p:sldId id="276" r:id="rId29"/>
    <p:sldId id="277" r:id="rId30"/>
    <p:sldId id="278" r:id="rId31"/>
    <p:sldId id="279" r:id="rId32"/>
    <p:sldId id="280" r:id="rId33"/>
    <p:sldId id="289" r:id="rId34"/>
    <p:sldId id="281" r:id="rId35"/>
    <p:sldId id="282" r:id="rId36"/>
    <p:sldId id="283" r:id="rId37"/>
    <p:sldId id="284" r:id="rId38"/>
    <p:sldId id="285" r:id="rId39"/>
    <p:sldId id="286" r:id="rId40"/>
    <p:sldId id="287" r:id="rId41"/>
    <p:sldId id="288" r:id="rId42"/>
    <p:sldId id="290" r:id="rId43"/>
    <p:sldId id="291" r:id="rId44"/>
    <p:sldId id="292"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1433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1297008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27292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345580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239534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0019670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5677722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6461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75728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942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8084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63416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9026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612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575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8613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260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586B75A-687E-405C-8A0B-8D00578BA2C3}" type="datetimeFigureOut">
              <a:rPr lang="en-US" smtClean="0"/>
              <a:pPr/>
              <a:t>3/5/2018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93182375"/>
      </p:ext>
    </p:extLst>
  </p:cSld>
  <p:clrMap bg1="dk1" tx1="lt1" bg2="dk2" tx2="lt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 id="214748388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topics.law.cornell.edu/wex/federal_courts" TargetMode="External"/><Relationship Id="rId7" Type="http://schemas.openxmlformats.org/officeDocument/2006/relationships/hyperlink" Target="http://topics.law.cornell.edu/wex/choice_of_law" TargetMode="External"/><Relationship Id="rId2" Type="http://schemas.openxmlformats.org/officeDocument/2006/relationships/hyperlink" Target="http://topics.law.cornell.edu/wex/plaintiff" TargetMode="External"/><Relationship Id="rId1" Type="http://schemas.openxmlformats.org/officeDocument/2006/relationships/slideLayout" Target="../slideLayouts/slideLayout2.xml"/><Relationship Id="rId6" Type="http://schemas.openxmlformats.org/officeDocument/2006/relationships/hyperlink" Target="http://topics.law.cornell.edu/wex/jurisdiction" TargetMode="External"/><Relationship Id="rId5" Type="http://schemas.openxmlformats.org/officeDocument/2006/relationships/hyperlink" Target="http://topics.law.cornell.edu/wex/jury" TargetMode="External"/><Relationship Id="rId4" Type="http://schemas.openxmlformats.org/officeDocument/2006/relationships/hyperlink" Target="http://topics.law.cornell.edu/wex/defendan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encyclopedia.thefreedictionary.com/Court" TargetMode="External"/><Relationship Id="rId2" Type="http://schemas.openxmlformats.org/officeDocument/2006/relationships/hyperlink" Target="http://encyclopedia.thefreedictionary.com/Legal+cas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PRIVATE INTERNATIONAL LAW</a:t>
            </a:r>
            <a:endParaRPr lang="en-US" dirty="0"/>
          </a:p>
        </p:txBody>
      </p:sp>
      <p:sp>
        <p:nvSpPr>
          <p:cNvPr id="3" name="Subtitle 2"/>
          <p:cNvSpPr>
            <a:spLocks noGrp="1"/>
          </p:cNvSpPr>
          <p:nvPr>
            <p:ph type="subTitle" idx="1"/>
          </p:nvPr>
        </p:nvSpPr>
        <p:spPr/>
        <p:txBody>
          <a:bodyPr/>
          <a:lstStyle/>
          <a:p>
            <a:r>
              <a:rPr lang="hr-HR" dirty="0" smtClean="0"/>
              <a:t>UNIT 20</a:t>
            </a:r>
            <a:endParaRPr lang="en-US" dirty="0"/>
          </a:p>
        </p:txBody>
      </p:sp>
    </p:spTree>
    <p:extLst>
      <p:ext uri="{BB962C8B-B14F-4D97-AF65-F5344CB8AC3E}">
        <p14:creationId xmlns:p14="http://schemas.microsoft.com/office/powerpoint/2010/main" val="3700948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Issues to be decided in conflict of law cases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 </a:t>
            </a:r>
            <a:r>
              <a:rPr lang="hr-HR" dirty="0" err="1" smtClean="0"/>
              <a:t>Which</a:t>
            </a:r>
            <a:r>
              <a:rPr lang="hr-HR" dirty="0" smtClean="0"/>
              <a:t> </a:t>
            </a:r>
            <a:r>
              <a:rPr lang="hr-HR" dirty="0" err="1" smtClean="0"/>
              <a:t>court</a:t>
            </a:r>
            <a:r>
              <a:rPr lang="hr-HR" dirty="0" smtClean="0"/>
              <a:t> </a:t>
            </a:r>
            <a:r>
              <a:rPr lang="hr-HR" dirty="0" err="1" smtClean="0"/>
              <a:t>has</a:t>
            </a:r>
            <a:r>
              <a:rPr lang="hr-HR" dirty="0" smtClean="0"/>
              <a:t> </a:t>
            </a:r>
            <a:r>
              <a:rPr lang="hr-HR" dirty="0" err="1" smtClean="0"/>
              <a:t>jurisdiction</a:t>
            </a:r>
            <a:r>
              <a:rPr lang="hr-HR" dirty="0" smtClean="0"/>
              <a:t> to </a:t>
            </a:r>
            <a:r>
              <a:rPr lang="hr-HR" dirty="0" err="1" smtClean="0"/>
              <a:t>decide</a:t>
            </a:r>
            <a:r>
              <a:rPr lang="hr-HR" dirty="0" smtClean="0"/>
              <a:t> </a:t>
            </a:r>
            <a:r>
              <a:rPr lang="hr-HR" dirty="0" err="1" smtClean="0"/>
              <a:t>the</a:t>
            </a:r>
            <a:r>
              <a:rPr lang="hr-HR" dirty="0" smtClean="0"/>
              <a:t> </a:t>
            </a:r>
            <a:r>
              <a:rPr lang="hr-HR" dirty="0" err="1" smtClean="0"/>
              <a:t>case</a:t>
            </a:r>
            <a:r>
              <a:rPr lang="hr-HR" dirty="0" smtClean="0"/>
              <a:t>?</a:t>
            </a:r>
          </a:p>
          <a:p>
            <a:r>
              <a:rPr lang="hr-HR" dirty="0" smtClean="0"/>
              <a:t>2. </a:t>
            </a:r>
            <a:r>
              <a:rPr lang="hr-HR" dirty="0" err="1" smtClean="0"/>
              <a:t>Which</a:t>
            </a:r>
            <a:r>
              <a:rPr lang="hr-HR" dirty="0" smtClean="0"/>
              <a:t> </a:t>
            </a:r>
            <a:r>
              <a:rPr lang="hr-HR" dirty="0" err="1" smtClean="0"/>
              <a:t>law</a:t>
            </a:r>
            <a:r>
              <a:rPr lang="hr-HR" dirty="0" smtClean="0"/>
              <a:t> </a:t>
            </a:r>
            <a:r>
              <a:rPr lang="hr-HR" dirty="0" err="1" smtClean="0"/>
              <a:t>should</a:t>
            </a:r>
            <a:r>
              <a:rPr lang="hr-HR" dirty="0" smtClean="0"/>
              <a:t> </a:t>
            </a:r>
            <a:r>
              <a:rPr lang="hr-HR" dirty="0" err="1" smtClean="0"/>
              <a:t>be</a:t>
            </a:r>
            <a:r>
              <a:rPr lang="hr-HR" dirty="0" smtClean="0"/>
              <a:t> </a:t>
            </a:r>
            <a:r>
              <a:rPr lang="hr-HR" dirty="0" err="1" smtClean="0"/>
              <a:t>applied</a:t>
            </a:r>
            <a:r>
              <a:rPr lang="hr-HR" dirty="0" smtClean="0"/>
              <a:t>?</a:t>
            </a:r>
          </a:p>
          <a:p>
            <a:r>
              <a:rPr lang="hr-HR" dirty="0" smtClean="0"/>
              <a:t>3. How </a:t>
            </a:r>
            <a:r>
              <a:rPr lang="hr-HR" dirty="0" err="1" smtClean="0"/>
              <a:t>will</a:t>
            </a:r>
            <a:r>
              <a:rPr lang="hr-HR" dirty="0" smtClean="0"/>
              <a:t> </a:t>
            </a:r>
            <a:r>
              <a:rPr lang="hr-HR" dirty="0" err="1" smtClean="0"/>
              <a:t>foreign</a:t>
            </a:r>
            <a:r>
              <a:rPr lang="hr-HR" dirty="0" smtClean="0"/>
              <a:t> </a:t>
            </a:r>
            <a:r>
              <a:rPr lang="hr-HR" dirty="0" err="1" smtClean="0"/>
              <a:t>judgment</a:t>
            </a:r>
            <a:r>
              <a:rPr lang="hr-HR" dirty="0" smtClean="0"/>
              <a:t> </a:t>
            </a:r>
            <a:r>
              <a:rPr lang="hr-HR" dirty="0" err="1" smtClean="0"/>
              <a:t>be</a:t>
            </a:r>
            <a:r>
              <a:rPr lang="hr-HR" dirty="0" smtClean="0"/>
              <a:t> </a:t>
            </a:r>
            <a:r>
              <a:rPr lang="hr-HR" dirty="0" err="1" smtClean="0"/>
              <a:t>recognized</a:t>
            </a:r>
            <a:r>
              <a:rPr lang="hr-HR" dirty="0" smtClean="0"/>
              <a:t> </a:t>
            </a:r>
            <a:r>
              <a:rPr lang="hr-HR" dirty="0" err="1" smtClean="0"/>
              <a:t>and</a:t>
            </a:r>
            <a:r>
              <a:rPr lang="hr-HR" dirty="0" smtClean="0"/>
              <a:t> </a:t>
            </a:r>
            <a:r>
              <a:rPr lang="hr-HR" dirty="0" err="1" smtClean="0"/>
              <a:t>enforced</a:t>
            </a:r>
            <a:r>
              <a:rPr lang="hr-HR" dirty="0" smtClean="0"/>
              <a:t>?</a:t>
            </a:r>
            <a:endParaRPr lang="en-US" dirty="0"/>
          </a:p>
        </p:txBody>
      </p:sp>
    </p:spTree>
    <p:extLst>
      <p:ext uri="{BB962C8B-B14F-4D97-AF65-F5344CB8AC3E}">
        <p14:creationId xmlns:p14="http://schemas.microsoft.com/office/powerpoint/2010/main" val="4129142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Jurisdiction.</a:t>
            </a:r>
            <a:endParaRPr lang="en-US" dirty="0"/>
          </a:p>
        </p:txBody>
      </p:sp>
      <p:sp>
        <p:nvSpPr>
          <p:cNvPr id="3" name="Content Placeholder 2"/>
          <p:cNvSpPr>
            <a:spLocks noGrp="1"/>
          </p:cNvSpPr>
          <p:nvPr>
            <p:ph idx="1"/>
          </p:nvPr>
        </p:nvSpPr>
        <p:spPr/>
        <p:txBody>
          <a:bodyPr/>
          <a:lstStyle/>
          <a:p>
            <a:r>
              <a:rPr lang="en-GB" dirty="0" smtClean="0"/>
              <a:t>The </a:t>
            </a:r>
            <a:r>
              <a:rPr lang="en-GB" dirty="0"/>
              <a:t>first point which has to be decided is whether a national court has jurisdiction to deal with the case.</a:t>
            </a:r>
            <a:endParaRPr lang="en-US" dirty="0"/>
          </a:p>
        </p:txBody>
      </p:sp>
    </p:spTree>
    <p:extLst>
      <p:ext uri="{BB962C8B-B14F-4D97-AF65-F5344CB8AC3E}">
        <p14:creationId xmlns:p14="http://schemas.microsoft.com/office/powerpoint/2010/main" val="3061930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Choice of law</a:t>
            </a:r>
            <a:endParaRPr lang="en-US" dirty="0"/>
          </a:p>
        </p:txBody>
      </p:sp>
      <p:sp>
        <p:nvSpPr>
          <p:cNvPr id="3" name="Content Placeholder 2"/>
          <p:cNvSpPr>
            <a:spLocks noGrp="1"/>
          </p:cNvSpPr>
          <p:nvPr>
            <p:ph idx="1"/>
          </p:nvPr>
        </p:nvSpPr>
        <p:spPr/>
        <p:txBody>
          <a:bodyPr>
            <a:normAutofit/>
          </a:bodyPr>
          <a:lstStyle/>
          <a:p>
            <a:r>
              <a:rPr lang="en-GB" dirty="0"/>
              <a:t>If a national court does </a:t>
            </a:r>
            <a:r>
              <a:rPr lang="en-GB" b="1" dirty="0"/>
              <a:t>exercise jurisdiction</a:t>
            </a:r>
            <a:r>
              <a:rPr lang="en-GB" dirty="0"/>
              <a:t>, the next question is whether in deciding a case it will apply the rules of national law or those of a foreign country with which the case has connections. </a:t>
            </a:r>
            <a:endParaRPr lang="hr-HR" dirty="0" smtClean="0"/>
          </a:p>
          <a:p>
            <a:r>
              <a:rPr lang="en-GB" dirty="0" smtClean="0"/>
              <a:t>The </a:t>
            </a:r>
            <a:r>
              <a:rPr lang="en-GB" dirty="0"/>
              <a:t>rules that determine which law the court applies in a case involving foreign elements are called </a:t>
            </a:r>
            <a:r>
              <a:rPr lang="en-GB" b="1" dirty="0"/>
              <a:t>choice of law rules</a:t>
            </a:r>
            <a:r>
              <a:rPr lang="en-GB" dirty="0"/>
              <a:t>. </a:t>
            </a:r>
            <a:endParaRPr lang="hr-HR" dirty="0" smtClean="0"/>
          </a:p>
          <a:p>
            <a:r>
              <a:rPr lang="en-GB" dirty="0" smtClean="0"/>
              <a:t>Once </a:t>
            </a:r>
            <a:r>
              <a:rPr lang="en-GB" dirty="0"/>
              <a:t>the relevant choice-of-law rule has been established, this will point the court to a factor that connects the dispute to the legal system of a particular country. </a:t>
            </a:r>
            <a:endParaRPr lang="hr-HR" dirty="0" smtClean="0"/>
          </a:p>
          <a:p>
            <a:r>
              <a:rPr lang="en-GB" dirty="0" smtClean="0"/>
              <a:t>This </a:t>
            </a:r>
            <a:r>
              <a:rPr lang="en-GB" dirty="0"/>
              <a:t>is called a '</a:t>
            </a:r>
            <a:r>
              <a:rPr lang="en-GB" b="1" dirty="0"/>
              <a:t>connecting factor'</a:t>
            </a:r>
            <a:r>
              <a:rPr lang="en-GB" dirty="0"/>
              <a:t>. </a:t>
            </a:r>
            <a:endParaRPr lang="hr-HR" dirty="0" smtClean="0"/>
          </a:p>
          <a:p>
            <a:r>
              <a:rPr lang="en-GB" dirty="0" smtClean="0"/>
              <a:t>.</a:t>
            </a:r>
            <a:endParaRPr lang="hr-HR" dirty="0"/>
          </a:p>
          <a:p>
            <a:endParaRPr lang="en-US" dirty="0"/>
          </a:p>
        </p:txBody>
      </p:sp>
    </p:spTree>
    <p:extLst>
      <p:ext uri="{BB962C8B-B14F-4D97-AF65-F5344CB8AC3E}">
        <p14:creationId xmlns:p14="http://schemas.microsoft.com/office/powerpoint/2010/main" val="3249560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Connecting</a:t>
            </a:r>
            <a:r>
              <a:rPr lang="hr-HR" dirty="0" smtClean="0"/>
              <a:t> </a:t>
            </a:r>
            <a:r>
              <a:rPr lang="hr-HR" dirty="0" err="1" smtClean="0"/>
              <a:t>factors</a:t>
            </a:r>
            <a:endParaRPr lang="en-US" dirty="0"/>
          </a:p>
        </p:txBody>
      </p:sp>
      <p:sp>
        <p:nvSpPr>
          <p:cNvPr id="3" name="Content Placeholder 2"/>
          <p:cNvSpPr>
            <a:spLocks noGrp="1"/>
          </p:cNvSpPr>
          <p:nvPr>
            <p:ph idx="1"/>
          </p:nvPr>
        </p:nvSpPr>
        <p:spPr/>
        <p:txBody>
          <a:bodyPr/>
          <a:lstStyle/>
          <a:p>
            <a:r>
              <a:rPr lang="en-GB" dirty="0"/>
              <a:t>Some connecting factors point to the law of the place where an event or transaction took place, such as the place of celebration of marriage. </a:t>
            </a:r>
            <a:endParaRPr lang="hr-HR" dirty="0" smtClean="0"/>
          </a:p>
          <a:p>
            <a:r>
              <a:rPr lang="en-GB" dirty="0" smtClean="0"/>
              <a:t>Other </a:t>
            </a:r>
            <a:r>
              <a:rPr lang="en-GB" dirty="0"/>
              <a:t>connecting factors point to a law that is connected to a person that is involved in the dispute, such as the law of their </a:t>
            </a:r>
            <a:r>
              <a:rPr lang="en-GB" b="1" dirty="0"/>
              <a:t>domicile</a:t>
            </a:r>
            <a:r>
              <a:rPr lang="en-GB" dirty="0"/>
              <a:t> or habitual </a:t>
            </a:r>
            <a:r>
              <a:rPr lang="en-GB" b="1" dirty="0"/>
              <a:t>residence</a:t>
            </a:r>
            <a:r>
              <a:rPr lang="en-GB" dirty="0"/>
              <a:t>. </a:t>
            </a:r>
            <a:endParaRPr lang="hr-HR" dirty="0" smtClean="0"/>
          </a:p>
          <a:p>
            <a:r>
              <a:rPr lang="en-GB" dirty="0" smtClean="0"/>
              <a:t>Questions </a:t>
            </a:r>
            <a:r>
              <a:rPr lang="en-GB" dirty="0"/>
              <a:t>of title to immovable property are governed by the law of the country in which the property is situated</a:t>
            </a:r>
            <a:endParaRPr lang="en-US" dirty="0"/>
          </a:p>
        </p:txBody>
      </p:sp>
    </p:spTree>
    <p:extLst>
      <p:ext uri="{BB962C8B-B14F-4D97-AF65-F5344CB8AC3E}">
        <p14:creationId xmlns:p14="http://schemas.microsoft.com/office/powerpoint/2010/main" val="1833783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Recognition and enforcement of foreign judgments</a:t>
            </a:r>
            <a:endParaRPr lang="en-US" dirty="0"/>
          </a:p>
        </p:txBody>
      </p:sp>
      <p:sp>
        <p:nvSpPr>
          <p:cNvPr id="3" name="Content Placeholder 2"/>
          <p:cNvSpPr>
            <a:spLocks noGrp="1"/>
          </p:cNvSpPr>
          <p:nvPr>
            <p:ph idx="1"/>
          </p:nvPr>
        </p:nvSpPr>
        <p:spPr/>
        <p:txBody>
          <a:bodyPr/>
          <a:lstStyle/>
          <a:p>
            <a:r>
              <a:rPr lang="en-GB" dirty="0"/>
              <a:t>The </a:t>
            </a:r>
            <a:r>
              <a:rPr lang="en-GB" dirty="0" smtClean="0"/>
              <a:t>question</a:t>
            </a:r>
            <a:r>
              <a:rPr lang="hr-HR" dirty="0" smtClean="0"/>
              <a:t> </a:t>
            </a:r>
            <a:r>
              <a:rPr lang="en-GB" dirty="0" smtClean="0"/>
              <a:t>is </a:t>
            </a:r>
            <a:r>
              <a:rPr lang="en-GB" dirty="0"/>
              <a:t>whether the judgments of foreign courts can be given effect in another country. </a:t>
            </a:r>
            <a:endParaRPr lang="hr-HR" dirty="0" smtClean="0"/>
          </a:p>
          <a:p>
            <a:r>
              <a:rPr lang="en-GB" dirty="0" smtClean="0"/>
              <a:t>Suppose </a:t>
            </a:r>
            <a:r>
              <a:rPr lang="en-GB" dirty="0"/>
              <a:t>a claimant, having obtained a judgment against an English defendant in a New York court for damages for breach of contract, wishes to have the judgment satisfied out of the defendant's assets in England. Will the New York judgment be enforced, or will the claimant have to bring new proceedings in the English court to establish the claim? </a:t>
            </a:r>
            <a:endParaRPr lang="en-US" dirty="0"/>
          </a:p>
        </p:txBody>
      </p:sp>
    </p:spTree>
    <p:extLst>
      <p:ext uri="{BB962C8B-B14F-4D97-AF65-F5344CB8AC3E}">
        <p14:creationId xmlns:p14="http://schemas.microsoft.com/office/powerpoint/2010/main" val="194020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Recognition and enforcement of foreign judgments</a:t>
            </a:r>
            <a:endParaRPr lang="en-US" dirty="0"/>
          </a:p>
        </p:txBody>
      </p:sp>
      <p:sp>
        <p:nvSpPr>
          <p:cNvPr id="3" name="Content Placeholder 2"/>
          <p:cNvSpPr>
            <a:spLocks noGrp="1"/>
          </p:cNvSpPr>
          <p:nvPr>
            <p:ph idx="1"/>
          </p:nvPr>
        </p:nvSpPr>
        <p:spPr/>
        <p:txBody>
          <a:bodyPr/>
          <a:lstStyle/>
          <a:p>
            <a:r>
              <a:rPr lang="en-GB" dirty="0"/>
              <a:t>Alternatively, the question may be the recognition of a foreign divorce. </a:t>
            </a:r>
            <a:endParaRPr lang="hr-HR" dirty="0" smtClean="0"/>
          </a:p>
          <a:p>
            <a:r>
              <a:rPr lang="en-GB" dirty="0" smtClean="0"/>
              <a:t>A </a:t>
            </a:r>
            <a:r>
              <a:rPr lang="en-GB" dirty="0"/>
              <a:t>husband and wife living in England are Muslims; the husband pays a visit to a Muslim country of which he is a citizen where he divorces his wife under Islamic law. Is the divorce effective in </a:t>
            </a:r>
            <a:r>
              <a:rPr lang="en-GB" dirty="0" smtClean="0"/>
              <a:t>England?</a:t>
            </a:r>
            <a:endParaRPr lang="hr-HR" dirty="0" smtClean="0"/>
          </a:p>
          <a:p>
            <a:r>
              <a:rPr lang="en-GB" dirty="0" smtClean="0"/>
              <a:t>Answering </a:t>
            </a:r>
            <a:r>
              <a:rPr lang="en-GB" dirty="0"/>
              <a:t>these questions is the third and final task of private international law.</a:t>
            </a:r>
            <a:endParaRPr lang="hr-HR" dirty="0"/>
          </a:p>
          <a:p>
            <a:endParaRPr lang="en-US" dirty="0"/>
          </a:p>
        </p:txBody>
      </p:sp>
    </p:spTree>
    <p:extLst>
      <p:ext uri="{BB962C8B-B14F-4D97-AF65-F5344CB8AC3E}">
        <p14:creationId xmlns:p14="http://schemas.microsoft.com/office/powerpoint/2010/main" val="211376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International regulation</a:t>
            </a:r>
            <a:r>
              <a:rPr lang="en-GB" dirty="0"/>
              <a:t> </a:t>
            </a:r>
            <a:r>
              <a:rPr lang="hr-HR" dirty="0"/>
              <a:t/>
            </a:r>
            <a:br>
              <a:rPr lang="hr-HR" dirty="0"/>
            </a:br>
            <a:endParaRPr lang="en-US" dirty="0"/>
          </a:p>
        </p:txBody>
      </p:sp>
      <p:sp>
        <p:nvSpPr>
          <p:cNvPr id="3" name="Content Placeholder 2"/>
          <p:cNvSpPr>
            <a:spLocks noGrp="1"/>
          </p:cNvSpPr>
          <p:nvPr>
            <p:ph idx="1"/>
          </p:nvPr>
        </p:nvSpPr>
        <p:spPr/>
        <p:txBody>
          <a:bodyPr>
            <a:normAutofit/>
          </a:bodyPr>
          <a:lstStyle/>
          <a:p>
            <a:endParaRPr lang="hr-HR" dirty="0"/>
          </a:p>
          <a:p>
            <a:r>
              <a:rPr lang="en-GB" dirty="0"/>
              <a:t>Originally, all three 'conflict of law' questions were determined by domestic law, but today the area is subject to increasing international and European regulation</a:t>
            </a:r>
            <a:r>
              <a:rPr lang="en-GB" dirty="0" smtClean="0"/>
              <a:t>.</a:t>
            </a:r>
            <a:endParaRPr lang="hr-HR" dirty="0" smtClean="0"/>
          </a:p>
          <a:p>
            <a:r>
              <a:rPr lang="en-GB" dirty="0" smtClean="0"/>
              <a:t> </a:t>
            </a:r>
            <a:r>
              <a:rPr lang="en-GB" dirty="0"/>
              <a:t>In some areas of law, there are international </a:t>
            </a:r>
            <a:r>
              <a:rPr lang="en-GB" b="1" dirty="0"/>
              <a:t>treaties</a:t>
            </a:r>
            <a:r>
              <a:rPr lang="en-GB" dirty="0"/>
              <a:t> governing conflict of law issues. </a:t>
            </a:r>
            <a:endParaRPr lang="hr-HR" dirty="0" smtClean="0"/>
          </a:p>
          <a:p>
            <a:r>
              <a:rPr lang="en-GB" dirty="0" smtClean="0"/>
              <a:t>.</a:t>
            </a:r>
            <a:endParaRPr lang="hr-HR" dirty="0"/>
          </a:p>
          <a:p>
            <a:endParaRPr lang="en-US" dirty="0"/>
          </a:p>
        </p:txBody>
      </p:sp>
    </p:spTree>
    <p:extLst>
      <p:ext uri="{BB962C8B-B14F-4D97-AF65-F5344CB8AC3E}">
        <p14:creationId xmlns:p14="http://schemas.microsoft.com/office/powerpoint/2010/main" val="1283151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International </a:t>
            </a:r>
            <a:r>
              <a:rPr lang="hr-HR" dirty="0" err="1" smtClean="0"/>
              <a:t>regulation</a:t>
            </a:r>
            <a:endParaRPr lang="en-US" dirty="0"/>
          </a:p>
        </p:txBody>
      </p:sp>
      <p:sp>
        <p:nvSpPr>
          <p:cNvPr id="3" name="Content Placeholder 2"/>
          <p:cNvSpPr>
            <a:spLocks noGrp="1"/>
          </p:cNvSpPr>
          <p:nvPr>
            <p:ph idx="1"/>
          </p:nvPr>
        </p:nvSpPr>
        <p:spPr/>
        <p:txBody>
          <a:bodyPr/>
          <a:lstStyle/>
          <a:p>
            <a:r>
              <a:rPr lang="en-GB" dirty="0"/>
              <a:t>These treaties can work by unifying the internal laws of the signatory states on a given topic, for instance the Montreal Convention of Unification of Certain Rules for International Carriage by Air (1999</a:t>
            </a:r>
            <a:r>
              <a:rPr lang="en-GB" dirty="0" smtClean="0"/>
              <a:t>).</a:t>
            </a:r>
            <a:endParaRPr lang="hr-HR" dirty="0" smtClean="0"/>
          </a:p>
          <a:p>
            <a:r>
              <a:rPr lang="en-GB" dirty="0" smtClean="0"/>
              <a:t>Alternatively </a:t>
            </a:r>
            <a:r>
              <a:rPr lang="en-GB" dirty="0"/>
              <a:t>an international treaty may implement a co-operative procedure which requires mutual recognition of foreign </a:t>
            </a:r>
            <a:r>
              <a:rPr lang="en-GB" dirty="0" smtClean="0"/>
              <a:t>rulings.</a:t>
            </a:r>
            <a:endParaRPr lang="hr-HR" dirty="0" smtClean="0"/>
          </a:p>
          <a:p>
            <a:r>
              <a:rPr lang="en-GB" dirty="0" smtClean="0"/>
              <a:t>These </a:t>
            </a:r>
            <a:r>
              <a:rPr lang="en-GB" dirty="0"/>
              <a:t>treaties do not interfere with substantive domestic law. For example, arbitration proceedings that take place in England are governed by the Arbitration Act 1996</a:t>
            </a:r>
            <a:endParaRPr lang="en-US" dirty="0"/>
          </a:p>
        </p:txBody>
      </p:sp>
    </p:spTree>
    <p:extLst>
      <p:ext uri="{BB962C8B-B14F-4D97-AF65-F5344CB8AC3E}">
        <p14:creationId xmlns:p14="http://schemas.microsoft.com/office/powerpoint/2010/main" val="3442460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International </a:t>
            </a:r>
            <a:r>
              <a:rPr lang="hr-HR" dirty="0" err="1" smtClean="0"/>
              <a:t>regulation</a:t>
            </a:r>
            <a:endParaRPr lang="en-US" dirty="0"/>
          </a:p>
        </p:txBody>
      </p:sp>
      <p:sp>
        <p:nvSpPr>
          <p:cNvPr id="3" name="Content Placeholder 2"/>
          <p:cNvSpPr>
            <a:spLocks noGrp="1"/>
          </p:cNvSpPr>
          <p:nvPr>
            <p:ph idx="1"/>
          </p:nvPr>
        </p:nvSpPr>
        <p:spPr/>
        <p:txBody>
          <a:bodyPr/>
          <a:lstStyle/>
          <a:p>
            <a:r>
              <a:rPr lang="en-GB" dirty="0"/>
              <a:t>By signing an international treaty, a </a:t>
            </a:r>
            <a:r>
              <a:rPr lang="en-GB" b="1" dirty="0"/>
              <a:t>signatory state</a:t>
            </a:r>
            <a:r>
              <a:rPr lang="en-GB" dirty="0"/>
              <a:t> makes a commitment to </a:t>
            </a:r>
            <a:r>
              <a:rPr lang="en-GB" b="1" dirty="0"/>
              <a:t>adhere to</a:t>
            </a:r>
            <a:r>
              <a:rPr lang="en-GB" dirty="0"/>
              <a:t> the principles of the treaty. </a:t>
            </a:r>
            <a:endParaRPr lang="hr-HR" dirty="0" smtClean="0"/>
          </a:p>
          <a:p>
            <a:r>
              <a:rPr lang="en-GB" dirty="0" smtClean="0"/>
              <a:t>Where </a:t>
            </a:r>
            <a:r>
              <a:rPr lang="en-GB" dirty="0"/>
              <a:t>other states make the same commitment, this ensures a level of consistency in how </a:t>
            </a:r>
            <a:r>
              <a:rPr lang="en-GB" b="1" dirty="0"/>
              <a:t>cross-border issues</a:t>
            </a:r>
            <a:r>
              <a:rPr lang="en-GB" dirty="0"/>
              <a:t> are treated.</a:t>
            </a:r>
            <a:endParaRPr lang="hr-HR" dirty="0"/>
          </a:p>
          <a:p>
            <a:endParaRPr lang="en-US" dirty="0"/>
          </a:p>
        </p:txBody>
      </p:sp>
    </p:spTree>
    <p:extLst>
      <p:ext uri="{BB962C8B-B14F-4D97-AF65-F5344CB8AC3E}">
        <p14:creationId xmlns:p14="http://schemas.microsoft.com/office/powerpoint/2010/main" val="1578904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The</a:t>
            </a:r>
            <a:r>
              <a:rPr lang="hr-HR" dirty="0" smtClean="0"/>
              <a:t> </a:t>
            </a:r>
            <a:r>
              <a:rPr lang="hr-HR" dirty="0" err="1" smtClean="0"/>
              <a:t>Hague</a:t>
            </a:r>
            <a:r>
              <a:rPr lang="hr-HR" dirty="0" smtClean="0"/>
              <a:t> </a:t>
            </a:r>
            <a:r>
              <a:rPr lang="hr-HR" dirty="0" err="1" smtClean="0"/>
              <a:t>Conference</a:t>
            </a:r>
            <a:r>
              <a:rPr lang="hr-HR" dirty="0" smtClean="0"/>
              <a:t> on </a:t>
            </a:r>
            <a:r>
              <a:rPr lang="hr-HR" dirty="0" err="1" smtClean="0"/>
              <a:t>Private</a:t>
            </a:r>
            <a:r>
              <a:rPr lang="hr-HR" dirty="0" smtClean="0"/>
              <a:t> </a:t>
            </a:r>
            <a:r>
              <a:rPr lang="hr-HR" dirty="0" err="1" smtClean="0"/>
              <a:t>International</a:t>
            </a:r>
            <a:r>
              <a:rPr lang="hr-HR" dirty="0" smtClean="0"/>
              <a:t> </a:t>
            </a:r>
            <a:r>
              <a:rPr lang="hr-HR" dirty="0" err="1" smtClean="0"/>
              <a:t>Law</a:t>
            </a:r>
            <a:endParaRPr lang="hr-HR" dirty="0"/>
          </a:p>
        </p:txBody>
      </p:sp>
      <p:sp>
        <p:nvSpPr>
          <p:cNvPr id="3" name="Content Placeholder 2"/>
          <p:cNvSpPr>
            <a:spLocks noGrp="1"/>
          </p:cNvSpPr>
          <p:nvPr>
            <p:ph idx="1"/>
          </p:nvPr>
        </p:nvSpPr>
        <p:spPr/>
        <p:txBody>
          <a:bodyPr>
            <a:normAutofit fontScale="92500"/>
          </a:bodyPr>
          <a:lstStyle/>
          <a:p>
            <a:pPr>
              <a:defRPr/>
            </a:pPr>
            <a:r>
              <a:rPr lang="en-US" sz="2800" dirty="0"/>
              <a:t>formed in 1893 to "work for the progressive unification of the rules of private international law". </a:t>
            </a:r>
            <a:endParaRPr lang="hr-HR" sz="2800" dirty="0"/>
          </a:p>
          <a:p>
            <a:pPr>
              <a:defRPr/>
            </a:pPr>
            <a:r>
              <a:rPr lang="en-US" sz="2800" dirty="0"/>
              <a:t>pursued this goal by creating and assisting in the implementation of</a:t>
            </a:r>
            <a:r>
              <a:rPr lang="hr-HR" sz="2800" dirty="0"/>
              <a:t> </a:t>
            </a:r>
            <a:r>
              <a:rPr lang="hr-HR" sz="2800" dirty="0" err="1"/>
              <a:t>multilateral</a:t>
            </a:r>
            <a:r>
              <a:rPr lang="hr-HR" sz="2800" dirty="0"/>
              <a:t> </a:t>
            </a:r>
            <a:r>
              <a:rPr lang="hr-HR" sz="2800" dirty="0" err="1"/>
              <a:t>conventions</a:t>
            </a:r>
            <a:r>
              <a:rPr lang="hr-HR" sz="2800" dirty="0"/>
              <a:t> </a:t>
            </a:r>
            <a:r>
              <a:rPr lang="en-US" sz="2800" dirty="0"/>
              <a:t>promoting the</a:t>
            </a:r>
            <a:r>
              <a:rPr lang="hr-HR" sz="2800" dirty="0"/>
              <a:t> </a:t>
            </a:r>
            <a:r>
              <a:rPr lang="hr-HR" sz="2800" dirty="0" err="1"/>
              <a:t>harmonisation</a:t>
            </a:r>
            <a:r>
              <a:rPr lang="hr-HR" sz="2800" dirty="0"/>
              <a:t> </a:t>
            </a:r>
            <a:r>
              <a:rPr lang="hr-HR" sz="2800" dirty="0" err="1"/>
              <a:t>of</a:t>
            </a:r>
            <a:r>
              <a:rPr lang="hr-HR" sz="2800" dirty="0"/>
              <a:t> </a:t>
            </a:r>
            <a:r>
              <a:rPr lang="hr-HR" sz="2800" dirty="0" err="1"/>
              <a:t>conflict</a:t>
            </a:r>
            <a:r>
              <a:rPr lang="hr-HR" sz="2800" dirty="0"/>
              <a:t> </a:t>
            </a:r>
            <a:r>
              <a:rPr lang="hr-HR" sz="2800" dirty="0" err="1"/>
              <a:t>of</a:t>
            </a:r>
            <a:r>
              <a:rPr lang="hr-HR" sz="2800" dirty="0"/>
              <a:t> </a:t>
            </a:r>
            <a:r>
              <a:rPr lang="hr-HR" sz="2800" dirty="0" err="1"/>
              <a:t>law</a:t>
            </a:r>
            <a:r>
              <a:rPr lang="hr-HR" sz="2800" dirty="0"/>
              <a:t> </a:t>
            </a:r>
            <a:r>
              <a:rPr lang="hr-HR" sz="2800" dirty="0" err="1"/>
              <a:t>principles</a:t>
            </a:r>
            <a:r>
              <a:rPr lang="hr-HR" sz="2800" dirty="0"/>
              <a:t> </a:t>
            </a:r>
            <a:r>
              <a:rPr lang="en-US" sz="2800" dirty="0"/>
              <a:t> </a:t>
            </a:r>
            <a:endParaRPr lang="hr-HR" sz="2800" dirty="0"/>
          </a:p>
          <a:p>
            <a:pPr>
              <a:defRPr/>
            </a:pPr>
            <a:r>
              <a:rPr lang="hr-HR" sz="2800" dirty="0" err="1"/>
              <a:t>about</a:t>
            </a:r>
            <a:r>
              <a:rPr lang="hr-HR" sz="2800" dirty="0"/>
              <a:t> 30</a:t>
            </a:r>
            <a:r>
              <a:rPr lang="en-US" sz="2800" dirty="0"/>
              <a:t> international conventions focus</a:t>
            </a:r>
            <a:r>
              <a:rPr lang="hr-HR" sz="2800" dirty="0"/>
              <a:t>ing</a:t>
            </a:r>
            <a:r>
              <a:rPr lang="en-US" sz="2800" dirty="0"/>
              <a:t> on the rules of conflict of laws</a:t>
            </a:r>
            <a:endParaRPr lang="hr-HR" sz="2800" dirty="0"/>
          </a:p>
          <a:p>
            <a:pPr>
              <a:defRPr/>
            </a:pPr>
            <a:r>
              <a:rPr lang="hr-HR" sz="2800" dirty="0"/>
              <a:t>74 state </a:t>
            </a:r>
            <a:r>
              <a:rPr lang="hr-HR" sz="2800" dirty="0" err="1"/>
              <a:t>members</a:t>
            </a:r>
            <a:endParaRPr lang="hr-H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hr-HR" dirty="0" err="1" smtClean="0"/>
              <a:t>Private</a:t>
            </a:r>
            <a:r>
              <a:rPr lang="hr-HR" dirty="0" smtClean="0"/>
              <a:t> </a:t>
            </a:r>
            <a:r>
              <a:rPr lang="hr-HR" dirty="0" err="1" smtClean="0"/>
              <a:t>international</a:t>
            </a:r>
            <a:r>
              <a:rPr lang="hr-HR" dirty="0" smtClean="0"/>
              <a:t> </a:t>
            </a:r>
            <a:r>
              <a:rPr lang="hr-HR" dirty="0" err="1" smtClean="0"/>
              <a:t>law</a:t>
            </a:r>
            <a:r>
              <a:rPr lang="hr-HR" dirty="0"/>
              <a:t>/</a:t>
            </a:r>
            <a:r>
              <a:rPr lang="hr-HR" dirty="0" err="1" smtClean="0"/>
              <a:t>Public</a:t>
            </a:r>
            <a:r>
              <a:rPr lang="hr-HR" dirty="0" smtClean="0"/>
              <a:t> </a:t>
            </a:r>
            <a:r>
              <a:rPr lang="hr-HR" dirty="0" err="1" smtClean="0"/>
              <a:t>international</a:t>
            </a:r>
            <a:r>
              <a:rPr lang="hr-HR" dirty="0" smtClean="0"/>
              <a:t> </a:t>
            </a:r>
            <a:r>
              <a:rPr lang="hr-HR" dirty="0" err="1" smtClean="0"/>
              <a:t>law</a:t>
            </a:r>
            <a:r>
              <a:rPr lang="hr-HR" dirty="0"/>
              <a:t>/</a:t>
            </a:r>
            <a:r>
              <a:rPr lang="hr-HR" dirty="0" err="1" smtClean="0"/>
              <a:t>Supranational</a:t>
            </a:r>
            <a:r>
              <a:rPr lang="hr-HR" dirty="0" smtClean="0"/>
              <a:t> </a:t>
            </a:r>
            <a:r>
              <a:rPr lang="hr-HR" dirty="0" err="1" smtClean="0"/>
              <a:t>law</a:t>
            </a:r>
            <a:endParaRPr lang="hr-HR" dirty="0" smtClean="0"/>
          </a:p>
          <a:p>
            <a:r>
              <a:rPr lang="hr-HR" dirty="0" err="1" smtClean="0"/>
              <a:t>Private</a:t>
            </a:r>
            <a:r>
              <a:rPr lang="hr-HR" dirty="0" smtClean="0"/>
              <a:t> </a:t>
            </a:r>
            <a:r>
              <a:rPr lang="hr-HR" dirty="0" err="1" smtClean="0"/>
              <a:t>international</a:t>
            </a:r>
            <a:r>
              <a:rPr lang="hr-HR" dirty="0" smtClean="0"/>
              <a:t> </a:t>
            </a:r>
            <a:r>
              <a:rPr lang="hr-HR" dirty="0" err="1" smtClean="0"/>
              <a:t>law</a:t>
            </a:r>
            <a:r>
              <a:rPr lang="hr-HR" dirty="0" smtClean="0"/>
              <a:t>/</a:t>
            </a:r>
            <a:r>
              <a:rPr lang="hr-HR" dirty="0" err="1" smtClean="0"/>
              <a:t>Conflict</a:t>
            </a:r>
            <a:r>
              <a:rPr lang="hr-HR" dirty="0" smtClean="0"/>
              <a:t> </a:t>
            </a:r>
            <a:r>
              <a:rPr lang="hr-HR" dirty="0" err="1" smtClean="0"/>
              <a:t>of</a:t>
            </a:r>
            <a:r>
              <a:rPr lang="hr-HR" dirty="0" smtClean="0"/>
              <a:t> </a:t>
            </a:r>
            <a:r>
              <a:rPr lang="hr-HR" dirty="0" err="1" smtClean="0"/>
              <a:t>laws</a:t>
            </a:r>
            <a:r>
              <a:rPr lang="hr-HR" dirty="0" smtClean="0"/>
              <a:t>: </a:t>
            </a:r>
            <a:r>
              <a:rPr lang="hr-HR" dirty="0" err="1" smtClean="0"/>
              <a:t>foreign</a:t>
            </a:r>
            <a:r>
              <a:rPr lang="hr-HR" dirty="0" smtClean="0"/>
              <a:t> element</a:t>
            </a:r>
          </a:p>
          <a:p>
            <a:r>
              <a:rPr lang="hr-HR" dirty="0" smtClean="0"/>
              <a:t>„</a:t>
            </a:r>
            <a:r>
              <a:rPr lang="hr-HR" dirty="0" err="1" smtClean="0"/>
              <a:t>Country</a:t>
            </a:r>
            <a:r>
              <a:rPr lang="hr-HR" dirty="0" smtClean="0"/>
              <a:t>” </a:t>
            </a:r>
            <a:r>
              <a:rPr lang="hr-HR" dirty="0" err="1" smtClean="0"/>
              <a:t>in</a:t>
            </a:r>
            <a:r>
              <a:rPr lang="hr-HR" dirty="0" smtClean="0"/>
              <a:t> </a:t>
            </a:r>
            <a:r>
              <a:rPr lang="hr-HR" dirty="0" err="1" smtClean="0"/>
              <a:t>private</a:t>
            </a:r>
            <a:r>
              <a:rPr lang="hr-HR" dirty="0"/>
              <a:t> </a:t>
            </a:r>
            <a:r>
              <a:rPr lang="hr-HR" dirty="0" err="1" smtClean="0"/>
              <a:t>international</a:t>
            </a:r>
            <a:r>
              <a:rPr lang="hr-HR" dirty="0" smtClean="0"/>
              <a:t> </a:t>
            </a:r>
            <a:r>
              <a:rPr lang="hr-HR" dirty="0" err="1" smtClean="0"/>
              <a:t>law</a:t>
            </a:r>
            <a:endParaRPr lang="hr-HR" dirty="0" smtClean="0"/>
          </a:p>
          <a:p>
            <a:r>
              <a:rPr lang="hr-HR" dirty="0" err="1" smtClean="0"/>
              <a:t>Jurisdiction</a:t>
            </a:r>
            <a:endParaRPr lang="hr-HR" dirty="0" smtClean="0"/>
          </a:p>
          <a:p>
            <a:r>
              <a:rPr lang="hr-HR" dirty="0" err="1" smtClean="0"/>
              <a:t>Choice</a:t>
            </a:r>
            <a:r>
              <a:rPr lang="hr-HR" dirty="0" smtClean="0"/>
              <a:t> </a:t>
            </a:r>
            <a:r>
              <a:rPr lang="hr-HR" dirty="0" err="1" smtClean="0"/>
              <a:t>of</a:t>
            </a:r>
            <a:r>
              <a:rPr lang="hr-HR" dirty="0" smtClean="0"/>
              <a:t> </a:t>
            </a:r>
            <a:r>
              <a:rPr lang="hr-HR" dirty="0" err="1" smtClean="0"/>
              <a:t>law</a:t>
            </a:r>
            <a:endParaRPr lang="hr-HR" dirty="0" smtClean="0"/>
          </a:p>
          <a:p>
            <a:r>
              <a:rPr lang="hr-HR" dirty="0" err="1" smtClean="0"/>
              <a:t>Recognition</a:t>
            </a:r>
            <a:r>
              <a:rPr lang="hr-HR" dirty="0" smtClean="0"/>
              <a:t> </a:t>
            </a:r>
            <a:r>
              <a:rPr lang="hr-HR" dirty="0" err="1" smtClean="0"/>
              <a:t>and</a:t>
            </a:r>
            <a:r>
              <a:rPr lang="hr-HR" dirty="0" smtClean="0"/>
              <a:t> </a:t>
            </a:r>
            <a:r>
              <a:rPr lang="hr-HR" dirty="0" err="1" smtClean="0"/>
              <a:t>enforcement</a:t>
            </a:r>
            <a:r>
              <a:rPr lang="hr-HR" dirty="0" smtClean="0"/>
              <a:t> </a:t>
            </a:r>
            <a:r>
              <a:rPr lang="hr-HR" dirty="0" err="1" smtClean="0"/>
              <a:t>of</a:t>
            </a:r>
            <a:r>
              <a:rPr lang="hr-HR" dirty="0" smtClean="0"/>
              <a:t> </a:t>
            </a:r>
            <a:r>
              <a:rPr lang="hr-HR" dirty="0" err="1" smtClean="0"/>
              <a:t>foreign</a:t>
            </a:r>
            <a:r>
              <a:rPr lang="hr-HR" dirty="0" smtClean="0"/>
              <a:t> </a:t>
            </a:r>
            <a:r>
              <a:rPr lang="hr-HR" dirty="0" err="1" smtClean="0"/>
              <a:t>judgments</a:t>
            </a:r>
            <a:endParaRPr lang="hr-HR" dirty="0" smtClean="0"/>
          </a:p>
          <a:p>
            <a:r>
              <a:rPr lang="hr-HR" dirty="0" smtClean="0"/>
              <a:t>International </a:t>
            </a:r>
            <a:r>
              <a:rPr lang="hr-HR" dirty="0" err="1" smtClean="0"/>
              <a:t>regulation</a:t>
            </a:r>
            <a:endParaRPr lang="hr-HR" dirty="0" smtClean="0"/>
          </a:p>
          <a:p>
            <a:r>
              <a:rPr lang="hr-HR" dirty="0" err="1" smtClean="0"/>
              <a:t>Connecting</a:t>
            </a:r>
            <a:r>
              <a:rPr lang="hr-HR" dirty="0" smtClean="0"/>
              <a:t> </a:t>
            </a:r>
            <a:r>
              <a:rPr lang="hr-HR" dirty="0" err="1" smtClean="0"/>
              <a:t>factors</a:t>
            </a:r>
            <a:endParaRPr lang="hr-HR" dirty="0" smtClean="0"/>
          </a:p>
          <a:p>
            <a:endParaRPr lang="hr-HR" dirty="0" smtClean="0"/>
          </a:p>
          <a:p>
            <a:endParaRPr lang="en-US" dirty="0"/>
          </a:p>
        </p:txBody>
      </p:sp>
    </p:spTree>
    <p:extLst>
      <p:ext uri="{BB962C8B-B14F-4D97-AF65-F5344CB8AC3E}">
        <p14:creationId xmlns:p14="http://schemas.microsoft.com/office/powerpoint/2010/main" val="3508710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hr-HR" smtClean="0"/>
              <a:t>Rome Convention (1998)</a:t>
            </a:r>
          </a:p>
        </p:txBody>
      </p:sp>
      <p:sp>
        <p:nvSpPr>
          <p:cNvPr id="52227" name="Rectangle 3"/>
          <p:cNvSpPr>
            <a:spLocks noGrp="1" noChangeArrowheads="1"/>
          </p:cNvSpPr>
          <p:nvPr>
            <p:ph type="body" idx="1"/>
          </p:nvPr>
        </p:nvSpPr>
        <p:spPr/>
        <p:txBody>
          <a:bodyPr/>
          <a:lstStyle/>
          <a:p>
            <a:pPr eaLnBrk="1" hangingPunct="1">
              <a:defRPr/>
            </a:pPr>
            <a:r>
              <a:rPr lang="hr-HR" b="1" smtClean="0"/>
              <a:t>1.</a:t>
            </a:r>
            <a:r>
              <a:rPr lang="hr-HR" smtClean="0"/>
              <a:t> The rules of this Convention shall apply to contractual obligations in any situation involving a choice between the laws of different countries.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hr-HR" smtClean="0"/>
              <a:t>Rome Convention (1998)</a:t>
            </a:r>
          </a:p>
        </p:txBody>
      </p:sp>
      <p:sp>
        <p:nvSpPr>
          <p:cNvPr id="53251" name="Rectangle 3"/>
          <p:cNvSpPr>
            <a:spLocks noGrp="1" noChangeArrowheads="1"/>
          </p:cNvSpPr>
          <p:nvPr>
            <p:ph type="body" idx="1"/>
          </p:nvPr>
        </p:nvSpPr>
        <p:spPr/>
        <p:txBody>
          <a:bodyPr/>
          <a:lstStyle/>
          <a:p>
            <a:pPr eaLnBrk="1" hangingPunct="1">
              <a:lnSpc>
                <a:spcPct val="90000"/>
              </a:lnSpc>
              <a:defRPr/>
            </a:pPr>
            <a:r>
              <a:rPr lang="hr-HR" b="1" smtClean="0"/>
              <a:t>Freedom of choice</a:t>
            </a:r>
            <a:r>
              <a:rPr lang="hr-HR" smtClean="0"/>
              <a:t> </a:t>
            </a:r>
            <a:endParaRPr lang="hr-HR" b="1" smtClean="0"/>
          </a:p>
          <a:p>
            <a:pPr eaLnBrk="1" hangingPunct="1">
              <a:lnSpc>
                <a:spcPct val="90000"/>
              </a:lnSpc>
              <a:defRPr/>
            </a:pPr>
            <a:r>
              <a:rPr lang="hr-HR" b="1" smtClean="0"/>
              <a:t>1.</a:t>
            </a:r>
            <a:r>
              <a:rPr lang="hr-HR" smtClean="0"/>
              <a:t> A contract shall be governed by the law chosen by the parties. The choice must be expressed or demonstrated with reasonable certainty by the terms of the contract or the circumstances of the case. </a:t>
            </a:r>
            <a:r>
              <a:rPr lang="hr-HR" b="1" smtClean="0"/>
              <a:t>By their choice the parties can select the law applicable to the whole or a part only of the contract</a:t>
            </a:r>
            <a:r>
              <a:rPr lang="hr-HR"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hr-HR" smtClean="0"/>
              <a:t>Rome Convention (1998)</a:t>
            </a:r>
          </a:p>
        </p:txBody>
      </p:sp>
      <p:sp>
        <p:nvSpPr>
          <p:cNvPr id="54275" name="Rectangle 3"/>
          <p:cNvSpPr>
            <a:spLocks noGrp="1" noChangeArrowheads="1"/>
          </p:cNvSpPr>
          <p:nvPr>
            <p:ph type="body" idx="1"/>
          </p:nvPr>
        </p:nvSpPr>
        <p:spPr/>
        <p:txBody>
          <a:bodyPr/>
          <a:lstStyle/>
          <a:p>
            <a:pPr eaLnBrk="1" hangingPunct="1">
              <a:defRPr/>
            </a:pPr>
            <a:r>
              <a:rPr lang="hr-HR" b="1" smtClean="0"/>
              <a:t>Article 4</a:t>
            </a:r>
          </a:p>
          <a:p>
            <a:pPr eaLnBrk="1" hangingPunct="1">
              <a:defRPr/>
            </a:pPr>
            <a:r>
              <a:rPr lang="hr-HR" b="1" smtClean="0"/>
              <a:t>Applicable law in the absence of choice</a:t>
            </a:r>
            <a:r>
              <a:rPr lang="hr-HR" smtClean="0"/>
              <a:t> </a:t>
            </a:r>
            <a:endParaRPr lang="hr-HR" b="1" smtClean="0"/>
          </a:p>
          <a:p>
            <a:pPr eaLnBrk="1" hangingPunct="1">
              <a:defRPr/>
            </a:pPr>
            <a:r>
              <a:rPr lang="hr-HR" b="1" smtClean="0"/>
              <a:t>1.</a:t>
            </a:r>
            <a:r>
              <a:rPr lang="hr-HR" smtClean="0"/>
              <a:t> To the extent that the law applicable to the contract has not been chosen in accordance with Article 3, the contract shall be governed by the law of the country with which it is most closely connected.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smtClean="0"/>
              <a:t>International instruments</a:t>
            </a:r>
            <a:endParaRPr lang="hr-HR" dirty="0"/>
          </a:p>
        </p:txBody>
      </p:sp>
      <p:sp>
        <p:nvSpPr>
          <p:cNvPr id="3" name="Content Placeholder 2"/>
          <p:cNvSpPr>
            <a:spLocks noGrp="1"/>
          </p:cNvSpPr>
          <p:nvPr>
            <p:ph idx="1"/>
          </p:nvPr>
        </p:nvSpPr>
        <p:spPr/>
        <p:txBody>
          <a:bodyPr/>
          <a:lstStyle/>
          <a:p>
            <a:pPr>
              <a:defRPr/>
            </a:pPr>
            <a:r>
              <a:rPr lang="en-US" dirty="0" smtClean="0"/>
              <a:t>The</a:t>
            </a:r>
            <a:r>
              <a:rPr lang="hr-HR" dirty="0" smtClean="0"/>
              <a:t> </a:t>
            </a:r>
            <a:r>
              <a:rPr lang="hr-HR" dirty="0" err="1" smtClean="0"/>
              <a:t>Vienna</a:t>
            </a:r>
            <a:r>
              <a:rPr lang="hr-HR" dirty="0" smtClean="0"/>
              <a:t> </a:t>
            </a:r>
            <a:r>
              <a:rPr lang="hr-HR" dirty="0" err="1" smtClean="0"/>
              <a:t>Convention</a:t>
            </a:r>
            <a:r>
              <a:rPr lang="hr-HR" dirty="0" smtClean="0"/>
              <a:t> on </a:t>
            </a:r>
            <a:r>
              <a:rPr lang="hr-HR" dirty="0" err="1" smtClean="0"/>
              <a:t>the</a:t>
            </a:r>
            <a:r>
              <a:rPr lang="hr-HR" dirty="0" smtClean="0"/>
              <a:t> </a:t>
            </a:r>
            <a:r>
              <a:rPr lang="hr-HR" dirty="0" err="1" smtClean="0"/>
              <a:t>International</a:t>
            </a:r>
            <a:r>
              <a:rPr lang="hr-HR" dirty="0" smtClean="0"/>
              <a:t> Sale </a:t>
            </a:r>
            <a:r>
              <a:rPr lang="hr-HR" dirty="0" err="1" smtClean="0"/>
              <a:t>of</a:t>
            </a:r>
            <a:r>
              <a:rPr lang="hr-HR" dirty="0" smtClean="0"/>
              <a:t> </a:t>
            </a:r>
            <a:r>
              <a:rPr lang="hr-HR" dirty="0" err="1" smtClean="0"/>
              <a:t>Goods</a:t>
            </a:r>
            <a:r>
              <a:rPr lang="hr-HR" dirty="0" smtClean="0"/>
              <a:t> (1988)</a:t>
            </a:r>
          </a:p>
          <a:p>
            <a:pPr>
              <a:defRPr/>
            </a:pPr>
            <a:r>
              <a:rPr lang="hr-HR" dirty="0" smtClean="0"/>
              <a:t>Rome </a:t>
            </a:r>
            <a:r>
              <a:rPr lang="hr-HR" dirty="0" err="1" smtClean="0"/>
              <a:t>Convention</a:t>
            </a:r>
            <a:r>
              <a:rPr lang="hr-HR" dirty="0" smtClean="0"/>
              <a:t> on </a:t>
            </a:r>
            <a:r>
              <a:rPr lang="hr-HR" dirty="0" err="1" smtClean="0"/>
              <a:t>the</a:t>
            </a:r>
            <a:r>
              <a:rPr lang="hr-HR" dirty="0" smtClean="0"/>
              <a:t> </a:t>
            </a:r>
            <a:r>
              <a:rPr lang="hr-HR" dirty="0" err="1" smtClean="0"/>
              <a:t>the</a:t>
            </a:r>
            <a:r>
              <a:rPr lang="hr-HR" dirty="0" smtClean="0"/>
              <a:t> </a:t>
            </a:r>
            <a:r>
              <a:rPr lang="hr-HR" dirty="0" err="1" smtClean="0"/>
              <a:t>Law</a:t>
            </a:r>
            <a:r>
              <a:rPr lang="hr-HR" dirty="0" smtClean="0"/>
              <a:t> (1980) </a:t>
            </a:r>
            <a:r>
              <a:rPr lang="hr-HR" dirty="0" err="1" smtClean="0"/>
              <a:t>Applicable</a:t>
            </a:r>
            <a:r>
              <a:rPr lang="hr-HR" dirty="0" smtClean="0"/>
              <a:t> to </a:t>
            </a:r>
            <a:r>
              <a:rPr lang="hr-HR" dirty="0" err="1" smtClean="0"/>
              <a:t>Contractual</a:t>
            </a:r>
            <a:r>
              <a:rPr lang="hr-HR" dirty="0" smtClean="0"/>
              <a:t> </a:t>
            </a:r>
            <a:r>
              <a:rPr lang="hr-HR" dirty="0" err="1" smtClean="0"/>
              <a:t>Obligations</a:t>
            </a:r>
            <a:endParaRPr lang="hr-HR" dirty="0" smtClean="0"/>
          </a:p>
          <a:p>
            <a:pPr>
              <a:defRPr/>
            </a:pPr>
            <a:r>
              <a:rPr lang="hr-HR" i="1" dirty="0" smtClean="0"/>
              <a:t>UNIDROIT (</a:t>
            </a:r>
            <a:r>
              <a:rPr lang="en-US" dirty="0" smtClean="0"/>
              <a:t>The </a:t>
            </a:r>
            <a:r>
              <a:rPr lang="en-US" b="1" dirty="0" smtClean="0"/>
              <a:t>International Institute for the Unification of Private Law</a:t>
            </a:r>
            <a:r>
              <a:rPr lang="en-US" dirty="0" smtClean="0"/>
              <a:t> </a:t>
            </a:r>
            <a:r>
              <a:rPr lang="hr-HR" dirty="0" smtClean="0"/>
              <a:t>)</a:t>
            </a:r>
            <a:r>
              <a:rPr lang="hr-HR" i="1" dirty="0" smtClean="0"/>
              <a:t>: 63 </a:t>
            </a:r>
            <a:r>
              <a:rPr lang="hr-HR" i="1" dirty="0" err="1" smtClean="0"/>
              <a:t>Member</a:t>
            </a:r>
            <a:r>
              <a:rPr lang="hr-HR" i="1" dirty="0" smtClean="0"/>
              <a:t> </a:t>
            </a:r>
            <a:r>
              <a:rPr lang="hr-HR" i="1" dirty="0" err="1" smtClean="0"/>
              <a:t>States</a:t>
            </a:r>
            <a:r>
              <a:rPr lang="hr-HR" i="1"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 glossary of connecting factors</a:t>
            </a:r>
            <a:endParaRPr lang="en-US" dirty="0"/>
          </a:p>
        </p:txBody>
      </p:sp>
      <p:sp>
        <p:nvSpPr>
          <p:cNvPr id="3" name="Content Placeholder 2"/>
          <p:cNvSpPr>
            <a:spLocks noGrp="1"/>
          </p:cNvSpPr>
          <p:nvPr>
            <p:ph idx="1"/>
          </p:nvPr>
        </p:nvSpPr>
        <p:spPr/>
        <p:txBody>
          <a:bodyPr/>
          <a:lstStyle/>
          <a:p>
            <a:r>
              <a:rPr lang="en-GB" i="1" dirty="0"/>
              <a:t>Lex loci </a:t>
            </a:r>
            <a:r>
              <a:rPr lang="en-GB" i="1" dirty="0" err="1"/>
              <a:t>contractus</a:t>
            </a:r>
            <a:r>
              <a:rPr lang="en-GB" dirty="0"/>
              <a:t>: the law of the place where the contract was made.</a:t>
            </a:r>
            <a:endParaRPr lang="hr-HR" dirty="0"/>
          </a:p>
          <a:p>
            <a:r>
              <a:rPr lang="en-GB" i="1" dirty="0"/>
              <a:t>Lex loci </a:t>
            </a:r>
            <a:r>
              <a:rPr lang="en-GB" i="1" dirty="0" err="1"/>
              <a:t>solutionis</a:t>
            </a:r>
            <a:r>
              <a:rPr lang="en-GB" dirty="0"/>
              <a:t>: the law of the place where the contract is to be performed.</a:t>
            </a:r>
            <a:endParaRPr lang="hr-HR" dirty="0"/>
          </a:p>
          <a:p>
            <a:r>
              <a:rPr lang="en-GB" i="1" dirty="0"/>
              <a:t>Lex loci </a:t>
            </a:r>
            <a:r>
              <a:rPr lang="en-GB" i="1" dirty="0" err="1"/>
              <a:t>celebrationis</a:t>
            </a:r>
            <a:r>
              <a:rPr lang="en-GB" dirty="0"/>
              <a:t>: the law of the place where the marriage was celebrated.</a:t>
            </a:r>
            <a:endParaRPr lang="hr-HR" dirty="0"/>
          </a:p>
          <a:p>
            <a:r>
              <a:rPr lang="en-GB" i="1" dirty="0"/>
              <a:t>Lex loci </a:t>
            </a:r>
            <a:r>
              <a:rPr lang="en-GB" i="1" dirty="0" err="1"/>
              <a:t>delicti</a:t>
            </a:r>
            <a:r>
              <a:rPr lang="en-GB" dirty="0"/>
              <a:t>: the law of the place where the tort was committed.</a:t>
            </a:r>
            <a:endParaRPr lang="hr-HR" dirty="0"/>
          </a:p>
          <a:p>
            <a:endParaRPr lang="en-US" dirty="0"/>
          </a:p>
        </p:txBody>
      </p:sp>
    </p:spTree>
    <p:extLst>
      <p:ext uri="{BB962C8B-B14F-4D97-AF65-F5344CB8AC3E}">
        <p14:creationId xmlns:p14="http://schemas.microsoft.com/office/powerpoint/2010/main" val="2332653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Glossary</a:t>
            </a:r>
            <a:r>
              <a:rPr lang="hr-HR" dirty="0" smtClean="0"/>
              <a:t> </a:t>
            </a:r>
            <a:r>
              <a:rPr lang="hr-HR" dirty="0" err="1" smtClean="0"/>
              <a:t>of</a:t>
            </a:r>
            <a:r>
              <a:rPr lang="hr-HR" dirty="0" smtClean="0"/>
              <a:t> </a:t>
            </a:r>
            <a:r>
              <a:rPr lang="hr-HR" dirty="0" err="1" smtClean="0"/>
              <a:t>connecting</a:t>
            </a:r>
            <a:r>
              <a:rPr lang="hr-HR" dirty="0" smtClean="0"/>
              <a:t> </a:t>
            </a:r>
            <a:r>
              <a:rPr lang="hr-HR" dirty="0" err="1" smtClean="0"/>
              <a:t>factors</a:t>
            </a:r>
            <a:endParaRPr lang="en-US" dirty="0"/>
          </a:p>
        </p:txBody>
      </p:sp>
      <p:sp>
        <p:nvSpPr>
          <p:cNvPr id="3" name="Content Placeholder 2"/>
          <p:cNvSpPr>
            <a:spLocks noGrp="1"/>
          </p:cNvSpPr>
          <p:nvPr>
            <p:ph idx="1"/>
          </p:nvPr>
        </p:nvSpPr>
        <p:spPr/>
        <p:txBody>
          <a:bodyPr/>
          <a:lstStyle/>
          <a:p>
            <a:r>
              <a:rPr lang="en-GB" i="1" dirty="0"/>
              <a:t>Lex </a:t>
            </a:r>
            <a:r>
              <a:rPr lang="en-GB" i="1" dirty="0" err="1"/>
              <a:t>domicilii</a:t>
            </a:r>
            <a:r>
              <a:rPr lang="en-GB" dirty="0"/>
              <a:t>: the law of the place where a person is domiciled.</a:t>
            </a:r>
            <a:endParaRPr lang="hr-HR" dirty="0"/>
          </a:p>
          <a:p>
            <a:r>
              <a:rPr lang="en-GB" i="1" dirty="0"/>
              <a:t>Lex </a:t>
            </a:r>
            <a:r>
              <a:rPr lang="en-GB" i="1" dirty="0" err="1"/>
              <a:t>patriae</a:t>
            </a:r>
            <a:r>
              <a:rPr lang="en-GB" dirty="0"/>
              <a:t>: the law of the nationality.</a:t>
            </a:r>
            <a:endParaRPr lang="hr-HR" dirty="0"/>
          </a:p>
          <a:p>
            <a:r>
              <a:rPr lang="en-GB" i="1" dirty="0"/>
              <a:t>Lex situs:</a:t>
            </a:r>
            <a:r>
              <a:rPr lang="en-GB" dirty="0"/>
              <a:t> the law of the place where the property is situated.</a:t>
            </a:r>
            <a:endParaRPr lang="hr-HR" dirty="0"/>
          </a:p>
          <a:p>
            <a:r>
              <a:rPr lang="en-GB" i="1" dirty="0"/>
              <a:t>Lex </a:t>
            </a:r>
            <a:r>
              <a:rPr lang="en-GB" i="1" dirty="0" err="1"/>
              <a:t>fori</a:t>
            </a:r>
            <a:r>
              <a:rPr lang="en-GB" i="1" dirty="0"/>
              <a:t>:</a:t>
            </a:r>
            <a:r>
              <a:rPr lang="en-GB" dirty="0"/>
              <a:t> the law of the court in which the case is heard.</a:t>
            </a:r>
            <a:endParaRPr lang="hr-HR" dirty="0"/>
          </a:p>
          <a:p>
            <a:endParaRPr lang="en-US" dirty="0"/>
          </a:p>
        </p:txBody>
      </p:sp>
    </p:spTree>
    <p:extLst>
      <p:ext uri="{BB962C8B-B14F-4D97-AF65-F5344CB8AC3E}">
        <p14:creationId xmlns:p14="http://schemas.microsoft.com/office/powerpoint/2010/main" val="737199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hr-HR" smtClean="0"/>
              <a:t>Summary</a:t>
            </a:r>
          </a:p>
        </p:txBody>
      </p:sp>
      <p:sp>
        <p:nvSpPr>
          <p:cNvPr id="71683" name="Rectangle 3"/>
          <p:cNvSpPr>
            <a:spLocks noGrp="1" noChangeArrowheads="1"/>
          </p:cNvSpPr>
          <p:nvPr>
            <p:ph type="body" idx="1"/>
          </p:nvPr>
        </p:nvSpPr>
        <p:spPr/>
        <p:txBody>
          <a:bodyPr/>
          <a:lstStyle/>
          <a:p>
            <a:pPr eaLnBrk="1" hangingPunct="1">
              <a:defRPr/>
            </a:pPr>
            <a:r>
              <a:rPr lang="hr-HR" dirty="0" err="1" smtClean="0"/>
              <a:t>Conflict</a:t>
            </a:r>
            <a:r>
              <a:rPr lang="hr-HR" dirty="0" smtClean="0"/>
              <a:t> </a:t>
            </a:r>
            <a:r>
              <a:rPr lang="hr-HR" dirty="0" err="1" smtClean="0"/>
              <a:t>of</a:t>
            </a:r>
            <a:r>
              <a:rPr lang="hr-HR" dirty="0" smtClean="0"/>
              <a:t> </a:t>
            </a:r>
            <a:r>
              <a:rPr lang="hr-HR" dirty="0" err="1" smtClean="0"/>
              <a:t>laws</a:t>
            </a:r>
            <a:r>
              <a:rPr lang="hr-HR" dirty="0" smtClean="0"/>
              <a:t> (</a:t>
            </a:r>
            <a:r>
              <a:rPr lang="hr-HR" dirty="0" err="1" smtClean="0"/>
              <a:t>private</a:t>
            </a:r>
            <a:r>
              <a:rPr lang="hr-HR" dirty="0" smtClean="0"/>
              <a:t> </a:t>
            </a:r>
            <a:r>
              <a:rPr lang="hr-HR" dirty="0" err="1" smtClean="0"/>
              <a:t>international</a:t>
            </a:r>
            <a:r>
              <a:rPr lang="hr-HR" dirty="0" smtClean="0"/>
              <a:t> </a:t>
            </a:r>
            <a:r>
              <a:rPr lang="hr-HR" dirty="0" err="1" smtClean="0"/>
              <a:t>law</a:t>
            </a:r>
            <a:r>
              <a:rPr lang="hr-HR" dirty="0" smtClean="0"/>
              <a:t>): </a:t>
            </a:r>
            <a:r>
              <a:rPr lang="hr-HR" dirty="0" err="1" smtClean="0"/>
              <a:t>private</a:t>
            </a:r>
            <a:r>
              <a:rPr lang="hr-HR" dirty="0" smtClean="0"/>
              <a:t> </a:t>
            </a:r>
            <a:r>
              <a:rPr lang="hr-HR" dirty="0" err="1" smtClean="0"/>
              <a:t>law</a:t>
            </a:r>
            <a:r>
              <a:rPr lang="hr-HR" dirty="0" smtClean="0"/>
              <a:t> </a:t>
            </a:r>
            <a:r>
              <a:rPr lang="hr-HR" dirty="0" err="1" smtClean="0"/>
              <a:t>containing</a:t>
            </a:r>
            <a:r>
              <a:rPr lang="hr-HR" dirty="0" smtClean="0"/>
              <a:t> a </a:t>
            </a:r>
            <a:r>
              <a:rPr lang="hr-HR" dirty="0" err="1" smtClean="0"/>
              <a:t>foreign</a:t>
            </a:r>
            <a:r>
              <a:rPr lang="hr-HR" dirty="0" smtClean="0"/>
              <a:t> element</a:t>
            </a:r>
          </a:p>
          <a:p>
            <a:pPr eaLnBrk="1" hangingPunct="1">
              <a:defRPr/>
            </a:pPr>
            <a:r>
              <a:rPr lang="hr-HR" dirty="0" err="1" smtClean="0"/>
              <a:t>Choice</a:t>
            </a:r>
            <a:r>
              <a:rPr lang="hr-HR" dirty="0" smtClean="0"/>
              <a:t> </a:t>
            </a:r>
            <a:r>
              <a:rPr lang="hr-HR" dirty="0" err="1" smtClean="0"/>
              <a:t>of</a:t>
            </a:r>
            <a:r>
              <a:rPr lang="hr-HR" dirty="0" smtClean="0"/>
              <a:t> </a:t>
            </a:r>
            <a:r>
              <a:rPr lang="hr-HR" dirty="0" err="1" smtClean="0"/>
              <a:t>laws</a:t>
            </a:r>
            <a:endParaRPr lang="hr-HR" dirty="0" smtClean="0"/>
          </a:p>
          <a:p>
            <a:pPr eaLnBrk="1" hangingPunct="1">
              <a:defRPr/>
            </a:pPr>
            <a:r>
              <a:rPr lang="hr-HR" dirty="0" err="1" smtClean="0"/>
              <a:t>Choice</a:t>
            </a:r>
            <a:r>
              <a:rPr lang="hr-HR" dirty="0" smtClean="0"/>
              <a:t> </a:t>
            </a:r>
            <a:r>
              <a:rPr lang="hr-HR" dirty="0" err="1" smtClean="0"/>
              <a:t>of</a:t>
            </a:r>
            <a:r>
              <a:rPr lang="hr-HR" dirty="0" smtClean="0"/>
              <a:t> forum</a:t>
            </a:r>
          </a:p>
          <a:p>
            <a:pPr eaLnBrk="1" hangingPunct="1">
              <a:defRPr/>
            </a:pPr>
            <a:r>
              <a:rPr lang="hr-HR" dirty="0" err="1" smtClean="0"/>
              <a:t>Recognition</a:t>
            </a:r>
            <a:r>
              <a:rPr lang="hr-HR" dirty="0" smtClean="0"/>
              <a:t> </a:t>
            </a:r>
            <a:r>
              <a:rPr lang="hr-HR" dirty="0" err="1" smtClean="0"/>
              <a:t>and</a:t>
            </a:r>
            <a:r>
              <a:rPr lang="hr-HR" dirty="0" smtClean="0"/>
              <a:t> </a:t>
            </a:r>
            <a:r>
              <a:rPr lang="hr-HR" dirty="0" err="1" smtClean="0"/>
              <a:t>enforcement</a:t>
            </a:r>
            <a:r>
              <a:rPr lang="hr-HR" dirty="0" smtClean="0"/>
              <a:t> </a:t>
            </a:r>
            <a:r>
              <a:rPr lang="hr-HR" dirty="0" err="1" smtClean="0"/>
              <a:t>of</a:t>
            </a:r>
            <a:r>
              <a:rPr lang="hr-HR" dirty="0" smtClean="0"/>
              <a:t> </a:t>
            </a:r>
            <a:r>
              <a:rPr lang="hr-HR" dirty="0" err="1" smtClean="0"/>
              <a:t>foreign</a:t>
            </a:r>
            <a:r>
              <a:rPr lang="hr-HR" dirty="0" smtClean="0"/>
              <a:t> </a:t>
            </a:r>
            <a:r>
              <a:rPr lang="hr-HR" dirty="0" err="1" smtClean="0"/>
              <a:t>judgements</a:t>
            </a:r>
            <a:endParaRPr lang="hr-H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A</a:t>
            </a:r>
            <a:r>
              <a:rPr lang="en-GB" b="1" i="1" dirty="0" err="1" smtClean="0"/>
              <a:t>nswer</a:t>
            </a:r>
            <a:r>
              <a:rPr lang="en-GB" b="1" i="1" dirty="0" smtClean="0"/>
              <a:t> </a:t>
            </a:r>
            <a:r>
              <a:rPr lang="en-GB" b="1" i="1" dirty="0"/>
              <a:t>the following questions</a:t>
            </a:r>
            <a:endParaRPr lang="en-US" dirty="0"/>
          </a:p>
        </p:txBody>
      </p:sp>
      <p:sp>
        <p:nvSpPr>
          <p:cNvPr id="3" name="Content Placeholder 2"/>
          <p:cNvSpPr>
            <a:spLocks noGrp="1"/>
          </p:cNvSpPr>
          <p:nvPr>
            <p:ph idx="1"/>
          </p:nvPr>
        </p:nvSpPr>
        <p:spPr/>
        <p:txBody>
          <a:bodyPr/>
          <a:lstStyle/>
          <a:p>
            <a:pPr lvl="0"/>
            <a:r>
              <a:rPr lang="en-GB" dirty="0"/>
              <a:t>Which terms are used for the area of law dealing with cases involving a foreign element?</a:t>
            </a:r>
            <a:endParaRPr lang="hr-HR" dirty="0"/>
          </a:p>
          <a:p>
            <a:pPr lvl="0" fontAlgn="base"/>
            <a:r>
              <a:rPr lang="en-GB" dirty="0"/>
              <a:t>How can we define private international law?</a:t>
            </a:r>
            <a:endParaRPr lang="hr-HR" dirty="0"/>
          </a:p>
          <a:p>
            <a:pPr lvl="0" fontAlgn="base"/>
            <a:r>
              <a:rPr lang="en-GB" dirty="0"/>
              <a:t>What has to be established in cases involving a conflict of laws?</a:t>
            </a:r>
            <a:endParaRPr lang="hr-HR" dirty="0"/>
          </a:p>
          <a:p>
            <a:pPr lvl="0" fontAlgn="base"/>
            <a:r>
              <a:rPr lang="en-GB" dirty="0"/>
              <a:t>What is a “foreign element” in private international law?</a:t>
            </a:r>
            <a:endParaRPr lang="hr-HR" dirty="0"/>
          </a:p>
          <a:p>
            <a:pPr lvl="0" fontAlgn="base"/>
            <a:r>
              <a:rPr lang="en-GB" dirty="0"/>
              <a:t>What is the meaning of a “country” in private international law?</a:t>
            </a:r>
            <a:endParaRPr lang="hr-HR" dirty="0"/>
          </a:p>
          <a:p>
            <a:pPr lvl="0" fontAlgn="base"/>
            <a:r>
              <a:rPr lang="en-GB" dirty="0"/>
              <a:t>What are choice of law rules?</a:t>
            </a:r>
            <a:endParaRPr lang="hr-HR" dirty="0"/>
          </a:p>
          <a:p>
            <a:pPr lvl="0" fontAlgn="base"/>
            <a:r>
              <a:rPr lang="en-GB" dirty="0"/>
              <a:t>What is a “connecting factor” in conflict of laws?</a:t>
            </a:r>
            <a:endParaRPr lang="hr-HR" dirty="0"/>
          </a:p>
          <a:p>
            <a:pPr lvl="0" fontAlgn="base"/>
            <a:r>
              <a:rPr lang="en-GB" dirty="0"/>
              <a:t>How were conflict of law questions originally determined? </a:t>
            </a:r>
            <a:endParaRPr lang="hr-HR" dirty="0"/>
          </a:p>
          <a:p>
            <a:pPr lvl="0" fontAlgn="base"/>
            <a:r>
              <a:rPr lang="en-GB" dirty="0"/>
              <a:t>What is the situation today?</a:t>
            </a:r>
            <a:endParaRPr lang="hr-HR" dirty="0"/>
          </a:p>
          <a:p>
            <a:endParaRPr lang="en-US" dirty="0"/>
          </a:p>
        </p:txBody>
      </p:sp>
    </p:spTree>
    <p:extLst>
      <p:ext uri="{BB962C8B-B14F-4D97-AF65-F5344CB8AC3E}">
        <p14:creationId xmlns:p14="http://schemas.microsoft.com/office/powerpoint/2010/main" val="3641789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True</a:t>
            </a:r>
            <a:r>
              <a:rPr lang="hr-HR" dirty="0" smtClean="0"/>
              <a:t> </a:t>
            </a:r>
            <a:r>
              <a:rPr lang="hr-HR" dirty="0" err="1" smtClean="0"/>
              <a:t>or</a:t>
            </a:r>
            <a:r>
              <a:rPr lang="hr-HR" dirty="0" smtClean="0"/>
              <a:t> </a:t>
            </a:r>
            <a:r>
              <a:rPr lang="hr-HR" dirty="0" err="1" smtClean="0"/>
              <a:t>false</a:t>
            </a:r>
            <a:r>
              <a:rPr lang="hr-HR" dirty="0" smtClean="0"/>
              <a:t>? (p. 204/5)</a:t>
            </a:r>
            <a:endParaRPr lang="en-US" dirty="0"/>
          </a:p>
        </p:txBody>
      </p:sp>
      <p:graphicFrame>
        <p:nvGraphicFramePr>
          <p:cNvPr id="4" name="Content Placeholder 3"/>
          <p:cNvGraphicFramePr>
            <a:graphicFrameLocks noGrp="1"/>
          </p:cNvGraphicFramePr>
          <p:nvPr>
            <p:ph idx="1"/>
          </p:nvPr>
        </p:nvGraphicFramePr>
        <p:xfrm>
          <a:off x="3647123" y="2682716"/>
          <a:ext cx="3859530" cy="3522726"/>
        </p:xfrm>
        <a:graphic>
          <a:graphicData uri="http://schemas.openxmlformats.org/drawingml/2006/table">
            <a:tbl>
              <a:tblPr firstRow="1" firstCol="1" bandRow="1">
                <a:tableStyleId>{5C22544A-7EE6-4342-B048-85BDC9FD1C3A}</a:tableStyleId>
              </a:tblPr>
              <a:tblGrid>
                <a:gridCol w="3057525"/>
                <a:gridCol w="405130"/>
                <a:gridCol w="396875"/>
              </a:tblGrid>
              <a:tr h="0">
                <a:tc>
                  <a:txBody>
                    <a:bodyPr/>
                    <a:lstStyle/>
                    <a:p>
                      <a:pPr algn="just">
                        <a:lnSpc>
                          <a:spcPct val="107000"/>
                        </a:lnSpc>
                        <a:spcAft>
                          <a:spcPts val="0"/>
                        </a:spcAft>
                      </a:pPr>
                      <a:r>
                        <a:rPr lang="en-GB" sz="1200">
                          <a:effectLst/>
                        </a:rPr>
                        <a:t>STATEMENT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F</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1. Private international law deals with relations between states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601595" indent="-2601595"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2. Private international law is a part of international law</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3. Conflict of laws establishes rules for dealing with cases involving a foreign element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4. Conflict of laws is concerned with cases in which the parties are connected with one country.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5.For the purposes of private international law, the United Kingdom is a country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6. The first point which has to be decided in cases involving a foreign element is the choice of applicable law</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48703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True</a:t>
            </a:r>
            <a:r>
              <a:rPr lang="hr-HR" dirty="0" smtClean="0"/>
              <a:t> </a:t>
            </a:r>
            <a:r>
              <a:rPr lang="hr-HR" dirty="0" err="1" smtClean="0"/>
              <a:t>or</a:t>
            </a:r>
            <a:r>
              <a:rPr lang="hr-HR" dirty="0" smtClean="0"/>
              <a:t> </a:t>
            </a:r>
            <a:r>
              <a:rPr lang="hr-HR" dirty="0" err="1" smtClean="0"/>
              <a:t>false</a:t>
            </a:r>
            <a:r>
              <a:rPr lang="hr-HR" dirty="0" smtClean="0"/>
              <a:t>?</a:t>
            </a:r>
            <a:endParaRPr lang="en-US" dirty="0"/>
          </a:p>
        </p:txBody>
      </p:sp>
      <p:graphicFrame>
        <p:nvGraphicFramePr>
          <p:cNvPr id="4" name="Content Placeholder 3"/>
          <p:cNvGraphicFramePr>
            <a:graphicFrameLocks noGrp="1"/>
          </p:cNvGraphicFramePr>
          <p:nvPr>
            <p:ph idx="1"/>
          </p:nvPr>
        </p:nvGraphicFramePr>
        <p:xfrm>
          <a:off x="3647123" y="2487009"/>
          <a:ext cx="3859530" cy="3914140"/>
        </p:xfrm>
        <a:graphic>
          <a:graphicData uri="http://schemas.openxmlformats.org/drawingml/2006/table">
            <a:tbl>
              <a:tblPr firstRow="1" firstCol="1" bandRow="1">
                <a:tableStyleId>{5C22544A-7EE6-4342-B048-85BDC9FD1C3A}</a:tableStyleId>
              </a:tblPr>
              <a:tblGrid>
                <a:gridCol w="3057525"/>
                <a:gridCol w="405130"/>
                <a:gridCol w="396875"/>
              </a:tblGrid>
              <a:tr h="0">
                <a:tc>
                  <a:txBody>
                    <a:bodyPr/>
                    <a:lstStyle/>
                    <a:p>
                      <a:pPr algn="just">
                        <a:lnSpc>
                          <a:spcPct val="107000"/>
                        </a:lnSpc>
                        <a:spcAft>
                          <a:spcPts val="0"/>
                        </a:spcAft>
                      </a:pPr>
                      <a:r>
                        <a:rPr lang="en-GB" sz="1200">
                          <a:effectLst/>
                        </a:rPr>
                        <a:t>7.The rules that determine which law the court applies in a case involving foreign elements are called choice of law rules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8. A 'connecting factor' is a factor that connects the dispute to the legal system of a particular country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9.The final task of private international law is the recognition and enforcement of foreign judgments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10.Originally, all three 'conflict of law' questions were determined by international law</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11. An international treaty may implement a co-operative procedure which requires mutual recognition of foreign rulings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12. By signing an international treaty, a signatory state makes a commitment to adhere to the principles of the treaty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10030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r>
              <a:rPr lang="en-US" dirty="0"/>
              <a:t/>
            </a:r>
            <a:br>
              <a:rPr lang="en-US" dirty="0"/>
            </a:br>
            <a:endParaRPr lang="en-US" dirty="0"/>
          </a:p>
        </p:txBody>
      </p:sp>
      <p:sp>
        <p:nvSpPr>
          <p:cNvPr id="3" name="Content Placeholder 2"/>
          <p:cNvSpPr>
            <a:spLocks noGrp="1"/>
          </p:cNvSpPr>
          <p:nvPr>
            <p:ph idx="1"/>
          </p:nvPr>
        </p:nvSpPr>
        <p:spPr/>
        <p:txBody>
          <a:bodyPr/>
          <a:lstStyle/>
          <a:p>
            <a:pPr fontAlgn="base"/>
            <a:r>
              <a:rPr lang="en-GB" dirty="0"/>
              <a:t>1. Consider a dispute between an English and a French litigant over a breach of contract concluded in Italy to be performed in Spain.</a:t>
            </a:r>
            <a:endParaRPr lang="hr-HR" dirty="0"/>
          </a:p>
          <a:p>
            <a:pPr fontAlgn="base"/>
            <a:r>
              <a:rPr lang="en-GB" dirty="0"/>
              <a:t>2. In your view, which legal problems would arise in such a situation?</a:t>
            </a:r>
            <a:endParaRPr lang="hr-HR" dirty="0"/>
          </a:p>
          <a:p>
            <a:pPr fontAlgn="base"/>
            <a:r>
              <a:rPr lang="en-GB" dirty="0"/>
              <a:t>3. Which legal issues would have to be solved?</a:t>
            </a:r>
            <a:endParaRPr lang="hr-HR" dirty="0"/>
          </a:p>
          <a:p>
            <a:endParaRPr lang="en-US" dirty="0"/>
          </a:p>
        </p:txBody>
      </p:sp>
    </p:spTree>
    <p:extLst>
      <p:ext uri="{BB962C8B-B14F-4D97-AF65-F5344CB8AC3E}">
        <p14:creationId xmlns:p14="http://schemas.microsoft.com/office/powerpoint/2010/main" val="4045409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claims    concurrent    defendant    federal    jurisdiction    </a:t>
            </a:r>
            <a:r>
              <a:rPr lang="en-GB" sz="3200" dirty="0" smtClean="0"/>
              <a:t>jury</a:t>
            </a:r>
            <a:r>
              <a:rPr lang="hr-HR" sz="3200" dirty="0"/>
              <a:t> </a:t>
            </a:r>
            <a:r>
              <a:rPr lang="en-GB" sz="3200" dirty="0" smtClean="0"/>
              <a:t>law    </a:t>
            </a:r>
            <a:r>
              <a:rPr lang="en-GB" sz="3200" dirty="0"/>
              <a:t>plaintiff’s    procedural    sue</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en-GB" dirty="0"/>
              <a:t>When multiple courts have ________________ jurisdiction over a</a:t>
            </a:r>
            <a:r>
              <a:rPr lang="en-GB" u="sng" dirty="0">
                <a:hlinkClick r:id="rId2"/>
              </a:rPr>
              <a:t> </a:t>
            </a:r>
            <a:r>
              <a:rPr lang="en-GB" dirty="0"/>
              <a:t>___________claims, the</a:t>
            </a:r>
            <a:r>
              <a:rPr lang="en-GB" u="sng" dirty="0">
                <a:hlinkClick r:id="rId2"/>
              </a:rPr>
              <a:t> </a:t>
            </a:r>
            <a:r>
              <a:rPr lang="en-GB" dirty="0"/>
              <a:t>plaintiff may </a:t>
            </a:r>
            <a:r>
              <a:rPr lang="en-GB" i="1" dirty="0"/>
              <a:t>forum shop</a:t>
            </a:r>
            <a:r>
              <a:rPr lang="en-GB" dirty="0"/>
              <a:t>, or choose the court that will treat his or her __________ most favourably. In the United States, forum shopping most typically occurs when state and _______</a:t>
            </a:r>
            <a:r>
              <a:rPr lang="en-GB" u="sng" dirty="0">
                <a:hlinkClick r:id="rId3"/>
              </a:rPr>
              <a:t> </a:t>
            </a:r>
            <a:r>
              <a:rPr lang="en-GB" dirty="0"/>
              <a:t>courts have concurrent jurisdiction over a claim. State and federal courts </a:t>
            </a:r>
            <a:r>
              <a:rPr lang="en-GB" u="sng" dirty="0">
                <a:hlinkClick r:id="rId3"/>
              </a:rPr>
              <a:t> </a:t>
            </a:r>
            <a:r>
              <a:rPr lang="en-GB" dirty="0"/>
              <a:t>have different __________rules and, in some cases, also use different substantive law. Plaintiffs can use this to their advantage. For example, a plaintiff suing a large corporate</a:t>
            </a:r>
            <a:r>
              <a:rPr lang="en-GB" u="sng" dirty="0">
                <a:hlinkClick r:id="rId4"/>
              </a:rPr>
              <a:t> </a:t>
            </a:r>
            <a:r>
              <a:rPr lang="en-GB" dirty="0"/>
              <a:t>__________might _________ in state court, predicting that a local _________would be more sympathetic than a federal</a:t>
            </a:r>
            <a:r>
              <a:rPr lang="en-GB" u="sng" dirty="0">
                <a:hlinkClick r:id="rId5"/>
              </a:rPr>
              <a:t> </a:t>
            </a:r>
            <a:r>
              <a:rPr lang="en-GB" dirty="0"/>
              <a:t>jury. Alternatively, a</a:t>
            </a:r>
            <a:r>
              <a:rPr lang="en-GB" u="sng" dirty="0">
                <a:hlinkClick r:id="rId2"/>
              </a:rPr>
              <a:t> plaintiff </a:t>
            </a:r>
            <a:r>
              <a:rPr lang="en-GB" dirty="0"/>
              <a:t>might prefer one ___________</a:t>
            </a:r>
            <a:r>
              <a:rPr lang="en-GB" u="sng" dirty="0">
                <a:hlinkClick r:id="rId6"/>
              </a:rPr>
              <a:t> </a:t>
            </a:r>
            <a:r>
              <a:rPr lang="en-GB" dirty="0"/>
              <a:t>due to its procedural rules or due to its choice of ___________</a:t>
            </a:r>
            <a:r>
              <a:rPr lang="en-GB" u="sng" dirty="0">
                <a:hlinkClick r:id="rId7"/>
              </a:rPr>
              <a:t> </a:t>
            </a:r>
            <a:r>
              <a:rPr lang="en-GB" dirty="0"/>
              <a:t>rules.</a:t>
            </a:r>
            <a:endParaRPr lang="hr-HR" dirty="0"/>
          </a:p>
          <a:p>
            <a:endParaRPr lang="en-US" dirty="0"/>
          </a:p>
        </p:txBody>
      </p:sp>
    </p:spTree>
    <p:extLst>
      <p:ext uri="{BB962C8B-B14F-4D97-AF65-F5344CB8AC3E}">
        <p14:creationId xmlns:p14="http://schemas.microsoft.com/office/powerpoint/2010/main" val="3617327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Case Analysis: </a:t>
            </a:r>
            <a:r>
              <a:rPr lang="en-GB" b="1" dirty="0" err="1"/>
              <a:t>Hodas</a:t>
            </a:r>
            <a:r>
              <a:rPr lang="en-GB" b="1" dirty="0"/>
              <a:t> v. Morin</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pPr lvl="0" fontAlgn="base"/>
            <a:r>
              <a:rPr lang="en-GB" dirty="0"/>
              <a:t>In your opinion, if the choice of law provision has been included in the contract by the parties, can the parties’ choice of law be contested by the courts? </a:t>
            </a:r>
            <a:endParaRPr lang="hr-HR" dirty="0"/>
          </a:p>
          <a:p>
            <a:pPr lvl="0" fontAlgn="base"/>
            <a:r>
              <a:rPr lang="en-GB" dirty="0"/>
              <a:t>Can you think of some reasons why the parties’ choice of law can be called into question?</a:t>
            </a:r>
            <a:endParaRPr lang="hr-HR" dirty="0"/>
          </a:p>
          <a:p>
            <a:pPr lvl="0" fontAlgn="base"/>
            <a:r>
              <a:rPr lang="en-GB" dirty="0"/>
              <a:t>Have you heard of gestational carrier contracts? </a:t>
            </a:r>
            <a:endParaRPr lang="hr-HR" dirty="0"/>
          </a:p>
          <a:p>
            <a:pPr lvl="0" fontAlgn="base"/>
            <a:r>
              <a:rPr lang="en-GB" dirty="0"/>
              <a:t>What do they involve?</a:t>
            </a:r>
            <a:endParaRPr lang="hr-HR" dirty="0"/>
          </a:p>
          <a:p>
            <a:pPr lvl="0" fontAlgn="base"/>
            <a:r>
              <a:rPr lang="en-GB" dirty="0"/>
              <a:t>Are they legal in all jurisdictions?</a:t>
            </a:r>
            <a:endParaRPr lang="hr-HR" dirty="0"/>
          </a:p>
          <a:p>
            <a:pPr lvl="0" fontAlgn="base"/>
            <a:r>
              <a:rPr lang="en-GB" dirty="0"/>
              <a:t>How would you explain the term “forum shopping” in the context of conflict of laws?</a:t>
            </a:r>
            <a:endParaRPr lang="hr-HR" dirty="0"/>
          </a:p>
          <a:p>
            <a:pPr lvl="0" fontAlgn="base"/>
            <a:r>
              <a:rPr lang="en-GB" dirty="0"/>
              <a:t>What do you think of the possibilities of forum shopping related to gestational carrier contracts?</a:t>
            </a:r>
            <a:endParaRPr lang="hr-HR" dirty="0"/>
          </a:p>
          <a:p>
            <a:pPr fontAlgn="base"/>
            <a:r>
              <a:rPr lang="en-GB" dirty="0"/>
              <a:t> </a:t>
            </a:r>
            <a:endParaRPr lang="hr-HR" dirty="0"/>
          </a:p>
          <a:p>
            <a:endParaRPr lang="en-US" dirty="0"/>
          </a:p>
        </p:txBody>
      </p:sp>
    </p:spTree>
    <p:extLst>
      <p:ext uri="{BB962C8B-B14F-4D97-AF65-F5344CB8AC3E}">
        <p14:creationId xmlns:p14="http://schemas.microsoft.com/office/powerpoint/2010/main" val="2181965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RICHARD I. HODAS &amp; another vs. KIMBERLY MORIN &amp; others.</a:t>
            </a:r>
            <a:r>
              <a:rPr lang="hr-HR" sz="3200" dirty="0"/>
              <a:t/>
            </a:r>
            <a:br>
              <a:rPr lang="hr-HR" sz="3200" dirty="0"/>
            </a:br>
            <a:r>
              <a:rPr lang="en-GB" sz="3200" dirty="0"/>
              <a:t>442 Mass. 544</a:t>
            </a:r>
            <a:r>
              <a:rPr lang="hr-HR" sz="3200" dirty="0"/>
              <a:t/>
            </a:r>
            <a:br>
              <a:rPr lang="hr-HR" sz="3200" dirty="0"/>
            </a:br>
            <a:endParaRPr lang="en-US" sz="3200" dirty="0"/>
          </a:p>
        </p:txBody>
      </p:sp>
      <p:sp>
        <p:nvSpPr>
          <p:cNvPr id="3" name="Content Placeholder 2"/>
          <p:cNvSpPr>
            <a:spLocks noGrp="1"/>
          </p:cNvSpPr>
          <p:nvPr>
            <p:ph idx="1"/>
          </p:nvPr>
        </p:nvSpPr>
        <p:spPr/>
        <p:txBody>
          <a:bodyPr>
            <a:normAutofit fontScale="92500" lnSpcReduction="10000"/>
          </a:bodyPr>
          <a:lstStyle/>
          <a:p>
            <a:r>
              <a:rPr lang="en-GB" dirty="0"/>
              <a:t>In an equity action brought by the plaintiffs, genetic parents who contracted with a gestational carrier to bear a child at a Massachusetts hospital, for a declaration of paternity and maternity and for a </a:t>
            </a:r>
            <a:r>
              <a:rPr lang="en-GB" dirty="0" err="1"/>
              <a:t>prebirth</a:t>
            </a:r>
            <a:r>
              <a:rPr lang="en-GB" dirty="0"/>
              <a:t> order establishing the plaintiffs' legal parentage, the presiding Probate and Family court judge should have resolved the plaintiffs' complaint</a:t>
            </a:r>
            <a:r>
              <a:rPr lang="en-GB" b="1" dirty="0"/>
              <a:t> </a:t>
            </a:r>
            <a:r>
              <a:rPr lang="en-GB" dirty="0"/>
              <a:t>by applying Massachusetts law - the parties' choice of law as specified in their agreement - even though none of the individual parties resided in Massachusetts, where Massachusetts had a substantial relationship to the transaction, anchored in the parties' negotiated agreement for the birth to occur at a Massachusetts hospital and for a Massachusetts birth certificate and bolstered by the gestational carrier's receipt of prenatal care at a Massachusetts hospital in anticipation of delivery at the hospital, and where the significant contacts in this case were so widely dispersed that determination of the state of applicable law without regard to the parties' choice would present real difficulties. (…)</a:t>
            </a:r>
            <a:endParaRPr lang="hr-HR" dirty="0"/>
          </a:p>
          <a:p>
            <a:endParaRPr lang="en-US" dirty="0"/>
          </a:p>
        </p:txBody>
      </p:sp>
    </p:spTree>
    <p:extLst>
      <p:ext uri="{BB962C8B-B14F-4D97-AF65-F5344CB8AC3E}">
        <p14:creationId xmlns:p14="http://schemas.microsoft.com/office/powerpoint/2010/main" val="2621122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CIVIL ACTION commenced in the Berkshire Division of the Probate and Family Court Department on May 25, 2004.</a:t>
            </a:r>
            <a:endParaRPr lang="hr-HR" dirty="0"/>
          </a:p>
          <a:p>
            <a:r>
              <a:rPr lang="en-GB" dirty="0"/>
              <a:t> </a:t>
            </a:r>
            <a:endParaRPr lang="hr-HR" dirty="0"/>
          </a:p>
          <a:p>
            <a:r>
              <a:rPr lang="en-GB" dirty="0"/>
              <a:t>After dismissal of the case, the matter was reported to the Appeals Court by Marie E. Lyons, J. An injunction pending appeal in the Appeals Court was ordered by David A. Mills, J.</a:t>
            </a:r>
            <a:endParaRPr lang="hr-HR" dirty="0"/>
          </a:p>
          <a:p>
            <a:r>
              <a:rPr lang="en-GB" dirty="0"/>
              <a:t> </a:t>
            </a:r>
            <a:endParaRPr lang="hr-HR" dirty="0"/>
          </a:p>
          <a:p>
            <a:r>
              <a:rPr lang="en-GB" dirty="0"/>
              <a:t>The Supreme Judicial Court on its own initiative transferred the case from the Appeals Court. (…)</a:t>
            </a:r>
            <a:endParaRPr lang="hr-HR" dirty="0"/>
          </a:p>
        </p:txBody>
      </p:sp>
    </p:spTree>
    <p:extLst>
      <p:ext uri="{BB962C8B-B14F-4D97-AF65-F5344CB8AC3E}">
        <p14:creationId xmlns:p14="http://schemas.microsoft.com/office/powerpoint/2010/main" val="3916304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Facts</a:t>
            </a:r>
            <a:endParaRPr lang="en-US" dirty="0"/>
          </a:p>
        </p:txBody>
      </p:sp>
      <p:sp>
        <p:nvSpPr>
          <p:cNvPr id="3" name="Content Placeholder 2"/>
          <p:cNvSpPr>
            <a:spLocks noGrp="1"/>
          </p:cNvSpPr>
          <p:nvPr>
            <p:ph idx="1"/>
          </p:nvPr>
        </p:nvSpPr>
        <p:spPr/>
        <p:txBody>
          <a:bodyPr/>
          <a:lstStyle/>
          <a:p>
            <a:r>
              <a:rPr lang="en-GB" dirty="0"/>
              <a:t>1. </a:t>
            </a:r>
            <a:r>
              <a:rPr lang="en-GB" dirty="0" smtClean="0"/>
              <a:t>The </a:t>
            </a:r>
            <a:r>
              <a:rPr lang="en-GB" dirty="0"/>
              <a:t>plaintiffs, who are married, reside in Connecticut. </a:t>
            </a:r>
            <a:endParaRPr lang="hr-HR" dirty="0" smtClean="0"/>
          </a:p>
          <a:p>
            <a:r>
              <a:rPr lang="en-GB" dirty="0" smtClean="0"/>
              <a:t>The </a:t>
            </a:r>
            <a:r>
              <a:rPr lang="en-GB" dirty="0"/>
              <a:t>gestational carrier and her husband, both nominal defendants, reside in New York. </a:t>
            </a:r>
            <a:endParaRPr lang="hr-HR" dirty="0" smtClean="0"/>
          </a:p>
          <a:p>
            <a:r>
              <a:rPr lang="en-GB" dirty="0" smtClean="0"/>
              <a:t>The </a:t>
            </a:r>
            <a:r>
              <a:rPr lang="en-GB" dirty="0"/>
              <a:t>hospital, the other nominal defendant, is a licensed Massachusetts hospital whose statutory duties include, among others, reporting information concerning births at the hospital to the city or town clerk where the birth occurred.</a:t>
            </a:r>
            <a:endParaRPr lang="hr-HR" dirty="0"/>
          </a:p>
          <a:p>
            <a:endParaRPr lang="en-US" dirty="0"/>
          </a:p>
        </p:txBody>
      </p:sp>
    </p:spTree>
    <p:extLst>
      <p:ext uri="{BB962C8B-B14F-4D97-AF65-F5344CB8AC3E}">
        <p14:creationId xmlns:p14="http://schemas.microsoft.com/office/powerpoint/2010/main" val="2524446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Facts</a:t>
            </a:r>
            <a:endParaRPr lang="en-US" dirty="0"/>
          </a:p>
        </p:txBody>
      </p:sp>
      <p:sp>
        <p:nvSpPr>
          <p:cNvPr id="3" name="Content Placeholder 2"/>
          <p:cNvSpPr>
            <a:spLocks noGrp="1"/>
          </p:cNvSpPr>
          <p:nvPr>
            <p:ph idx="1"/>
          </p:nvPr>
        </p:nvSpPr>
        <p:spPr/>
        <p:txBody>
          <a:bodyPr>
            <a:normAutofit lnSpcReduction="10000"/>
          </a:bodyPr>
          <a:lstStyle/>
          <a:p>
            <a:r>
              <a:rPr lang="en-GB" dirty="0"/>
              <a:t>In April, 2003, the plaintiffs, the gestational carrier, and the gestational carrier's husband entered into a fifteen-page "Contract Between a Genetic Father, a Genetic Mother, a Gestational Carrier and Her Husband" (gestational carrier agreement). </a:t>
            </a:r>
            <a:endParaRPr lang="hr-HR" dirty="0" smtClean="0"/>
          </a:p>
          <a:p>
            <a:r>
              <a:rPr lang="en-GB" dirty="0" smtClean="0"/>
              <a:t>The </a:t>
            </a:r>
            <a:r>
              <a:rPr lang="en-GB" dirty="0"/>
              <a:t>parties represented that each had been advised by counsel of their choice prior to entering into the agreement. </a:t>
            </a:r>
            <a:endParaRPr lang="hr-HR" dirty="0" smtClean="0"/>
          </a:p>
          <a:p>
            <a:r>
              <a:rPr lang="en-GB" dirty="0" smtClean="0"/>
              <a:t>Among </a:t>
            </a:r>
            <a:r>
              <a:rPr lang="en-GB" dirty="0"/>
              <a:t>other things, the gestational carrier agreement provided that any child resulting from the agreement would be delivered at the hospital, if at all possible and that in any event the gestational carrier would "take all reasonable steps to give birth to any child carried pursuant to this Agreement at a Hospital located in the State of Massachusetts." It is undisputed that the parties chose Massachusetts as the site of the birth in part to facilitate obtaining a </a:t>
            </a:r>
            <a:r>
              <a:rPr lang="en-GB" dirty="0" err="1"/>
              <a:t>prebirth</a:t>
            </a:r>
            <a:r>
              <a:rPr lang="en-GB" dirty="0"/>
              <a:t> order. (…)</a:t>
            </a:r>
            <a:endParaRPr lang="hr-HR" dirty="0"/>
          </a:p>
          <a:p>
            <a:endParaRPr lang="en-US" dirty="0"/>
          </a:p>
        </p:txBody>
      </p:sp>
    </p:spTree>
    <p:extLst>
      <p:ext uri="{BB962C8B-B14F-4D97-AF65-F5344CB8AC3E}">
        <p14:creationId xmlns:p14="http://schemas.microsoft.com/office/powerpoint/2010/main" val="2551846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Pre-birth</a:t>
            </a:r>
            <a:r>
              <a:rPr lang="hr-HR" dirty="0" smtClean="0"/>
              <a:t> </a:t>
            </a:r>
            <a:r>
              <a:rPr lang="hr-HR" dirty="0" err="1" smtClean="0"/>
              <a:t>order</a:t>
            </a:r>
            <a:endParaRPr lang="en-US" dirty="0"/>
          </a:p>
        </p:txBody>
      </p:sp>
      <p:sp>
        <p:nvSpPr>
          <p:cNvPr id="3" name="Content Placeholder 2"/>
          <p:cNvSpPr>
            <a:spLocks noGrp="1"/>
          </p:cNvSpPr>
          <p:nvPr>
            <p:ph idx="1"/>
          </p:nvPr>
        </p:nvSpPr>
        <p:spPr/>
        <p:txBody>
          <a:bodyPr/>
          <a:lstStyle/>
          <a:p>
            <a:r>
              <a:rPr lang="en-US" i="1" dirty="0" err="1"/>
              <a:t>Prebirth</a:t>
            </a:r>
            <a:r>
              <a:rPr lang="en-US" dirty="0"/>
              <a:t> parentage </a:t>
            </a:r>
            <a:r>
              <a:rPr lang="en-US" i="1" dirty="0"/>
              <a:t>orders</a:t>
            </a:r>
            <a:r>
              <a:rPr lang="en-US" dirty="0"/>
              <a:t> are often sought by parties to surrogacy agreements to formalize the intent of the parties to the agreement before the child is born. </a:t>
            </a:r>
            <a:endParaRPr lang="hr-HR" dirty="0" smtClean="0"/>
          </a:p>
          <a:p>
            <a:r>
              <a:rPr lang="en-US" dirty="0" smtClean="0"/>
              <a:t>Such </a:t>
            </a:r>
            <a:r>
              <a:rPr lang="en-US" i="1" dirty="0"/>
              <a:t>orders</a:t>
            </a:r>
            <a:r>
              <a:rPr lang="en-US" dirty="0"/>
              <a:t> declare the intended parents to be the legal parents of the child.</a:t>
            </a:r>
          </a:p>
        </p:txBody>
      </p:sp>
    </p:spTree>
    <p:extLst>
      <p:ext uri="{BB962C8B-B14F-4D97-AF65-F5344CB8AC3E}">
        <p14:creationId xmlns:p14="http://schemas.microsoft.com/office/powerpoint/2010/main" val="587210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Jurisdiction</a:t>
            </a:r>
            <a:endParaRPr lang="en-US" dirty="0"/>
          </a:p>
        </p:txBody>
      </p:sp>
      <p:sp>
        <p:nvSpPr>
          <p:cNvPr id="3" name="Content Placeholder 2"/>
          <p:cNvSpPr>
            <a:spLocks noGrp="1"/>
          </p:cNvSpPr>
          <p:nvPr>
            <p:ph idx="1"/>
          </p:nvPr>
        </p:nvSpPr>
        <p:spPr/>
        <p:txBody>
          <a:bodyPr/>
          <a:lstStyle/>
          <a:p>
            <a:r>
              <a:rPr lang="en-GB" dirty="0"/>
              <a:t>In her report, the Probate Court judge stated that "[t]he primary question presented is whether, under the circumstances of this case, this Court has jurisdiction to grant the relief requested?" </a:t>
            </a:r>
            <a:endParaRPr lang="hr-HR" dirty="0" smtClean="0"/>
          </a:p>
          <a:p>
            <a:r>
              <a:rPr lang="en-GB" dirty="0" smtClean="0"/>
              <a:t>The </a:t>
            </a:r>
            <a:r>
              <a:rPr lang="en-GB" dirty="0"/>
              <a:t>Probate Court's jurisdiction over this case, however, is clear. </a:t>
            </a:r>
            <a:endParaRPr lang="hr-HR" dirty="0" smtClean="0"/>
          </a:p>
          <a:p>
            <a:r>
              <a:rPr lang="en-GB" dirty="0" smtClean="0"/>
              <a:t>First</a:t>
            </a:r>
            <a:r>
              <a:rPr lang="en-GB" dirty="0"/>
              <a:t>, as a general matter, the Probate Court has subject matter jurisdiction in questions of law and equity concerning parentage. (…) </a:t>
            </a:r>
            <a:endParaRPr lang="hr-HR" dirty="0" smtClean="0"/>
          </a:p>
          <a:p>
            <a:r>
              <a:rPr lang="en-GB" dirty="0"/>
              <a:t>Second, personal jurisdiction is also proper. The Probate Court, of course, has personal jurisdiction over the hospital, a Massachusetts corporation.  (…)  </a:t>
            </a:r>
            <a:endParaRPr lang="hr-HR" dirty="0"/>
          </a:p>
          <a:p>
            <a:endParaRPr lang="hr-HR" dirty="0"/>
          </a:p>
          <a:p>
            <a:endParaRPr lang="en-US" dirty="0"/>
          </a:p>
        </p:txBody>
      </p:sp>
    </p:spTree>
    <p:extLst>
      <p:ext uri="{BB962C8B-B14F-4D97-AF65-F5344CB8AC3E}">
        <p14:creationId xmlns:p14="http://schemas.microsoft.com/office/powerpoint/2010/main" val="1009733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Choice of law</a:t>
            </a:r>
            <a:endParaRPr lang="en-US" dirty="0"/>
          </a:p>
        </p:txBody>
      </p:sp>
      <p:sp>
        <p:nvSpPr>
          <p:cNvPr id="3" name="Content Placeholder 2"/>
          <p:cNvSpPr>
            <a:spLocks noGrp="1"/>
          </p:cNvSpPr>
          <p:nvPr>
            <p:ph idx="1"/>
          </p:nvPr>
        </p:nvSpPr>
        <p:spPr/>
        <p:txBody>
          <a:bodyPr/>
          <a:lstStyle/>
          <a:p>
            <a:r>
              <a:rPr lang="en-GB" dirty="0"/>
              <a:t>The driving issue in this case, rather, concerns choice of law</a:t>
            </a:r>
            <a:r>
              <a:rPr lang="en-GB" dirty="0" smtClean="0"/>
              <a:t>.</a:t>
            </a:r>
            <a:endParaRPr lang="hr-HR" dirty="0" smtClean="0"/>
          </a:p>
          <a:p>
            <a:r>
              <a:rPr lang="en-GB" dirty="0" smtClean="0"/>
              <a:t> </a:t>
            </a:r>
            <a:r>
              <a:rPr lang="en-GB" dirty="0"/>
              <a:t>The interested couples come from different States; the chosen hospital from yet a third. </a:t>
            </a:r>
            <a:endParaRPr lang="hr-HR" dirty="0" smtClean="0"/>
          </a:p>
          <a:p>
            <a:r>
              <a:rPr lang="en-GB" dirty="0" smtClean="0"/>
              <a:t>None </a:t>
            </a:r>
            <a:r>
              <a:rPr lang="en-GB" dirty="0"/>
              <a:t>of the individual parties resides in the </a:t>
            </a:r>
            <a:r>
              <a:rPr lang="en-GB" dirty="0" smtClean="0"/>
              <a:t>Commonwealth</a:t>
            </a:r>
            <a:r>
              <a:rPr lang="hr-HR" dirty="0" smtClean="0"/>
              <a:t>*</a:t>
            </a:r>
            <a:r>
              <a:rPr lang="en-GB" dirty="0" smtClean="0"/>
              <a:t>, </a:t>
            </a:r>
            <a:r>
              <a:rPr lang="en-GB" dirty="0"/>
              <a:t>yet they have contracted that Massachusetts law govern the gestational carrier agreement and, by extension, the petition for judgments of parentage and for a </a:t>
            </a:r>
            <a:r>
              <a:rPr lang="en-GB" dirty="0" err="1"/>
              <a:t>prebirth</a:t>
            </a:r>
            <a:r>
              <a:rPr lang="en-GB" dirty="0"/>
              <a:t> order. </a:t>
            </a:r>
            <a:endParaRPr lang="hr-HR" dirty="0" smtClean="0"/>
          </a:p>
          <a:p>
            <a:r>
              <a:rPr lang="en-GB" dirty="0" smtClean="0"/>
              <a:t>We </a:t>
            </a:r>
            <a:r>
              <a:rPr lang="en-GB" dirty="0"/>
              <a:t>must consider whether to respect their </a:t>
            </a:r>
            <a:r>
              <a:rPr lang="en-GB" dirty="0" smtClean="0"/>
              <a:t>choice</a:t>
            </a:r>
            <a:endParaRPr lang="hr-HR" dirty="0" smtClean="0"/>
          </a:p>
          <a:p>
            <a:r>
              <a:rPr lang="hr-HR" dirty="0" smtClean="0"/>
              <a:t>*Commonwealth: </a:t>
            </a:r>
            <a:r>
              <a:rPr lang="hr-HR" dirty="0" err="1" smtClean="0"/>
              <a:t>Kentucky</a:t>
            </a:r>
            <a:r>
              <a:rPr lang="hr-HR" dirty="0" smtClean="0"/>
              <a:t>,</a:t>
            </a:r>
            <a:r>
              <a:rPr lang="hr-HR" dirty="0"/>
              <a:t> </a:t>
            </a:r>
            <a:r>
              <a:rPr lang="hr-HR" dirty="0" err="1"/>
              <a:t>Massachusetts</a:t>
            </a:r>
            <a:r>
              <a:rPr lang="hr-HR" dirty="0"/>
              <a:t>, </a:t>
            </a:r>
            <a:r>
              <a:rPr lang="hr-HR" dirty="0" err="1"/>
              <a:t>Pennsylvania</a:t>
            </a:r>
            <a:r>
              <a:rPr lang="hr-HR" dirty="0"/>
              <a:t>, </a:t>
            </a:r>
            <a:r>
              <a:rPr lang="hr-HR" dirty="0" err="1"/>
              <a:t>and</a:t>
            </a:r>
            <a:r>
              <a:rPr lang="hr-HR" dirty="0"/>
              <a:t> </a:t>
            </a:r>
            <a:r>
              <a:rPr lang="hr-HR" dirty="0" err="1"/>
              <a:t>Virginia</a:t>
            </a:r>
            <a:endParaRPr lang="en-US" dirty="0"/>
          </a:p>
        </p:txBody>
      </p:sp>
    </p:spTree>
    <p:extLst>
      <p:ext uri="{BB962C8B-B14F-4D97-AF65-F5344CB8AC3E}">
        <p14:creationId xmlns:p14="http://schemas.microsoft.com/office/powerpoint/2010/main" val="292969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Choice</a:t>
            </a:r>
            <a:r>
              <a:rPr lang="hr-HR" dirty="0" smtClean="0"/>
              <a:t> </a:t>
            </a:r>
            <a:r>
              <a:rPr lang="hr-HR" dirty="0" err="1" smtClean="0"/>
              <a:t>of</a:t>
            </a:r>
            <a:r>
              <a:rPr lang="hr-HR" dirty="0" smtClean="0"/>
              <a:t> </a:t>
            </a:r>
            <a:r>
              <a:rPr lang="hr-HR" dirty="0" err="1" smtClean="0"/>
              <a:t>law</a:t>
            </a:r>
            <a:endParaRPr lang="en-US" dirty="0"/>
          </a:p>
        </p:txBody>
      </p:sp>
      <p:sp>
        <p:nvSpPr>
          <p:cNvPr id="3" name="Content Placeholder 2"/>
          <p:cNvSpPr>
            <a:spLocks noGrp="1"/>
          </p:cNvSpPr>
          <p:nvPr>
            <p:ph idx="1"/>
          </p:nvPr>
        </p:nvSpPr>
        <p:spPr/>
        <p:txBody>
          <a:bodyPr>
            <a:normAutofit/>
          </a:bodyPr>
          <a:lstStyle/>
          <a:p>
            <a:r>
              <a:rPr lang="en-GB" dirty="0"/>
              <a:t>The gestational carrier agreement implicates the policies of multiple States in important questions of individual safety, health, and general welfare. Complicating matters is the fact that the laws of Connecticut, New York, and Massachusetts, the three States that potentially could govern the agreement, are not in </a:t>
            </a:r>
            <a:r>
              <a:rPr lang="en-GB" dirty="0" smtClean="0"/>
              <a:t>accord</a:t>
            </a:r>
            <a:endParaRPr lang="en-US" dirty="0"/>
          </a:p>
        </p:txBody>
      </p:sp>
    </p:spTree>
    <p:extLst>
      <p:ext uri="{BB962C8B-B14F-4D97-AF65-F5344CB8AC3E}">
        <p14:creationId xmlns:p14="http://schemas.microsoft.com/office/powerpoint/2010/main" val="390148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Definition and terms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part of national law called the </a:t>
            </a:r>
            <a:r>
              <a:rPr lang="en-GB" b="1" dirty="0"/>
              <a:t>conflict of laws</a:t>
            </a:r>
            <a:r>
              <a:rPr lang="en-GB" dirty="0"/>
              <a:t>, or </a:t>
            </a:r>
            <a:r>
              <a:rPr lang="en-GB" b="1" dirty="0"/>
              <a:t>private international law</a:t>
            </a:r>
            <a:r>
              <a:rPr lang="en-GB" dirty="0"/>
              <a:t>, establishes </a:t>
            </a:r>
            <a:r>
              <a:rPr lang="en-GB" b="1" dirty="0"/>
              <a:t>rul</a:t>
            </a:r>
            <a:r>
              <a:rPr lang="en-GB" dirty="0"/>
              <a:t>es for dealing with cases involving a </a:t>
            </a:r>
            <a:r>
              <a:rPr lang="en-GB" b="1" dirty="0"/>
              <a:t>foreign element</a:t>
            </a:r>
            <a:r>
              <a:rPr lang="en-GB" dirty="0"/>
              <a:t> (i.e. contact with some system of foreign law).  </a:t>
            </a:r>
            <a:endParaRPr lang="hr-HR" dirty="0" smtClean="0"/>
          </a:p>
          <a:p>
            <a:r>
              <a:rPr lang="en-GB" dirty="0" smtClean="0"/>
              <a:t>The </a:t>
            </a:r>
            <a:r>
              <a:rPr lang="en-GB" dirty="0"/>
              <a:t>foreign elements may be events which have taken place in a foreign country or countries, or they may be the foreign </a:t>
            </a:r>
            <a:r>
              <a:rPr lang="en-GB" b="1" dirty="0"/>
              <a:t>domicile,</a:t>
            </a:r>
            <a:r>
              <a:rPr lang="en-GB" dirty="0"/>
              <a:t> </a:t>
            </a:r>
            <a:r>
              <a:rPr lang="en-GB" b="1" dirty="0"/>
              <a:t>residence,</a:t>
            </a:r>
            <a:r>
              <a:rPr lang="en-GB" dirty="0"/>
              <a:t> or place of business of the parties. </a:t>
            </a:r>
            <a:endParaRPr lang="en-US" dirty="0"/>
          </a:p>
        </p:txBody>
      </p:sp>
    </p:spTree>
    <p:extLst>
      <p:ext uri="{BB962C8B-B14F-4D97-AF65-F5344CB8AC3E}">
        <p14:creationId xmlns:p14="http://schemas.microsoft.com/office/powerpoint/2010/main" val="12535851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Public</a:t>
            </a:r>
            <a:r>
              <a:rPr lang="hr-HR" dirty="0" smtClean="0"/>
              <a:t> </a:t>
            </a:r>
            <a:r>
              <a:rPr lang="hr-HR" dirty="0" err="1" smtClean="0"/>
              <a:t>policies</a:t>
            </a:r>
            <a:endParaRPr lang="en-US" dirty="0"/>
          </a:p>
        </p:txBody>
      </p:sp>
      <p:sp>
        <p:nvSpPr>
          <p:cNvPr id="3" name="Content Placeholder 2"/>
          <p:cNvSpPr>
            <a:spLocks noGrp="1"/>
          </p:cNvSpPr>
          <p:nvPr>
            <p:ph idx="1"/>
          </p:nvPr>
        </p:nvSpPr>
        <p:spPr/>
        <p:txBody>
          <a:bodyPr>
            <a:normAutofit fontScale="92500" lnSpcReduction="10000"/>
          </a:bodyPr>
          <a:lstStyle/>
          <a:p>
            <a:r>
              <a:rPr lang="en-GB" dirty="0"/>
              <a:t>. In Connecticut, where the genetic parents reside, gestational carrier agreements are not expressly prohibited by, and perhaps may be contemplated by, the recently amended statute governing the issuance of birth certificates. (…). </a:t>
            </a:r>
            <a:endParaRPr lang="hr-HR" dirty="0" smtClean="0"/>
          </a:p>
          <a:p>
            <a:r>
              <a:rPr lang="en-GB" dirty="0" smtClean="0"/>
              <a:t>The </a:t>
            </a:r>
            <a:r>
              <a:rPr lang="en-GB" dirty="0"/>
              <a:t>gestational carrier resides in New York, a State that has expressed a strong public policy against all gestational carrier agreements. (…) ("Surrogate parenting contracts are hereby declared contrary to the public policy of this state, and are void and unenforceable"). </a:t>
            </a:r>
            <a:endParaRPr lang="hr-HR" dirty="0" smtClean="0"/>
          </a:p>
          <a:p>
            <a:r>
              <a:rPr lang="en-GB" dirty="0" smtClean="0"/>
              <a:t>Massachusetts</a:t>
            </a:r>
            <a:r>
              <a:rPr lang="en-GB" dirty="0"/>
              <a:t>, as we have noted, recognizes gestational carrier agreements in some circumstances. (…)"[W]here the significant contacts are so widely dispersed that determination of the state of the applicable law without regard to the parties' choice would present real difficulties," the Restatement instructs that the parties' choice of law will be </a:t>
            </a:r>
            <a:r>
              <a:rPr lang="en-GB" dirty="0" err="1"/>
              <a:t>honored</a:t>
            </a:r>
            <a:r>
              <a:rPr lang="en-GB" dirty="0"/>
              <a:t>.  (…).</a:t>
            </a:r>
            <a:endParaRPr lang="hr-HR" dirty="0"/>
          </a:p>
        </p:txBody>
      </p:sp>
    </p:spTree>
    <p:extLst>
      <p:ext uri="{BB962C8B-B14F-4D97-AF65-F5344CB8AC3E}">
        <p14:creationId xmlns:p14="http://schemas.microsoft.com/office/powerpoint/2010/main" val="1273897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Conclusion</a:t>
            </a:r>
            <a:endParaRPr lang="en-US" dirty="0"/>
          </a:p>
        </p:txBody>
      </p:sp>
      <p:sp>
        <p:nvSpPr>
          <p:cNvPr id="3" name="Content Placeholder 2"/>
          <p:cNvSpPr>
            <a:spLocks noGrp="1"/>
          </p:cNvSpPr>
          <p:nvPr>
            <p:ph idx="1"/>
          </p:nvPr>
        </p:nvSpPr>
        <p:spPr/>
        <p:txBody>
          <a:bodyPr/>
          <a:lstStyle/>
          <a:p>
            <a:r>
              <a:rPr lang="en-GB" dirty="0"/>
              <a:t>For the foregoing reasons, on July 1, 2004, we ordered that the judgment of the Probate Court dismissing the plaintiffs' complaint be vacated, and the</a:t>
            </a:r>
            <a:r>
              <a:rPr lang="en-GB" b="1" dirty="0"/>
              <a:t> </a:t>
            </a:r>
            <a:r>
              <a:rPr lang="en-GB" dirty="0"/>
              <a:t>injunction pending appeal ordered by the single justice of the Appeals Court be dissolved. </a:t>
            </a:r>
            <a:endParaRPr lang="hr-HR" dirty="0" smtClean="0"/>
          </a:p>
          <a:p>
            <a:r>
              <a:rPr lang="en-GB" dirty="0" smtClean="0"/>
              <a:t>We</a:t>
            </a:r>
            <a:r>
              <a:rPr lang="en-GB" b="1" dirty="0" smtClean="0"/>
              <a:t> </a:t>
            </a:r>
            <a:r>
              <a:rPr lang="en-GB" dirty="0"/>
              <a:t>remanded</a:t>
            </a:r>
            <a:r>
              <a:rPr lang="en-GB" b="1" dirty="0"/>
              <a:t> </a:t>
            </a:r>
            <a:r>
              <a:rPr lang="en-GB" dirty="0"/>
              <a:t>the case to the Probate and Family Court where a judgment was to enter declaring the plaintiffs to be the legal parents of the unborn child and ordering the hospital, Berkshire Health Systems, Inc., through its reporters, on the birth of the child, to place the plaintiffs' names on the record of birth created pursuant to G. L. c. 46, </a:t>
            </a:r>
            <a:r>
              <a:rPr lang="en-GB" dirty="0" err="1"/>
              <a:t>s.s.</a:t>
            </a:r>
            <a:r>
              <a:rPr lang="en-GB" dirty="0"/>
              <a:t> 1, 3, and 3A, listing the plaintiffs as the father and mother, respectively, of the child.</a:t>
            </a:r>
            <a:endParaRPr lang="hr-HR" dirty="0"/>
          </a:p>
        </p:txBody>
      </p:sp>
    </p:spTree>
    <p:extLst>
      <p:ext uri="{BB962C8B-B14F-4D97-AF65-F5344CB8AC3E}">
        <p14:creationId xmlns:p14="http://schemas.microsoft.com/office/powerpoint/2010/main" val="2365189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pPr lvl="0" fontAlgn="base"/>
            <a:r>
              <a:rPr lang="en-GB" dirty="0"/>
              <a:t>What is the structure of the judgment? Which elements are included?</a:t>
            </a:r>
            <a:endParaRPr lang="hr-HR" dirty="0"/>
          </a:p>
          <a:p>
            <a:pPr lvl="0" fontAlgn="base"/>
            <a:r>
              <a:rPr lang="en-GB" dirty="0"/>
              <a:t>What is the main issue under consideration?</a:t>
            </a:r>
            <a:endParaRPr lang="hr-HR" dirty="0"/>
          </a:p>
          <a:p>
            <a:pPr lvl="0" fontAlgn="base"/>
            <a:r>
              <a:rPr lang="en-GB" dirty="0"/>
              <a:t>Who are the plaintiffs?</a:t>
            </a:r>
            <a:endParaRPr lang="hr-HR" dirty="0"/>
          </a:p>
          <a:p>
            <a:pPr lvl="0" fontAlgn="base"/>
            <a:r>
              <a:rPr lang="en-GB" dirty="0"/>
              <a:t>Who are the nominal defendants?</a:t>
            </a:r>
            <a:endParaRPr lang="hr-HR" dirty="0"/>
          </a:p>
          <a:p>
            <a:pPr lvl="0" fontAlgn="base"/>
            <a:r>
              <a:rPr lang="en-GB" dirty="0"/>
              <a:t>Where do the plaintiffs and defendants reside?</a:t>
            </a:r>
            <a:endParaRPr lang="hr-HR" dirty="0"/>
          </a:p>
          <a:p>
            <a:pPr lvl="0" fontAlgn="base"/>
            <a:r>
              <a:rPr lang="en-GB" dirty="0"/>
              <a:t>What was the parties’ choice of law in the gestational carrier contract?</a:t>
            </a:r>
            <a:endParaRPr lang="hr-HR" dirty="0"/>
          </a:p>
          <a:p>
            <a:pPr lvl="0" fontAlgn="base"/>
            <a:r>
              <a:rPr lang="en-GB" dirty="0"/>
              <a:t>Which state laws were involved in this case?</a:t>
            </a:r>
            <a:endParaRPr lang="hr-HR" dirty="0"/>
          </a:p>
        </p:txBody>
      </p:sp>
    </p:spTree>
    <p:extLst>
      <p:ext uri="{BB962C8B-B14F-4D97-AF65-F5344CB8AC3E}">
        <p14:creationId xmlns:p14="http://schemas.microsoft.com/office/powerpoint/2010/main" val="2328038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pPr lvl="0" fontAlgn="base"/>
            <a:r>
              <a:rPr lang="en-GB" dirty="0"/>
              <a:t>Which courts were involved?</a:t>
            </a:r>
            <a:endParaRPr lang="hr-HR" dirty="0"/>
          </a:p>
          <a:p>
            <a:pPr lvl="0" fontAlgn="base"/>
            <a:r>
              <a:rPr lang="en-GB" dirty="0"/>
              <a:t>Which basic conflict of laws questions had to be decided?</a:t>
            </a:r>
            <a:endParaRPr lang="hr-HR" dirty="0"/>
          </a:p>
          <a:p>
            <a:pPr lvl="0" fontAlgn="base"/>
            <a:r>
              <a:rPr lang="en-GB" dirty="0"/>
              <a:t>What was the decision of the judge in the Probate and Family Court? </a:t>
            </a:r>
            <a:endParaRPr lang="hr-HR" dirty="0"/>
          </a:p>
          <a:p>
            <a:pPr lvl="0" fontAlgn="base"/>
            <a:r>
              <a:rPr lang="en-GB" dirty="0"/>
              <a:t>Was the decision upheld by the higher courts?</a:t>
            </a:r>
            <a:endParaRPr lang="hr-HR" dirty="0"/>
          </a:p>
          <a:p>
            <a:pPr lvl="0" fontAlgn="base"/>
            <a:r>
              <a:rPr lang="en-GB" dirty="0"/>
              <a:t>How do the three state jurisdictions approach gestational carrier contracts?</a:t>
            </a:r>
            <a:endParaRPr lang="hr-HR" dirty="0"/>
          </a:p>
          <a:p>
            <a:pPr lvl="0" fontAlgn="base"/>
            <a:r>
              <a:rPr lang="en-GB" dirty="0"/>
              <a:t>What is the relationship between the parties’ choice of laws and public policy?</a:t>
            </a:r>
            <a:endParaRPr lang="hr-HR" dirty="0"/>
          </a:p>
          <a:p>
            <a:pPr lvl="0" fontAlgn="base"/>
            <a:r>
              <a:rPr lang="en-GB" dirty="0"/>
              <a:t>What was the decision of the Supreme Judicial Court?</a:t>
            </a:r>
            <a:endParaRPr lang="hr-HR" dirty="0"/>
          </a:p>
          <a:p>
            <a:endParaRPr lang="en-US" dirty="0"/>
          </a:p>
        </p:txBody>
      </p:sp>
    </p:spTree>
    <p:extLst>
      <p:ext uri="{BB962C8B-B14F-4D97-AF65-F5344CB8AC3E}">
        <p14:creationId xmlns:p14="http://schemas.microsoft.com/office/powerpoint/2010/main" val="20858675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Match the terms with their definitions</a:t>
            </a:r>
            <a:endParaRPr lang="en-US" dirty="0"/>
          </a:p>
        </p:txBody>
      </p:sp>
      <p:graphicFrame>
        <p:nvGraphicFramePr>
          <p:cNvPr id="4" name="Content Placeholder 3"/>
          <p:cNvGraphicFramePr>
            <a:graphicFrameLocks noGrp="1"/>
          </p:cNvGraphicFramePr>
          <p:nvPr>
            <p:ph idx="1"/>
          </p:nvPr>
        </p:nvGraphicFramePr>
        <p:xfrm>
          <a:off x="1372891" y="2052638"/>
          <a:ext cx="8407994" cy="4886155"/>
        </p:xfrm>
        <a:graphic>
          <a:graphicData uri="http://schemas.openxmlformats.org/drawingml/2006/table">
            <a:tbl>
              <a:tblPr firstRow="1" firstCol="1" bandRow="1">
                <a:tableStyleId>{5C22544A-7EE6-4342-B048-85BDC9FD1C3A}</a:tableStyleId>
              </a:tblPr>
              <a:tblGrid>
                <a:gridCol w="4203997"/>
                <a:gridCol w="4203997"/>
              </a:tblGrid>
              <a:tr h="309228">
                <a:tc>
                  <a:txBody>
                    <a:bodyPr/>
                    <a:lstStyle/>
                    <a:p>
                      <a:pPr algn="just">
                        <a:lnSpc>
                          <a:spcPct val="107000"/>
                        </a:lnSpc>
                        <a:spcAft>
                          <a:spcPts val="800"/>
                        </a:spcAft>
                      </a:pPr>
                      <a:r>
                        <a:rPr lang="en-GB" sz="1100">
                          <a:effectLst/>
                        </a:rPr>
                        <a:t>TERM</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algn="just">
                        <a:lnSpc>
                          <a:spcPct val="107000"/>
                        </a:lnSpc>
                        <a:spcAft>
                          <a:spcPts val="800"/>
                        </a:spcAft>
                      </a:pPr>
                      <a:r>
                        <a:rPr lang="en-GB" sz="1100">
                          <a:effectLst/>
                        </a:rPr>
                        <a:t>DEFINITION</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493142">
                <a:tc>
                  <a:txBody>
                    <a:bodyPr/>
                    <a:lstStyle/>
                    <a:p>
                      <a:pPr algn="just">
                        <a:lnSpc>
                          <a:spcPct val="107000"/>
                        </a:lnSpc>
                        <a:spcAft>
                          <a:spcPts val="800"/>
                        </a:spcAft>
                      </a:pPr>
                      <a:r>
                        <a:rPr lang="en-GB" sz="1100">
                          <a:effectLst/>
                        </a:rPr>
                        <a:t>1.complaint</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An order that assigns parentage to the intended parents and removes any rights or obligations from the surrogate</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309228">
                <a:tc>
                  <a:txBody>
                    <a:bodyPr/>
                    <a:lstStyle/>
                    <a:p>
                      <a:pPr algn="just">
                        <a:lnSpc>
                          <a:spcPct val="107000"/>
                        </a:lnSpc>
                        <a:spcAft>
                          <a:spcPts val="800"/>
                        </a:spcAft>
                      </a:pPr>
                      <a:r>
                        <a:rPr lang="en-GB" sz="1100">
                          <a:effectLst/>
                        </a:rPr>
                        <a:t>2.custody</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A remedy sought by a claimant in a legal action</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309228">
                <a:tc>
                  <a:txBody>
                    <a:bodyPr/>
                    <a:lstStyle/>
                    <a:p>
                      <a:pPr algn="just">
                        <a:lnSpc>
                          <a:spcPct val="107000"/>
                        </a:lnSpc>
                        <a:spcAft>
                          <a:spcPts val="800"/>
                        </a:spcAft>
                      </a:pPr>
                      <a:r>
                        <a:rPr lang="en-GB" sz="1100">
                          <a:effectLst/>
                        </a:rPr>
                        <a:t>3.domicile</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The place where one makes his/her home</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493142">
                <a:tc>
                  <a:txBody>
                    <a:bodyPr/>
                    <a:lstStyle/>
                    <a:p>
                      <a:pPr algn="just">
                        <a:lnSpc>
                          <a:spcPct val="107000"/>
                        </a:lnSpc>
                        <a:spcAft>
                          <a:spcPts val="800"/>
                        </a:spcAft>
                      </a:pPr>
                      <a:r>
                        <a:rPr lang="en-GB" sz="1100">
                          <a:effectLst/>
                        </a:rPr>
                        <a:t>4.forum shopping</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A statement of the case made by the claimant at the beginning of a civil action</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309228">
                <a:tc>
                  <a:txBody>
                    <a:bodyPr/>
                    <a:lstStyle/>
                    <a:p>
                      <a:pPr algn="just">
                        <a:lnSpc>
                          <a:spcPct val="107000"/>
                        </a:lnSpc>
                        <a:spcAft>
                          <a:spcPts val="800"/>
                        </a:spcAft>
                      </a:pPr>
                      <a:r>
                        <a:rPr lang="en-GB" sz="1100">
                          <a:effectLst/>
                        </a:rPr>
                        <a:t>5. prebirth order</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The care, control, guardianship, and maintenance of a child</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677055">
                <a:tc>
                  <a:txBody>
                    <a:bodyPr/>
                    <a:lstStyle/>
                    <a:p>
                      <a:pPr algn="just">
                        <a:lnSpc>
                          <a:spcPct val="107000"/>
                        </a:lnSpc>
                        <a:spcAft>
                          <a:spcPts val="800"/>
                        </a:spcAft>
                      </a:pPr>
                      <a:r>
                        <a:rPr lang="en-GB" sz="1100">
                          <a:effectLst/>
                        </a:rPr>
                        <a:t>6.relief</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The practice adopted by some litigants to have their legal case </a:t>
                      </a:r>
                      <a:r>
                        <a:rPr lang="en-GB" sz="1100" u="sng">
                          <a:effectLst/>
                          <a:hlinkClick r:id="rId2"/>
                        </a:rPr>
                        <a:t> </a:t>
                      </a:r>
                      <a:r>
                        <a:rPr lang="en-GB" sz="1100">
                          <a:effectLst/>
                        </a:rPr>
                        <a:t>heard in the court</a:t>
                      </a:r>
                      <a:r>
                        <a:rPr lang="en-GB" sz="1100" u="sng">
                          <a:effectLst/>
                          <a:hlinkClick r:id="rId3"/>
                        </a:rPr>
                        <a:t> </a:t>
                      </a:r>
                      <a:r>
                        <a:rPr lang="en-GB" sz="1100">
                          <a:effectLst/>
                        </a:rPr>
                        <a:t>thought most likely to provide a favourable judgment</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309228">
                <a:tc>
                  <a:txBody>
                    <a:bodyPr/>
                    <a:lstStyle/>
                    <a:p>
                      <a:pPr algn="just">
                        <a:lnSpc>
                          <a:spcPct val="107000"/>
                        </a:lnSpc>
                        <a:spcAft>
                          <a:spcPts val="800"/>
                        </a:spcAft>
                      </a:pPr>
                      <a:r>
                        <a:rPr lang="en-GB" sz="1100">
                          <a:effectLst/>
                        </a:rPr>
                        <a:t>7.remand</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To cancel a court order or judgment or render it null and void.</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493142">
                <a:tc>
                  <a:txBody>
                    <a:bodyPr/>
                    <a:lstStyle/>
                    <a:p>
                      <a:pPr algn="just">
                        <a:lnSpc>
                          <a:spcPct val="107000"/>
                        </a:lnSpc>
                        <a:spcAft>
                          <a:spcPts val="800"/>
                        </a:spcAft>
                      </a:pPr>
                      <a:r>
                        <a:rPr lang="en-GB" sz="1100">
                          <a:effectLst/>
                        </a:rPr>
                        <a:t>8.residence</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a:effectLst/>
                        </a:rPr>
                        <a:t>The country that a person treats as his permanent home and to which he has the closest legal attachment</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r h="493142">
                <a:tc>
                  <a:txBody>
                    <a:bodyPr/>
                    <a:lstStyle/>
                    <a:p>
                      <a:pPr algn="just">
                        <a:lnSpc>
                          <a:spcPct val="107000"/>
                        </a:lnSpc>
                        <a:spcAft>
                          <a:spcPts val="800"/>
                        </a:spcAft>
                      </a:pPr>
                      <a:r>
                        <a:rPr lang="en-GB" sz="1100">
                          <a:effectLst/>
                        </a:rPr>
                        <a:t>9. vacate</a:t>
                      </a:r>
                      <a:endParaRPr lang="hr-HR" sz="100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c>
                  <a:txBody>
                    <a:bodyPr/>
                    <a:lstStyle/>
                    <a:p>
                      <a:pPr marL="342900" lvl="0" indent="-342900" algn="just">
                        <a:lnSpc>
                          <a:spcPct val="107000"/>
                        </a:lnSpc>
                        <a:spcAft>
                          <a:spcPts val="800"/>
                        </a:spcAft>
                        <a:buFont typeface="+mj-lt"/>
                        <a:buAutoNum type="alphaLcPeriod"/>
                      </a:pPr>
                      <a:r>
                        <a:rPr lang="en-GB" sz="1100" dirty="0">
                          <a:effectLst/>
                        </a:rPr>
                        <a:t>To send a case back to a lower court after a higher court has given an opinion on it</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657" marR="62657" marT="62657" marB="62657"/>
                </a:tc>
              </a:tr>
            </a:tbl>
          </a:graphicData>
        </a:graphic>
      </p:graphicFrame>
    </p:spTree>
    <p:extLst>
      <p:ext uri="{BB962C8B-B14F-4D97-AF65-F5344CB8AC3E}">
        <p14:creationId xmlns:p14="http://schemas.microsoft.com/office/powerpoint/2010/main" val="106244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Examples</a:t>
            </a:r>
            <a:endParaRPr lang="en-US" dirty="0"/>
          </a:p>
        </p:txBody>
      </p:sp>
      <p:sp>
        <p:nvSpPr>
          <p:cNvPr id="3" name="Content Placeholder 2"/>
          <p:cNvSpPr>
            <a:spLocks noGrp="1"/>
          </p:cNvSpPr>
          <p:nvPr>
            <p:ph idx="1"/>
          </p:nvPr>
        </p:nvSpPr>
        <p:spPr/>
        <p:txBody>
          <a:bodyPr/>
          <a:lstStyle/>
          <a:p>
            <a:r>
              <a:rPr lang="hr-HR" dirty="0"/>
              <a:t>t</a:t>
            </a:r>
            <a:r>
              <a:rPr lang="en-GB" dirty="0" smtClean="0"/>
              <a:t>he </a:t>
            </a:r>
            <a:r>
              <a:rPr lang="en-GB" dirty="0"/>
              <a:t>case may involve a contract between an English and a Croatian person, made by correspondence, to be performed partly in England and partly in Croatia or in a third country. </a:t>
            </a:r>
            <a:endParaRPr lang="hr-HR" dirty="0" smtClean="0"/>
          </a:p>
          <a:p>
            <a:r>
              <a:rPr lang="hr-HR" dirty="0"/>
              <a:t>t</a:t>
            </a:r>
            <a:r>
              <a:rPr lang="en-GB" dirty="0" smtClean="0"/>
              <a:t>he </a:t>
            </a:r>
            <a:r>
              <a:rPr lang="en-GB" dirty="0"/>
              <a:t>English court may be hearing a tort case in which an English defendant's conduct in Paris caused injury to an Italian visitor </a:t>
            </a:r>
            <a:r>
              <a:rPr lang="en-GB" dirty="0" smtClean="0"/>
              <a:t>there.</a:t>
            </a:r>
            <a:endParaRPr lang="hr-HR" dirty="0" smtClean="0"/>
          </a:p>
          <a:p>
            <a:r>
              <a:rPr lang="en-GB" dirty="0" smtClean="0"/>
              <a:t>Another </a:t>
            </a:r>
            <a:r>
              <a:rPr lang="en-GB" dirty="0"/>
              <a:t>example is a case in which the English court has to decide on the validity of a marriage celebrated in Italy between an English woman and a French man. </a:t>
            </a:r>
            <a:endParaRPr lang="hr-HR" dirty="0" smtClean="0"/>
          </a:p>
          <a:p>
            <a:r>
              <a:rPr lang="hr-HR" dirty="0"/>
              <a:t>A</a:t>
            </a:r>
            <a:r>
              <a:rPr lang="en-GB" dirty="0" err="1" smtClean="0"/>
              <a:t>ny</a:t>
            </a:r>
            <a:r>
              <a:rPr lang="en-GB" dirty="0" smtClean="0"/>
              <a:t> </a:t>
            </a:r>
            <a:r>
              <a:rPr lang="en-GB" dirty="0"/>
              <a:t>case involving a foreign element raises potential conflict of laws issues.</a:t>
            </a:r>
            <a:endParaRPr lang="hr-HR" dirty="0"/>
          </a:p>
          <a:p>
            <a:endParaRPr lang="en-US" dirty="0"/>
          </a:p>
        </p:txBody>
      </p:sp>
    </p:spTree>
    <p:extLst>
      <p:ext uri="{BB962C8B-B14F-4D97-AF65-F5344CB8AC3E}">
        <p14:creationId xmlns:p14="http://schemas.microsoft.com/office/powerpoint/2010/main" val="93110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Conflict</a:t>
            </a:r>
            <a:r>
              <a:rPr lang="hr-HR" dirty="0" smtClean="0"/>
              <a:t> </a:t>
            </a:r>
            <a:r>
              <a:rPr lang="hr-HR" dirty="0" err="1" smtClean="0"/>
              <a:t>of</a:t>
            </a:r>
            <a:r>
              <a:rPr lang="hr-HR" dirty="0" smtClean="0"/>
              <a:t> </a:t>
            </a:r>
            <a:r>
              <a:rPr lang="hr-HR" dirty="0" err="1" smtClean="0"/>
              <a:t>laws</a:t>
            </a:r>
            <a:r>
              <a:rPr lang="hr-HR" dirty="0" smtClean="0"/>
              <a:t>/</a:t>
            </a:r>
            <a:r>
              <a:rPr lang="hr-HR" dirty="0" err="1" smtClean="0"/>
              <a:t>Private</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dirty="0"/>
              <a:t>The area of private law involving a foreign element is referred to as the conflict of laws or private international law. </a:t>
            </a:r>
            <a:endParaRPr lang="hr-HR" dirty="0" smtClean="0"/>
          </a:p>
          <a:p>
            <a:r>
              <a:rPr lang="en-GB" dirty="0" smtClean="0"/>
              <a:t>Conflict </a:t>
            </a:r>
            <a:r>
              <a:rPr lang="en-GB" dirty="0"/>
              <a:t>of laws is concerned with cases in which the parties or other relevant issues are connected with more than one country. </a:t>
            </a:r>
            <a:endParaRPr lang="hr-HR" dirty="0" smtClean="0"/>
          </a:p>
          <a:p>
            <a:r>
              <a:rPr lang="en-GB" dirty="0" smtClean="0"/>
              <a:t>Different </a:t>
            </a:r>
            <a:r>
              <a:rPr lang="en-GB" dirty="0"/>
              <a:t>countries have different laws and there can be a 'conflict' in a sense that more than one country might have </a:t>
            </a:r>
            <a:r>
              <a:rPr lang="en-GB" b="1" dirty="0"/>
              <a:t>jurisdiction</a:t>
            </a:r>
            <a:r>
              <a:rPr lang="en-GB" dirty="0"/>
              <a:t> and more than one law can be applied. </a:t>
            </a:r>
            <a:endParaRPr lang="hr-HR" dirty="0" smtClean="0"/>
          </a:p>
          <a:p>
            <a:r>
              <a:rPr lang="en-GB" dirty="0" smtClean="0"/>
              <a:t>Conflict </a:t>
            </a:r>
            <a:r>
              <a:rPr lang="en-GB" dirty="0"/>
              <a:t>of laws rules indicate which court should have jurisdiction and which of the 'conflicting' laws should be applied.</a:t>
            </a:r>
            <a:endParaRPr lang="hr-HR" dirty="0"/>
          </a:p>
          <a:p>
            <a:endParaRPr lang="en-US" dirty="0"/>
          </a:p>
        </p:txBody>
      </p:sp>
    </p:spTree>
    <p:extLst>
      <p:ext uri="{BB962C8B-B14F-4D97-AF65-F5344CB8AC3E}">
        <p14:creationId xmlns:p14="http://schemas.microsoft.com/office/powerpoint/2010/main" val="789774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Private</a:t>
            </a:r>
            <a:r>
              <a:rPr lang="hr-HR" dirty="0" smtClean="0"/>
              <a:t> </a:t>
            </a:r>
            <a:r>
              <a:rPr lang="hr-HR" dirty="0" err="1" smtClean="0"/>
              <a:t>international</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dirty="0"/>
              <a:t>As to the term 'private international law', the subject is 'international' because of the facts of the case, or the parties to it, are connected with another country or countries. </a:t>
            </a:r>
            <a:endParaRPr lang="hr-HR" dirty="0" smtClean="0"/>
          </a:p>
          <a:p>
            <a:r>
              <a:rPr lang="en-GB" dirty="0" smtClean="0"/>
              <a:t>It </a:t>
            </a:r>
            <a:r>
              <a:rPr lang="en-GB" dirty="0"/>
              <a:t>is 'private' as opposed to 'public' international law because it is not concerned with relations between  states, but with disputes between persons arising out of their marriages, contracts, wills, torts and other private law matters. </a:t>
            </a:r>
            <a:endParaRPr lang="hr-HR" dirty="0"/>
          </a:p>
          <a:p>
            <a:endParaRPr lang="en-US" dirty="0"/>
          </a:p>
        </p:txBody>
      </p:sp>
    </p:spTree>
    <p:extLst>
      <p:ext uri="{BB962C8B-B14F-4D97-AF65-F5344CB8AC3E}">
        <p14:creationId xmlns:p14="http://schemas.microsoft.com/office/powerpoint/2010/main" val="781755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meaning of a ‘country’ in private international law</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For the purposes of the conflict of laws, a 'country' is any territorial unit having its own separate system of law, whether or not it constitutes an independent state politically. </a:t>
            </a:r>
            <a:endParaRPr lang="hr-HR" dirty="0" smtClean="0"/>
          </a:p>
          <a:p>
            <a:r>
              <a:rPr lang="hr-HR" dirty="0"/>
              <a:t>I</a:t>
            </a:r>
            <a:r>
              <a:rPr lang="en-GB" dirty="0" smtClean="0"/>
              <a:t>n </a:t>
            </a:r>
            <a:r>
              <a:rPr lang="en-GB" dirty="0"/>
              <a:t>this respect, England, Scotland and Northern Ireland are separate countries because they have separate legal systems. On the other hand, Wales is not a country, because its system of law is the same as that of England. The United Kingdom cannot be the relevant country for the purposes of those branches of private law for which there is no such thing as the law of the United Kingdom. </a:t>
            </a:r>
            <a:endParaRPr lang="en-US" dirty="0"/>
          </a:p>
        </p:txBody>
      </p:sp>
    </p:spTree>
    <p:extLst>
      <p:ext uri="{BB962C8B-B14F-4D97-AF65-F5344CB8AC3E}">
        <p14:creationId xmlns:p14="http://schemas.microsoft.com/office/powerpoint/2010/main" val="102751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meaning of a ‘country’ in private international law</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E</a:t>
            </a:r>
            <a:r>
              <a:rPr lang="en-GB" dirty="0" smtClean="0"/>
              <a:t>ach </a:t>
            </a:r>
            <a:r>
              <a:rPr lang="en-GB" dirty="0"/>
              <a:t>of the states in the United States, each Canadian province and Australian state is a separate country. </a:t>
            </a:r>
            <a:endParaRPr lang="hr-HR" dirty="0" smtClean="0"/>
          </a:p>
          <a:p>
            <a:r>
              <a:rPr lang="en-GB" dirty="0" smtClean="0"/>
              <a:t>One </a:t>
            </a:r>
            <a:r>
              <a:rPr lang="en-GB" dirty="0"/>
              <a:t>needs to know, for instance, whether a tort was committed in Ontario, not whether it was committed in Canada. </a:t>
            </a:r>
            <a:endParaRPr lang="hr-HR" dirty="0" smtClean="0"/>
          </a:p>
          <a:p>
            <a:r>
              <a:rPr lang="en-GB" dirty="0" smtClean="0"/>
              <a:t>To </a:t>
            </a:r>
            <a:r>
              <a:rPr lang="en-GB" dirty="0"/>
              <a:t>be sure, it does not follow that a country, for conflict of laws purposes, cannot coincide with a sovereign independent </a:t>
            </a:r>
            <a:r>
              <a:rPr lang="en-GB" dirty="0" smtClean="0"/>
              <a:t>state.</a:t>
            </a:r>
            <a:endParaRPr lang="hr-HR" dirty="0" smtClean="0"/>
          </a:p>
          <a:p>
            <a:r>
              <a:rPr lang="hr-HR" dirty="0"/>
              <a:t>T</a:t>
            </a:r>
            <a:r>
              <a:rPr lang="en-GB" dirty="0" smtClean="0"/>
              <a:t>hey </a:t>
            </a:r>
            <a:r>
              <a:rPr lang="en-GB" dirty="0"/>
              <a:t>usually coincide because many states have a uniform legal system throughout their territory.</a:t>
            </a:r>
            <a:endParaRPr lang="hr-HR" dirty="0"/>
          </a:p>
          <a:p>
            <a:endParaRPr lang="en-US" dirty="0"/>
          </a:p>
        </p:txBody>
      </p:sp>
    </p:spTree>
    <p:extLst>
      <p:ext uri="{BB962C8B-B14F-4D97-AF65-F5344CB8AC3E}">
        <p14:creationId xmlns:p14="http://schemas.microsoft.com/office/powerpoint/2010/main" val="3972390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86</TotalTime>
  <Words>3450</Words>
  <Application>Microsoft Office PowerPoint</Application>
  <PresentationFormat>Widescreen</PresentationFormat>
  <Paragraphs>244</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Century Gothic</vt:lpstr>
      <vt:lpstr>Times New Roman</vt:lpstr>
      <vt:lpstr>Wingdings 3</vt:lpstr>
      <vt:lpstr>Ion</vt:lpstr>
      <vt:lpstr>PRIVATE INTERNATIONAL LAW</vt:lpstr>
      <vt:lpstr>Preview</vt:lpstr>
      <vt:lpstr>I Answer the following questions.  </vt:lpstr>
      <vt:lpstr>Definition and terms </vt:lpstr>
      <vt:lpstr>Examples</vt:lpstr>
      <vt:lpstr>Conflict of laws/Private international law</vt:lpstr>
      <vt:lpstr>Private international law</vt:lpstr>
      <vt:lpstr>The meaning of a ‘country’ in private international law </vt:lpstr>
      <vt:lpstr>The meaning of a ‘country’ in private international law </vt:lpstr>
      <vt:lpstr>Issues to be decided in conflict of law cases </vt:lpstr>
      <vt:lpstr>Jurisdiction.</vt:lpstr>
      <vt:lpstr>Choice of law</vt:lpstr>
      <vt:lpstr>Connecting factors</vt:lpstr>
      <vt:lpstr>Recognition and enforcement of foreign judgments</vt:lpstr>
      <vt:lpstr>Recognition and enforcement of foreign judgments</vt:lpstr>
      <vt:lpstr>International regulation  </vt:lpstr>
      <vt:lpstr>International regulation</vt:lpstr>
      <vt:lpstr>International regulation</vt:lpstr>
      <vt:lpstr>The Hague Conference on Private International Law</vt:lpstr>
      <vt:lpstr>Rome Convention (1998)</vt:lpstr>
      <vt:lpstr>Rome Convention (1998)</vt:lpstr>
      <vt:lpstr>Rome Convention (1998)</vt:lpstr>
      <vt:lpstr>International instruments</vt:lpstr>
      <vt:lpstr>A glossary of connecting factors</vt:lpstr>
      <vt:lpstr>Glossary of connecting factors</vt:lpstr>
      <vt:lpstr>Summary</vt:lpstr>
      <vt:lpstr>Answer the following questions</vt:lpstr>
      <vt:lpstr>True or false? (p. 204/5)</vt:lpstr>
      <vt:lpstr>True or false?</vt:lpstr>
      <vt:lpstr>claims    concurrent    defendant    federal    jurisdiction    jury law    plaintiff’s    procedural    sue </vt:lpstr>
      <vt:lpstr>Case Analysis: Hodas v. Morin </vt:lpstr>
      <vt:lpstr>RICHARD I. HODAS &amp; another vs. KIMBERLY MORIN &amp; others. 442 Mass. 544 </vt:lpstr>
      <vt:lpstr>PowerPoint Presentation</vt:lpstr>
      <vt:lpstr>Facts</vt:lpstr>
      <vt:lpstr>Facts</vt:lpstr>
      <vt:lpstr>Pre-birth order</vt:lpstr>
      <vt:lpstr>Jurisdiction</vt:lpstr>
      <vt:lpstr>Choice of law</vt:lpstr>
      <vt:lpstr>Choice of law</vt:lpstr>
      <vt:lpstr>Public policies</vt:lpstr>
      <vt:lpstr>Conclusion</vt:lpstr>
      <vt:lpstr>Answer the following questions:</vt:lpstr>
      <vt:lpstr>Answer the following:</vt:lpstr>
      <vt:lpstr>Match the terms with their definitions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INTERNATIONAL LAW</dc:title>
  <dc:creator>Admin</dc:creator>
  <cp:lastModifiedBy>Admin</cp:lastModifiedBy>
  <cp:revision>13</cp:revision>
  <dcterms:created xsi:type="dcterms:W3CDTF">2018-02-25T21:56:34Z</dcterms:created>
  <dcterms:modified xsi:type="dcterms:W3CDTF">2018-03-05T12:25:55Z</dcterms:modified>
</cp:coreProperties>
</file>