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</p:sldMasterIdLst>
  <p:notesMasterIdLst>
    <p:notesMasterId r:id="rId26"/>
  </p:notesMasterIdLst>
  <p:handoutMasterIdLst>
    <p:handoutMasterId r:id="rId27"/>
  </p:handoutMasterIdLst>
  <p:sldIdLst>
    <p:sldId id="256" r:id="rId2"/>
    <p:sldId id="329" r:id="rId3"/>
    <p:sldId id="355" r:id="rId4"/>
    <p:sldId id="399" r:id="rId5"/>
    <p:sldId id="400" r:id="rId6"/>
    <p:sldId id="356" r:id="rId7"/>
    <p:sldId id="354" r:id="rId8"/>
    <p:sldId id="257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81" r:id="rId23"/>
    <p:sldId id="379" r:id="rId24"/>
    <p:sldId id="380" r:id="rId25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45" autoAdjust="0"/>
  </p:normalViewPr>
  <p:slideViewPr>
    <p:cSldViewPr>
      <p:cViewPr varScale="1">
        <p:scale>
          <a:sx n="126" d="100"/>
          <a:sy n="126" d="100"/>
        </p:scale>
        <p:origin x="62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0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3AA125-E52F-4A03-B0AE-7533DCE16311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0CB57D-7086-4FF4-A4A7-BBCDA1472EC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3287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D4933-947E-470A-8BA1-CF3EA4835BB1}" type="datetimeFigureOut">
              <a:rPr lang="hr-HR" smtClean="0"/>
              <a:pPr/>
              <a:t>30.11.2014.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DEDAD-99C7-44D9-80D7-02403A1CED4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332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AA634C9-0236-4095-B498-85C956BF5D30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6A16879-915F-455D-B967-1C32092C659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CB3F0-F1F3-422D-9D71-11D86086DFE4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023C6-D0AA-46B5-A716-664F2DB8AB4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FD7064-88BA-4B69-8BDC-1AC72929A807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E50505B-757E-4727-A01A-E507F5479AC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A15E-DD13-41ED-8522-4B181BA8F680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0BF95-6B68-450A-B61F-4E29DC6FEAF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9C4AF0A-7AF2-4682-B31E-0C3E08128924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B15D35-C413-4225-AB88-3FE0F3881F2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59838-737D-4D1D-B384-376D90F72825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26D6-C173-4B78-A393-96841515C44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E528B-AEE3-4707-A08E-D742AC87E108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F11D-5B7D-41A9-8F83-B09CCEADB62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1A863-AFF9-47DD-9E51-7BEE46443F28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1BD6B-4B70-45B1-8299-388C037B5AA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FD520-8140-444F-8251-6699994AB10D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C7DE-C213-48D6-9A8B-5391AB8CAF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037C8-38B0-42E5-B2CD-13B22759176F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85B9B-2AA9-4936-99D2-6A780925B54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4A01F8-11B1-4A6F-8841-685B46D794DA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F5CC37-EDCE-4872-90AD-131AA7EDAC0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285A6AF0-E27A-49E0-A885-3CF9C3B28421}" type="datetimeFigureOut">
              <a:rPr lang="sr-Latn-CS"/>
              <a:pPr>
                <a:defRPr/>
              </a:pPr>
              <a:t>30.11.2014.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2FE464B9-CA4C-4D38-9BCB-51C4700FDE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2" r:id="rId2"/>
    <p:sldLayoutId id="2147484164" r:id="rId3"/>
    <p:sldLayoutId id="2147484161" r:id="rId4"/>
    <p:sldLayoutId id="2147484160" r:id="rId5"/>
    <p:sldLayoutId id="2147484159" r:id="rId6"/>
    <p:sldLayoutId id="2147484158" r:id="rId7"/>
    <p:sldLayoutId id="2147484157" r:id="rId8"/>
    <p:sldLayoutId id="2147484165" r:id="rId9"/>
    <p:sldLayoutId id="2147484156" r:id="rId10"/>
    <p:sldLayoutId id="21474841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English for Tax Administration Study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e-mail: </a:t>
            </a:r>
            <a:r>
              <a:rPr lang="hr-HR" sz="1900" dirty="0" err="1" smtClean="0">
                <a:hlinkClick r:id="rId2"/>
              </a:rPr>
              <a:t>miljen.matijasevic</a:t>
            </a:r>
            <a:r>
              <a:rPr lang="hr-HR" sz="1900" dirty="0" smtClean="0">
                <a:hlinkClick r:id="rId2"/>
              </a:rPr>
              <a:t>@</a:t>
            </a:r>
            <a:r>
              <a:rPr lang="hr-HR" sz="1900" dirty="0" err="1" smtClean="0">
                <a:hlinkClick r:id="rId2"/>
              </a:rPr>
              <a:t>gmail.com</a:t>
            </a:r>
            <a:endParaRPr lang="hr-HR" sz="1900" dirty="0" smtClean="0"/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room 6, </a:t>
            </a:r>
            <a:r>
              <a:rPr lang="hr-HR" sz="1900" dirty="0" err="1" smtClean="0"/>
              <a:t>Tue</a:t>
            </a:r>
            <a:r>
              <a:rPr lang="hr-HR" sz="1900" dirty="0" smtClean="0"/>
              <a:t> 15:30-16:30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err="1" smtClean="0"/>
              <a:t>Session</a:t>
            </a:r>
            <a:r>
              <a:rPr lang="hr-HR" dirty="0" smtClean="0"/>
              <a:t> 6, 25 Nov 2014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A </a:t>
            </a:r>
            <a:r>
              <a:rPr lang="hr-HR" b="1" dirty="0" smtClean="0"/>
              <a:t>contract</a:t>
            </a:r>
            <a:r>
              <a:rPr lang="hr-HR" dirty="0" smtClean="0"/>
              <a:t> can be defined as: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legally binding agreement between two or more parties which the courts will enforce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In order for an agreement to be considered a contract it must meet certain essential requirements.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Definition of contract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The four essential elements of contract are:</a:t>
            </a:r>
          </a:p>
          <a:p>
            <a:pPr>
              <a:buNone/>
            </a:pPr>
            <a:endParaRPr lang="hr-HR" dirty="0" smtClean="0"/>
          </a:p>
          <a:p>
            <a:pPr marL="623887" indent="-514350">
              <a:buFont typeface="+mj-lt"/>
              <a:buAutoNum type="arabicPeriod"/>
            </a:pPr>
            <a:r>
              <a:rPr lang="hr-HR" dirty="0" smtClean="0"/>
              <a:t>Offer</a:t>
            </a:r>
          </a:p>
          <a:p>
            <a:pPr marL="623887" indent="-514350">
              <a:buFont typeface="+mj-lt"/>
              <a:buAutoNum type="arabicPeriod"/>
            </a:pPr>
            <a:r>
              <a:rPr lang="hr-HR" dirty="0" smtClean="0"/>
              <a:t>Acceptance</a:t>
            </a:r>
          </a:p>
          <a:p>
            <a:pPr marL="623887" indent="-514350">
              <a:buFont typeface="+mj-lt"/>
              <a:buAutoNum type="arabicPeriod"/>
            </a:pPr>
            <a:r>
              <a:rPr lang="hr-HR" dirty="0" smtClean="0"/>
              <a:t>Consideration</a:t>
            </a:r>
          </a:p>
          <a:p>
            <a:pPr marL="623887" indent="-514350">
              <a:buFont typeface="+mj-lt"/>
              <a:buAutoNum type="arabicPeriod"/>
            </a:pPr>
            <a:r>
              <a:rPr lang="hr-HR" dirty="0" smtClean="0"/>
              <a:t>Legal Capacity and Intention</a:t>
            </a:r>
          </a:p>
          <a:p>
            <a:pPr marL="623887" indent="-514350">
              <a:buFont typeface="+mj-lt"/>
              <a:buAutoNum type="arabicPeriod"/>
            </a:pP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Elements of a contract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one party must have made a </a:t>
            </a:r>
            <a:r>
              <a:rPr lang="hr-HR" b="1" dirty="0" smtClean="0"/>
              <a:t>binding offer </a:t>
            </a:r>
            <a:r>
              <a:rPr lang="hr-HR" dirty="0" smtClean="0"/>
              <a:t>to another, containing the basic </a:t>
            </a:r>
            <a:r>
              <a:rPr lang="hr-HR" b="1" dirty="0" smtClean="0"/>
              <a:t>terms of the agreement</a:t>
            </a:r>
          </a:p>
          <a:p>
            <a:endParaRPr lang="hr-HR" sz="2800" dirty="0" smtClean="0"/>
          </a:p>
          <a:p>
            <a:r>
              <a:rPr lang="hr-HR" sz="2800" dirty="0" smtClean="0"/>
              <a:t>if the other party accepts the offer with all the basic terms a contract is formed (</a:t>
            </a:r>
            <a:r>
              <a:rPr lang="hr-HR" sz="2800" b="1" dirty="0" smtClean="0"/>
              <a:t>unqualified acceptance</a:t>
            </a:r>
            <a:r>
              <a:rPr lang="hr-HR" sz="2800" dirty="0" smtClean="0"/>
              <a:t>)</a:t>
            </a:r>
            <a:endParaRPr lang="hr-HR" sz="2800" b="1" dirty="0" smtClean="0"/>
          </a:p>
          <a:p>
            <a:endParaRPr lang="hr-HR" sz="2800" dirty="0" smtClean="0"/>
          </a:p>
          <a:p>
            <a:endParaRPr lang="hr-H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Offer and Acceptance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sz="2800" dirty="0" smtClean="0"/>
              <a:t>If the other party tries to negotiate by suggesting different terms, this is referred to as a </a:t>
            </a:r>
            <a:r>
              <a:rPr lang="hr-HR" sz="2800" b="1" dirty="0" smtClean="0"/>
              <a:t>qualified acceptance</a:t>
            </a:r>
          </a:p>
          <a:p>
            <a:r>
              <a:rPr lang="hr-HR" sz="2800" dirty="0" smtClean="0"/>
              <a:t>A qualified acceptance does not result in a contract, but constitutes a </a:t>
            </a:r>
            <a:r>
              <a:rPr lang="hr-HR" sz="2800" b="1" dirty="0" smtClean="0"/>
              <a:t>counter-offer</a:t>
            </a:r>
          </a:p>
          <a:p>
            <a:endParaRPr lang="hr-HR" sz="2800" dirty="0" smtClean="0"/>
          </a:p>
          <a:p>
            <a:r>
              <a:rPr lang="hr-HR" sz="2800" dirty="0" smtClean="0"/>
              <a:t>If, in turn, the other party gives unqualified acceptance to the counter-offer, a contract is formed</a:t>
            </a:r>
          </a:p>
          <a:p>
            <a:endParaRPr lang="hr-HR" sz="2800" dirty="0" smtClean="0"/>
          </a:p>
          <a:p>
            <a:endParaRPr lang="hr-H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Offer and Acceptance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hr-HR" dirty="0" smtClean="0"/>
              <a:t>Possible issues that may arise:</a:t>
            </a:r>
          </a:p>
          <a:p>
            <a:pPr lvl="1">
              <a:spcAft>
                <a:spcPts val="1200"/>
              </a:spcAft>
            </a:pPr>
            <a:r>
              <a:rPr lang="hr-HR" dirty="0" smtClean="0"/>
              <a:t>Was there an unqualified acceptance?</a:t>
            </a:r>
          </a:p>
          <a:p>
            <a:pPr lvl="1">
              <a:spcAft>
                <a:spcPts val="1200"/>
              </a:spcAft>
            </a:pPr>
            <a:r>
              <a:rPr lang="hr-HR" dirty="0" smtClean="0"/>
              <a:t>Was the acceptance communicated?</a:t>
            </a:r>
          </a:p>
          <a:p>
            <a:pPr>
              <a:spcAft>
                <a:spcPts val="1200"/>
              </a:spcAft>
            </a:pPr>
            <a:endParaRPr lang="hr-HR" dirty="0" smtClean="0"/>
          </a:p>
          <a:p>
            <a:pPr>
              <a:spcAft>
                <a:spcPts val="1200"/>
              </a:spcAft>
            </a:pPr>
            <a:r>
              <a:rPr lang="hr-HR" dirty="0" smtClean="0"/>
              <a:t>In some cases, acceptance does not even have to be communicated – it is </a:t>
            </a:r>
            <a:r>
              <a:rPr lang="hr-HR" b="1" dirty="0" smtClean="0"/>
              <a:t>implied from conduct</a:t>
            </a:r>
            <a:r>
              <a:rPr lang="hr-HR" dirty="0" smtClean="0"/>
              <a:t> (e.g. the everyday situation of buying a product in a retail store)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Offer and Acceptance</a:t>
            </a:r>
            <a:endParaRPr lang="hr-H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Refers to the promise between the contracting parties to give each other something of value</a:t>
            </a:r>
          </a:p>
          <a:p>
            <a:endParaRPr lang="hr-HR" dirty="0" smtClean="0"/>
          </a:p>
          <a:p>
            <a:pPr lvl="1"/>
            <a:r>
              <a:rPr lang="hr-HR" dirty="0" smtClean="0"/>
              <a:t>e.g. goods, price paid for the goods, service, etc.</a:t>
            </a:r>
          </a:p>
          <a:p>
            <a:endParaRPr lang="hr-HR" dirty="0" smtClean="0"/>
          </a:p>
          <a:p>
            <a:r>
              <a:rPr lang="hr-HR" dirty="0" smtClean="0"/>
              <a:t>In addition, the object of the contract must not be disapproved by the law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Consideration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The contracting parties must have </a:t>
            </a:r>
            <a:r>
              <a:rPr lang="hr-HR" b="1" dirty="0" smtClean="0"/>
              <a:t>legal capacity to contract</a:t>
            </a:r>
            <a:r>
              <a:rPr lang="hr-HR" dirty="0" smtClean="0"/>
              <a:t> (</a:t>
            </a:r>
            <a:r>
              <a:rPr lang="hr-HR" i="1" dirty="0" smtClean="0"/>
              <a:t>poslovna sposobnost</a:t>
            </a:r>
            <a:r>
              <a:rPr lang="hr-HR" dirty="0" smtClean="0"/>
              <a:t>)</a:t>
            </a:r>
          </a:p>
          <a:p>
            <a:endParaRPr lang="hr-HR" dirty="0" smtClean="0"/>
          </a:p>
          <a:p>
            <a:r>
              <a:rPr lang="hr-HR" dirty="0" smtClean="0"/>
              <a:t>Also, </a:t>
            </a:r>
            <a:r>
              <a:rPr lang="hr-HR" b="1" dirty="0" smtClean="0"/>
              <a:t>intention</a:t>
            </a:r>
            <a:r>
              <a:rPr lang="hr-HR" dirty="0" smtClean="0"/>
              <a:t> to create legal relations must be present (this can be disputed if there is evidence to the contrary)</a:t>
            </a:r>
          </a:p>
          <a:p>
            <a:pPr lvl="1">
              <a:buNone/>
            </a:pP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Legal Capacity and Intention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Contracts can be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 orally</a:t>
            </a:r>
            <a:r>
              <a:rPr lang="hr-HR" dirty="0" smtClean="0"/>
              <a:t>, although some contracts are only effective if </a:t>
            </a:r>
            <a:r>
              <a:rPr lang="hr-HR" b="1" dirty="0" smtClean="0"/>
              <a:t>made in writing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contracts for the sale of land,</a:t>
            </a:r>
          </a:p>
          <a:p>
            <a:pPr lvl="1"/>
            <a:r>
              <a:rPr lang="hr-HR" dirty="0" smtClean="0"/>
              <a:t>contracts for transfer of shares,</a:t>
            </a:r>
          </a:p>
          <a:p>
            <a:pPr lvl="1"/>
            <a:r>
              <a:rPr lang="hr-HR" dirty="0" smtClean="0"/>
              <a:t>hire-purchase contracts</a:t>
            </a:r>
          </a:p>
          <a:p>
            <a:pPr lvl="1"/>
            <a:r>
              <a:rPr lang="hr-HR" dirty="0" smtClean="0"/>
              <a:t>lease contracts, etc.</a:t>
            </a:r>
          </a:p>
          <a:p>
            <a:endParaRPr lang="hr-HR" dirty="0" smtClean="0"/>
          </a:p>
          <a:p>
            <a:r>
              <a:rPr lang="hr-HR" dirty="0" smtClean="0"/>
              <a:t>Contracts must be </a:t>
            </a:r>
            <a:r>
              <a:rPr lang="hr-HR" b="1" dirty="0" smtClean="0"/>
              <a:t>enforceable</a:t>
            </a:r>
            <a:r>
              <a:rPr lang="hr-HR" dirty="0" smtClean="0"/>
              <a:t> – if either party fails to perform the contract, the courts must be able to enforce it</a:t>
            </a:r>
          </a:p>
          <a:p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Additional requirements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Contracts which do not meet the requirements can be:</a:t>
            </a:r>
            <a:endParaRPr lang="hr-HR" dirty="0"/>
          </a:p>
          <a:p>
            <a:pPr lvl="1"/>
            <a:endParaRPr lang="hr-HR" dirty="0" smtClean="0"/>
          </a:p>
          <a:p>
            <a:pPr lvl="1">
              <a:lnSpc>
                <a:spcPct val="150000"/>
              </a:lnSpc>
            </a:pPr>
            <a:r>
              <a:rPr lang="hr-HR" sz="2800" dirty="0" smtClean="0"/>
              <a:t>void</a:t>
            </a:r>
          </a:p>
          <a:p>
            <a:pPr lvl="1">
              <a:lnSpc>
                <a:spcPct val="150000"/>
              </a:lnSpc>
            </a:pPr>
            <a:r>
              <a:rPr lang="hr-HR" sz="2800" dirty="0" smtClean="0"/>
              <a:t>voidable</a:t>
            </a:r>
          </a:p>
          <a:p>
            <a:pPr lvl="1">
              <a:lnSpc>
                <a:spcPct val="150000"/>
              </a:lnSpc>
            </a:pPr>
            <a:r>
              <a:rPr lang="hr-HR" sz="2800" dirty="0" smtClean="0"/>
              <a:t>unenforceable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Defective contracts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 void contract is one lacking one of the essential elements, i.e. a contract is not formed at all</a:t>
            </a:r>
          </a:p>
          <a:p>
            <a:endParaRPr lang="hr-HR" i="1" dirty="0" smtClean="0"/>
          </a:p>
          <a:p>
            <a:r>
              <a:rPr lang="hr-HR" dirty="0" smtClean="0"/>
              <a:t>Examples:</a:t>
            </a:r>
          </a:p>
          <a:p>
            <a:pPr lvl="1"/>
            <a:r>
              <a:rPr lang="hr-HR" dirty="0" smtClean="0"/>
              <a:t>one or both parties do not have legal capacity</a:t>
            </a:r>
          </a:p>
          <a:p>
            <a:pPr lvl="1"/>
            <a:r>
              <a:rPr lang="hr-HR" dirty="0" smtClean="0"/>
              <a:t>the object of the contract is illegal</a:t>
            </a:r>
          </a:p>
          <a:p>
            <a:pPr lvl="1"/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Void contract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Today’s session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Revision of the Previous Session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Contract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Case</a:t>
            </a:r>
            <a:r>
              <a:rPr lang="hr-HR" dirty="0" smtClean="0"/>
              <a:t> </a:t>
            </a:r>
            <a:r>
              <a:rPr lang="hr-HR" dirty="0" err="1" smtClean="0"/>
              <a:t>studies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Angry</a:t>
            </a:r>
            <a:r>
              <a:rPr lang="hr-HR" dirty="0" smtClean="0"/>
              <a:t> </a:t>
            </a:r>
            <a:r>
              <a:rPr lang="hr-HR" dirty="0" err="1" smtClean="0"/>
              <a:t>Shopper</a:t>
            </a:r>
            <a:r>
              <a:rPr lang="hr-HR" dirty="0" smtClean="0"/>
              <a:t> (</a:t>
            </a:r>
            <a:r>
              <a:rPr lang="hr-HR" dirty="0" err="1" smtClean="0"/>
              <a:t>case</a:t>
            </a:r>
            <a:r>
              <a:rPr lang="hr-HR" dirty="0" smtClean="0"/>
              <a:t> </a:t>
            </a:r>
            <a:r>
              <a:rPr lang="hr-HR" dirty="0" err="1" smtClean="0"/>
              <a:t>study</a:t>
            </a:r>
            <a:r>
              <a:rPr lang="hr-H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 voidable contract is a contract which has a defect in its formation and can be cancelled (avoided) by one of the parties if they choose</a:t>
            </a:r>
          </a:p>
          <a:p>
            <a:endParaRPr lang="hr-HR" dirty="0" smtClean="0"/>
          </a:p>
          <a:p>
            <a:r>
              <a:rPr lang="hr-HR" sz="2400" dirty="0" smtClean="0"/>
              <a:t>Examples:</a:t>
            </a:r>
          </a:p>
          <a:p>
            <a:pPr lvl="1"/>
            <a:r>
              <a:rPr lang="hr-HR" sz="2000" dirty="0" smtClean="0"/>
              <a:t>terms agreed under duress</a:t>
            </a:r>
          </a:p>
          <a:p>
            <a:pPr lvl="1"/>
            <a:r>
              <a:rPr lang="hr-HR" sz="2000" dirty="0" smtClean="0"/>
              <a:t>there was fraud or misrepresentation</a:t>
            </a:r>
          </a:p>
          <a:p>
            <a:pPr lvl="1"/>
            <a:endParaRPr lang="hr-HR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Voidable contract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hr-HR" dirty="0" smtClean="0"/>
              <a:t>An unenforceable contract is valid but will not be enforced by the court</a:t>
            </a:r>
          </a:p>
          <a:p>
            <a:pPr>
              <a:spcAft>
                <a:spcPts val="1200"/>
              </a:spcAft>
            </a:pPr>
            <a:endParaRPr lang="hr-HR" dirty="0" smtClean="0"/>
          </a:p>
          <a:p>
            <a:pPr>
              <a:spcAft>
                <a:spcPts val="1200"/>
              </a:spcAft>
            </a:pPr>
            <a:r>
              <a:rPr lang="hr-HR" dirty="0" smtClean="0"/>
              <a:t>Examples:</a:t>
            </a:r>
          </a:p>
          <a:p>
            <a:pPr lvl="1">
              <a:spcAft>
                <a:spcPts val="1200"/>
              </a:spcAft>
            </a:pPr>
            <a:r>
              <a:rPr lang="hr-HR" sz="2000" dirty="0" smtClean="0"/>
              <a:t>promise to pay a gambling debt</a:t>
            </a:r>
          </a:p>
          <a:p>
            <a:pPr lvl="1">
              <a:spcAft>
                <a:spcPts val="1200"/>
              </a:spcAft>
            </a:pPr>
            <a:r>
              <a:rPr lang="hr-HR" sz="2000" dirty="0" smtClean="0"/>
              <a:t>the limitation period for bringing action against the breaching party has expired (six years after the breach)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Unenforceable contract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Remedies available in an action for breach of contract are:</a:t>
            </a:r>
          </a:p>
          <a:p>
            <a:endParaRPr lang="hr-HR" dirty="0" smtClean="0"/>
          </a:p>
          <a:p>
            <a:pPr lvl="1"/>
            <a:r>
              <a:rPr lang="hr-HR" sz="2400" dirty="0" smtClean="0"/>
              <a:t>compensation</a:t>
            </a:r>
          </a:p>
          <a:p>
            <a:pPr lvl="1"/>
            <a:r>
              <a:rPr lang="hr-HR" sz="2400" dirty="0" smtClean="0"/>
              <a:t>specific performance</a:t>
            </a:r>
          </a:p>
          <a:p>
            <a:pPr lvl="1"/>
            <a:endParaRPr lang="hr-HR" sz="2400" dirty="0" smtClean="0"/>
          </a:p>
          <a:p>
            <a:endParaRPr lang="hr-HR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Available remedies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sz="2400" dirty="0" smtClean="0"/>
              <a:t>SPECIFIC PERFORMANCE</a:t>
            </a:r>
          </a:p>
          <a:p>
            <a:pPr lvl="1"/>
            <a:r>
              <a:rPr lang="hr-HR" sz="2100" dirty="0" smtClean="0"/>
              <a:t>court ordering the breaching party to perform the contract, i.e. to finish building the house</a:t>
            </a:r>
          </a:p>
          <a:p>
            <a:pPr lvl="1"/>
            <a:endParaRPr lang="hr-HR" sz="2100" dirty="0" smtClean="0"/>
          </a:p>
          <a:p>
            <a:pPr lvl="1"/>
            <a:endParaRPr lang="hr-HR" sz="21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Available remedies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Key terms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endParaRPr lang="hr-HR" dirty="0" smtClean="0"/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binding offer</a:t>
            </a:r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acceptance</a:t>
            </a:r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unqualified acceptance</a:t>
            </a:r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qualified acceptance</a:t>
            </a:r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consideration</a:t>
            </a:r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legal capacity</a:t>
            </a:r>
          </a:p>
          <a:p>
            <a:pPr algn="ctr">
              <a:lnSpc>
                <a:spcPct val="150000"/>
              </a:lnSpc>
              <a:buNone/>
            </a:pPr>
            <a:endParaRPr lang="hr-HR" dirty="0" smtClean="0"/>
          </a:p>
          <a:p>
            <a:pPr algn="ctr">
              <a:lnSpc>
                <a:spcPct val="150000"/>
              </a:lnSpc>
              <a:buNone/>
            </a:pPr>
            <a:endParaRPr lang="hr-HR" dirty="0" smtClean="0"/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terms of contract</a:t>
            </a:r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counter-offer</a:t>
            </a:r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void contract</a:t>
            </a:r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voidable contract</a:t>
            </a:r>
          </a:p>
          <a:p>
            <a:pPr algn="ctr">
              <a:lnSpc>
                <a:spcPct val="150000"/>
              </a:lnSpc>
              <a:buNone/>
            </a:pPr>
            <a:r>
              <a:rPr lang="hr-HR" sz="2200" dirty="0" smtClean="0"/>
              <a:t>unenforceable contract</a:t>
            </a:r>
          </a:p>
          <a:p>
            <a:pPr algn="ctr">
              <a:lnSpc>
                <a:spcPct val="150000"/>
              </a:lnSpc>
              <a:buNone/>
            </a:pPr>
            <a:r>
              <a:rPr lang="hr-HR" dirty="0" smtClean="0"/>
              <a:t>specific performance</a:t>
            </a:r>
          </a:p>
          <a:p>
            <a:pPr algn="ctr">
              <a:lnSpc>
                <a:spcPct val="150000"/>
              </a:lnSpc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 smtClean="0"/>
              <a:t>REVISION OF THE PREVIOUS SESSION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4750" cy="742950"/>
          </a:xfrm>
        </p:spPr>
        <p:txBody>
          <a:bodyPr/>
          <a:lstStyle/>
          <a:p>
            <a:pPr marL="514350" indent="-514350" eaLnBrk="1" hangingPunct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a civil wrong committed against a person or property - ............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a person committing such an act - ............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physical or economic harm or loss - ............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making public a statement harming someone’s reputation - ............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legal responsibility for an offence - ............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an interference with private property - ............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Complete the following definitions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5069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a civil wrong committed against a person or property - TORT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a person committing such an act - TORTFEASOR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physical or economic harm or loss - DAMAGE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making public a statement harming someone’s reputation - DEFAMATION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legal responsibility for an offence - LIABILITY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200" dirty="0" smtClean="0"/>
              <a:t>an interference with private property - TRESPASS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Complete the following definitions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13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/>
            </a:pPr>
            <a:endParaRPr lang="hr-HR" dirty="0" smtClean="0"/>
          </a:p>
          <a:p>
            <a:pPr marL="623887" indent="-514350">
              <a:buFont typeface="+mj-lt"/>
              <a:buAutoNum type="arabicPeriod"/>
            </a:pPr>
            <a:r>
              <a:rPr lang="hr-HR" dirty="0" smtClean="0"/>
              <a:t>What is English civil law and how do we classify it?</a:t>
            </a:r>
          </a:p>
          <a:p>
            <a:pPr marL="623887" indent="-514350">
              <a:buFont typeface="+mj-lt"/>
              <a:buAutoNum type="arabicPeriod"/>
            </a:pPr>
            <a:r>
              <a:rPr lang="hr-HR" dirty="0" smtClean="0"/>
              <a:t>What is a </a:t>
            </a:r>
            <a:r>
              <a:rPr lang="hr-HR" dirty="0" err="1" smtClean="0"/>
              <a:t>tort</a:t>
            </a:r>
            <a:r>
              <a:rPr lang="hr-HR" dirty="0" smtClean="0"/>
              <a:t>?</a:t>
            </a:r>
          </a:p>
          <a:p>
            <a:pPr marL="623887" indent="-514350">
              <a:buFont typeface="+mj-lt"/>
              <a:buAutoNum type="arabicPeriod"/>
            </a:pPr>
            <a:r>
              <a:rPr lang="hr-HR" dirty="0" smtClean="0"/>
              <a:t>What is the job of the court in tort cases?</a:t>
            </a:r>
          </a:p>
          <a:p>
            <a:pPr marL="623887" indent="-514350"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are the available remedies in torts?</a:t>
            </a:r>
          </a:p>
          <a:p>
            <a:pPr marL="623887" indent="-514350">
              <a:buFont typeface="+mj-lt"/>
              <a:buAutoNum type="arabicPeriod"/>
            </a:pPr>
            <a:r>
              <a:rPr lang="hr-HR" dirty="0" smtClean="0"/>
              <a:t>What does compensation include?</a:t>
            </a:r>
          </a:p>
          <a:p>
            <a:pPr marL="623887" indent="-514350">
              <a:buFont typeface="+mj-lt"/>
              <a:buAutoNum type="arabicPeriod"/>
            </a:pP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same </a:t>
            </a:r>
            <a:r>
              <a:rPr lang="hr-HR" dirty="0" err="1"/>
              <a:t>act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a </a:t>
            </a:r>
            <a:r>
              <a:rPr lang="hr-HR" dirty="0" err="1"/>
              <a:t>crime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subject</a:t>
            </a:r>
            <a:r>
              <a:rPr lang="hr-HR" dirty="0"/>
              <a:t> to a civil </a:t>
            </a:r>
            <a:r>
              <a:rPr lang="hr-HR" dirty="0" err="1"/>
              <a:t>lawsuit</a:t>
            </a:r>
            <a:r>
              <a:rPr lang="hr-HR" dirty="0"/>
              <a:t>?</a:t>
            </a:r>
          </a:p>
          <a:p>
            <a:pPr marL="623887" indent="-514350">
              <a:buFont typeface="+mj-lt"/>
              <a:buAutoNum type="arabicPeriod"/>
            </a:pPr>
            <a:r>
              <a:rPr lang="hr-HR" dirty="0" smtClean="0"/>
              <a:t>How do </a:t>
            </a:r>
            <a:r>
              <a:rPr lang="hr-HR" dirty="0" err="1" smtClean="0"/>
              <a:t>we</a:t>
            </a:r>
            <a:r>
              <a:rPr lang="hr-HR" dirty="0" smtClean="0"/>
              <a:t> </a:t>
            </a:r>
            <a:r>
              <a:rPr lang="hr-HR" dirty="0" err="1" smtClean="0"/>
              <a:t>classify</a:t>
            </a:r>
            <a:r>
              <a:rPr lang="hr-HR" dirty="0" smtClean="0"/>
              <a:t> </a:t>
            </a:r>
            <a:r>
              <a:rPr lang="hr-HR" dirty="0" err="1" smtClean="0"/>
              <a:t>torts</a:t>
            </a:r>
            <a:r>
              <a:rPr lang="hr-HR" dirty="0" smtClean="0"/>
              <a:t>?</a:t>
            </a:r>
          </a:p>
          <a:p>
            <a:pPr marL="623887" indent="-514350">
              <a:buFont typeface="+mj-lt"/>
              <a:buAutoNum type="arabicPeriod"/>
            </a:pP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Revision of the previous session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400" dirty="0" smtClean="0"/>
              <a:t>NUISANCE v. TRESPASS TO LAND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400" dirty="0" smtClean="0"/>
              <a:t>SLANDER v. LIBEL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400" dirty="0" smtClean="0"/>
              <a:t>ASSAULT v. BATTERY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400" dirty="0" smtClean="0"/>
              <a:t>TRESPASS TO CHATTELS v. CONVERSION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400" dirty="0" smtClean="0"/>
              <a:t>CONVERSION v. THEFT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400" dirty="0" smtClean="0"/>
              <a:t>DAMAGE v. DAMAGES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r>
              <a:rPr lang="hr-HR" sz="2400" dirty="0" smtClean="0"/>
              <a:t>LOSS OF EARNINGS v. LOSS OF EARNING      CAPACITY</a:t>
            </a:r>
          </a:p>
          <a:p>
            <a:pPr marL="623887" indent="-514350">
              <a:lnSpc>
                <a:spcPct val="150000"/>
              </a:lnSpc>
              <a:buFont typeface="+mj-lt"/>
              <a:buAutoNum type="arabicPeriod"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Explain the following terms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 smtClean="0"/>
              <a:t>CONTRACT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4750" cy="742950"/>
          </a:xfrm>
        </p:spPr>
        <p:txBody>
          <a:bodyPr/>
          <a:lstStyle/>
          <a:p>
            <a:pPr marL="514350" indent="-514350" eaLnBrk="1" hangingPunct="1"/>
            <a:r>
              <a:rPr lang="hr-HR" dirty="0" smtClean="0"/>
              <a:t>Unit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u="sng" dirty="0" smtClean="0"/>
              <a:t>Think about the following questions:</a:t>
            </a:r>
          </a:p>
          <a:p>
            <a:endParaRPr lang="hr-HR" dirty="0" smtClean="0"/>
          </a:p>
          <a:p>
            <a:r>
              <a:rPr lang="hr-HR" dirty="0" smtClean="0"/>
              <a:t>What is a contract?</a:t>
            </a:r>
          </a:p>
          <a:p>
            <a:endParaRPr lang="hr-HR" dirty="0" smtClean="0"/>
          </a:p>
          <a:p>
            <a:r>
              <a:rPr lang="hr-HR" dirty="0" smtClean="0"/>
              <a:t>How does it differ from a regular agreement?</a:t>
            </a:r>
          </a:p>
          <a:p>
            <a:endParaRPr lang="hr-HR" dirty="0" smtClean="0"/>
          </a:p>
          <a:p>
            <a:r>
              <a:rPr lang="hr-HR" dirty="0" smtClean="0"/>
              <a:t>In what situations do we enter into contracts?</a:t>
            </a:r>
          </a:p>
          <a:p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Definition of contract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3523</TotalTime>
  <Words>856</Words>
  <Application>Microsoft Office PowerPoint</Application>
  <PresentationFormat>On-screen Show (4:3)</PresentationFormat>
  <Paragraphs>162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Trebuchet MS</vt:lpstr>
      <vt:lpstr>Wingdings</vt:lpstr>
      <vt:lpstr>Wingdings 2</vt:lpstr>
      <vt:lpstr>Opulent</vt:lpstr>
      <vt:lpstr>English for Tax Administration Study 3</vt:lpstr>
      <vt:lpstr>Today’s session</vt:lpstr>
      <vt:lpstr>REVISION OF THE PREVIOUS SESSION</vt:lpstr>
      <vt:lpstr>Complete the following definitions</vt:lpstr>
      <vt:lpstr>Complete the following definitions</vt:lpstr>
      <vt:lpstr>Revision of the previous session</vt:lpstr>
      <vt:lpstr>Explain the following terms</vt:lpstr>
      <vt:lpstr>CONTRACT</vt:lpstr>
      <vt:lpstr>Definition of contract</vt:lpstr>
      <vt:lpstr>Definition of contract</vt:lpstr>
      <vt:lpstr>Elements of a contract</vt:lpstr>
      <vt:lpstr>Offer and Acceptance</vt:lpstr>
      <vt:lpstr>Offer and Acceptance</vt:lpstr>
      <vt:lpstr>Offer and Acceptance</vt:lpstr>
      <vt:lpstr>Consideration</vt:lpstr>
      <vt:lpstr>Legal Capacity and Intention</vt:lpstr>
      <vt:lpstr>Additional requirements</vt:lpstr>
      <vt:lpstr>Defective contracts</vt:lpstr>
      <vt:lpstr>Void contract</vt:lpstr>
      <vt:lpstr>Voidable contract</vt:lpstr>
      <vt:lpstr>Unenforceable contract</vt:lpstr>
      <vt:lpstr>Available remedies</vt:lpstr>
      <vt:lpstr>Available remedies</vt:lpstr>
      <vt:lpstr>Key terms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209</cp:revision>
  <dcterms:created xsi:type="dcterms:W3CDTF">2008-09-29T13:50:14Z</dcterms:created>
  <dcterms:modified xsi:type="dcterms:W3CDTF">2014-11-30T16:56:33Z</dcterms:modified>
</cp:coreProperties>
</file>