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</p:sldMasterIdLst>
  <p:handoutMasterIdLst>
    <p:handoutMasterId r:id="rId27"/>
  </p:handoutMasterIdLst>
  <p:sldIdLst>
    <p:sldId id="256" r:id="rId2"/>
    <p:sldId id="329" r:id="rId3"/>
    <p:sldId id="257" r:id="rId4"/>
    <p:sldId id="420" r:id="rId5"/>
    <p:sldId id="421" r:id="rId6"/>
    <p:sldId id="422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4" r:id="rId21"/>
    <p:sldId id="411" r:id="rId22"/>
    <p:sldId id="412" r:id="rId23"/>
    <p:sldId id="413" r:id="rId24"/>
    <p:sldId id="414" r:id="rId25"/>
    <p:sldId id="390" r:id="rId26"/>
  </p:sldIdLst>
  <p:sldSz cx="9144000" cy="6858000" type="screen4x3"/>
  <p:notesSz cx="6858000" cy="994568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3AA125-E52F-4A03-B0AE-7533DCE16311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0CB57D-7086-4FF4-A4A7-BBCDA1472EC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0128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AA634C9-0236-4095-B498-85C956BF5D30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6A16879-915F-455D-B967-1C32092C659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CB3F0-F1F3-422D-9D71-11D86086DFE4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023C6-D0AA-46B5-A716-664F2DB8AB4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FD7064-88BA-4B69-8BDC-1AC72929A807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E50505B-757E-4727-A01A-E507F5479AC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A15E-DD13-41ED-8522-4B181BA8F680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BF95-6B68-450A-B61F-4E29DC6FEAF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9C4AF0A-7AF2-4682-B31E-0C3E08128924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B15D35-C413-4225-AB88-3FE0F3881F2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59838-737D-4D1D-B384-376D90F72825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26D6-C173-4B78-A393-96841515C44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E528B-AEE3-4707-A08E-D742AC87E108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F11D-5B7D-41A9-8F83-B09CCEADB62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1A863-AFF9-47DD-9E51-7BEE46443F28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1BD6B-4B70-45B1-8299-388C037B5AA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FD520-8140-444F-8251-6699994AB10D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C7DE-C213-48D6-9A8B-5391AB8CAF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037C8-38B0-42E5-B2CD-13B22759176F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85B9B-2AA9-4936-99D2-6A780925B54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4A01F8-11B1-4A6F-8841-685B46D794DA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F5CC37-EDCE-4872-90AD-131AA7EDAC0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285A6AF0-E27A-49E0-A885-3CF9C3B28421}" type="datetimeFigureOut">
              <a:rPr lang="sr-Latn-CS"/>
              <a:pPr>
                <a:defRPr/>
              </a:pPr>
              <a:t>2.11.2014.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2FE464B9-CA4C-4D38-9BCB-51C4700FDE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2" r:id="rId2"/>
    <p:sldLayoutId id="2147484164" r:id="rId3"/>
    <p:sldLayoutId id="2147484161" r:id="rId4"/>
    <p:sldLayoutId id="2147484160" r:id="rId5"/>
    <p:sldLayoutId id="2147484159" r:id="rId6"/>
    <p:sldLayoutId id="2147484158" r:id="rId7"/>
    <p:sldLayoutId id="2147484157" r:id="rId8"/>
    <p:sldLayoutId id="2147484165" r:id="rId9"/>
    <p:sldLayoutId id="2147484156" r:id="rId10"/>
    <p:sldLayoutId id="21474841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zg.t-com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English for Tax Administration Study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389062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Lecturer: Miljen Matijašević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e-mail: </a:t>
            </a:r>
            <a:r>
              <a:rPr lang="hr-HR" sz="1900" dirty="0" smtClean="0">
                <a:hlinkClick r:id="rId2"/>
              </a:rPr>
              <a:t>miljen.matijasevic@gmail.com</a:t>
            </a:r>
            <a:endParaRPr lang="hr-HR" sz="1900" dirty="0" smtClean="0"/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G10, room 6, </a:t>
            </a:r>
            <a:r>
              <a:rPr lang="hr-HR" sz="1900" dirty="0" err="1" smtClean="0"/>
              <a:t>Tue</a:t>
            </a:r>
            <a:r>
              <a:rPr lang="hr-HR" sz="1900" dirty="0" smtClean="0"/>
              <a:t> 15:30-16:30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err="1" smtClean="0"/>
              <a:t>Session</a:t>
            </a:r>
            <a:r>
              <a:rPr lang="hr-HR" smtClean="0"/>
              <a:t> 4, 28 </a:t>
            </a:r>
            <a:r>
              <a:rPr lang="hr-HR" dirty="0" err="1" smtClean="0"/>
              <a:t>Oct</a:t>
            </a:r>
            <a:r>
              <a:rPr lang="hr-HR" dirty="0" smtClean="0"/>
              <a:t> 2014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Council of the European Union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a.k.a. Council of Ministers</a:t>
            </a:r>
          </a:p>
          <a:p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represents the interests of the Member States</a:t>
            </a:r>
          </a:p>
          <a:p>
            <a:r>
              <a:rPr lang="hr-HR" b="1" dirty="0" smtClean="0"/>
              <a:t>SEAT</a:t>
            </a:r>
            <a:r>
              <a:rPr lang="hr-HR" dirty="0" smtClean="0"/>
              <a:t>: Bruxelles</a:t>
            </a:r>
          </a:p>
          <a:p>
            <a:r>
              <a:rPr lang="hr-HR" b="1" dirty="0" smtClean="0"/>
              <a:t>members</a:t>
            </a:r>
            <a:r>
              <a:rPr lang="hr-HR" dirty="0" smtClean="0"/>
              <a:t>: 27 national government ministers</a:t>
            </a:r>
          </a:p>
          <a:p>
            <a:r>
              <a:rPr lang="hr-HR" dirty="0" smtClean="0"/>
              <a:t>sits in 9 configurations, depending on the topic of discussion</a:t>
            </a:r>
          </a:p>
          <a:p>
            <a:r>
              <a:rPr lang="hr-HR" dirty="0" smtClean="0"/>
              <a:t>presidency of the Council – each MS chairs for 6 months – rotation (current: </a:t>
            </a:r>
            <a:r>
              <a:rPr lang="hr-HR" dirty="0" err="1" smtClean="0"/>
              <a:t>Italy</a:t>
            </a:r>
            <a:r>
              <a:rPr lang="hr-HR" dirty="0" smtClean="0"/>
              <a:t>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436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Council of the European Union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THE NINE CONFIGURATIONS:</a:t>
            </a:r>
          </a:p>
          <a:p>
            <a:r>
              <a:rPr lang="en-US" dirty="0" smtClean="0"/>
              <a:t>General Affairs and External Relations</a:t>
            </a:r>
          </a:p>
          <a:p>
            <a:r>
              <a:rPr lang="en-US" dirty="0" smtClean="0"/>
              <a:t>Economic and Financial Affairs (ECOFIN)</a:t>
            </a:r>
          </a:p>
          <a:p>
            <a:r>
              <a:rPr lang="en-US" dirty="0" smtClean="0"/>
              <a:t>Justice and Home Affairs (JHA)</a:t>
            </a:r>
          </a:p>
          <a:p>
            <a:r>
              <a:rPr lang="en-US" dirty="0" smtClean="0"/>
              <a:t>Employment, Social Policy, Health and Consumer Affairs</a:t>
            </a:r>
          </a:p>
          <a:p>
            <a:r>
              <a:rPr lang="en-US" dirty="0" smtClean="0"/>
              <a:t>Competitiveness</a:t>
            </a:r>
          </a:p>
          <a:p>
            <a:r>
              <a:rPr lang="en-US" dirty="0" smtClean="0"/>
              <a:t>Transport, Telecommunications and Energy</a:t>
            </a:r>
          </a:p>
          <a:p>
            <a:r>
              <a:rPr lang="en-US" dirty="0" smtClean="0"/>
              <a:t>Agriculture and Fisheries</a:t>
            </a:r>
          </a:p>
          <a:p>
            <a:r>
              <a:rPr lang="en-US" dirty="0" smtClean="0"/>
              <a:t>Environment</a:t>
            </a:r>
          </a:p>
          <a:p>
            <a:r>
              <a:rPr lang="en-US" dirty="0" smtClean="0"/>
              <a:t>Education, Youth and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Council of the European Union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hr-HR" dirty="0" smtClean="0"/>
          </a:p>
          <a:p>
            <a:r>
              <a:rPr lang="hr-HR" dirty="0" smtClean="0"/>
              <a:t>tasks of the Council:</a:t>
            </a:r>
          </a:p>
          <a:p>
            <a:pPr lvl="1"/>
            <a:r>
              <a:rPr lang="hr-HR" dirty="0" smtClean="0"/>
              <a:t>passes European legislation (co-decision with the EP) – proposals of the EC</a:t>
            </a:r>
          </a:p>
          <a:p>
            <a:pPr lvl="1"/>
            <a:r>
              <a:rPr lang="hr-HR" dirty="0" smtClean="0"/>
              <a:t>co-ordinates national policies of MS</a:t>
            </a:r>
          </a:p>
          <a:p>
            <a:pPr lvl="1"/>
            <a:r>
              <a:rPr lang="hr-HR" dirty="0" smtClean="0"/>
              <a:t>concludes international agreements</a:t>
            </a:r>
          </a:p>
          <a:p>
            <a:pPr lvl="1"/>
            <a:r>
              <a:rPr lang="hr-HR" dirty="0" smtClean="0"/>
              <a:t>approves EU budget (shared with EP)</a:t>
            </a:r>
          </a:p>
          <a:p>
            <a:pPr lvl="1"/>
            <a:r>
              <a:rPr lang="hr-HR" dirty="0" smtClean="0"/>
              <a:t>common foreign and security policy</a:t>
            </a:r>
          </a:p>
          <a:p>
            <a:pPr lvl="1"/>
            <a:r>
              <a:rPr lang="hr-HR" dirty="0" smtClean="0"/>
              <a:t>freedom, security and justice</a:t>
            </a:r>
          </a:p>
          <a:p>
            <a:pPr lvl="1"/>
            <a:endParaRPr lang="hr-HR" dirty="0" smtClean="0"/>
          </a:p>
          <a:p>
            <a:r>
              <a:rPr lang="hr-HR" dirty="0" smtClean="0"/>
              <a:t>decisions made by a </a:t>
            </a:r>
            <a:r>
              <a:rPr lang="hr-HR" b="1" dirty="0" smtClean="0"/>
              <a:t>qualified majority</a:t>
            </a:r>
            <a:r>
              <a:rPr lang="hr-HR" dirty="0" smtClean="0"/>
              <a:t> vote (55% of MS representing 65% of EU population)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9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European Parliament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represents the interests of EU citizens</a:t>
            </a:r>
          </a:p>
          <a:p>
            <a:r>
              <a:rPr lang="hr-HR" b="1" dirty="0" smtClean="0"/>
              <a:t>SEAT</a:t>
            </a:r>
            <a:r>
              <a:rPr lang="hr-HR" dirty="0" smtClean="0"/>
              <a:t>: Strasbourg, Bruxelles and Luxemburg</a:t>
            </a:r>
          </a:p>
          <a:p>
            <a:r>
              <a:rPr lang="hr-HR" b="1" dirty="0" smtClean="0"/>
              <a:t>members</a:t>
            </a:r>
            <a:r>
              <a:rPr lang="hr-HR" dirty="0" smtClean="0"/>
              <a:t>: 751 Members of the </a:t>
            </a:r>
            <a:r>
              <a:rPr lang="hr-HR" dirty="0" err="1" smtClean="0"/>
              <a:t>European</a:t>
            </a:r>
            <a:r>
              <a:rPr lang="hr-HR" dirty="0" smtClean="0"/>
              <a:t> </a:t>
            </a:r>
            <a:r>
              <a:rPr lang="hr-HR" dirty="0" err="1" smtClean="0"/>
              <a:t>Parliament</a:t>
            </a:r>
            <a:r>
              <a:rPr lang="hr-HR" dirty="0" smtClean="0"/>
              <a:t> (MEPs)</a:t>
            </a:r>
          </a:p>
          <a:p>
            <a:r>
              <a:rPr lang="hr-HR" dirty="0" smtClean="0"/>
              <a:t>chosen by EU citizens in elections for the EP</a:t>
            </a:r>
          </a:p>
          <a:p>
            <a:r>
              <a:rPr lang="hr-HR" dirty="0" smtClean="0"/>
              <a:t>elections held every 5 years</a:t>
            </a:r>
          </a:p>
          <a:p>
            <a:r>
              <a:rPr lang="hr-HR" dirty="0" smtClean="0"/>
              <a:t>representation by political groups, not by MS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17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European</a:t>
            </a:r>
            <a:r>
              <a:rPr lang="hr-HR" dirty="0" smtClean="0"/>
              <a:t> </a:t>
            </a:r>
            <a:r>
              <a:rPr lang="hr-HR" dirty="0" err="1" smtClean="0"/>
              <a:t>Parliament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95707"/>
              </p:ext>
            </p:extLst>
          </p:nvPr>
        </p:nvGraphicFramePr>
        <p:xfrm>
          <a:off x="755576" y="1609373"/>
          <a:ext cx="7272808" cy="478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1152128"/>
              </a:tblGrid>
              <a:tr h="460851">
                <a:tc>
                  <a:txBody>
                    <a:bodyPr/>
                    <a:lstStyle/>
                    <a:p>
                      <a:r>
                        <a:rPr lang="hr-HR" b="1" dirty="0" smtClean="0"/>
                        <a:t>Political</a:t>
                      </a:r>
                      <a:r>
                        <a:rPr lang="hr-HR" b="1" baseline="0" dirty="0" smtClean="0"/>
                        <a:t> group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b="1" dirty="0" smtClean="0"/>
                        <a:t>MEPs</a:t>
                      </a:r>
                      <a:endParaRPr lang="hr-HR" b="1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r>
                        <a:rPr lang="hr-HR" b="0" dirty="0" smtClean="0"/>
                        <a:t>European People’s Party (EPP)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220</a:t>
                      </a:r>
                      <a:endParaRPr lang="hr-HR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r>
                        <a:rPr lang="hr-HR" b="0" dirty="0" smtClean="0"/>
                        <a:t>Progressive Alliance of Socialists and Democrats (S&amp;D)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191</a:t>
                      </a:r>
                      <a:endParaRPr lang="hr-HR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r>
                        <a:rPr lang="hr-HR" b="0" dirty="0" smtClean="0"/>
                        <a:t>Alliance of Liberals and Democrats for Europe (ALDE)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67</a:t>
                      </a:r>
                      <a:endParaRPr lang="hr-HR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r>
                        <a:rPr lang="hr-HR" b="0" dirty="0" smtClean="0"/>
                        <a:t>Greens/European Free Alliance</a:t>
                      </a:r>
                      <a:r>
                        <a:rPr lang="hr-HR" b="0" baseline="0" dirty="0" smtClean="0"/>
                        <a:t> (Greens/EFA)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50</a:t>
                      </a:r>
                      <a:endParaRPr lang="hr-HR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r>
                        <a:rPr lang="hr-HR" b="0" dirty="0" smtClean="0"/>
                        <a:t>European</a:t>
                      </a:r>
                      <a:r>
                        <a:rPr lang="hr-HR" b="0" baseline="0" dirty="0" smtClean="0"/>
                        <a:t> Conservatives and Reformists Group (ECR)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71</a:t>
                      </a:r>
                      <a:endParaRPr lang="hr-HR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r>
                        <a:rPr lang="hr-HR" b="0" dirty="0" smtClean="0"/>
                        <a:t>Confederal</a:t>
                      </a:r>
                      <a:r>
                        <a:rPr lang="hr-HR" b="0" baseline="0" dirty="0" smtClean="0"/>
                        <a:t> Group of the European United Left – Nordic Green Left (GUE/NGL)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52</a:t>
                      </a:r>
                      <a:endParaRPr lang="hr-HR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r>
                        <a:rPr lang="hr-HR" b="0" dirty="0" smtClean="0"/>
                        <a:t>Europe</a:t>
                      </a:r>
                      <a:r>
                        <a:rPr lang="hr-HR" b="0" baseline="0" dirty="0" smtClean="0"/>
                        <a:t> of Freedom and Democracy Group (EFD)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48</a:t>
                      </a:r>
                      <a:endParaRPr lang="hr-HR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r>
                        <a:rPr lang="hr-HR" b="0" dirty="0" smtClean="0"/>
                        <a:t>Non-attached (NA)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52</a:t>
                      </a:r>
                      <a:endParaRPr lang="hr-HR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r>
                        <a:rPr lang="hr-HR" b="1" dirty="0" smtClean="0"/>
                        <a:t>TOTAL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b="1" dirty="0" smtClean="0"/>
                        <a:t>751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78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European Parliament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 smtClean="0"/>
              <a:t>tasks of the European Parliament:</a:t>
            </a:r>
          </a:p>
          <a:p>
            <a:pPr lvl="1"/>
            <a:r>
              <a:rPr lang="hr-HR" dirty="0" smtClean="0"/>
              <a:t>passes European legislation (co-decision with the Council)</a:t>
            </a:r>
          </a:p>
          <a:p>
            <a:pPr lvl="1"/>
            <a:r>
              <a:rPr lang="hr-HR" dirty="0" smtClean="0"/>
              <a:t>approves EU budget (shared with Council)</a:t>
            </a:r>
          </a:p>
          <a:p>
            <a:pPr lvl="1"/>
            <a:r>
              <a:rPr lang="hr-HR" dirty="0" smtClean="0"/>
              <a:t>supervision of other EU institutions</a:t>
            </a:r>
          </a:p>
          <a:p>
            <a:pPr lvl="2"/>
            <a:r>
              <a:rPr lang="hr-HR" dirty="0" smtClean="0"/>
              <a:t>approval of the members of the European Commission</a:t>
            </a:r>
          </a:p>
          <a:p>
            <a:pPr lvl="2"/>
            <a:r>
              <a:rPr lang="hr-HR" dirty="0" smtClean="0"/>
              <a:t>receive reports by the Commission and the Council and can ask them questions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4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European Commission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represents the interests of the EU</a:t>
            </a:r>
          </a:p>
          <a:p>
            <a:r>
              <a:rPr lang="hr-HR" b="1" dirty="0" smtClean="0"/>
              <a:t>SEAT</a:t>
            </a:r>
            <a:r>
              <a:rPr lang="hr-HR" dirty="0" smtClean="0"/>
              <a:t>: Bruxelles</a:t>
            </a:r>
          </a:p>
          <a:p>
            <a:r>
              <a:rPr lang="hr-HR" b="1" dirty="0" smtClean="0"/>
              <a:t>members</a:t>
            </a:r>
            <a:r>
              <a:rPr lang="hr-HR" dirty="0" smtClean="0"/>
              <a:t>: 27 members of the European Commission; (informally ‘commissioners’)</a:t>
            </a:r>
          </a:p>
          <a:p>
            <a:r>
              <a:rPr lang="hr-HR" dirty="0" smtClean="0"/>
              <a:t>a ‘government’ for the EU – the executive</a:t>
            </a:r>
          </a:p>
          <a:p>
            <a:r>
              <a:rPr lang="hr-HR" dirty="0" smtClean="0"/>
              <a:t>EC: 27 </a:t>
            </a:r>
            <a:r>
              <a:rPr lang="hr-HR" dirty="0" err="1" smtClean="0"/>
              <a:t>Directorates</a:t>
            </a:r>
            <a:r>
              <a:rPr lang="hr-HR" dirty="0" smtClean="0"/>
              <a:t>-General </a:t>
            </a:r>
            <a:r>
              <a:rPr lang="hr-HR" i="1" dirty="0" smtClean="0"/>
              <a:t>(glavne uprave)</a:t>
            </a:r>
            <a:endParaRPr lang="hr-HR" dirty="0" smtClean="0"/>
          </a:p>
          <a:p>
            <a:r>
              <a:rPr lang="hr-HR" dirty="0" smtClean="0"/>
              <a:t>members proposed by national governments, approved by the Council and the EP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361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European Commission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 smtClean="0"/>
              <a:t>tasks of the European Commission: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drafts proposals of EU legislation</a:t>
            </a:r>
          </a:p>
          <a:p>
            <a:pPr lvl="1"/>
            <a:r>
              <a:rPr lang="hr-HR" dirty="0" smtClean="0"/>
              <a:t>implements EU policies</a:t>
            </a:r>
          </a:p>
          <a:p>
            <a:pPr lvl="1"/>
            <a:r>
              <a:rPr lang="hr-HR" dirty="0" smtClean="0"/>
              <a:t>enforces European law (‘guardian of the Treaties’)</a:t>
            </a:r>
          </a:p>
          <a:p>
            <a:pPr lvl="1"/>
            <a:r>
              <a:rPr lang="hr-HR" dirty="0" smtClean="0"/>
              <a:t>controls EU budget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58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European Council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defines general directions and priorities of the EU</a:t>
            </a:r>
          </a:p>
          <a:p>
            <a:r>
              <a:rPr lang="hr-HR" b="1" dirty="0" smtClean="0"/>
              <a:t>SEAT</a:t>
            </a:r>
            <a:r>
              <a:rPr lang="hr-HR" dirty="0" smtClean="0"/>
              <a:t>: Bruxelles</a:t>
            </a:r>
          </a:p>
          <a:p>
            <a:r>
              <a:rPr lang="hr-HR" b="1" dirty="0" smtClean="0"/>
              <a:t>members</a:t>
            </a:r>
            <a:r>
              <a:rPr lang="hr-HR" dirty="0" smtClean="0"/>
              <a:t>: Heads of States or Governments of EU Member States</a:t>
            </a:r>
          </a:p>
          <a:p>
            <a:r>
              <a:rPr lang="hr-HR" dirty="0" smtClean="0"/>
              <a:t>headed by the President of the European Council (Herman Van Rompuy); a.k.a. President of the EU</a:t>
            </a:r>
          </a:p>
          <a:p>
            <a:r>
              <a:rPr lang="hr-HR" dirty="0" smtClean="0"/>
              <a:t>meets every six months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8942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The Court of Justice of the EU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supervises the interpretation of EU law, enforces EU law</a:t>
            </a:r>
          </a:p>
          <a:p>
            <a:r>
              <a:rPr lang="hr-HR" b="1" dirty="0" smtClean="0"/>
              <a:t>SEAT</a:t>
            </a:r>
            <a:r>
              <a:rPr lang="hr-HR" dirty="0" smtClean="0"/>
              <a:t>: Luxemburg (working language: French)</a:t>
            </a:r>
          </a:p>
          <a:p>
            <a:r>
              <a:rPr lang="hr-HR" b="1" dirty="0" smtClean="0"/>
              <a:t>members</a:t>
            </a:r>
            <a:r>
              <a:rPr lang="hr-HR" dirty="0" smtClean="0"/>
              <a:t>: 28 judges</a:t>
            </a:r>
          </a:p>
          <a:p>
            <a:endParaRPr lang="hr-HR" dirty="0" smtClean="0"/>
          </a:p>
          <a:p>
            <a:r>
              <a:rPr lang="hr-HR" dirty="0" smtClean="0"/>
              <a:t>comprises:</a:t>
            </a:r>
          </a:p>
          <a:p>
            <a:pPr lvl="1"/>
            <a:r>
              <a:rPr lang="hr-HR" dirty="0" smtClean="0"/>
              <a:t>The European Court of Justice</a:t>
            </a:r>
          </a:p>
          <a:p>
            <a:pPr lvl="1"/>
            <a:r>
              <a:rPr lang="hr-HR" dirty="0" err="1" smtClean="0"/>
              <a:t>The</a:t>
            </a:r>
            <a:r>
              <a:rPr lang="hr-HR" dirty="0" smtClean="0"/>
              <a:t> General Court</a:t>
            </a:r>
          </a:p>
          <a:p>
            <a:pPr lvl="1"/>
            <a:r>
              <a:rPr lang="hr-HR" dirty="0" smtClean="0"/>
              <a:t>Civil Service Tribunal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403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Today’s session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Revision of the previous session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Institutions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the European Union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The Court of Justice of the EU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jurisdiction:</a:t>
            </a:r>
          </a:p>
          <a:p>
            <a:pPr lvl="1"/>
            <a:endParaRPr lang="hr-HR" dirty="0" smtClean="0"/>
          </a:p>
          <a:p>
            <a:pPr lvl="1"/>
            <a:r>
              <a:rPr lang="hr-HR" sz="2400" dirty="0" smtClean="0"/>
              <a:t>supervises interpretation and application of EU law by national courts</a:t>
            </a:r>
          </a:p>
          <a:p>
            <a:pPr lvl="1"/>
            <a:r>
              <a:rPr lang="hr-HR" sz="2400" dirty="0" smtClean="0"/>
              <a:t>enforces EU law</a:t>
            </a:r>
          </a:p>
          <a:p>
            <a:pPr lvl="1"/>
            <a:r>
              <a:rPr lang="hr-HR" sz="2400" dirty="0" smtClean="0"/>
              <a:t>settles disputes between Member States, EU institutions, businesses and individuals</a:t>
            </a:r>
          </a:p>
          <a:p>
            <a:pPr lvl="1"/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828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European Court of Auditors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not an actual court</a:t>
            </a:r>
          </a:p>
          <a:p>
            <a:r>
              <a:rPr lang="hr-HR" dirty="0" smtClean="0"/>
              <a:t>one member from each Member State</a:t>
            </a:r>
          </a:p>
          <a:p>
            <a:r>
              <a:rPr lang="hr-HR" dirty="0" smtClean="0"/>
              <a:t>tasks: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checks EU income and expenditure (EU budget)</a:t>
            </a:r>
          </a:p>
          <a:p>
            <a:pPr lvl="1"/>
            <a:r>
              <a:rPr lang="hr-HR" dirty="0" smtClean="0"/>
              <a:t>checks the collection of EU taxes from citizens and whether they are spent economically, legally and for the intended purpose</a:t>
            </a:r>
          </a:p>
          <a:p>
            <a:pPr lvl="1"/>
            <a:r>
              <a:rPr lang="hr-HR" dirty="0" smtClean="0"/>
              <a:t>investigates the financial statements of any person or organisation handling EU funds</a:t>
            </a:r>
          </a:p>
          <a:p>
            <a:pPr lvl="1"/>
            <a:r>
              <a:rPr lang="hr-HR" dirty="0" smtClean="0"/>
              <a:t>carries out a yearly audit and report to the EP and the Council</a:t>
            </a:r>
          </a:p>
        </p:txBody>
      </p:sp>
    </p:spTree>
    <p:extLst>
      <p:ext uri="{BB962C8B-B14F-4D97-AF65-F5344CB8AC3E}">
        <p14:creationId xmlns:p14="http://schemas.microsoft.com/office/powerpoint/2010/main" val="67331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r>
              <a:rPr lang="hr-HR" dirty="0" err="1" smtClean="0"/>
              <a:t>practice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238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Translate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Croatian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None/>
            </a:pPr>
            <a:endParaRPr lang="hr-HR" dirty="0" smtClean="0"/>
          </a:p>
          <a:p>
            <a:pPr marL="514350" indent="-514350" eaLnBrk="1" hangingPunct="1">
              <a:buNone/>
            </a:pPr>
            <a:endParaRPr lang="hr-HR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C</a:t>
            </a:r>
            <a:r>
              <a:rPr lang="en-US" dirty="0" err="1" smtClean="0"/>
              <a:t>ouncil</a:t>
            </a:r>
            <a:r>
              <a:rPr lang="en-US" dirty="0" smtClean="0"/>
              <a:t> of Europe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European Council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Council of the European Union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European </a:t>
            </a:r>
            <a:r>
              <a:rPr lang="en-US" dirty="0" err="1" smtClean="0"/>
              <a:t>Communit</a:t>
            </a:r>
            <a:r>
              <a:rPr lang="hr-HR" dirty="0" smtClean="0"/>
              <a:t>ies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err="1" smtClean="0"/>
              <a:t>co</a:t>
            </a:r>
            <a:r>
              <a:rPr lang="hr-HR" dirty="0" smtClean="0"/>
              <a:t>-</a:t>
            </a:r>
            <a:r>
              <a:rPr lang="hr-HR" dirty="0" err="1" smtClean="0"/>
              <a:t>decision</a:t>
            </a:r>
            <a:endParaRPr lang="hr-HR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err="1" smtClean="0"/>
              <a:t>Directorate</a:t>
            </a:r>
            <a:r>
              <a:rPr lang="hr-HR" dirty="0" smtClean="0"/>
              <a:t>-General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546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Answers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endParaRPr lang="hr-HR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smtClean="0"/>
              <a:t>C</a:t>
            </a:r>
            <a:r>
              <a:rPr lang="en-US" dirty="0" err="1" smtClean="0"/>
              <a:t>ouncil</a:t>
            </a:r>
            <a:r>
              <a:rPr lang="en-US" dirty="0" smtClean="0"/>
              <a:t> of Europe</a:t>
            </a:r>
            <a:r>
              <a:rPr lang="hr-HR" dirty="0" smtClean="0"/>
              <a:t> – </a:t>
            </a:r>
            <a:r>
              <a:rPr lang="hr-HR" b="1" dirty="0" smtClean="0"/>
              <a:t>Vijeće Europe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European Council</a:t>
            </a:r>
            <a:r>
              <a:rPr lang="hr-HR" dirty="0" smtClean="0"/>
              <a:t> – </a:t>
            </a:r>
            <a:r>
              <a:rPr lang="hr-HR" b="1" dirty="0" smtClean="0"/>
              <a:t>Europsko vijeće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Council of the European Union</a:t>
            </a:r>
            <a:r>
              <a:rPr lang="hr-HR" dirty="0" smtClean="0"/>
              <a:t> – </a:t>
            </a:r>
            <a:r>
              <a:rPr lang="hr-HR" b="1" dirty="0" smtClean="0"/>
              <a:t>Vijeće Europske unije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European </a:t>
            </a:r>
            <a:r>
              <a:rPr lang="en-US" dirty="0" err="1" smtClean="0"/>
              <a:t>Communit</a:t>
            </a:r>
            <a:r>
              <a:rPr lang="hr-HR" dirty="0" smtClean="0"/>
              <a:t>ies – </a:t>
            </a:r>
            <a:r>
              <a:rPr lang="hr-HR" b="1" dirty="0" smtClean="0"/>
              <a:t>Europske zajednice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err="1" smtClean="0"/>
              <a:t>co</a:t>
            </a:r>
            <a:r>
              <a:rPr lang="hr-HR" dirty="0" smtClean="0"/>
              <a:t>-</a:t>
            </a:r>
            <a:r>
              <a:rPr lang="hr-HR" dirty="0" err="1" smtClean="0"/>
              <a:t>decision</a:t>
            </a:r>
            <a:r>
              <a:rPr lang="hr-HR" dirty="0" smtClean="0"/>
              <a:t> – suodlučivanje</a:t>
            </a: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hr-HR" dirty="0" err="1" smtClean="0"/>
              <a:t>Directorate</a:t>
            </a:r>
            <a:r>
              <a:rPr lang="hr-HR" dirty="0" smtClean="0"/>
              <a:t>-General – glavna uprava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214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hr-H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r-H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attention!</a:t>
            </a:r>
            <a:endParaRPr lang="hr-H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108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 smtClean="0"/>
              <a:t>REVISION OF THE PREVIOUS SESSION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4750" cy="742950"/>
          </a:xfrm>
        </p:spPr>
        <p:txBody>
          <a:bodyPr/>
          <a:lstStyle/>
          <a:p>
            <a:pPr marL="514350" indent="-514350" eaLnBrk="1" hangingPunct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ANSWER THESE QUESTIONS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 numCol="1"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hr-HR" sz="2400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What </a:t>
            </a:r>
            <a:r>
              <a:rPr lang="hr-HR" sz="2400" dirty="0" smtClean="0"/>
              <a:t>was the situation in Europe after WW2</a:t>
            </a:r>
            <a:r>
              <a:rPr lang="en-US" sz="2400" dirty="0" smtClean="0"/>
              <a:t>?</a:t>
            </a:r>
            <a:r>
              <a:rPr lang="hr-HR" sz="2400" dirty="0" smtClean="0"/>
              <a:t> </a:t>
            </a:r>
            <a:r>
              <a:rPr lang="en-US" sz="2400" dirty="0" smtClean="0"/>
              <a:t>What two ideas were proposed at the Hague Congress 1948?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How many member states are there in the EU / COE?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What do the European Communities include?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What year was the European Union established?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What are the three pillars of the EU?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What do you know about EU language policy?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What </a:t>
            </a:r>
            <a:r>
              <a:rPr lang="hr-HR" sz="2400" dirty="0" err="1" smtClean="0"/>
              <a:t>is</a:t>
            </a:r>
            <a:r>
              <a:rPr lang="hr-HR" sz="2400" dirty="0" smtClean="0"/>
              <a:t> </a:t>
            </a:r>
            <a:r>
              <a:rPr lang="hr-HR" sz="2400" dirty="0" err="1" smtClean="0"/>
              <a:t>primary</a:t>
            </a:r>
            <a:r>
              <a:rPr lang="hr-HR" sz="2400" dirty="0" smtClean="0"/>
              <a:t> </a:t>
            </a:r>
            <a:r>
              <a:rPr lang="hr-HR" sz="2400" dirty="0" err="1" smtClean="0"/>
              <a:t>legislation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EU</a:t>
            </a:r>
            <a:r>
              <a:rPr lang="en-US" sz="2400" dirty="0" smtClean="0"/>
              <a:t>?</a:t>
            </a:r>
            <a:endParaRPr lang="hr-HR" sz="2400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sz="2400" dirty="0" err="1" smtClean="0"/>
              <a:t>What</a:t>
            </a:r>
            <a:r>
              <a:rPr lang="hr-HR" sz="2400" dirty="0" smtClean="0"/>
              <a:t> </a:t>
            </a:r>
            <a:r>
              <a:rPr lang="hr-HR" sz="2400" dirty="0" err="1" smtClean="0"/>
              <a:t>about</a:t>
            </a:r>
            <a:r>
              <a:rPr lang="hr-HR" sz="2400" dirty="0" smtClean="0"/>
              <a:t> </a:t>
            </a:r>
            <a:r>
              <a:rPr lang="hr-HR" sz="2400" dirty="0" err="1" smtClean="0"/>
              <a:t>secondary</a:t>
            </a:r>
            <a:r>
              <a:rPr lang="hr-HR" sz="2400" dirty="0" smtClean="0"/>
              <a:t> </a:t>
            </a:r>
            <a:r>
              <a:rPr lang="hr-HR" sz="2400" dirty="0" err="1" smtClean="0"/>
              <a:t>legislation</a:t>
            </a:r>
            <a:r>
              <a:rPr lang="hr-HR" sz="2400" dirty="0" smtClean="0"/>
              <a:t>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24624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translate the following terms into CROATIAN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single market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common agricultural policy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economic and monetary union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EU citizenship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transeuropean traffic networks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environmental protection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social policy</a:t>
            </a:r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common defense policy</a:t>
            </a:r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human trafficking</a:t>
            </a:r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bribe and corruption</a:t>
            </a:r>
          </a:p>
        </p:txBody>
      </p:sp>
    </p:spTree>
    <p:extLst>
      <p:ext uri="{BB962C8B-B14F-4D97-AF65-F5344CB8AC3E}">
        <p14:creationId xmlns:p14="http://schemas.microsoft.com/office/powerpoint/2010/main" val="397974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translate the following terms into CROATIAN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jedinstveno tržište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zajednička poljoprivredna politika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gospodarska i monetarna unija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državljanstvo EU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transeuropske prometne mreže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zaštita okoliša</a:t>
            </a:r>
          </a:p>
          <a:p>
            <a:pPr marL="514350" indent="-51435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socijalna politika</a:t>
            </a:r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zajednička obrambena politika</a:t>
            </a:r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trgovanje ljudima</a:t>
            </a:r>
          </a:p>
          <a:p>
            <a:pPr marL="457200" indent="-457200" eaLnBrk="1" hangingPunct="1">
              <a:spcBef>
                <a:spcPts val="575"/>
              </a:spcBef>
              <a:buFont typeface="+mj-lt"/>
              <a:buAutoNum type="arabicPeriod"/>
            </a:pPr>
            <a:r>
              <a:rPr lang="hr-HR" sz="2400" dirty="0" smtClean="0"/>
              <a:t>mito i korupcija</a:t>
            </a:r>
          </a:p>
        </p:txBody>
      </p:sp>
    </p:spTree>
    <p:extLst>
      <p:ext uri="{BB962C8B-B14F-4D97-AF65-F5344CB8AC3E}">
        <p14:creationId xmlns:p14="http://schemas.microsoft.com/office/powerpoint/2010/main" val="371134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Institutions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European</a:t>
            </a:r>
            <a:r>
              <a:rPr lang="hr-HR" dirty="0" smtClean="0"/>
              <a:t> Union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96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Institutions of the EU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3200" b="1" dirty="0" smtClean="0"/>
              <a:t>European Commission</a:t>
            </a:r>
          </a:p>
          <a:p>
            <a:pPr algn="ctr">
              <a:buNone/>
            </a:pPr>
            <a:r>
              <a:rPr lang="hr-HR" sz="3200" b="1" dirty="0" smtClean="0"/>
              <a:t>Council of the European Union</a:t>
            </a:r>
          </a:p>
          <a:p>
            <a:pPr algn="ctr">
              <a:buNone/>
            </a:pPr>
            <a:r>
              <a:rPr lang="hr-HR" sz="3200" b="1" dirty="0" smtClean="0"/>
              <a:t>European Parliament</a:t>
            </a:r>
          </a:p>
          <a:p>
            <a:pPr algn="ctr">
              <a:buNone/>
            </a:pPr>
            <a:r>
              <a:rPr lang="hr-HR" sz="3200" b="1" dirty="0" smtClean="0"/>
              <a:t>European Council</a:t>
            </a:r>
          </a:p>
          <a:p>
            <a:pPr algn="ctr">
              <a:buNone/>
            </a:pPr>
            <a:endParaRPr lang="hr-HR" b="1" dirty="0" smtClean="0"/>
          </a:p>
          <a:p>
            <a:pPr algn="ctr">
              <a:buNone/>
            </a:pPr>
            <a:endParaRPr lang="hr-HR" b="1" dirty="0" smtClean="0"/>
          </a:p>
          <a:p>
            <a:pPr algn="ctr">
              <a:buNone/>
            </a:pPr>
            <a:r>
              <a:rPr lang="hr-HR" b="1" dirty="0" smtClean="0"/>
              <a:t>Court of Justice of the European Union</a:t>
            </a:r>
          </a:p>
          <a:p>
            <a:pPr algn="ctr">
              <a:buNone/>
            </a:pPr>
            <a:r>
              <a:rPr lang="hr-HR" b="1" dirty="0" smtClean="0"/>
              <a:t>European Court of Auditors</a:t>
            </a:r>
          </a:p>
        </p:txBody>
      </p:sp>
    </p:spTree>
    <p:extLst>
      <p:ext uri="{BB962C8B-B14F-4D97-AF65-F5344CB8AC3E}">
        <p14:creationId xmlns:p14="http://schemas.microsoft.com/office/powerpoint/2010/main" val="34142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Some </a:t>
            </a:r>
            <a:r>
              <a:rPr lang="hr-HR" sz="4400" dirty="0" err="1" smtClean="0"/>
              <a:t>Other</a:t>
            </a:r>
            <a:r>
              <a:rPr lang="hr-HR" sz="4400" dirty="0" smtClean="0"/>
              <a:t> EU Bodies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European Economic and Social Committee </a:t>
            </a:r>
          </a:p>
          <a:p>
            <a:r>
              <a:rPr lang="en-US" dirty="0" smtClean="0"/>
              <a:t>Committee of the Regions</a:t>
            </a:r>
          </a:p>
          <a:p>
            <a:r>
              <a:rPr lang="en-US" dirty="0" smtClean="0"/>
              <a:t>European Investment Bank</a:t>
            </a:r>
          </a:p>
          <a:p>
            <a:r>
              <a:rPr lang="en-US" dirty="0" smtClean="0"/>
              <a:t>European Central Bank</a:t>
            </a:r>
            <a:endParaRPr lang="hr-HR" dirty="0" smtClean="0"/>
          </a:p>
          <a:p>
            <a:r>
              <a:rPr lang="en-US" dirty="0" smtClean="0"/>
              <a:t>European Ombudsman</a:t>
            </a:r>
          </a:p>
          <a:p>
            <a:r>
              <a:rPr lang="en-US" dirty="0" smtClean="0"/>
              <a:t>Office for Official Publications of the European Communities</a:t>
            </a:r>
          </a:p>
          <a:p>
            <a:r>
              <a:rPr lang="en-US" dirty="0" smtClean="0"/>
              <a:t>European Personnel Selection Office</a:t>
            </a:r>
          </a:p>
          <a:p>
            <a:r>
              <a:rPr lang="en-US" dirty="0" smtClean="0"/>
              <a:t>European Administrative School</a:t>
            </a:r>
          </a:p>
          <a:p>
            <a:pPr lvl="1"/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75107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2524</TotalTime>
  <Words>925</Words>
  <Application>Microsoft Office PowerPoint</Application>
  <PresentationFormat>On-screen Show (4:3)</PresentationFormat>
  <Paragraphs>200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Trebuchet MS</vt:lpstr>
      <vt:lpstr>Wingdings</vt:lpstr>
      <vt:lpstr>Wingdings 2</vt:lpstr>
      <vt:lpstr>Opulent</vt:lpstr>
      <vt:lpstr>English for Tax Administration Study 3</vt:lpstr>
      <vt:lpstr>Today’s session</vt:lpstr>
      <vt:lpstr>REVISION OF THE PREVIOUS SESSION</vt:lpstr>
      <vt:lpstr>ANSWER THESE QUESTIONS</vt:lpstr>
      <vt:lpstr>translate the following terms into CROATIAN</vt:lpstr>
      <vt:lpstr>translate the following terms into CROATIAN</vt:lpstr>
      <vt:lpstr>Institutions of the European Union</vt:lpstr>
      <vt:lpstr>Institutions of the EU</vt:lpstr>
      <vt:lpstr>Some Other EU Bodies</vt:lpstr>
      <vt:lpstr>Council of the European Union</vt:lpstr>
      <vt:lpstr>Council of the European Union</vt:lpstr>
      <vt:lpstr>Council of the European Union</vt:lpstr>
      <vt:lpstr>European Parliament</vt:lpstr>
      <vt:lpstr>European Parliament</vt:lpstr>
      <vt:lpstr>European Parliament</vt:lpstr>
      <vt:lpstr>European Commission</vt:lpstr>
      <vt:lpstr>European Commission</vt:lpstr>
      <vt:lpstr>European Council</vt:lpstr>
      <vt:lpstr>The Court of Justice of the EU</vt:lpstr>
      <vt:lpstr>The Court of Justice of the EU</vt:lpstr>
      <vt:lpstr>European Court of Auditors</vt:lpstr>
      <vt:lpstr>Vocabulary practice</vt:lpstr>
      <vt:lpstr>Translate into Croatian</vt:lpstr>
      <vt:lpstr>Answers</vt:lpstr>
      <vt:lpstr>PowerPoint Presentation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146</cp:revision>
  <dcterms:created xsi:type="dcterms:W3CDTF">2008-09-29T13:50:14Z</dcterms:created>
  <dcterms:modified xsi:type="dcterms:W3CDTF">2014-11-02T15:59:09Z</dcterms:modified>
</cp:coreProperties>
</file>