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handoutMasterIdLst>
    <p:handoutMasterId r:id="rId40"/>
  </p:handoutMasterIdLst>
  <p:sldIdLst>
    <p:sldId id="256" r:id="rId2"/>
    <p:sldId id="329" r:id="rId3"/>
    <p:sldId id="257" r:id="rId4"/>
    <p:sldId id="305" r:id="rId5"/>
    <p:sldId id="330" r:id="rId6"/>
    <p:sldId id="259" r:id="rId7"/>
    <p:sldId id="331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  <p:sldId id="383" r:id="rId36"/>
    <p:sldId id="384" r:id="rId37"/>
    <p:sldId id="385" r:id="rId38"/>
    <p:sldId id="390" r:id="rId39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3AA125-E52F-4A03-B0AE-7533DCE16311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0CB57D-7086-4FF4-A4A7-BBCDA1472E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0128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A634C9-0236-4095-B498-85C956BF5D30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A16879-915F-455D-B967-1C32092C659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B3F0-F1F3-422D-9D71-11D86086DFE4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023C6-D0AA-46B5-A716-664F2DB8AB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FD7064-88BA-4B69-8BDC-1AC72929A807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E50505B-757E-4727-A01A-E507F5479A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A15E-DD13-41ED-8522-4B181BA8F680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BF95-6B68-450A-B61F-4E29DC6FEAF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9C4AF0A-7AF2-4682-B31E-0C3E08128924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B15D35-C413-4225-AB88-3FE0F3881F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9838-737D-4D1D-B384-376D90F72825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26D6-C173-4B78-A393-96841515C4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E528B-AEE3-4707-A08E-D742AC87E108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F11D-5B7D-41A9-8F83-B09CCEADB62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1A863-AFF9-47DD-9E51-7BEE46443F28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BD6B-4B70-45B1-8299-388C037B5A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FD520-8140-444F-8251-6699994AB10D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C7DE-C213-48D6-9A8B-5391AB8CAF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037C8-38B0-42E5-B2CD-13B22759176F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85B9B-2AA9-4936-99D2-6A780925B5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A01F8-11B1-4A6F-8841-685B46D794DA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5CC37-EDCE-4872-90AD-131AA7EDAC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85A6AF0-E27A-49E0-A885-3CF9C3B28421}" type="datetimeFigureOut">
              <a:rPr lang="sr-Latn-CS"/>
              <a:pPr>
                <a:defRPr/>
              </a:pPr>
              <a:t>26.10.2014.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FE464B9-CA4C-4D38-9BCB-51C4700FDE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2" r:id="rId2"/>
    <p:sldLayoutId id="2147484164" r:id="rId3"/>
    <p:sldLayoutId id="2147484161" r:id="rId4"/>
    <p:sldLayoutId id="2147484160" r:id="rId5"/>
    <p:sldLayoutId id="2147484159" r:id="rId6"/>
    <p:sldLayoutId id="2147484158" r:id="rId7"/>
    <p:sldLayoutId id="2147484157" r:id="rId8"/>
    <p:sldLayoutId id="2147484165" r:id="rId9"/>
    <p:sldLayoutId id="2147484156" r:id="rId10"/>
    <p:sldLayoutId id="21474841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zg.t-com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Tax Administration Study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</a:t>
            </a:r>
            <a:r>
              <a:rPr lang="hr-HR" sz="1900" smtClean="0"/>
              <a:t>: </a:t>
            </a:r>
            <a:r>
              <a:rPr lang="hr-HR" sz="1900" smtClean="0">
                <a:hlinkClick r:id="rId2"/>
              </a:rPr>
              <a:t>miljen.matijasevic@gmail.com</a:t>
            </a:r>
            <a:endParaRPr lang="hr-HR" sz="1900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Wed</a:t>
            </a:r>
            <a:r>
              <a:rPr lang="hr-HR" sz="1900" dirty="0" smtClean="0"/>
              <a:t> 15:30-16:30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Session 3, 21 </a:t>
            </a:r>
            <a:r>
              <a:rPr lang="hr-HR" dirty="0" err="1" smtClean="0"/>
              <a:t>Oct</a:t>
            </a:r>
            <a:r>
              <a:rPr lang="hr-HR" dirty="0" smtClean="0"/>
              <a:t> 2014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European Integration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/>
              <a:t>How many states are members of: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European Union</a:t>
            </a:r>
          </a:p>
          <a:p>
            <a:pPr lvl="1" eaLnBrk="1" hangingPunct="1">
              <a:spcBef>
                <a:spcPts val="575"/>
              </a:spcBef>
              <a:buNone/>
            </a:pPr>
            <a:r>
              <a:rPr lang="hr-HR" sz="2500" dirty="0" smtClean="0"/>
              <a:t>		28</a:t>
            </a:r>
            <a:endParaRPr lang="hr-HR" sz="2200" dirty="0" smtClean="0"/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Council of Europe</a:t>
            </a:r>
          </a:p>
          <a:p>
            <a:pPr lvl="1" eaLnBrk="1" hangingPunct="1">
              <a:spcBef>
                <a:spcPts val="575"/>
              </a:spcBef>
              <a:buNone/>
            </a:pPr>
            <a:r>
              <a:rPr lang="hr-HR" sz="2500" dirty="0" smtClean="0"/>
              <a:t>		47</a:t>
            </a:r>
          </a:p>
        </p:txBody>
      </p:sp>
      <p:pic>
        <p:nvPicPr>
          <p:cNvPr id="4" name="Picture 3" descr="eu-fla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492896"/>
            <a:ext cx="2232248" cy="1674186"/>
          </a:xfrm>
          <a:prstGeom prst="rect">
            <a:avLst/>
          </a:prstGeom>
        </p:spPr>
      </p:pic>
      <p:pic>
        <p:nvPicPr>
          <p:cNvPr id="5" name="Picture 4" descr="Council of Eur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509120"/>
            <a:ext cx="2214041" cy="182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History of the EU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49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idea of a united Europe born after World War II</a:t>
            </a:r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the continent was devastated by the war</a:t>
            </a:r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strong desire to prevent new conflicts</a:t>
            </a:r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various initiatives brought together into the </a:t>
            </a:r>
            <a:r>
              <a:rPr lang="en-US" sz="3200" dirty="0" smtClean="0"/>
              <a:t>International Committee of the Movements for European Unity</a:t>
            </a:r>
            <a:endParaRPr lang="hr-HR" sz="32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en-US" sz="3200" dirty="0" smtClean="0"/>
              <a:t>the Hague Congress</a:t>
            </a:r>
            <a:r>
              <a:rPr lang="hr-HR" sz="3200" dirty="0" smtClean="0"/>
              <a:t> (</a:t>
            </a:r>
            <a:r>
              <a:rPr lang="en-US" sz="3200" dirty="0" smtClean="0"/>
              <a:t>7 May 1948</a:t>
            </a:r>
            <a:r>
              <a:rPr lang="hr-HR" sz="3200" dirty="0" smtClean="0"/>
              <a:t>)</a:t>
            </a:r>
            <a:r>
              <a:rPr lang="en-US" sz="3200" dirty="0" smtClean="0"/>
              <a:t>, remembered as "The Congress of Europe"</a:t>
            </a:r>
            <a:endParaRPr lang="hr-HR" sz="32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endParaRPr lang="hr-HR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European Integration - history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two models proposed:</a:t>
            </a:r>
          </a:p>
          <a:p>
            <a:pPr marL="871728" lvl="1" indent="-514350" eaLnBrk="1" fontAlgn="auto" hangingPunct="1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smtClean="0"/>
              <a:t>a federative union of states (like the USA), supported by Belgium and France,</a:t>
            </a:r>
          </a:p>
          <a:p>
            <a:pPr marL="871728" lvl="1" indent="-514350" eaLnBrk="1" fontAlgn="auto" hangingPunct="1">
              <a:spcAft>
                <a:spcPts val="600"/>
              </a:spcAft>
              <a:buFont typeface="+mj-lt"/>
              <a:buAutoNum type="arabicPeriod"/>
              <a:defRPr/>
            </a:pPr>
            <a:r>
              <a:rPr lang="hr-HR" sz="2900" dirty="0" smtClean="0"/>
              <a:t>a form of intergovernmental co-operation, preferred by the UK</a:t>
            </a:r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endParaRPr lang="hr-HR" sz="32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2400" dirty="0" smtClean="0"/>
              <a:t>result: </a:t>
            </a:r>
            <a:r>
              <a:rPr lang="hr-HR" sz="3200" dirty="0" smtClean="0"/>
              <a:t>the</a:t>
            </a:r>
            <a:r>
              <a:rPr lang="en-US" sz="2800" dirty="0" smtClean="0"/>
              <a:t> </a:t>
            </a:r>
            <a:r>
              <a:rPr lang="en-US" sz="3200" dirty="0" smtClean="0"/>
              <a:t>Council of Europe</a:t>
            </a:r>
            <a:r>
              <a:rPr lang="hr-HR" sz="3200" dirty="0" smtClean="0"/>
              <a:t> </a:t>
            </a:r>
            <a:r>
              <a:rPr lang="hr-HR" sz="2400" dirty="0" smtClean="0"/>
              <a:t>(model 2)</a:t>
            </a:r>
            <a:endParaRPr lang="hr-HR" sz="28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European Integration - history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49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The Council of Europe</a:t>
            </a:r>
            <a:endParaRPr lang="hr-HR" dirty="0"/>
          </a:p>
        </p:txBody>
      </p:sp>
      <p:pic>
        <p:nvPicPr>
          <p:cNvPr id="4" name="Content Placeholder 3" descr="council of europe 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312" y="1818481"/>
            <a:ext cx="5438775" cy="4429125"/>
          </a:xfrm>
        </p:spPr>
      </p:pic>
      <p:pic>
        <p:nvPicPr>
          <p:cNvPr id="5" name="Picture 4" descr="Council of Eur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57158" y="5229200"/>
            <a:ext cx="1601637" cy="131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references to the economic and political union declared at the Hague Congress were dropped</a:t>
            </a:r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endParaRPr lang="hr-HR" sz="32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r>
              <a:rPr lang="hr-HR" sz="3200" dirty="0" smtClean="0"/>
              <a:t>this gave rise to the development of initiatives which led to the formation of the European Communities</a:t>
            </a:r>
            <a:endParaRPr lang="hr-HR" sz="24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endParaRPr lang="hr-HR" sz="2800" dirty="0" smtClean="0"/>
          </a:p>
          <a:p>
            <a:pPr marL="624078" indent="-514350" eaLnBrk="1" fontAlgn="auto" hangingPunct="1">
              <a:spcAft>
                <a:spcPts val="600"/>
              </a:spcAft>
              <a:buFont typeface="Wingdings 3"/>
              <a:buChar char=""/>
              <a:defRPr/>
            </a:pP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European Integration - history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7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Integration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/>
              <a:t>France dissatisfied with the scope of the Council of Europe</a:t>
            </a:r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8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/>
              <a:t>fear of Germany rising to military power again</a:t>
            </a:r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8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/>
              <a:t>Schuman (French foreign minister) initiated the formation of a union of the French and German </a:t>
            </a: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coal and steel industries</a:t>
            </a:r>
            <a:endParaRPr lang="hr-HR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808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Communities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Coal and Steel Community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Treaty of Paris, 1951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France, Germany, Italy, Belgium, the Netherlands, Luxemburg</a:t>
            </a:r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8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Economic Community </a:t>
            </a:r>
            <a:r>
              <a:rPr lang="hr-HR" sz="2800" dirty="0" smtClean="0"/>
              <a:t>(single market)</a:t>
            </a:r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Atomic Energy Community </a:t>
            </a:r>
            <a:r>
              <a:rPr lang="hr-HR" sz="2800" dirty="0" smtClean="0"/>
              <a:t>(Euratom)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dirty="0" smtClean="0"/>
              <a:t>		Treaty of Rome, 1957</a:t>
            </a:r>
          </a:p>
        </p:txBody>
      </p:sp>
    </p:spTree>
    <p:extLst>
      <p:ext uri="{BB962C8B-B14F-4D97-AF65-F5344CB8AC3E}">
        <p14:creationId xmlns:p14="http://schemas.microsoft.com/office/powerpoint/2010/main" val="155140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Communities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/>
              <a:t>Single European Act, 1986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formally establishes the economic and customs union, the single market and the four freedoms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free movement of:</a:t>
            </a:r>
          </a:p>
          <a:p>
            <a:pPr lvl="2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200" dirty="0" smtClean="0"/>
              <a:t>goods</a:t>
            </a:r>
          </a:p>
          <a:p>
            <a:pPr lvl="2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200" dirty="0" smtClean="0"/>
              <a:t>services</a:t>
            </a:r>
          </a:p>
          <a:p>
            <a:pPr lvl="2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200" dirty="0" smtClean="0"/>
              <a:t>persons</a:t>
            </a:r>
          </a:p>
          <a:p>
            <a:pPr lvl="2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200" dirty="0" smtClean="0"/>
              <a:t>capital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deadline for implementation: 1992</a:t>
            </a:r>
          </a:p>
        </p:txBody>
      </p:sp>
    </p:spTree>
    <p:extLst>
      <p:ext uri="{BB962C8B-B14F-4D97-AF65-F5344CB8AC3E}">
        <p14:creationId xmlns:p14="http://schemas.microsoft.com/office/powerpoint/2010/main" val="37128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Union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Treaty establishing the European Union </a:t>
            </a:r>
            <a:r>
              <a:rPr lang="hr-HR" sz="2800" dirty="0" smtClean="0"/>
              <a:t>(a.k.a. the Maastricht Treaty, 1992)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aims: a border-free area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common foreign and security policy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judicial and police co-operation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economic and monetary union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creation of the EURO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euro put into circulation in 2002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</p:txBody>
      </p:sp>
    </p:spTree>
    <p:extLst>
      <p:ext uri="{BB962C8B-B14F-4D97-AF65-F5344CB8AC3E}">
        <p14:creationId xmlns:p14="http://schemas.microsoft.com/office/powerpoint/2010/main" val="225343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of the previous session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Introduction to the European Union</a:t>
            </a:r>
          </a:p>
          <a:p>
            <a:pPr lvl="1"/>
            <a:r>
              <a:rPr lang="hr-HR" dirty="0" err="1" smtClean="0"/>
              <a:t>History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</a:t>
            </a:r>
          </a:p>
          <a:p>
            <a:pPr lvl="1"/>
            <a:r>
              <a:rPr lang="hr-HR" dirty="0" smtClean="0"/>
              <a:t>EU </a:t>
            </a:r>
            <a:r>
              <a:rPr lang="hr-HR" dirty="0" err="1" smtClean="0"/>
              <a:t>language</a:t>
            </a:r>
            <a:r>
              <a:rPr lang="hr-HR" dirty="0" smtClean="0"/>
              <a:t> </a:t>
            </a:r>
            <a:r>
              <a:rPr lang="hr-HR" dirty="0" err="1" smtClean="0"/>
              <a:t>policy</a:t>
            </a:r>
            <a:endParaRPr lang="hr-HR" dirty="0" smtClean="0"/>
          </a:p>
          <a:p>
            <a:pPr lvl="1"/>
            <a:r>
              <a:rPr lang="hr-HR" dirty="0" smtClean="0"/>
              <a:t>EU </a:t>
            </a:r>
            <a:r>
              <a:rPr lang="hr-HR" dirty="0" err="1" smtClean="0"/>
              <a:t>legislation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Union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None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None/>
            </a:pPr>
            <a:r>
              <a:rPr lang="hr-HR" sz="2000" dirty="0" smtClean="0"/>
              <a:t>The three pillars of the EU:</a:t>
            </a:r>
          </a:p>
          <a:p>
            <a:pPr eaLnBrk="1" hangingPunct="1">
              <a:spcBef>
                <a:spcPts val="575"/>
              </a:spcBef>
              <a:buNone/>
            </a:pPr>
            <a:endParaRPr lang="hr-HR" sz="2000" dirty="0" smtClean="0"/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500" dirty="0" smtClean="0"/>
              <a:t>European Community (EEC+ECSC+Euratom)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endParaRPr lang="hr-HR" sz="2500" dirty="0" smtClean="0"/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500" dirty="0" smtClean="0"/>
              <a:t>Common Foreign and Security Policy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endParaRPr lang="hr-HR" sz="2500" dirty="0" smtClean="0"/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500" dirty="0" smtClean="0"/>
              <a:t>Justice and Home Affairs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endParaRPr lang="hr-HR" sz="2500" dirty="0" smtClean="0"/>
          </a:p>
          <a:p>
            <a:pPr marL="457200" indent="-457200" eaLnBrk="1" hangingPunct="1">
              <a:spcBef>
                <a:spcPts val="575"/>
              </a:spcBef>
              <a:buNone/>
            </a:pPr>
            <a:r>
              <a:rPr lang="hr-HR" sz="1600" dirty="0" smtClean="0"/>
              <a:t>pillar 1 – the EC has more powers to legislate directly</a:t>
            </a:r>
          </a:p>
          <a:p>
            <a:pPr marL="457200" indent="-457200" eaLnBrk="1" hangingPunct="1">
              <a:spcBef>
                <a:spcPts val="575"/>
              </a:spcBef>
              <a:buNone/>
            </a:pPr>
            <a:r>
              <a:rPr lang="hr-HR" sz="1600" dirty="0" smtClean="0"/>
              <a:t>pillars 2&amp;3 – intergovernmental co-operation</a:t>
            </a:r>
          </a:p>
        </p:txBody>
      </p:sp>
    </p:spTree>
    <p:extLst>
      <p:ext uri="{BB962C8B-B14F-4D97-AF65-F5344CB8AC3E}">
        <p14:creationId xmlns:p14="http://schemas.microsoft.com/office/powerpoint/2010/main" val="315578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1. European Community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single market, common agricultural policy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economic and monetary union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EU citizenship, the Schengen Area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education and culture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transeuropean traffic networks, 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health care, 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science, 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environmental protection</a:t>
            </a:r>
          </a:p>
          <a:p>
            <a:pPr eaLnBrk="1" hangingPunct="1">
              <a:spcBef>
                <a:spcPts val="575"/>
              </a:spcBef>
            </a:pPr>
            <a:r>
              <a:rPr lang="hr-HR" sz="2400" dirty="0" smtClean="0"/>
              <a:t>social policy</a:t>
            </a:r>
          </a:p>
        </p:txBody>
      </p:sp>
    </p:spTree>
    <p:extLst>
      <p:ext uri="{BB962C8B-B14F-4D97-AF65-F5344CB8AC3E}">
        <p14:creationId xmlns:p14="http://schemas.microsoft.com/office/powerpoint/2010/main" val="29089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2. Common Foreign and Security Policy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human rights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democracy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common defense policy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peace keeping</a:t>
            </a:r>
          </a:p>
        </p:txBody>
      </p:sp>
    </p:spTree>
    <p:extLst>
      <p:ext uri="{BB962C8B-B14F-4D97-AF65-F5344CB8AC3E}">
        <p14:creationId xmlns:p14="http://schemas.microsoft.com/office/powerpoint/2010/main" val="35531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3. Justice and Home Affairs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drug and arms trafficking, 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terrorism, 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human trafficking, 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organised crime, </a:t>
            </a:r>
          </a:p>
          <a:p>
            <a:pPr eaLnBrk="1" hangingPunct="1">
              <a:spcBef>
                <a:spcPts val="575"/>
              </a:spcBef>
            </a:pPr>
            <a:r>
              <a:rPr lang="hr-HR" sz="2800" dirty="0" smtClean="0"/>
              <a:t>bribe and corruption</a:t>
            </a:r>
          </a:p>
        </p:txBody>
      </p:sp>
    </p:spTree>
    <p:extLst>
      <p:ext uri="{BB962C8B-B14F-4D97-AF65-F5344CB8AC3E}">
        <p14:creationId xmlns:p14="http://schemas.microsoft.com/office/powerpoint/2010/main" val="32560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Union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Treaty of Amsterdam </a:t>
            </a:r>
            <a:r>
              <a:rPr lang="hr-HR" sz="2800" dirty="0" smtClean="0"/>
              <a:t>(1997)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implements the Schengen area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institutional reforms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Treaty of Nice </a:t>
            </a:r>
            <a:r>
              <a:rPr lang="hr-HR" sz="2800" dirty="0" smtClean="0"/>
              <a:t>(2001)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enables further enlargement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institutional reforms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</p:txBody>
      </p:sp>
    </p:spTree>
    <p:extLst>
      <p:ext uri="{BB962C8B-B14F-4D97-AF65-F5344CB8AC3E}">
        <p14:creationId xmlns:p14="http://schemas.microsoft.com/office/powerpoint/2010/main" val="121993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European Union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Treaty of Lisbon </a:t>
            </a:r>
            <a:r>
              <a:rPr lang="hr-HR" sz="2800" dirty="0" smtClean="0"/>
              <a:t>(2007)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unites the three pillars into one: the European Union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President of the EU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stronger foreign policy role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enables further enlargement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extends co-decision</a:t>
            </a:r>
          </a:p>
        </p:txBody>
      </p:sp>
    </p:spTree>
    <p:extLst>
      <p:ext uri="{BB962C8B-B14F-4D97-AF65-F5344CB8AC3E}">
        <p14:creationId xmlns:p14="http://schemas.microsoft.com/office/powerpoint/2010/main" val="9499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Enlargement History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>
              <a:buNone/>
            </a:pPr>
            <a:endParaRPr lang="hr-HR" sz="2400" b="1" dirty="0" smtClean="0"/>
          </a:p>
          <a:p>
            <a:pPr>
              <a:buNone/>
            </a:pPr>
            <a:r>
              <a:rPr lang="hr-HR" sz="2400" b="1" dirty="0" smtClean="0"/>
              <a:t>1951 – </a:t>
            </a:r>
            <a:r>
              <a:rPr lang="hr-HR" sz="2400" dirty="0" smtClean="0"/>
              <a:t>France, Germany, Italy, Belgium, the Netherlands, Luxemburg (6)</a:t>
            </a:r>
          </a:p>
          <a:p>
            <a:pPr>
              <a:buNone/>
            </a:pPr>
            <a:r>
              <a:rPr lang="hr-HR" sz="2400" b="1" dirty="0" smtClean="0"/>
              <a:t>1973</a:t>
            </a:r>
            <a:r>
              <a:rPr lang="hr-HR" sz="2400" dirty="0" smtClean="0"/>
              <a:t> – the UK, Ireland, Denmark (9)</a:t>
            </a:r>
          </a:p>
          <a:p>
            <a:pPr>
              <a:buNone/>
            </a:pPr>
            <a:r>
              <a:rPr lang="hr-HR" sz="2400" b="1" dirty="0" smtClean="0"/>
              <a:t>1981</a:t>
            </a:r>
            <a:r>
              <a:rPr lang="hr-HR" sz="2400" dirty="0" smtClean="0"/>
              <a:t> – Greece (10)</a:t>
            </a:r>
          </a:p>
          <a:p>
            <a:pPr>
              <a:buNone/>
            </a:pPr>
            <a:r>
              <a:rPr lang="hr-HR" sz="2400" b="1" dirty="0" smtClean="0"/>
              <a:t>1986</a:t>
            </a:r>
            <a:r>
              <a:rPr lang="hr-HR" sz="2400" dirty="0" smtClean="0"/>
              <a:t> – Portugal, Spain (12)</a:t>
            </a:r>
          </a:p>
          <a:p>
            <a:pPr>
              <a:buNone/>
            </a:pPr>
            <a:r>
              <a:rPr lang="hr-HR" sz="2400" b="1" dirty="0" smtClean="0"/>
              <a:t>1995</a:t>
            </a:r>
            <a:r>
              <a:rPr lang="hr-HR" sz="2400" dirty="0" smtClean="0"/>
              <a:t> – Sweden, Finland, Austria (15)</a:t>
            </a:r>
          </a:p>
          <a:p>
            <a:pPr>
              <a:buNone/>
            </a:pPr>
            <a:r>
              <a:rPr lang="hr-HR" sz="2400" b="1" dirty="0" smtClean="0"/>
              <a:t>2004</a:t>
            </a:r>
            <a:r>
              <a:rPr lang="hr-HR" sz="2400" dirty="0" smtClean="0"/>
              <a:t> – the Czech Republic, Slovakia, Poland, Estonia, Latvia, Lithuania, Hungary, Slovenia, Malta, Cyprus (25)</a:t>
            </a:r>
          </a:p>
          <a:p>
            <a:pPr>
              <a:buNone/>
            </a:pPr>
            <a:r>
              <a:rPr lang="hr-HR" sz="2400" b="1" dirty="0" smtClean="0"/>
              <a:t>2007</a:t>
            </a:r>
            <a:r>
              <a:rPr lang="hr-HR" sz="2400" dirty="0" smtClean="0"/>
              <a:t> – Bulgaria, Romania (27)</a:t>
            </a:r>
          </a:p>
          <a:p>
            <a:pPr>
              <a:buNone/>
            </a:pPr>
            <a:r>
              <a:rPr lang="hr-HR" sz="2400" b="1" dirty="0" smtClean="0"/>
              <a:t>2013</a:t>
            </a:r>
            <a:r>
              <a:rPr lang="hr-HR" sz="2400" dirty="0" smtClean="0"/>
              <a:t> – Croatia (28)</a:t>
            </a:r>
          </a:p>
        </p:txBody>
      </p:sp>
    </p:spTree>
    <p:extLst>
      <p:ext uri="{BB962C8B-B14F-4D97-AF65-F5344CB8AC3E}">
        <p14:creationId xmlns:p14="http://schemas.microsoft.com/office/powerpoint/2010/main" val="21726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Enlargement of the EU</a:t>
            </a:r>
            <a:endParaRPr lang="hr-HR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 descr="C:\Users\mmatijasevic\Desktop\EC-EU-enlargement_animatio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6621017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66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Language Policy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Council Regulation (EEC) No. 1 of 6.10.1958.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determining the languages to be used by the European Economic Community</a:t>
            </a: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lays down the official languages (French, Italian, Dutch and German) and the language policy of EEC member states (later applied to EU)</a:t>
            </a:r>
          </a:p>
          <a:p>
            <a:endParaRPr lang="hr-HR" dirty="0" smtClean="0"/>
          </a:p>
          <a:p>
            <a:r>
              <a:rPr lang="hr-HR" dirty="0" smtClean="0"/>
              <a:t>MULTILINGUALISM – a key feature of the EU</a:t>
            </a:r>
          </a:p>
        </p:txBody>
      </p:sp>
    </p:spTree>
    <p:extLst>
      <p:ext uri="{BB962C8B-B14F-4D97-AF65-F5344CB8AC3E}">
        <p14:creationId xmlns:p14="http://schemas.microsoft.com/office/powerpoint/2010/main" val="40933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Language Policy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every EU citizen has the right to use their own language</a:t>
            </a:r>
          </a:p>
          <a:p>
            <a:endParaRPr lang="hr-HR" dirty="0" smtClean="0"/>
          </a:p>
          <a:p>
            <a:r>
              <a:rPr lang="hr-HR" dirty="0" smtClean="0"/>
              <a:t>all laws translated into and available in all EU languages</a:t>
            </a:r>
          </a:p>
          <a:p>
            <a:endParaRPr lang="hr-HR" dirty="0" smtClean="0"/>
          </a:p>
          <a:p>
            <a:r>
              <a:rPr lang="hr-HR" dirty="0" err="1" smtClean="0"/>
              <a:t>currently</a:t>
            </a:r>
            <a:r>
              <a:rPr lang="hr-HR" smtClean="0"/>
              <a:t> 24 </a:t>
            </a:r>
            <a:r>
              <a:rPr lang="hr-HR" dirty="0" smtClean="0"/>
              <a:t>official languages of the EU</a:t>
            </a:r>
          </a:p>
          <a:p>
            <a:endParaRPr lang="hr-HR" dirty="0" smtClean="0"/>
          </a:p>
          <a:p>
            <a:r>
              <a:rPr lang="hr-HR" dirty="0" smtClean="0"/>
              <a:t>working languages – determined by institutions for internal use</a:t>
            </a:r>
          </a:p>
        </p:txBody>
      </p:sp>
    </p:spTree>
    <p:extLst>
      <p:ext uri="{BB962C8B-B14F-4D97-AF65-F5344CB8AC3E}">
        <p14:creationId xmlns:p14="http://schemas.microsoft.com/office/powerpoint/2010/main" val="340414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REVISION OF THE PREVIOUS SESSION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pPr marL="514350" indent="-514350" eaLnBrk="1" hangingPunct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EU Legislation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29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Sources of EU law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EU legislation: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primary legislation</a:t>
            </a:r>
          </a:p>
          <a:p>
            <a:pPr lvl="1"/>
            <a:r>
              <a:rPr lang="hr-HR" dirty="0" smtClean="0"/>
              <a:t>secondary legislation</a:t>
            </a:r>
          </a:p>
          <a:p>
            <a:pPr lvl="1"/>
            <a:endParaRPr lang="hr-HR" dirty="0" smtClean="0"/>
          </a:p>
          <a:p>
            <a:r>
              <a:rPr lang="hr-HR" dirty="0" smtClean="0"/>
              <a:t>Court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 (ECJ) case law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99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Primary EU Legislation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founding Treaties and all Treaties amending them</a:t>
            </a:r>
          </a:p>
          <a:p>
            <a:endParaRPr lang="hr-HR" dirty="0" smtClean="0"/>
          </a:p>
          <a:p>
            <a:r>
              <a:rPr lang="hr-HR" dirty="0" smtClean="0"/>
              <a:t>Treaties concerning accession of new Member States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32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Secondary EU Legislation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legal acts issued by EU institutions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		REGULATIONS (uredbe)</a:t>
            </a:r>
          </a:p>
          <a:p>
            <a:pPr>
              <a:buNone/>
            </a:pPr>
            <a:r>
              <a:rPr lang="hr-HR" dirty="0" smtClean="0"/>
              <a:t>		DIRECTIVES (direktive)</a:t>
            </a:r>
          </a:p>
          <a:p>
            <a:pPr>
              <a:buNone/>
            </a:pPr>
            <a:r>
              <a:rPr lang="hr-HR" dirty="0" smtClean="0"/>
              <a:t>		DECISIONS (odluke)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also:</a:t>
            </a:r>
          </a:p>
          <a:p>
            <a:pPr>
              <a:buNone/>
            </a:pPr>
            <a:r>
              <a:rPr lang="hr-HR" dirty="0" smtClean="0"/>
              <a:t>		RECOMMENDATIONS (preporuke)</a:t>
            </a:r>
          </a:p>
          <a:p>
            <a:pPr>
              <a:buNone/>
            </a:pPr>
            <a:r>
              <a:rPr lang="hr-HR" dirty="0" smtClean="0"/>
              <a:t>		OPINIONS (mišljenja)</a:t>
            </a:r>
          </a:p>
        </p:txBody>
      </p:sp>
    </p:spTree>
    <p:extLst>
      <p:ext uri="{BB962C8B-B14F-4D97-AF65-F5344CB8AC3E}">
        <p14:creationId xmlns:p14="http://schemas.microsoft.com/office/powerpoint/2010/main" val="32378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Secondary EU Legislation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REGULATIONS</a:t>
            </a:r>
            <a:r>
              <a:rPr lang="hr-HR" dirty="0" smtClean="0"/>
              <a:t> – binding and directly applicable in all Member States, general application</a:t>
            </a:r>
          </a:p>
          <a:p>
            <a:r>
              <a:rPr lang="hr-HR" b="1" dirty="0" smtClean="0"/>
              <a:t>DIRECTIVES</a:t>
            </a:r>
            <a:r>
              <a:rPr lang="hr-HR" dirty="0" smtClean="0"/>
              <a:t> – binding, only outline the goals to be achieved and direct how Member States should legislate in certain issues</a:t>
            </a:r>
          </a:p>
          <a:p>
            <a:r>
              <a:rPr lang="hr-HR" b="1" dirty="0" smtClean="0"/>
              <a:t>DECISIONS</a:t>
            </a:r>
            <a:r>
              <a:rPr lang="hr-HR" dirty="0" smtClean="0"/>
              <a:t> – binding on the addressee(s) – an individual, group, company, Member State, etc.</a:t>
            </a:r>
          </a:p>
          <a:p>
            <a:r>
              <a:rPr lang="hr-HR" b="1" dirty="0" smtClean="0"/>
              <a:t>RECOMMENDATIONS</a:t>
            </a:r>
            <a:r>
              <a:rPr lang="hr-HR" dirty="0" smtClean="0"/>
              <a:t> and </a:t>
            </a:r>
            <a:r>
              <a:rPr lang="hr-HR" b="1" dirty="0" smtClean="0"/>
              <a:t>OPINIONS</a:t>
            </a:r>
            <a:r>
              <a:rPr lang="hr-HR" dirty="0" smtClean="0"/>
              <a:t> – not binding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799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54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None/>
            </a:pPr>
            <a:endParaRPr lang="hr-HR" dirty="0" smtClean="0"/>
          </a:p>
          <a:p>
            <a:pPr marL="514350" indent="-514350" eaLnBrk="1" hangingPunct="1">
              <a:buNone/>
            </a:pP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Member State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enlargement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err="1" smtClean="0"/>
              <a:t>founding</a:t>
            </a:r>
            <a:r>
              <a:rPr lang="hr-HR" dirty="0" smtClean="0"/>
              <a:t> </a:t>
            </a:r>
            <a:r>
              <a:rPr lang="hr-HR" dirty="0" err="1" smtClean="0"/>
              <a:t>treaty</a:t>
            </a: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accession treaty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language policy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official language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working language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6426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Member State</a:t>
            </a:r>
            <a:r>
              <a:rPr lang="hr-HR" dirty="0" smtClean="0"/>
              <a:t> – </a:t>
            </a:r>
            <a:r>
              <a:rPr lang="hr-HR" b="1" dirty="0" smtClean="0"/>
              <a:t>država članica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enlargement</a:t>
            </a:r>
            <a:r>
              <a:rPr lang="hr-HR" dirty="0" smtClean="0"/>
              <a:t> – </a:t>
            </a:r>
            <a:r>
              <a:rPr lang="hr-HR" b="1" dirty="0" smtClean="0"/>
              <a:t>proširenje 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err="1" smtClean="0"/>
              <a:t>founding</a:t>
            </a:r>
            <a:r>
              <a:rPr lang="hr-HR" dirty="0" smtClean="0"/>
              <a:t> </a:t>
            </a:r>
            <a:r>
              <a:rPr lang="hr-HR" dirty="0" err="1" smtClean="0"/>
              <a:t>treaty</a:t>
            </a:r>
            <a:r>
              <a:rPr lang="hr-HR" dirty="0" smtClean="0"/>
              <a:t> – </a:t>
            </a:r>
            <a:r>
              <a:rPr lang="hr-HR" b="1" dirty="0" smtClean="0"/>
              <a:t>osnivački ugovor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accession treaty</a:t>
            </a:r>
            <a:r>
              <a:rPr lang="hr-HR" dirty="0" smtClean="0"/>
              <a:t> – </a:t>
            </a:r>
            <a:r>
              <a:rPr lang="hr-HR" b="1" dirty="0" smtClean="0"/>
              <a:t>ugovor o pristupanju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language policy</a:t>
            </a:r>
            <a:r>
              <a:rPr lang="hr-HR" dirty="0" smtClean="0"/>
              <a:t> – </a:t>
            </a:r>
            <a:r>
              <a:rPr lang="hr-HR" b="1" dirty="0" smtClean="0"/>
              <a:t>jezična politika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official language</a:t>
            </a:r>
            <a:r>
              <a:rPr lang="hr-HR" dirty="0" smtClean="0"/>
              <a:t> – </a:t>
            </a:r>
            <a:r>
              <a:rPr lang="hr-HR" b="1" dirty="0" smtClean="0"/>
              <a:t>službeni jezik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working language</a:t>
            </a:r>
            <a:r>
              <a:rPr lang="hr-HR" dirty="0" smtClean="0"/>
              <a:t> – </a:t>
            </a:r>
            <a:r>
              <a:rPr lang="hr-HR" b="1" dirty="0" smtClean="0"/>
              <a:t>radni jezik</a:t>
            </a:r>
          </a:p>
        </p:txBody>
      </p:sp>
    </p:spTree>
    <p:extLst>
      <p:ext uri="{BB962C8B-B14F-4D97-AF65-F5344CB8AC3E}">
        <p14:creationId xmlns:p14="http://schemas.microsoft.com/office/powerpoint/2010/main" val="20472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hr-H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r-H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hr-H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10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translate the following terms into english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nasljednik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oporučitelj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umrijeti bez oporuke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izvršitelj oporuke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sudska ovjera oporuke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oporučni dar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translate the following terms into english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nasljednik – </a:t>
            </a:r>
            <a:r>
              <a:rPr lang="hr-HR" b="1" dirty="0" smtClean="0"/>
              <a:t>beneficiary, legatee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oporučitelj – </a:t>
            </a:r>
            <a:r>
              <a:rPr lang="hr-HR" b="1" dirty="0" smtClean="0"/>
              <a:t>testator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umrijeti bez oporuke – </a:t>
            </a:r>
            <a:r>
              <a:rPr lang="hr-HR" b="1" dirty="0" smtClean="0"/>
              <a:t>to die intestate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izvršitelj oporuke – </a:t>
            </a:r>
            <a:r>
              <a:rPr lang="hr-HR" b="1" dirty="0" smtClean="0"/>
              <a:t>executor of the will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sudska ovjera oporuke – </a:t>
            </a:r>
            <a:r>
              <a:rPr lang="hr-HR" b="1" dirty="0" smtClean="0"/>
              <a:t>probate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oporučni dar – </a:t>
            </a:r>
            <a:r>
              <a:rPr lang="hr-HR" b="1" dirty="0" smtClean="0"/>
              <a:t>devise, bequest, legacy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TRANSLATE THE FOLLOWING SENTENCES</a:t>
            </a:r>
            <a:endParaRPr lang="hr-HR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This codicil revokes all my previous wills.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hr-HR" sz="24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To my daughter, Elise, I leave a pecuniary bequest of 1,200 pounds.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hr-HR" sz="24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I appoint my wife, Dana Russell, and my solicitor, Robert Croydon, to be the executors of this will.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hr-HR" sz="24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I bequeath all the residue of my real and personal estate to my spouse at the time of my death.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TRANSLATE THE FOLLOWING SENTENCES </a:t>
            </a:r>
            <a:r>
              <a:rPr lang="hr-HR" sz="2700" dirty="0" smtClean="0"/>
              <a:t>(sample answers)</a:t>
            </a:r>
            <a:endParaRPr lang="hr-HR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Ovim dodatkom oporuci opozivaju se sve moje prethodno napisane oporuke.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hr-HR" sz="24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Svojoj kćeri Elise ostavljam novčanu ostavštinu u iznosu od 1200 funti.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hr-HR" sz="24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Svoju suprugu Danu Russell i svog odvjetnika Roberta Croydona imenujem izvršiteljima ove oporuke.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hr-HR" sz="24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sz="2400" dirty="0" smtClean="0"/>
              <a:t>Ukupni ostatak svojih nekretnina i osobne imovine ostavljam supruzi koju budem imao u vrijeme svoje smrti.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r-HR" dirty="0" smtClean="0"/>
              <a:t>The European Union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90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European Integration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000" dirty="0" smtClean="0"/>
          </a:p>
          <a:p>
            <a:pPr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800" dirty="0" smtClean="0"/>
              <a:t>What do you know about the following: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endParaRPr lang="hr-HR" sz="2500" dirty="0" smtClean="0"/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European Union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European Community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European Economic Community</a:t>
            </a:r>
          </a:p>
          <a:p>
            <a:pPr lvl="1" eaLnBrk="1" hangingPunct="1">
              <a:spcBef>
                <a:spcPts val="575"/>
              </a:spcBef>
              <a:buFont typeface="Wingdings 2" pitchFamily="18" charset="2"/>
              <a:buChar char=""/>
            </a:pPr>
            <a:r>
              <a:rPr lang="hr-HR" sz="2500" dirty="0" smtClean="0"/>
              <a:t>the Council of Europe</a:t>
            </a:r>
          </a:p>
        </p:txBody>
      </p:sp>
    </p:spTree>
    <p:extLst>
      <p:ext uri="{BB962C8B-B14F-4D97-AF65-F5344CB8AC3E}">
        <p14:creationId xmlns:p14="http://schemas.microsoft.com/office/powerpoint/2010/main" val="115333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2511</TotalTime>
  <Words>1122</Words>
  <Application>Microsoft Office PowerPoint</Application>
  <PresentationFormat>On-screen Show (4:3)</PresentationFormat>
  <Paragraphs>258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Trebuchet MS</vt:lpstr>
      <vt:lpstr>Wingdings</vt:lpstr>
      <vt:lpstr>Wingdings 2</vt:lpstr>
      <vt:lpstr>Wingdings 3</vt:lpstr>
      <vt:lpstr>Opulent</vt:lpstr>
      <vt:lpstr>English for Tax Administration Study 3</vt:lpstr>
      <vt:lpstr>Today’s session</vt:lpstr>
      <vt:lpstr>REVISION OF THE PREVIOUS SESSION</vt:lpstr>
      <vt:lpstr>translate the following terms into english</vt:lpstr>
      <vt:lpstr>translate the following terms into english</vt:lpstr>
      <vt:lpstr>TRANSLATE THE FOLLOWING SENTENCES</vt:lpstr>
      <vt:lpstr>TRANSLATE THE FOLLOWING SENTENCES (sample answers)</vt:lpstr>
      <vt:lpstr>The European Union</vt:lpstr>
      <vt:lpstr>European Integration</vt:lpstr>
      <vt:lpstr>European Integration</vt:lpstr>
      <vt:lpstr>History of the EU</vt:lpstr>
      <vt:lpstr>European Integration - history</vt:lpstr>
      <vt:lpstr>European Integration - history</vt:lpstr>
      <vt:lpstr>The Council of Europe</vt:lpstr>
      <vt:lpstr>European Integration - history</vt:lpstr>
      <vt:lpstr>European Integration</vt:lpstr>
      <vt:lpstr>European Communities</vt:lpstr>
      <vt:lpstr>European Communities</vt:lpstr>
      <vt:lpstr>European Union</vt:lpstr>
      <vt:lpstr>European Union</vt:lpstr>
      <vt:lpstr>1. European Community</vt:lpstr>
      <vt:lpstr>2. Common Foreign and Security Policy</vt:lpstr>
      <vt:lpstr>3. Justice and Home Affairs</vt:lpstr>
      <vt:lpstr>European Union</vt:lpstr>
      <vt:lpstr>European Union</vt:lpstr>
      <vt:lpstr>Enlargement History</vt:lpstr>
      <vt:lpstr>Enlargement of the EU</vt:lpstr>
      <vt:lpstr>Language Policy</vt:lpstr>
      <vt:lpstr>Language Policy</vt:lpstr>
      <vt:lpstr>EU Legislation</vt:lpstr>
      <vt:lpstr>Sources of EU law</vt:lpstr>
      <vt:lpstr>Primary EU Legislation</vt:lpstr>
      <vt:lpstr>Secondary EU Legislation</vt:lpstr>
      <vt:lpstr>Secondary EU Legislation</vt:lpstr>
      <vt:lpstr>Vocabulary practice</vt:lpstr>
      <vt:lpstr>Translate into Croatian</vt:lpstr>
      <vt:lpstr>Answers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144</cp:revision>
  <dcterms:created xsi:type="dcterms:W3CDTF">2008-09-29T13:50:14Z</dcterms:created>
  <dcterms:modified xsi:type="dcterms:W3CDTF">2014-10-26T14:37:39Z</dcterms:modified>
</cp:coreProperties>
</file>