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notesMasterIdLst>
    <p:notesMasterId r:id="rId12"/>
  </p:notesMasterIdLst>
  <p:handoutMasterIdLst>
    <p:handoutMasterId r:id="rId13"/>
  </p:handoutMasterIdLst>
  <p:sldIdLst>
    <p:sldId id="256" r:id="rId2"/>
    <p:sldId id="406" r:id="rId3"/>
    <p:sldId id="425" r:id="rId4"/>
    <p:sldId id="429" r:id="rId5"/>
    <p:sldId id="424" r:id="rId6"/>
    <p:sldId id="430" r:id="rId7"/>
    <p:sldId id="426" r:id="rId8"/>
    <p:sldId id="431" r:id="rId9"/>
    <p:sldId id="428" r:id="rId10"/>
    <p:sldId id="432" r:id="rId11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739B50-AD92-4A95-BC3C-DB664C5AA4C4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40C343-F6AC-4258-B708-4DEE37A7EC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700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08BAA7F-1EE9-4E31-91E9-9C5A2E55EC3B}" type="datetimeFigureOut">
              <a:rPr lang="hr-HR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EF1C72-F60A-423D-BA9B-7EAC472FE2D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64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5F3034-B808-4E78-B49D-E2110999401D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33F2CC1-4CA0-4823-8D0D-6213BD166F5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BEBE8-2F4B-425A-B8AD-327B50E19BFF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23F53-D3DF-45C8-A38E-0D7C212CE1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DC9621-CB3D-46BE-8F91-8CAD2190E174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56E4DBD-028D-41A8-BB91-7A519D8F3FD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06C52-3E53-40A5-AEE4-E643AA7C2DD8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17670-FC73-4369-B8D2-AD40209BB11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52F35C9-4C4D-45B7-9CED-0829666D5F48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0DF826-3B27-4286-86F8-67EE814BBD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EC17-4B81-4134-8C49-4E660A380484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19F93-A1B3-4695-A7B3-501D7B3081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98F0-BDDB-4E45-B209-698FB8E5527E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339B5-39C7-4121-894E-C2ED7AC4BE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19A92-B9CC-4995-BFFD-E4A1C08D8673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1321-545E-4D05-8DE5-530B160A426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0925-51A3-4E77-B5C8-136F35882F2F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34266-9ECE-4DD8-999D-C4EE55CFB1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8A1F7-15BC-4947-BF88-C06CB224C2EB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884D0-31A1-4901-97C7-F011BFC12E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654FDB-0DF4-4A70-BF48-6222C03180AA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1EA224-F69A-4B1E-B900-CEB0E6BDD8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F1E9043F-E816-4146-8CF8-19576B22BD64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CC7A8E36-A4B0-4AAF-B4DC-79D87893562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45" r:id="rId2"/>
    <p:sldLayoutId id="2147484153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4" r:id="rId9"/>
    <p:sldLayoutId id="2147484151" r:id="rId10"/>
    <p:sldLayoutId id="21474841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Tax Administration Study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Tue</a:t>
            </a:r>
            <a:r>
              <a:rPr lang="hr-HR" sz="1900" dirty="0" smtClean="0"/>
              <a:t> </a:t>
            </a:r>
            <a:r>
              <a:rPr lang="hr-HR" sz="1900" dirty="0" smtClean="0"/>
              <a:t>15:30-16:30</a:t>
            </a:r>
            <a:endParaRPr lang="hr-HR" sz="1900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dirty="0" smtClean="0"/>
              <a:t> </a:t>
            </a:r>
            <a:r>
              <a:rPr lang="hr-HR" dirty="0" smtClean="0"/>
              <a:t>11, 13 </a:t>
            </a:r>
            <a:r>
              <a:rPr lang="hr-HR" dirty="0" smtClean="0"/>
              <a:t>Jan </a:t>
            </a:r>
            <a:r>
              <a:rPr lang="hr-HR" dirty="0" smtClean="0"/>
              <a:t>2015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 bwMode="auto">
          <a:xfrm>
            <a:off x="457200" y="320675"/>
            <a:ext cx="7239000" cy="1020093"/>
          </a:xfrm>
          <a:noFill/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r>
              <a:rPr lang="hr-HR" cap="none" dirty="0" err="1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Translate</a:t>
            </a:r>
            <a:r>
              <a:rPr lang="hr-HR" cap="none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cap="none" dirty="0" err="1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the</a:t>
            </a:r>
            <a:r>
              <a:rPr lang="hr-HR" cap="none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cap="none" dirty="0" err="1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sentences</a:t>
            </a:r>
            <a:endParaRPr lang="hr-HR" cap="none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7239000" cy="5115595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Sud Europske unije je </a:t>
            </a:r>
            <a:r>
              <a:rPr lang="hr-HR" dirty="0" smtClean="0">
                <a:latin typeface="Arial" charset="0"/>
              </a:rPr>
              <a:t>sudska grana vlasti Zajednice</a:t>
            </a:r>
            <a:r>
              <a:rPr lang="hr-HR" dirty="0" smtClean="0">
                <a:latin typeface="Arial" charset="0"/>
              </a:rPr>
              <a:t>. 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Revizorski sud nema sudsku funkciju, već obavlja financijski i proračunski nadzor.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Oporuka je izjava o želji neke osobe vezano uz raspodjelu njezine imovine nakon smrti.</a:t>
            </a:r>
            <a:endParaRPr lang="en-US" dirty="0">
              <a:latin typeface="Arial" charset="0"/>
            </a:endParaRP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Društvo s ograničenom odgovornošću je pravni subjekt koji može posjedovati imovinu, sklapati ugovori, tužiti nekoga i biti tužen</a:t>
            </a:r>
            <a:r>
              <a:rPr lang="hr-HR" dirty="0" smtClean="0">
                <a:latin typeface="Arial" charset="0"/>
              </a:rPr>
              <a:t>.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Osumnjičenik se ne može držati u pritvoru dulje od 24 sata ako se u međuvremenu ne optuži za kazneno djelo.</a:t>
            </a:r>
          </a:p>
        </p:txBody>
      </p:sp>
    </p:spTree>
    <p:extLst>
      <p:ext uri="{BB962C8B-B14F-4D97-AF65-F5344CB8AC3E}">
        <p14:creationId xmlns:p14="http://schemas.microsoft.com/office/powerpoint/2010/main" val="196492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800" dirty="0" smtClean="0"/>
              <a:t>FINAL REVISION</a:t>
            </a:r>
            <a:endParaRPr lang="hr-HR" sz="4800" dirty="0"/>
          </a:p>
        </p:txBody>
      </p:sp>
      <p:sp>
        <p:nvSpPr>
          <p:cNvPr id="10243" name="Text Placeholder 4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en-GB" sz="2000" smtClean="0"/>
              <a:t>The </a:t>
            </a:r>
            <a:r>
              <a:rPr lang="hr-HR" sz="2000" smtClean="0"/>
              <a:t>essential elements of an English contract are o</a:t>
            </a:r>
            <a:r>
              <a:rPr lang="en-GB" sz="2000" smtClean="0"/>
              <a:t>___________</a:t>
            </a:r>
            <a:r>
              <a:rPr lang="hr-HR" sz="2000" smtClean="0"/>
              <a:t>, acceptance, </a:t>
            </a:r>
            <a:r>
              <a:rPr lang="en-GB" sz="2000" smtClean="0"/>
              <a:t>c___________</a:t>
            </a:r>
            <a:r>
              <a:rPr lang="hr-HR" sz="2000" smtClean="0"/>
              <a:t> (payment/commodity/service), legal </a:t>
            </a:r>
            <a:r>
              <a:rPr lang="en-GB" sz="2000" smtClean="0"/>
              <a:t>c___________</a:t>
            </a:r>
            <a:r>
              <a:rPr lang="hr-HR" sz="2000" smtClean="0"/>
              <a:t> (capability) to contract  and the i</a:t>
            </a:r>
            <a:r>
              <a:rPr lang="en-GB" sz="2000" smtClean="0"/>
              <a:t>___________ (</a:t>
            </a:r>
            <a:r>
              <a:rPr lang="hr-HR" sz="2000" smtClean="0"/>
              <a:t>aim</a:t>
            </a:r>
            <a:r>
              <a:rPr lang="en-GB" sz="2000" smtClean="0"/>
              <a:t>)</a:t>
            </a:r>
            <a:r>
              <a:rPr lang="hr-HR" sz="2000" smtClean="0"/>
              <a:t> to create legal relations</a:t>
            </a:r>
            <a:r>
              <a:rPr lang="en-GB" sz="2000" smtClean="0"/>
              <a:t>.</a:t>
            </a:r>
            <a:endParaRPr lang="hr-HR" sz="200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000" smtClean="0"/>
              <a:t>Some of the main police powers in Great Britain are: </a:t>
            </a:r>
            <a:r>
              <a:rPr lang="en-US" sz="2000" smtClean="0"/>
              <a:t>stop and a</a:t>
            </a:r>
            <a:r>
              <a:rPr lang="en-GB" sz="2000" smtClean="0"/>
              <a:t>___________ </a:t>
            </a:r>
            <a:r>
              <a:rPr lang="hr-HR" sz="2000" smtClean="0"/>
              <a:t>(explain yourself), </a:t>
            </a:r>
            <a:r>
              <a:rPr lang="en-US" sz="2000" smtClean="0"/>
              <a:t>stop and search</a:t>
            </a:r>
            <a:r>
              <a:rPr lang="hr-HR" sz="2000" smtClean="0"/>
              <a:t>, the powers of </a:t>
            </a:r>
            <a:r>
              <a:rPr lang="en-US" sz="2000" smtClean="0"/>
              <a:t>e</a:t>
            </a:r>
            <a:r>
              <a:rPr lang="en-GB" sz="2000" smtClean="0"/>
              <a:t>___________</a:t>
            </a:r>
            <a:r>
              <a:rPr lang="hr-HR" sz="2000" smtClean="0"/>
              <a:t> (entering a place)</a:t>
            </a:r>
            <a:r>
              <a:rPr lang="en-US" sz="2000" smtClean="0"/>
              <a:t>, search and s</a:t>
            </a:r>
            <a:r>
              <a:rPr lang="en-GB" sz="2000" smtClean="0"/>
              <a:t>___________</a:t>
            </a:r>
            <a:r>
              <a:rPr lang="hr-HR" sz="2000" smtClean="0"/>
              <a:t> (confiscation), </a:t>
            </a:r>
            <a:r>
              <a:rPr lang="en-US" sz="2000" smtClean="0"/>
              <a:t>arrest and d</a:t>
            </a:r>
            <a:r>
              <a:rPr lang="en-GB" sz="2000" smtClean="0"/>
              <a:t>___________</a:t>
            </a:r>
            <a:r>
              <a:rPr lang="hr-HR" sz="2000" smtClean="0"/>
              <a:t> (keeping someone in custody).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000" smtClean="0"/>
              <a:t>In the US there are three main forms of business organisation: s</a:t>
            </a:r>
            <a:r>
              <a:rPr lang="en-GB" sz="2000" smtClean="0"/>
              <a:t>___________</a:t>
            </a:r>
            <a:r>
              <a:rPr lang="hr-HR" sz="2000" smtClean="0"/>
              <a:t> p</a:t>
            </a:r>
            <a:r>
              <a:rPr lang="en-GB" sz="2000" smtClean="0"/>
              <a:t>___________</a:t>
            </a:r>
            <a:r>
              <a:rPr lang="hr-HR" sz="2000" smtClean="0"/>
              <a:t>, partnership and c</a:t>
            </a:r>
            <a:r>
              <a:rPr lang="en-GB" sz="2000" smtClean="0"/>
              <a:t>___________</a:t>
            </a:r>
            <a:r>
              <a:rPr lang="hr-HR" sz="2000" smtClean="0"/>
              <a:t>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000" smtClean="0"/>
              <a:t>A person who has committed a tort is known as the t</a:t>
            </a:r>
            <a:r>
              <a:rPr lang="en-GB" sz="2000" smtClean="0"/>
              <a:t>___________.</a:t>
            </a:r>
            <a:endParaRPr lang="hr-HR" sz="200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endParaRPr lang="hr-HR" sz="16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b="0" dirty="0" smtClean="0"/>
              <a:t>Complete the sentences with appropriate words. The first letters are provided.</a:t>
            </a:r>
            <a:endParaRPr lang="hr-HR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en-GB" sz="2000" dirty="0" smtClean="0"/>
              <a:t>The </a:t>
            </a:r>
            <a:r>
              <a:rPr lang="hr-HR" sz="2000" dirty="0" err="1" smtClean="0"/>
              <a:t>essential</a:t>
            </a:r>
            <a:r>
              <a:rPr lang="hr-HR" sz="2000" dirty="0" smtClean="0"/>
              <a:t> </a:t>
            </a:r>
            <a:r>
              <a:rPr lang="hr-HR" sz="2000" dirty="0" err="1" smtClean="0"/>
              <a:t>elements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an</a:t>
            </a:r>
            <a:r>
              <a:rPr lang="hr-HR" sz="2000" dirty="0" smtClean="0"/>
              <a:t> English </a:t>
            </a:r>
            <a:r>
              <a:rPr lang="hr-HR" sz="2000" dirty="0" err="1" smtClean="0"/>
              <a:t>contract</a:t>
            </a:r>
            <a:r>
              <a:rPr lang="hr-HR" sz="2000" dirty="0" smtClean="0"/>
              <a:t> are </a:t>
            </a:r>
            <a:r>
              <a:rPr lang="hr-HR" sz="2000" dirty="0" smtClean="0"/>
              <a:t>OFFER, </a:t>
            </a:r>
            <a:r>
              <a:rPr lang="hr-HR" sz="2000" dirty="0" err="1" smtClean="0"/>
              <a:t>acceptance</a:t>
            </a:r>
            <a:r>
              <a:rPr lang="hr-HR" sz="2000" dirty="0" smtClean="0"/>
              <a:t>, </a:t>
            </a:r>
            <a:r>
              <a:rPr lang="hr-HR" sz="2000" dirty="0" smtClean="0"/>
              <a:t>CONSIDERATION</a:t>
            </a:r>
            <a:r>
              <a:rPr lang="en-GB" sz="2000" dirty="0" smtClean="0"/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payment</a:t>
            </a:r>
            <a:r>
              <a:rPr lang="hr-HR" sz="2000" dirty="0" smtClean="0"/>
              <a:t>/</a:t>
            </a:r>
            <a:r>
              <a:rPr lang="hr-HR" sz="2000" dirty="0" err="1" smtClean="0"/>
              <a:t>commodity</a:t>
            </a:r>
            <a:r>
              <a:rPr lang="hr-HR" sz="2000" dirty="0" smtClean="0"/>
              <a:t>/</a:t>
            </a:r>
            <a:r>
              <a:rPr lang="hr-HR" sz="2000" dirty="0" err="1" smtClean="0"/>
              <a:t>service</a:t>
            </a:r>
            <a:r>
              <a:rPr lang="hr-HR" sz="2000" dirty="0" smtClean="0"/>
              <a:t>), </a:t>
            </a:r>
            <a:r>
              <a:rPr lang="hr-HR" sz="2000" dirty="0" err="1" smtClean="0"/>
              <a:t>legal</a:t>
            </a:r>
            <a:r>
              <a:rPr lang="hr-HR" sz="2000" dirty="0" smtClean="0"/>
              <a:t> </a:t>
            </a:r>
            <a:r>
              <a:rPr lang="hr-HR" sz="2000" dirty="0" smtClean="0"/>
              <a:t>CAPACITY</a:t>
            </a:r>
            <a:r>
              <a:rPr lang="en-GB" sz="2000" dirty="0" smtClean="0"/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capability</a:t>
            </a:r>
            <a:r>
              <a:rPr lang="hr-HR" sz="2000" dirty="0" smtClean="0"/>
              <a:t>) to </a:t>
            </a:r>
            <a:r>
              <a:rPr lang="hr-HR" sz="2000" dirty="0" err="1" smtClean="0"/>
              <a:t>contract</a:t>
            </a:r>
            <a:r>
              <a:rPr lang="hr-HR" sz="2000" dirty="0" smtClean="0"/>
              <a:t> 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smtClean="0"/>
              <a:t>INTENTION</a:t>
            </a:r>
            <a:r>
              <a:rPr lang="en-GB" sz="2000" dirty="0" smtClean="0"/>
              <a:t> (</a:t>
            </a:r>
            <a:r>
              <a:rPr lang="hr-HR" sz="2000" dirty="0" err="1" smtClean="0"/>
              <a:t>aim</a:t>
            </a:r>
            <a:r>
              <a:rPr lang="en-GB" sz="2000" dirty="0" smtClean="0"/>
              <a:t>)</a:t>
            </a:r>
            <a:r>
              <a:rPr lang="hr-HR" sz="2000" dirty="0" smtClean="0"/>
              <a:t> to </a:t>
            </a:r>
            <a:r>
              <a:rPr lang="hr-HR" sz="2000" dirty="0" err="1" smtClean="0"/>
              <a:t>create</a:t>
            </a:r>
            <a:r>
              <a:rPr lang="hr-HR" sz="2000" dirty="0" smtClean="0"/>
              <a:t> </a:t>
            </a:r>
            <a:r>
              <a:rPr lang="hr-HR" sz="2000" dirty="0" err="1" smtClean="0"/>
              <a:t>legal</a:t>
            </a:r>
            <a:r>
              <a:rPr lang="hr-HR" sz="2000" dirty="0" smtClean="0"/>
              <a:t> </a:t>
            </a:r>
            <a:r>
              <a:rPr lang="hr-HR" sz="2000" dirty="0" err="1" smtClean="0"/>
              <a:t>relations</a:t>
            </a:r>
            <a:r>
              <a:rPr lang="en-GB" sz="2000" dirty="0" smtClean="0"/>
              <a:t>.</a:t>
            </a:r>
            <a:endParaRPr lang="hr-HR" sz="20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000" dirty="0" smtClean="0"/>
              <a:t>Some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main</a:t>
            </a:r>
            <a:r>
              <a:rPr lang="hr-HR" sz="2000" dirty="0" smtClean="0"/>
              <a:t> police </a:t>
            </a:r>
            <a:r>
              <a:rPr lang="hr-HR" sz="2000" dirty="0" err="1" smtClean="0"/>
              <a:t>powers</a:t>
            </a:r>
            <a:r>
              <a:rPr lang="hr-HR" sz="2000" dirty="0" smtClean="0"/>
              <a:t> </a:t>
            </a:r>
            <a:r>
              <a:rPr lang="hr-HR" sz="2000" dirty="0" err="1" smtClean="0"/>
              <a:t>in</a:t>
            </a:r>
            <a:r>
              <a:rPr lang="hr-HR" sz="2000" dirty="0" smtClean="0"/>
              <a:t> Great </a:t>
            </a:r>
            <a:r>
              <a:rPr lang="hr-HR" sz="2000" dirty="0" err="1" smtClean="0"/>
              <a:t>Britain</a:t>
            </a:r>
            <a:r>
              <a:rPr lang="hr-HR" sz="2000" dirty="0" smtClean="0"/>
              <a:t> are: </a:t>
            </a:r>
            <a:r>
              <a:rPr lang="en-US" sz="2000" dirty="0" smtClean="0"/>
              <a:t>stop and </a:t>
            </a:r>
            <a:r>
              <a:rPr lang="hr-HR" sz="2000" dirty="0" smtClean="0"/>
              <a:t>ACCOUNT</a:t>
            </a:r>
            <a:r>
              <a:rPr lang="en-GB" sz="2000" dirty="0" smtClean="0"/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explain</a:t>
            </a:r>
            <a:r>
              <a:rPr lang="hr-HR" sz="2000" dirty="0" smtClean="0"/>
              <a:t> </a:t>
            </a:r>
            <a:r>
              <a:rPr lang="hr-HR" sz="2000" dirty="0" err="1" smtClean="0"/>
              <a:t>yourself</a:t>
            </a:r>
            <a:r>
              <a:rPr lang="hr-HR" sz="2000" dirty="0" smtClean="0"/>
              <a:t>), </a:t>
            </a:r>
            <a:r>
              <a:rPr lang="en-US" sz="2000" dirty="0" smtClean="0"/>
              <a:t>stop and search</a:t>
            </a:r>
            <a:r>
              <a:rPr lang="hr-HR" sz="2000" dirty="0" smtClean="0"/>
              <a:t>,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powers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smtClean="0"/>
              <a:t>ENTRY</a:t>
            </a:r>
            <a:r>
              <a:rPr lang="en-GB" sz="2000" dirty="0" smtClean="0"/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entering</a:t>
            </a:r>
            <a:r>
              <a:rPr lang="hr-HR" sz="2000" dirty="0" smtClean="0"/>
              <a:t> a place)</a:t>
            </a:r>
            <a:r>
              <a:rPr lang="en-US" sz="2000" dirty="0" smtClean="0"/>
              <a:t>, search and </a:t>
            </a:r>
            <a:r>
              <a:rPr lang="hr-HR" sz="2000" dirty="0" smtClean="0"/>
              <a:t>SEIZURE</a:t>
            </a:r>
            <a:r>
              <a:rPr lang="en-GB" sz="2000" dirty="0" smtClean="0"/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confiscation</a:t>
            </a:r>
            <a:r>
              <a:rPr lang="hr-HR" sz="2000" dirty="0" smtClean="0"/>
              <a:t>), </a:t>
            </a:r>
            <a:r>
              <a:rPr lang="en-US" sz="2000" dirty="0" smtClean="0"/>
              <a:t>arrest and </a:t>
            </a:r>
            <a:r>
              <a:rPr lang="hr-HR" sz="2000" dirty="0" smtClean="0"/>
              <a:t>DETENTION</a:t>
            </a:r>
            <a:r>
              <a:rPr lang="en-GB" sz="2000" dirty="0" smtClean="0"/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keeping</a:t>
            </a:r>
            <a:r>
              <a:rPr lang="hr-HR" sz="2000" dirty="0" smtClean="0"/>
              <a:t> </a:t>
            </a:r>
            <a:r>
              <a:rPr lang="hr-HR" sz="2000" dirty="0" err="1" smtClean="0"/>
              <a:t>someone</a:t>
            </a:r>
            <a:r>
              <a:rPr lang="hr-HR" sz="2000" dirty="0" smtClean="0"/>
              <a:t> </a:t>
            </a:r>
            <a:r>
              <a:rPr lang="hr-HR" sz="2000" dirty="0" err="1" smtClean="0"/>
              <a:t>in</a:t>
            </a:r>
            <a:r>
              <a:rPr lang="hr-HR" sz="2000" dirty="0" smtClean="0"/>
              <a:t> </a:t>
            </a:r>
            <a:r>
              <a:rPr lang="hr-HR" sz="2000" dirty="0" err="1" smtClean="0"/>
              <a:t>custody</a:t>
            </a:r>
            <a:r>
              <a:rPr lang="hr-HR" sz="2000" dirty="0" smtClean="0"/>
              <a:t>).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000" dirty="0" smtClean="0"/>
              <a:t>In </a:t>
            </a:r>
            <a:r>
              <a:rPr lang="hr-HR" sz="2000" dirty="0" err="1" smtClean="0"/>
              <a:t>the</a:t>
            </a:r>
            <a:r>
              <a:rPr lang="hr-HR" sz="2000" dirty="0" smtClean="0"/>
              <a:t> US </a:t>
            </a:r>
            <a:r>
              <a:rPr lang="hr-HR" sz="2000" dirty="0" err="1" smtClean="0"/>
              <a:t>there</a:t>
            </a:r>
            <a:r>
              <a:rPr lang="hr-HR" sz="2000" dirty="0" smtClean="0"/>
              <a:t> are </a:t>
            </a:r>
            <a:r>
              <a:rPr lang="hr-HR" sz="2000" dirty="0" err="1" smtClean="0"/>
              <a:t>three</a:t>
            </a:r>
            <a:r>
              <a:rPr lang="hr-HR" sz="2000" dirty="0" smtClean="0"/>
              <a:t> </a:t>
            </a:r>
            <a:r>
              <a:rPr lang="hr-HR" sz="2000" dirty="0" err="1" smtClean="0"/>
              <a:t>main</a:t>
            </a:r>
            <a:r>
              <a:rPr lang="hr-HR" sz="2000" dirty="0" smtClean="0"/>
              <a:t> </a:t>
            </a:r>
            <a:r>
              <a:rPr lang="hr-HR" sz="2000" dirty="0" err="1" smtClean="0"/>
              <a:t>forms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business</a:t>
            </a:r>
            <a:r>
              <a:rPr lang="hr-HR" sz="2000" dirty="0" smtClean="0"/>
              <a:t> </a:t>
            </a:r>
            <a:r>
              <a:rPr lang="hr-HR" sz="2000" dirty="0" err="1" smtClean="0"/>
              <a:t>organisation</a:t>
            </a:r>
            <a:r>
              <a:rPr lang="hr-HR" sz="2000" dirty="0" smtClean="0"/>
              <a:t>: </a:t>
            </a:r>
            <a:r>
              <a:rPr lang="hr-HR" sz="2000" dirty="0" smtClean="0"/>
              <a:t>SOLE PROPRIETORSHIP, </a:t>
            </a:r>
            <a:r>
              <a:rPr lang="hr-HR" sz="2000" dirty="0" err="1" smtClean="0"/>
              <a:t>partnership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smtClean="0"/>
              <a:t>CORPORATION.</a:t>
            </a:r>
            <a:endParaRPr lang="hr-HR" sz="20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000" dirty="0" smtClean="0"/>
              <a:t>A </a:t>
            </a:r>
            <a:r>
              <a:rPr lang="hr-HR" sz="2000" dirty="0" err="1" smtClean="0"/>
              <a:t>person</a:t>
            </a:r>
            <a:r>
              <a:rPr lang="hr-HR" sz="2000" dirty="0" smtClean="0"/>
              <a:t> </a:t>
            </a:r>
            <a:r>
              <a:rPr lang="hr-HR" sz="2000" dirty="0" err="1" smtClean="0"/>
              <a:t>who</a:t>
            </a:r>
            <a:r>
              <a:rPr lang="hr-HR" sz="2000" dirty="0" smtClean="0"/>
              <a:t> </a:t>
            </a:r>
            <a:r>
              <a:rPr lang="hr-HR" sz="2000" dirty="0" err="1" smtClean="0"/>
              <a:t>has</a:t>
            </a:r>
            <a:r>
              <a:rPr lang="hr-HR" sz="2000" dirty="0" smtClean="0"/>
              <a:t> </a:t>
            </a:r>
            <a:r>
              <a:rPr lang="hr-HR" sz="2000" dirty="0" err="1" smtClean="0"/>
              <a:t>committed</a:t>
            </a:r>
            <a:r>
              <a:rPr lang="hr-HR" sz="2000" dirty="0" smtClean="0"/>
              <a:t> a </a:t>
            </a:r>
            <a:r>
              <a:rPr lang="hr-HR" sz="2000" dirty="0" err="1" smtClean="0"/>
              <a:t>tort</a:t>
            </a:r>
            <a:r>
              <a:rPr lang="hr-HR" sz="2000" dirty="0" smtClean="0"/>
              <a:t> </a:t>
            </a:r>
            <a:r>
              <a:rPr lang="hr-HR" sz="2000" dirty="0" err="1" smtClean="0"/>
              <a:t>is</a:t>
            </a:r>
            <a:r>
              <a:rPr lang="hr-HR" sz="2000" dirty="0" smtClean="0"/>
              <a:t> </a:t>
            </a:r>
            <a:r>
              <a:rPr lang="hr-HR" sz="2000" dirty="0" err="1" smtClean="0"/>
              <a:t>known</a:t>
            </a:r>
            <a:r>
              <a:rPr lang="hr-HR" sz="2000" dirty="0" smtClean="0"/>
              <a:t> as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smtClean="0"/>
              <a:t>TORTFEASOR.</a:t>
            </a:r>
            <a:endParaRPr lang="hr-HR" sz="20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endParaRPr lang="hr-HR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b="0" dirty="0" smtClean="0"/>
              <a:t>Complete the sentences with appropriate words. The first letters are provided.</a:t>
            </a:r>
            <a:endParaRPr lang="hr-HR" sz="2800" b="0" dirty="0"/>
          </a:p>
        </p:txBody>
      </p:sp>
    </p:spTree>
    <p:extLst>
      <p:ext uri="{BB962C8B-B14F-4D97-AF65-F5344CB8AC3E}">
        <p14:creationId xmlns:p14="http://schemas.microsoft.com/office/powerpoint/2010/main" val="251226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err="1" smtClean="0"/>
              <a:t>While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needs</a:t>
            </a:r>
            <a:r>
              <a:rPr lang="hr-HR" sz="2400" dirty="0" smtClean="0"/>
              <a:t>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proven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guild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defendant</a:t>
            </a:r>
            <a:r>
              <a:rPr lang="hr-HR" sz="2400" dirty="0" smtClean="0"/>
              <a:t>, </a:t>
            </a:r>
            <a:r>
              <a:rPr lang="hr-HR" sz="2400" dirty="0" err="1" smtClean="0"/>
              <a:t>in</a:t>
            </a:r>
            <a:r>
              <a:rPr lang="hr-HR" sz="2400" dirty="0" smtClean="0"/>
              <a:t> civil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point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to prove </a:t>
            </a:r>
            <a:r>
              <a:rPr lang="hr-HR" sz="2400" dirty="0" err="1" smtClean="0"/>
              <a:t>the</a:t>
            </a:r>
            <a:r>
              <a:rPr lang="hr-HR" sz="2400" dirty="0" smtClean="0"/>
              <a:t> l</a:t>
            </a:r>
            <a:r>
              <a:rPr lang="en-GB" sz="2400" dirty="0" smtClean="0"/>
              <a:t>___________</a:t>
            </a:r>
            <a:r>
              <a:rPr lang="hr-HR" sz="2400" dirty="0" smtClean="0"/>
              <a:t> (</a:t>
            </a:r>
            <a:r>
              <a:rPr lang="hr-HR" sz="2400" dirty="0" err="1" smtClean="0"/>
              <a:t>responsibility</a:t>
            </a:r>
            <a:r>
              <a:rPr lang="hr-HR" sz="2400" dirty="0" smtClean="0"/>
              <a:t>)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defendant</a:t>
            </a:r>
            <a:r>
              <a:rPr lang="en-GB" sz="2400" dirty="0" smtClean="0"/>
              <a:t>.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err="1" smtClean="0"/>
              <a:t>Printed</a:t>
            </a:r>
            <a:r>
              <a:rPr lang="hr-HR" sz="2400" dirty="0" smtClean="0"/>
              <a:t> </a:t>
            </a:r>
            <a:r>
              <a:rPr lang="hr-HR" sz="2400" dirty="0" err="1" smtClean="0"/>
              <a:t>defamatory</a:t>
            </a:r>
            <a:r>
              <a:rPr lang="hr-HR" sz="2400" dirty="0" smtClean="0"/>
              <a:t> </a:t>
            </a:r>
            <a:r>
              <a:rPr lang="hr-HR" sz="2400" dirty="0" err="1" smtClean="0"/>
              <a:t>statements</a:t>
            </a:r>
            <a:r>
              <a:rPr lang="hr-HR" sz="2400" dirty="0" smtClean="0"/>
              <a:t> are </a:t>
            </a:r>
            <a:r>
              <a:rPr lang="hr-HR" sz="2400" dirty="0" err="1" smtClean="0"/>
              <a:t>referred</a:t>
            </a:r>
            <a:r>
              <a:rPr lang="hr-HR" sz="2400" dirty="0" smtClean="0"/>
              <a:t> to as l</a:t>
            </a:r>
            <a:r>
              <a:rPr lang="en-GB" sz="2400" dirty="0" smtClean="0"/>
              <a:t>___________</a:t>
            </a:r>
            <a:r>
              <a:rPr lang="hr-HR" sz="2400" dirty="0" smtClean="0"/>
              <a:t> </a:t>
            </a:r>
            <a:r>
              <a:rPr lang="hr-HR" sz="2400" dirty="0" err="1" smtClean="0"/>
              <a:t>statements</a:t>
            </a:r>
            <a:r>
              <a:rPr lang="en-GB" sz="2400" dirty="0" smtClean="0"/>
              <a:t>.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err="1" smtClean="0"/>
              <a:t>If</a:t>
            </a:r>
            <a:r>
              <a:rPr lang="hr-HR" sz="2400" dirty="0" smtClean="0"/>
              <a:t> a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made</a:t>
            </a:r>
            <a:r>
              <a:rPr lang="hr-HR" sz="2400" dirty="0" smtClean="0"/>
              <a:t>, u</a:t>
            </a:r>
            <a:r>
              <a:rPr lang="en-GB" sz="2400" dirty="0" smtClean="0"/>
              <a:t>___________</a:t>
            </a:r>
            <a:r>
              <a:rPr lang="hr-HR" sz="2400" dirty="0" smtClean="0"/>
              <a:t> (</a:t>
            </a:r>
            <a:r>
              <a:rPr lang="hr-HR" sz="2400" dirty="0" err="1" smtClean="0"/>
              <a:t>unconditional</a:t>
            </a:r>
            <a:r>
              <a:rPr lang="hr-HR" sz="2400" dirty="0" smtClean="0"/>
              <a:t>) </a:t>
            </a:r>
            <a:r>
              <a:rPr lang="hr-HR" sz="2400" dirty="0" err="1" smtClean="0"/>
              <a:t>agreement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necessary</a:t>
            </a:r>
            <a:r>
              <a:rPr lang="hr-HR" sz="2400" dirty="0" smtClean="0"/>
              <a:t>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smtClean="0"/>
              <a:t>A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set </a:t>
            </a:r>
            <a:r>
              <a:rPr lang="hr-HR" sz="2400" dirty="0" err="1" smtClean="0"/>
              <a:t>aside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r>
              <a:rPr lang="hr-HR" sz="2400" dirty="0" smtClean="0"/>
              <a:t> at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initiative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one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parties</a:t>
            </a:r>
            <a:r>
              <a:rPr lang="hr-HR" sz="2400" dirty="0" smtClean="0"/>
              <a:t> </a:t>
            </a:r>
            <a:r>
              <a:rPr lang="hr-HR" sz="2400" dirty="0" err="1" smtClean="0"/>
              <a:t>thereto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referred</a:t>
            </a:r>
            <a:r>
              <a:rPr lang="hr-HR" sz="2400" dirty="0" smtClean="0"/>
              <a:t> to as a v</a:t>
            </a:r>
            <a:r>
              <a:rPr lang="en-GB" sz="2400" dirty="0" smtClean="0"/>
              <a:t>___________</a:t>
            </a:r>
            <a:r>
              <a:rPr lang="hr-HR" sz="2400" dirty="0" smtClean="0"/>
              <a:t>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endParaRPr lang="hr-HR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b="0" dirty="0" smtClean="0"/>
              <a:t>Complete the sentences with appropriate words. The first letters are provided.</a:t>
            </a:r>
            <a:endParaRPr lang="hr-HR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err="1" smtClean="0"/>
              <a:t>While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criminal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needs</a:t>
            </a:r>
            <a:r>
              <a:rPr lang="hr-HR" sz="2400" dirty="0" smtClean="0"/>
              <a:t>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proven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guild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defendant</a:t>
            </a:r>
            <a:r>
              <a:rPr lang="hr-HR" sz="2400" dirty="0" smtClean="0"/>
              <a:t>, </a:t>
            </a:r>
            <a:r>
              <a:rPr lang="hr-HR" sz="2400" dirty="0" err="1" smtClean="0"/>
              <a:t>in</a:t>
            </a:r>
            <a:r>
              <a:rPr lang="hr-HR" sz="2400" dirty="0" smtClean="0"/>
              <a:t> civil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point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to prove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smtClean="0"/>
              <a:t>LIABILITY</a:t>
            </a:r>
            <a:r>
              <a:rPr lang="en-GB" sz="2400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responsibility</a:t>
            </a:r>
            <a:r>
              <a:rPr lang="hr-HR" sz="2400" dirty="0" smtClean="0"/>
              <a:t>)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defendant</a:t>
            </a:r>
            <a:r>
              <a:rPr lang="en-GB" sz="2400" dirty="0" smtClean="0"/>
              <a:t>.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err="1" smtClean="0"/>
              <a:t>Printed</a:t>
            </a:r>
            <a:r>
              <a:rPr lang="hr-HR" sz="2400" dirty="0" smtClean="0"/>
              <a:t> </a:t>
            </a:r>
            <a:r>
              <a:rPr lang="hr-HR" sz="2400" dirty="0" err="1" smtClean="0"/>
              <a:t>defamatory</a:t>
            </a:r>
            <a:r>
              <a:rPr lang="hr-HR" sz="2400" dirty="0" smtClean="0"/>
              <a:t> </a:t>
            </a:r>
            <a:r>
              <a:rPr lang="hr-HR" sz="2400" dirty="0" err="1" smtClean="0"/>
              <a:t>statements</a:t>
            </a:r>
            <a:r>
              <a:rPr lang="hr-HR" sz="2400" dirty="0" smtClean="0"/>
              <a:t> are </a:t>
            </a:r>
            <a:r>
              <a:rPr lang="hr-HR" sz="2400" dirty="0" err="1" smtClean="0"/>
              <a:t>referred</a:t>
            </a:r>
            <a:r>
              <a:rPr lang="hr-HR" sz="2400" dirty="0" smtClean="0"/>
              <a:t> to as </a:t>
            </a:r>
            <a:r>
              <a:rPr lang="hr-HR" sz="2400" dirty="0" smtClean="0"/>
              <a:t>LIBELLOUS </a:t>
            </a:r>
            <a:r>
              <a:rPr lang="hr-HR" sz="2400" dirty="0" err="1" smtClean="0"/>
              <a:t>statements</a:t>
            </a:r>
            <a:r>
              <a:rPr lang="en-GB" sz="2400" dirty="0" smtClean="0"/>
              <a:t>.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err="1" smtClean="0"/>
              <a:t>If</a:t>
            </a:r>
            <a:r>
              <a:rPr lang="hr-HR" sz="2400" dirty="0" smtClean="0"/>
              <a:t> a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made</a:t>
            </a:r>
            <a:r>
              <a:rPr lang="hr-HR" sz="2400" dirty="0" smtClean="0"/>
              <a:t>, </a:t>
            </a:r>
            <a:r>
              <a:rPr lang="hr-HR" sz="2400" dirty="0" smtClean="0"/>
              <a:t>UNQUALIFIED</a:t>
            </a:r>
            <a:r>
              <a:rPr lang="en-GB" sz="2400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unconditional</a:t>
            </a:r>
            <a:r>
              <a:rPr lang="hr-HR" sz="2400" dirty="0" smtClean="0"/>
              <a:t>) </a:t>
            </a:r>
            <a:r>
              <a:rPr lang="hr-HR" sz="2400" dirty="0" err="1" smtClean="0"/>
              <a:t>agreement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necessary</a:t>
            </a:r>
            <a:r>
              <a:rPr lang="hr-HR" sz="2400" dirty="0" smtClean="0"/>
              <a:t>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hr-HR" sz="2400" dirty="0" smtClean="0"/>
              <a:t>A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set </a:t>
            </a:r>
            <a:r>
              <a:rPr lang="hr-HR" sz="2400" dirty="0" err="1" smtClean="0"/>
              <a:t>aside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r>
              <a:rPr lang="hr-HR" sz="2400" dirty="0" smtClean="0"/>
              <a:t> at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initiative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one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parties</a:t>
            </a:r>
            <a:r>
              <a:rPr lang="hr-HR" sz="2400" dirty="0" smtClean="0"/>
              <a:t> </a:t>
            </a:r>
            <a:r>
              <a:rPr lang="hr-HR" sz="2400" dirty="0" err="1" smtClean="0"/>
              <a:t>thereto</a:t>
            </a:r>
            <a:r>
              <a:rPr lang="hr-HR" sz="2400" dirty="0" smtClean="0"/>
              <a:t>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referred</a:t>
            </a:r>
            <a:r>
              <a:rPr lang="hr-HR" sz="2400" dirty="0" smtClean="0"/>
              <a:t> to as a </a:t>
            </a:r>
            <a:r>
              <a:rPr lang="hr-HR" sz="2400" dirty="0" smtClean="0"/>
              <a:t>VOIDABLE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.</a:t>
            </a:r>
          </a:p>
          <a:p>
            <a:pPr marL="450850" indent="-342900" eaLnBrk="1" hangingPunct="1">
              <a:spcAft>
                <a:spcPts val="600"/>
              </a:spcAft>
              <a:buFont typeface="Trebuchet MS" pitchFamily="34" charset="0"/>
              <a:buAutoNum type="arabicPeriod"/>
            </a:pPr>
            <a:endParaRPr lang="hr-HR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b="0" dirty="0" smtClean="0"/>
              <a:t>Complete the sentences with appropriate words. The first letters are provided.</a:t>
            </a:r>
            <a:endParaRPr lang="hr-HR" sz="2800" b="0" dirty="0"/>
          </a:p>
        </p:txBody>
      </p:sp>
    </p:spTree>
    <p:extLst>
      <p:ext uri="{BB962C8B-B14F-4D97-AF65-F5344CB8AC3E}">
        <p14:creationId xmlns:p14="http://schemas.microsoft.com/office/powerpoint/2010/main" val="409273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regulation (EU)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audit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estate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executor (of a will)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probate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to settle a dispute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interpretation of legislation</a:t>
            </a:r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smtClean="0"/>
              <a:t>accession treaty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0" dirty="0" smtClean="0"/>
              <a:t>TRANSLATE THE FOLLOWING TERMS</a:t>
            </a:r>
            <a:endParaRPr lang="hr-HR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179388" y="1773238"/>
            <a:ext cx="8229600" cy="4525962"/>
          </a:xfrm>
        </p:spPr>
        <p:txBody>
          <a:bodyPr/>
          <a:lstStyle/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err="1" smtClean="0"/>
              <a:t>regulation</a:t>
            </a:r>
            <a:r>
              <a:rPr lang="hr-HR" sz="2400" dirty="0" smtClean="0"/>
              <a:t> (EU</a:t>
            </a:r>
            <a:r>
              <a:rPr lang="hr-HR" sz="2400" dirty="0" smtClean="0"/>
              <a:t>) - uredba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smtClean="0"/>
              <a:t>audit - revizija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err="1" smtClean="0"/>
              <a:t>estate</a:t>
            </a:r>
            <a:r>
              <a:rPr lang="hr-HR" sz="2400" dirty="0" smtClean="0"/>
              <a:t> – ostavinska masa, imovina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err="1" smtClean="0"/>
              <a:t>executor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smtClean="0"/>
              <a:t>a </a:t>
            </a:r>
            <a:r>
              <a:rPr lang="hr-HR" sz="2400" dirty="0" err="1" smtClean="0"/>
              <a:t>will</a:t>
            </a:r>
            <a:r>
              <a:rPr lang="hr-HR" sz="2400" dirty="0" smtClean="0"/>
              <a:t> – izvršitelj oporuke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smtClean="0"/>
              <a:t>probate – sudska ovjera oporuke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smtClean="0"/>
              <a:t>to </a:t>
            </a:r>
            <a:r>
              <a:rPr lang="hr-HR" sz="2400" dirty="0" err="1" smtClean="0"/>
              <a:t>settle</a:t>
            </a:r>
            <a:r>
              <a:rPr lang="hr-HR" sz="2400" dirty="0" smtClean="0"/>
              <a:t> a </a:t>
            </a:r>
            <a:r>
              <a:rPr lang="hr-HR" sz="2400" dirty="0" err="1" smtClean="0"/>
              <a:t>dispute</a:t>
            </a:r>
            <a:r>
              <a:rPr lang="hr-HR" sz="2400" dirty="0" smtClean="0"/>
              <a:t> – riješiti spor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err="1" smtClean="0"/>
              <a:t>interpretation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legislation</a:t>
            </a:r>
            <a:r>
              <a:rPr lang="hr-HR" sz="2400" dirty="0" smtClean="0"/>
              <a:t> – tumačenje zakonodavstva</a:t>
            </a:r>
            <a:endParaRPr lang="hr-HR" sz="2400" dirty="0" smtClean="0"/>
          </a:p>
          <a:p>
            <a:pPr marL="450850" indent="-342900" eaLnBrk="1" hangingPunct="1">
              <a:spcAft>
                <a:spcPts val="600"/>
              </a:spcAft>
            </a:pPr>
            <a:r>
              <a:rPr lang="hr-HR" sz="2400" dirty="0" err="1" smtClean="0"/>
              <a:t>accession</a:t>
            </a:r>
            <a:r>
              <a:rPr lang="hr-HR" sz="2400" dirty="0" smtClean="0"/>
              <a:t> </a:t>
            </a:r>
            <a:r>
              <a:rPr lang="hr-HR" sz="2400" dirty="0" err="1" smtClean="0"/>
              <a:t>treaty</a:t>
            </a:r>
            <a:r>
              <a:rPr lang="hr-HR" sz="2400" dirty="0" smtClean="0"/>
              <a:t> – ugovor o pristupanju</a:t>
            </a:r>
            <a:endParaRPr lang="hr-HR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0" dirty="0" smtClean="0"/>
              <a:t>TRANSLATE THE FOLLOWING TERMS</a:t>
            </a:r>
            <a:endParaRPr lang="hr-HR" sz="3200" b="0" dirty="0"/>
          </a:p>
        </p:txBody>
      </p:sp>
    </p:spTree>
    <p:extLst>
      <p:ext uri="{BB962C8B-B14F-4D97-AF65-F5344CB8AC3E}">
        <p14:creationId xmlns:p14="http://schemas.microsoft.com/office/powerpoint/2010/main" val="34280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 bwMode="auto">
          <a:xfrm>
            <a:off x="457200" y="320675"/>
            <a:ext cx="7239000" cy="948085"/>
          </a:xfrm>
          <a:noFill/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r>
              <a:rPr lang="hr-HR" cap="none" dirty="0" err="1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Translate</a:t>
            </a:r>
            <a:r>
              <a:rPr lang="hr-HR" cap="none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cap="none" dirty="0" err="1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the</a:t>
            </a:r>
            <a:r>
              <a:rPr lang="hr-HR" cap="none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cap="none" dirty="0" err="1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sentences</a:t>
            </a:r>
            <a:endParaRPr lang="hr-HR" cap="none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7239000" cy="5115595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err="1" smtClean="0">
                <a:latin typeface="Arial" charset="0"/>
              </a:rPr>
              <a:t>The</a:t>
            </a:r>
            <a:r>
              <a:rPr lang="hr-HR" dirty="0" smtClean="0">
                <a:latin typeface="Arial" charset="0"/>
              </a:rPr>
              <a:t> Court </a:t>
            </a:r>
            <a:r>
              <a:rPr lang="hr-HR" dirty="0" err="1" smtClean="0">
                <a:latin typeface="Arial" charset="0"/>
              </a:rPr>
              <a:t>of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Justice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of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the</a:t>
            </a:r>
            <a:r>
              <a:rPr lang="hr-HR" dirty="0" smtClean="0">
                <a:latin typeface="Arial" charset="0"/>
              </a:rPr>
              <a:t> EU </a:t>
            </a:r>
            <a:r>
              <a:rPr lang="hr-HR" dirty="0" err="1" smtClean="0">
                <a:latin typeface="Arial" charset="0"/>
              </a:rPr>
              <a:t>is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the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judicial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branch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of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the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Community</a:t>
            </a:r>
            <a:r>
              <a:rPr lang="hr-HR" dirty="0" smtClean="0">
                <a:latin typeface="Arial" charset="0"/>
              </a:rPr>
              <a:t>. </a:t>
            </a:r>
            <a:endParaRPr lang="hr-HR" dirty="0" smtClean="0">
              <a:latin typeface="Arial" charset="0"/>
            </a:endParaRP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err="1" smtClean="0">
                <a:latin typeface="Arial" charset="0"/>
              </a:rPr>
              <a:t>The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smtClean="0">
                <a:latin typeface="Arial" charset="0"/>
              </a:rPr>
              <a:t>Court </a:t>
            </a:r>
            <a:r>
              <a:rPr lang="hr-HR" dirty="0" err="1" smtClean="0">
                <a:latin typeface="Arial" charset="0"/>
              </a:rPr>
              <a:t>of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Auditors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does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not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have</a:t>
            </a:r>
            <a:r>
              <a:rPr lang="hr-HR" dirty="0" smtClean="0">
                <a:latin typeface="Arial" charset="0"/>
              </a:rPr>
              <a:t> a </a:t>
            </a:r>
            <a:r>
              <a:rPr lang="hr-HR" dirty="0" err="1" smtClean="0">
                <a:latin typeface="Arial" charset="0"/>
              </a:rPr>
              <a:t>judicial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function</a:t>
            </a:r>
            <a:r>
              <a:rPr lang="hr-HR" dirty="0" smtClean="0">
                <a:latin typeface="Arial" charset="0"/>
              </a:rPr>
              <a:t>, but </a:t>
            </a:r>
            <a:r>
              <a:rPr lang="hr-HR" dirty="0" err="1" smtClean="0">
                <a:latin typeface="Arial" charset="0"/>
              </a:rPr>
              <a:t>rather</a:t>
            </a:r>
            <a:r>
              <a:rPr lang="hr-HR" dirty="0" smtClean="0">
                <a:latin typeface="Arial" charset="0"/>
              </a:rPr>
              <a:t> one </a:t>
            </a:r>
            <a:r>
              <a:rPr lang="hr-HR" dirty="0" err="1" smtClean="0">
                <a:latin typeface="Arial" charset="0"/>
              </a:rPr>
              <a:t>of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financial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and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budgetary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supervision</a:t>
            </a:r>
            <a:r>
              <a:rPr lang="hr-HR" dirty="0" smtClean="0">
                <a:latin typeface="Arial" charset="0"/>
              </a:rPr>
              <a:t>.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A </a:t>
            </a:r>
            <a:r>
              <a:rPr lang="hr-HR" dirty="0" err="1" smtClean="0">
                <a:latin typeface="Arial" charset="0"/>
              </a:rPr>
              <a:t>will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is</a:t>
            </a:r>
            <a:r>
              <a:rPr lang="hr-HR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a declaration of a person’s wishes concerning the distribution of </a:t>
            </a:r>
            <a:r>
              <a:rPr lang="en-US" dirty="0" smtClean="0">
                <a:latin typeface="Arial" charset="0"/>
              </a:rPr>
              <a:t>his </a:t>
            </a:r>
            <a:r>
              <a:rPr lang="en-US" dirty="0">
                <a:latin typeface="Arial" charset="0"/>
              </a:rPr>
              <a:t>property after </a:t>
            </a:r>
            <a:r>
              <a:rPr lang="hr-HR" dirty="0" err="1" smtClean="0">
                <a:latin typeface="Arial" charset="0"/>
              </a:rPr>
              <a:t>his</a:t>
            </a:r>
            <a:r>
              <a:rPr lang="hr-HR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death</a:t>
            </a:r>
            <a:r>
              <a:rPr lang="hr-HR" dirty="0" smtClean="0">
                <a:latin typeface="Arial" charset="0"/>
              </a:rPr>
              <a:t>.</a:t>
            </a:r>
            <a:endParaRPr lang="en-US" dirty="0">
              <a:latin typeface="Arial" charset="0"/>
            </a:endParaRP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A </a:t>
            </a:r>
            <a:r>
              <a:rPr lang="hr-HR" dirty="0" err="1" smtClean="0">
                <a:latin typeface="Arial" charset="0"/>
              </a:rPr>
              <a:t>limited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company</a:t>
            </a:r>
            <a:r>
              <a:rPr lang="hr-HR" dirty="0" smtClean="0">
                <a:latin typeface="Arial" charset="0"/>
              </a:rPr>
              <a:t> </a:t>
            </a:r>
            <a:r>
              <a:rPr lang="hr-HR" dirty="0" err="1" smtClean="0">
                <a:latin typeface="Arial" charset="0"/>
              </a:rPr>
              <a:t>is</a:t>
            </a:r>
            <a:r>
              <a:rPr lang="hr-HR" dirty="0" smtClean="0">
                <a:latin typeface="Arial" charset="0"/>
              </a:rPr>
              <a:t> 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legal </a:t>
            </a:r>
            <a:r>
              <a:rPr lang="en-US" dirty="0" smtClean="0">
                <a:latin typeface="Arial" charset="0"/>
              </a:rPr>
              <a:t>entity </a:t>
            </a:r>
            <a:r>
              <a:rPr lang="en-US" dirty="0">
                <a:latin typeface="Arial" charset="0"/>
              </a:rPr>
              <a:t>which can own property, enter into contracts, sue and be </a:t>
            </a:r>
            <a:r>
              <a:rPr lang="en-US" dirty="0" smtClean="0">
                <a:latin typeface="Arial" charset="0"/>
              </a:rPr>
              <a:t>sued</a:t>
            </a:r>
            <a:r>
              <a:rPr lang="hr-HR" dirty="0" smtClean="0">
                <a:latin typeface="Arial" charset="0"/>
              </a:rPr>
              <a:t>.</a:t>
            </a: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hr-HR" dirty="0" smtClean="0">
                <a:latin typeface="Arial" charset="0"/>
              </a:rPr>
              <a:t>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suspect can be detained for no more than 24 hours without being </a:t>
            </a:r>
            <a:r>
              <a:rPr lang="en-US" dirty="0" smtClean="0">
                <a:latin typeface="Arial" charset="0"/>
              </a:rPr>
              <a:t>charged</a:t>
            </a:r>
            <a:r>
              <a:rPr lang="hr-HR" dirty="0" smtClean="0">
                <a:latin typeface="Arial" charset="0"/>
              </a:rPr>
              <a:t>.</a:t>
            </a:r>
            <a:endParaRPr lang="en-US" dirty="0">
              <a:latin typeface="Arial" charset="0"/>
            </a:endParaRPr>
          </a:p>
          <a:p>
            <a:pPr marL="514350" indent="-514350">
              <a:lnSpc>
                <a:spcPct val="90000"/>
              </a:lnSpc>
              <a:buFont typeface="Wingdings 2" pitchFamily="18" charset="2"/>
              <a:buAutoNum type="arabicPeriod"/>
            </a:pPr>
            <a:endParaRPr lang="hr-HR" dirty="0" smtClean="0">
              <a:latin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3655</TotalTime>
  <Words>742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3</vt:lpstr>
      <vt:lpstr>FINAL REVISION</vt:lpstr>
      <vt:lpstr>Complete the sentences with appropriate words. The first letters are provided.</vt:lpstr>
      <vt:lpstr>Complete the sentences with appropriate words. The first letters are provided.</vt:lpstr>
      <vt:lpstr>Complete the sentences with appropriate words. The first letters are provided.</vt:lpstr>
      <vt:lpstr>Complete the sentences with appropriate words. The first letters are provided.</vt:lpstr>
      <vt:lpstr>TRANSLATE THE FOLLOWING TERMS</vt:lpstr>
      <vt:lpstr>TRANSLATE THE FOLLOWING TERMS</vt:lpstr>
      <vt:lpstr>Translate the sentences</vt:lpstr>
      <vt:lpstr>Translate the sentences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223</cp:revision>
  <dcterms:created xsi:type="dcterms:W3CDTF">2008-09-29T13:50:14Z</dcterms:created>
  <dcterms:modified xsi:type="dcterms:W3CDTF">2015-01-11T11:44:07Z</dcterms:modified>
</cp:coreProperties>
</file>