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5" r:id="rId1"/>
  </p:sldMasterIdLst>
  <p:notesMasterIdLst>
    <p:notesMasterId r:id="rId31"/>
  </p:notesMasterIdLst>
  <p:handoutMasterIdLst>
    <p:handoutMasterId r:id="rId32"/>
  </p:handoutMasterIdLst>
  <p:sldIdLst>
    <p:sldId id="256" r:id="rId2"/>
    <p:sldId id="329" r:id="rId3"/>
    <p:sldId id="355" r:id="rId4"/>
    <p:sldId id="415" r:id="rId5"/>
    <p:sldId id="416" r:id="rId6"/>
    <p:sldId id="417" r:id="rId7"/>
    <p:sldId id="418" r:id="rId8"/>
    <p:sldId id="432" r:id="rId9"/>
    <p:sldId id="433" r:id="rId10"/>
    <p:sldId id="434" r:id="rId11"/>
    <p:sldId id="435" r:id="rId12"/>
    <p:sldId id="436" r:id="rId13"/>
    <p:sldId id="437" r:id="rId14"/>
    <p:sldId id="438" r:id="rId15"/>
    <p:sldId id="439" r:id="rId16"/>
    <p:sldId id="440" r:id="rId17"/>
    <p:sldId id="441" r:id="rId18"/>
    <p:sldId id="442" r:id="rId19"/>
    <p:sldId id="443" r:id="rId20"/>
    <p:sldId id="444" r:id="rId21"/>
    <p:sldId id="445" r:id="rId22"/>
    <p:sldId id="446" r:id="rId23"/>
    <p:sldId id="447" r:id="rId24"/>
    <p:sldId id="448" r:id="rId25"/>
    <p:sldId id="449" r:id="rId26"/>
    <p:sldId id="450" r:id="rId27"/>
    <p:sldId id="451" r:id="rId28"/>
    <p:sldId id="452" r:id="rId29"/>
    <p:sldId id="431" r:id="rId30"/>
  </p:sldIdLst>
  <p:sldSz cx="9144000" cy="6858000" type="screen4x3"/>
  <p:notesSz cx="6858000" cy="9945688"/>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45" autoAdjust="0"/>
  </p:normalViewPr>
  <p:slideViewPr>
    <p:cSldViewPr>
      <p:cViewPr varScale="1">
        <p:scale>
          <a:sx n="126" d="100"/>
          <a:sy n="126" d="100"/>
        </p:scale>
        <p:origin x="624" y="126"/>
      </p:cViewPr>
      <p:guideLst>
        <p:guide orient="horz" pos="2160"/>
        <p:guide pos="2880"/>
      </p:guideLst>
    </p:cSldViewPr>
  </p:slideViewPr>
  <p:outlineViewPr>
    <p:cViewPr>
      <p:scale>
        <a:sx n="33" d="100"/>
        <a:sy n="33" d="100"/>
      </p:scale>
      <p:origin x="54" y="202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r-HR"/>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83AA125-E52F-4A03-B0AE-7533DCE16311}" type="datetimeFigureOut">
              <a:rPr lang="sr-Latn-CS"/>
              <a:pPr>
                <a:defRPr/>
              </a:pPr>
              <a:t>11.12.2014.</a:t>
            </a:fld>
            <a:endParaRPr lang="hr-HR"/>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r-HR"/>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70CB57D-7086-4FF4-A4A7-BBCDA1472EC4}" type="slidenum">
              <a:rPr lang="hr-HR"/>
              <a:pPr>
                <a:defRPr/>
              </a:pPr>
              <a:t>‹#›</a:t>
            </a:fld>
            <a:endParaRPr lang="hr-HR"/>
          </a:p>
        </p:txBody>
      </p:sp>
    </p:spTree>
    <p:extLst>
      <p:ext uri="{BB962C8B-B14F-4D97-AF65-F5344CB8AC3E}">
        <p14:creationId xmlns:p14="http://schemas.microsoft.com/office/powerpoint/2010/main" val="1093287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9E8D4933-947E-470A-8BA1-CF3EA4835BB1}" type="datetimeFigureOut">
              <a:rPr lang="hr-HR" smtClean="0"/>
              <a:pPr/>
              <a:t>11.12.2014.</a:t>
            </a:fld>
            <a:endParaRPr lang="hr-HR"/>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fld id="{85ADEDAD-99C7-44D9-80D7-02403A1CED4E}" type="slidenum">
              <a:rPr lang="hr-HR" smtClean="0"/>
              <a:pPr/>
              <a:t>‹#›</a:t>
            </a:fld>
            <a:endParaRPr lang="hr-HR"/>
          </a:p>
        </p:txBody>
      </p:sp>
    </p:spTree>
    <p:extLst>
      <p:ext uri="{BB962C8B-B14F-4D97-AF65-F5344CB8AC3E}">
        <p14:creationId xmlns:p14="http://schemas.microsoft.com/office/powerpoint/2010/main" val="483323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CAA634C9-0236-4095-B498-85C956BF5D30}" type="datetimeFigureOut">
              <a:rPr lang="sr-Latn-CS"/>
              <a:pPr>
                <a:defRPr/>
              </a:pPr>
              <a:t>11.12.2014.</a:t>
            </a:fld>
            <a:endParaRPr lang="hr-H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hr-H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86A16879-915F-455D-B967-1C32092C6593}"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B4CB3F0-F1F3-422D-9D71-11D86086DFE4}" type="datetimeFigureOut">
              <a:rPr lang="sr-Latn-CS"/>
              <a:pPr>
                <a:defRPr/>
              </a:pPr>
              <a:t>11.12.2014.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1C6023C6-D0AA-46B5-A716-664F2DB8AB41}"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0AFD7064-88BA-4B69-8BDC-1AC72929A807}" type="datetimeFigureOut">
              <a:rPr lang="sr-Latn-CS"/>
              <a:pPr>
                <a:defRPr/>
              </a:pPr>
              <a:t>11.12.2014.</a:t>
            </a:fld>
            <a:endParaRPr lang="hr-H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hr-HR"/>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FE50505B-757E-4727-A01A-E507F5479ACA}"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A98AA15E-DD13-41ED-8522-4B181BA8F680}" type="datetimeFigureOut">
              <a:rPr lang="sr-Latn-CS"/>
              <a:pPr>
                <a:defRPr/>
              </a:pPr>
              <a:t>11.12.2014.</a:t>
            </a:fld>
            <a:endParaRPr lang="hr-HR"/>
          </a:p>
        </p:txBody>
      </p:sp>
      <p:sp>
        <p:nvSpPr>
          <p:cNvPr id="5" name="Footer Placeholder 3"/>
          <p:cNvSpPr>
            <a:spLocks noGrp="1"/>
          </p:cNvSpPr>
          <p:nvPr>
            <p:ph type="ftr" sz="quarter" idx="11"/>
          </p:nvPr>
        </p:nvSpPr>
        <p:spPr/>
        <p:txBody>
          <a:bodyPr/>
          <a:lstStyle>
            <a:lvl1pPr>
              <a:defRPr/>
            </a:lvl1pPr>
          </a:lstStyle>
          <a:p>
            <a:pPr>
              <a:defRPr/>
            </a:pPr>
            <a:endParaRPr lang="hr-HR"/>
          </a:p>
        </p:txBody>
      </p:sp>
      <p:sp>
        <p:nvSpPr>
          <p:cNvPr id="6" name="Slide Number Placeholder 15"/>
          <p:cNvSpPr>
            <a:spLocks noGrp="1"/>
          </p:cNvSpPr>
          <p:nvPr>
            <p:ph type="sldNum" sz="quarter" idx="12"/>
          </p:nvPr>
        </p:nvSpPr>
        <p:spPr/>
        <p:txBody>
          <a:bodyPr/>
          <a:lstStyle>
            <a:lvl1pPr>
              <a:defRPr/>
            </a:lvl1pPr>
          </a:lstStyle>
          <a:p>
            <a:pPr>
              <a:defRPr/>
            </a:pPr>
            <a:fld id="{25F0BF95-6B68-450A-B61F-4E29DC6FEAFE}"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9C4AF0A-7AF2-4682-B31E-0C3E08128924}" type="datetimeFigureOut">
              <a:rPr lang="sr-Latn-CS"/>
              <a:pPr>
                <a:defRPr/>
              </a:pPr>
              <a:t>11.12.2014.</a:t>
            </a:fld>
            <a:endParaRPr lang="hr-H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hr-H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EFB15D35-C413-4225-AB88-3FE0F3881F21}" type="slidenum">
              <a:rPr lang="hr-HR"/>
              <a:pPr>
                <a:defRPr/>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74359838-737D-4D1D-B384-376D90F72825}" type="datetimeFigureOut">
              <a:rPr lang="sr-Latn-CS"/>
              <a:pPr>
                <a:defRPr/>
              </a:pPr>
              <a:t>11.12.2014.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215D26D6-C173-4B78-A393-96841515C44C}"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DC4E528B-AEE3-4707-A08E-D742AC87E108}" type="datetimeFigureOut">
              <a:rPr lang="sr-Latn-CS"/>
              <a:pPr>
                <a:defRPr/>
              </a:pPr>
              <a:t>11.12.2014.</a:t>
            </a:fld>
            <a:endParaRPr lang="hr-HR"/>
          </a:p>
        </p:txBody>
      </p:sp>
      <p:sp>
        <p:nvSpPr>
          <p:cNvPr id="8" name="Footer Placeholder 3"/>
          <p:cNvSpPr>
            <a:spLocks noGrp="1"/>
          </p:cNvSpPr>
          <p:nvPr>
            <p:ph type="ftr" sz="quarter" idx="11"/>
          </p:nvPr>
        </p:nvSpPr>
        <p:spPr/>
        <p:txBody>
          <a:bodyPr/>
          <a:lstStyle>
            <a:lvl1pPr>
              <a:defRPr/>
            </a:lvl1pPr>
          </a:lstStyle>
          <a:p>
            <a:pPr>
              <a:defRPr/>
            </a:pPr>
            <a:endParaRPr lang="hr-HR"/>
          </a:p>
        </p:txBody>
      </p:sp>
      <p:sp>
        <p:nvSpPr>
          <p:cNvPr id="9" name="Slide Number Placeholder 15"/>
          <p:cNvSpPr>
            <a:spLocks noGrp="1"/>
          </p:cNvSpPr>
          <p:nvPr>
            <p:ph type="sldNum" sz="quarter" idx="12"/>
          </p:nvPr>
        </p:nvSpPr>
        <p:spPr/>
        <p:txBody>
          <a:bodyPr/>
          <a:lstStyle>
            <a:lvl1pPr>
              <a:defRPr/>
            </a:lvl1pPr>
          </a:lstStyle>
          <a:p>
            <a:pPr>
              <a:defRPr/>
            </a:pPr>
            <a:fld id="{2E80F11D-5B7D-41A9-8F83-B09CCEADB624}"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08D1A863-AFF9-47DD-9E51-7BEE46443F28}" type="datetimeFigureOut">
              <a:rPr lang="sr-Latn-CS"/>
              <a:pPr>
                <a:defRPr/>
              </a:pPr>
              <a:t>11.12.2014.</a:t>
            </a:fld>
            <a:endParaRPr lang="hr-HR"/>
          </a:p>
        </p:txBody>
      </p:sp>
      <p:sp>
        <p:nvSpPr>
          <p:cNvPr id="4" name="Footer Placeholder 3"/>
          <p:cNvSpPr>
            <a:spLocks noGrp="1"/>
          </p:cNvSpPr>
          <p:nvPr>
            <p:ph type="ftr" sz="quarter" idx="11"/>
          </p:nvPr>
        </p:nvSpPr>
        <p:spPr/>
        <p:txBody>
          <a:bodyPr/>
          <a:lstStyle>
            <a:lvl1pPr>
              <a:defRPr/>
            </a:lvl1pPr>
          </a:lstStyle>
          <a:p>
            <a:pPr>
              <a:defRPr/>
            </a:pPr>
            <a:endParaRPr lang="hr-HR"/>
          </a:p>
        </p:txBody>
      </p:sp>
      <p:sp>
        <p:nvSpPr>
          <p:cNvPr id="5" name="Slide Number Placeholder 15"/>
          <p:cNvSpPr>
            <a:spLocks noGrp="1"/>
          </p:cNvSpPr>
          <p:nvPr>
            <p:ph type="sldNum" sz="quarter" idx="12"/>
          </p:nvPr>
        </p:nvSpPr>
        <p:spPr/>
        <p:txBody>
          <a:bodyPr/>
          <a:lstStyle>
            <a:lvl1pPr>
              <a:defRPr/>
            </a:lvl1pPr>
          </a:lstStyle>
          <a:p>
            <a:pPr>
              <a:defRPr/>
            </a:pPr>
            <a:fld id="{D091BD6B-4B70-45B1-8299-388C037B5AAF}"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211FD520-8140-444F-8251-6699994AB10D}" type="datetimeFigureOut">
              <a:rPr lang="sr-Latn-CS"/>
              <a:pPr>
                <a:defRPr/>
              </a:pPr>
              <a:t>11.12.2014.</a:t>
            </a:fld>
            <a:endParaRPr lang="hr-HR"/>
          </a:p>
        </p:txBody>
      </p:sp>
      <p:sp>
        <p:nvSpPr>
          <p:cNvPr id="3" name="Footer Placeholder 3"/>
          <p:cNvSpPr>
            <a:spLocks noGrp="1"/>
          </p:cNvSpPr>
          <p:nvPr>
            <p:ph type="ftr" sz="quarter" idx="11"/>
          </p:nvPr>
        </p:nvSpPr>
        <p:spPr/>
        <p:txBody>
          <a:bodyPr/>
          <a:lstStyle>
            <a:lvl1pPr>
              <a:defRPr/>
            </a:lvl1pPr>
          </a:lstStyle>
          <a:p>
            <a:pPr>
              <a:defRPr/>
            </a:pPr>
            <a:endParaRPr lang="hr-HR"/>
          </a:p>
        </p:txBody>
      </p:sp>
      <p:sp>
        <p:nvSpPr>
          <p:cNvPr id="4" name="Slide Number Placeholder 15"/>
          <p:cNvSpPr>
            <a:spLocks noGrp="1"/>
          </p:cNvSpPr>
          <p:nvPr>
            <p:ph type="sldNum" sz="quarter" idx="12"/>
          </p:nvPr>
        </p:nvSpPr>
        <p:spPr/>
        <p:txBody>
          <a:bodyPr/>
          <a:lstStyle>
            <a:lvl1pPr>
              <a:defRPr/>
            </a:lvl1pPr>
          </a:lstStyle>
          <a:p>
            <a:pPr>
              <a:defRPr/>
            </a:pPr>
            <a:fld id="{0DECC7DE-C213-48D6-9A8B-5391AB8CAFB5}"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E91037C8-38B0-42E5-B2CD-13B22759176F}" type="datetimeFigureOut">
              <a:rPr lang="sr-Latn-CS"/>
              <a:pPr>
                <a:defRPr/>
              </a:pPr>
              <a:t>11.12.2014.</a:t>
            </a:fld>
            <a:endParaRPr lang="hr-HR"/>
          </a:p>
        </p:txBody>
      </p:sp>
      <p:sp>
        <p:nvSpPr>
          <p:cNvPr id="6" name="Footer Placeholder 3"/>
          <p:cNvSpPr>
            <a:spLocks noGrp="1"/>
          </p:cNvSpPr>
          <p:nvPr>
            <p:ph type="ftr" sz="quarter" idx="11"/>
          </p:nvPr>
        </p:nvSpPr>
        <p:spPr/>
        <p:txBody>
          <a:bodyPr/>
          <a:lstStyle>
            <a:lvl1pPr>
              <a:defRPr/>
            </a:lvl1pPr>
          </a:lstStyle>
          <a:p>
            <a:pPr>
              <a:defRPr/>
            </a:pPr>
            <a:endParaRPr lang="hr-HR"/>
          </a:p>
        </p:txBody>
      </p:sp>
      <p:sp>
        <p:nvSpPr>
          <p:cNvPr id="7" name="Slide Number Placeholder 15"/>
          <p:cNvSpPr>
            <a:spLocks noGrp="1"/>
          </p:cNvSpPr>
          <p:nvPr>
            <p:ph type="sldNum" sz="quarter" idx="12"/>
          </p:nvPr>
        </p:nvSpPr>
        <p:spPr/>
        <p:txBody>
          <a:bodyPr/>
          <a:lstStyle>
            <a:lvl1pPr>
              <a:defRPr/>
            </a:lvl1pPr>
          </a:lstStyle>
          <a:p>
            <a:pPr>
              <a:defRPr/>
            </a:pPr>
            <a:fld id="{A9485B9B-2AA9-4936-99D2-6A780925B543}"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534A01F8-11B1-4A6F-8841-685B46D794DA}" type="datetimeFigureOut">
              <a:rPr lang="sr-Latn-CS"/>
              <a:pPr>
                <a:defRPr/>
              </a:pPr>
              <a:t>11.12.2014.</a:t>
            </a:fld>
            <a:endParaRPr lang="hr-HR"/>
          </a:p>
        </p:txBody>
      </p:sp>
      <p:sp>
        <p:nvSpPr>
          <p:cNvPr id="8" name="Footer Placeholder 5"/>
          <p:cNvSpPr>
            <a:spLocks noGrp="1"/>
          </p:cNvSpPr>
          <p:nvPr>
            <p:ph type="ftr" sz="quarter" idx="11"/>
          </p:nvPr>
        </p:nvSpPr>
        <p:spPr/>
        <p:txBody>
          <a:bodyPr/>
          <a:lstStyle>
            <a:lvl1pPr>
              <a:defRPr/>
            </a:lvl1pPr>
            <a:extLst/>
          </a:lstStyle>
          <a:p>
            <a:pPr>
              <a:defRPr/>
            </a:pPr>
            <a:endParaRPr lang="hr-HR"/>
          </a:p>
        </p:txBody>
      </p:sp>
      <p:sp>
        <p:nvSpPr>
          <p:cNvPr id="9" name="Slide Number Placeholder 6"/>
          <p:cNvSpPr>
            <a:spLocks noGrp="1"/>
          </p:cNvSpPr>
          <p:nvPr>
            <p:ph type="sldNum" sz="quarter" idx="12"/>
          </p:nvPr>
        </p:nvSpPr>
        <p:spPr/>
        <p:txBody>
          <a:bodyPr/>
          <a:lstStyle>
            <a:lvl1pPr>
              <a:defRPr/>
            </a:lvl1pPr>
            <a:extLst/>
          </a:lstStyle>
          <a:p>
            <a:pPr>
              <a:defRPr/>
            </a:pPr>
            <a:fld id="{B3F5CC37-EDCE-4872-90AD-131AA7EDAC03}"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pitchFamily="34" charset="0"/>
                <a:cs typeface="Arial" pitchFamily="34" charset="0"/>
              </a:defRPr>
            </a:lvl1pPr>
            <a:extLst/>
          </a:lstStyle>
          <a:p>
            <a:pPr>
              <a:defRPr/>
            </a:pPr>
            <a:fld id="{285A6AF0-E27A-49E0-A885-3CF9C3B28421}" type="datetimeFigureOut">
              <a:rPr lang="sr-Latn-CS"/>
              <a:pPr>
                <a:defRPr/>
              </a:pPr>
              <a:t>11.12.2014.</a:t>
            </a:fld>
            <a:endParaRPr lang="hr-H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pitchFamily="34" charset="0"/>
                <a:cs typeface="Arial" pitchFamily="34" charset="0"/>
              </a:defRPr>
            </a:lvl1pPr>
            <a:extLst/>
          </a:lstStyle>
          <a:p>
            <a:pPr>
              <a:defRPr/>
            </a:pPr>
            <a:endParaRPr lang="hr-H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latin typeface="Arial" pitchFamily="34" charset="0"/>
                <a:cs typeface="Arial" pitchFamily="34" charset="0"/>
              </a:defRPr>
            </a:lvl1pPr>
            <a:extLst/>
          </a:lstStyle>
          <a:p>
            <a:pPr>
              <a:defRPr/>
            </a:pPr>
            <a:fld id="{2FE464B9-CA4C-4D38-9BCB-51C4700FDE1A}"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4163" r:id="rId1"/>
    <p:sldLayoutId id="2147484162" r:id="rId2"/>
    <p:sldLayoutId id="2147484164" r:id="rId3"/>
    <p:sldLayoutId id="2147484161" r:id="rId4"/>
    <p:sldLayoutId id="2147484160" r:id="rId5"/>
    <p:sldLayoutId id="2147484159" r:id="rId6"/>
    <p:sldLayoutId id="2147484158" r:id="rId7"/>
    <p:sldLayoutId id="2147484157" r:id="rId8"/>
    <p:sldLayoutId id="2147484165" r:id="rId9"/>
    <p:sldLayoutId id="2147484156" r:id="rId10"/>
    <p:sldLayoutId id="2147484166"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10CF9B"/>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10CF9B"/>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10CF9B"/>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10CF9B"/>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jen.matijasevi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p:txBody>
          <a:bodyPr>
            <a:normAutofit/>
          </a:bodyPr>
          <a:lstStyle/>
          <a:p>
            <a:pPr eaLnBrk="1" fontAlgn="auto" hangingPunct="1">
              <a:spcAft>
                <a:spcPts val="0"/>
              </a:spcAft>
              <a:defRPr/>
            </a:pPr>
            <a:r>
              <a:rPr lang="hr-HR" dirty="0" smtClean="0"/>
              <a:t>English for Tax Administration Study 3</a:t>
            </a:r>
          </a:p>
        </p:txBody>
      </p:sp>
      <p:sp>
        <p:nvSpPr>
          <p:cNvPr id="3" name="Subtitle 2"/>
          <p:cNvSpPr>
            <a:spLocks noGrp="1"/>
          </p:cNvSpPr>
          <p:nvPr>
            <p:ph type="subTitle" idx="1"/>
          </p:nvPr>
        </p:nvSpPr>
        <p:spPr>
          <a:xfrm>
            <a:off x="685800" y="3611563"/>
            <a:ext cx="7772400" cy="1389062"/>
          </a:xfrm>
        </p:spPr>
        <p:txBody>
          <a:bodyPr>
            <a:normAutofit lnSpcReduction="10000"/>
          </a:bodyPr>
          <a:lstStyle/>
          <a:p>
            <a:pPr eaLnBrk="1" fontAlgn="auto" hangingPunct="1">
              <a:spcBef>
                <a:spcPts val="580"/>
              </a:spcBef>
              <a:spcAft>
                <a:spcPts val="0"/>
              </a:spcAft>
              <a:buFont typeface="Wingdings 2"/>
              <a:buNone/>
              <a:defRPr/>
            </a:pPr>
            <a:r>
              <a:rPr lang="hr-HR" dirty="0" smtClean="0"/>
              <a:t>Lecturer: Miljen Matijašević</a:t>
            </a:r>
          </a:p>
          <a:p>
            <a:pPr eaLnBrk="1" fontAlgn="auto" hangingPunct="1">
              <a:spcBef>
                <a:spcPts val="580"/>
              </a:spcBef>
              <a:spcAft>
                <a:spcPts val="0"/>
              </a:spcAft>
              <a:buFont typeface="Wingdings 2"/>
              <a:buNone/>
              <a:defRPr/>
            </a:pPr>
            <a:r>
              <a:rPr lang="hr-HR" sz="1900" dirty="0" smtClean="0"/>
              <a:t>e-mail: </a:t>
            </a:r>
            <a:r>
              <a:rPr lang="hr-HR" sz="1900" dirty="0" err="1" smtClean="0">
                <a:hlinkClick r:id="rId2"/>
              </a:rPr>
              <a:t>miljen.matijasevic</a:t>
            </a:r>
            <a:r>
              <a:rPr lang="hr-HR" sz="1900" dirty="0" smtClean="0">
                <a:hlinkClick r:id="rId2"/>
              </a:rPr>
              <a:t>@</a:t>
            </a:r>
            <a:r>
              <a:rPr lang="hr-HR" sz="1900" dirty="0" err="1" smtClean="0">
                <a:hlinkClick r:id="rId2"/>
              </a:rPr>
              <a:t>gmail.com</a:t>
            </a:r>
            <a:endParaRPr lang="hr-HR" sz="1900" dirty="0" smtClean="0"/>
          </a:p>
          <a:p>
            <a:pPr eaLnBrk="1" fontAlgn="auto" hangingPunct="1">
              <a:spcBef>
                <a:spcPts val="580"/>
              </a:spcBef>
              <a:spcAft>
                <a:spcPts val="0"/>
              </a:spcAft>
              <a:buFont typeface="Wingdings 2"/>
              <a:buNone/>
              <a:defRPr/>
            </a:pPr>
            <a:r>
              <a:rPr lang="hr-HR" sz="1900" dirty="0" smtClean="0"/>
              <a:t>G10, room 6, </a:t>
            </a:r>
            <a:r>
              <a:rPr lang="hr-HR" sz="1900" dirty="0" err="1" smtClean="0"/>
              <a:t>Tue</a:t>
            </a:r>
            <a:r>
              <a:rPr lang="hr-HR" sz="1900" dirty="0" smtClean="0"/>
              <a:t> 15:30-16:30</a:t>
            </a:r>
          </a:p>
          <a:p>
            <a:pPr eaLnBrk="1" fontAlgn="auto" hangingPunct="1">
              <a:spcBef>
                <a:spcPts val="580"/>
              </a:spcBef>
              <a:spcAft>
                <a:spcPts val="0"/>
              </a:spcAft>
              <a:buFont typeface="Wingdings 2"/>
              <a:buNone/>
              <a:defRPr/>
            </a:pPr>
            <a:r>
              <a:rPr lang="hr-HR" dirty="0" err="1" smtClean="0"/>
              <a:t>Session</a:t>
            </a:r>
            <a:r>
              <a:rPr lang="hr-HR" dirty="0" smtClean="0"/>
              <a:t> 8, 9 </a:t>
            </a:r>
            <a:r>
              <a:rPr lang="hr-HR" dirty="0" err="1" smtClean="0"/>
              <a:t>Dec</a:t>
            </a:r>
            <a:r>
              <a:rPr lang="hr-HR" dirty="0" smtClean="0"/>
              <a:t> 2014</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hr-HR" u="sng" dirty="0" smtClean="0"/>
              <a:t>Three main types:</a:t>
            </a:r>
          </a:p>
          <a:p>
            <a:pPr marL="623887" indent="-514350">
              <a:buFont typeface="+mj-lt"/>
              <a:buAutoNum type="arabicPeriod"/>
            </a:pPr>
            <a:endParaRPr lang="hr-HR" dirty="0" smtClean="0"/>
          </a:p>
          <a:p>
            <a:pPr marL="623887" indent="-514350">
              <a:buFont typeface="+mj-lt"/>
              <a:buAutoNum type="arabicPeriod"/>
            </a:pPr>
            <a:r>
              <a:rPr lang="hr-HR" dirty="0" smtClean="0"/>
              <a:t>sole proprietor (a.k.a. sole trader)</a:t>
            </a:r>
          </a:p>
          <a:p>
            <a:pPr marL="623887" indent="-514350">
              <a:buFont typeface="+mj-lt"/>
              <a:buAutoNum type="arabicPeriod"/>
            </a:pPr>
            <a:endParaRPr lang="hr-HR" dirty="0" smtClean="0"/>
          </a:p>
          <a:p>
            <a:pPr marL="623887" indent="-514350">
              <a:buFont typeface="+mj-lt"/>
              <a:buAutoNum type="arabicPeriod"/>
            </a:pPr>
            <a:r>
              <a:rPr lang="hr-HR" dirty="0" smtClean="0"/>
              <a:t>partnership</a:t>
            </a:r>
          </a:p>
          <a:p>
            <a:pPr marL="623887" indent="-514350">
              <a:buFont typeface="+mj-lt"/>
              <a:buAutoNum type="arabicPeriod"/>
            </a:pPr>
            <a:endParaRPr lang="hr-HR" dirty="0" smtClean="0"/>
          </a:p>
          <a:p>
            <a:pPr marL="623887" indent="-514350">
              <a:buFont typeface="+mj-lt"/>
              <a:buAutoNum type="arabicPeriod"/>
            </a:pPr>
            <a:r>
              <a:rPr lang="hr-HR" dirty="0" smtClean="0"/>
              <a:t>limited company</a:t>
            </a:r>
          </a:p>
          <a:p>
            <a:pPr marL="623887" indent="-514350">
              <a:buNone/>
            </a:pPr>
            <a:endParaRPr lang="hr-HR" i="1" dirty="0" smtClean="0"/>
          </a:p>
          <a:p>
            <a:pPr marL="623887" indent="-514350">
              <a:buFont typeface="+mj-lt"/>
              <a:buAutoNum type="arabicPeriod"/>
            </a:pPr>
            <a:endParaRPr lang="hr-HR" dirty="0" smtClean="0"/>
          </a:p>
        </p:txBody>
      </p:sp>
      <p:sp>
        <p:nvSpPr>
          <p:cNvPr id="2" name="Title 1"/>
          <p:cNvSpPr>
            <a:spLocks noGrp="1"/>
          </p:cNvSpPr>
          <p:nvPr>
            <p:ph type="title"/>
          </p:nvPr>
        </p:nvSpPr>
        <p:spPr/>
        <p:txBody>
          <a:bodyPr>
            <a:normAutofit fontScale="90000"/>
          </a:bodyPr>
          <a:lstStyle/>
          <a:p>
            <a:r>
              <a:rPr lang="hr-HR" dirty="0" smtClean="0"/>
              <a:t>Forms of Business Organisation</a:t>
            </a:r>
            <a:endParaRPr lang="hr-HR" dirty="0"/>
          </a:p>
        </p:txBody>
      </p:sp>
    </p:spTree>
    <p:extLst>
      <p:ext uri="{BB962C8B-B14F-4D97-AF65-F5344CB8AC3E}">
        <p14:creationId xmlns:p14="http://schemas.microsoft.com/office/powerpoint/2010/main" val="3727663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hr-HR" dirty="0" smtClean="0"/>
          </a:p>
          <a:p>
            <a:r>
              <a:rPr lang="hr-HR" dirty="0" smtClean="0"/>
              <a:t>The simplest and most common type of business organisation</a:t>
            </a:r>
          </a:p>
          <a:p>
            <a:endParaRPr lang="hr-HR" dirty="0" smtClean="0"/>
          </a:p>
          <a:p>
            <a:r>
              <a:rPr lang="hr-HR" dirty="0" smtClean="0"/>
              <a:t>Owned by one person, who:</a:t>
            </a:r>
          </a:p>
          <a:p>
            <a:endParaRPr lang="hr-HR" dirty="0" smtClean="0"/>
          </a:p>
          <a:p>
            <a:pPr lvl="1"/>
            <a:r>
              <a:rPr lang="hr-HR" dirty="0" smtClean="0"/>
              <a:t>has unlimited control over the business</a:t>
            </a:r>
          </a:p>
          <a:p>
            <a:pPr lvl="1"/>
            <a:r>
              <a:rPr lang="hr-HR" dirty="0" smtClean="0"/>
              <a:t>enjoys all the profits</a:t>
            </a:r>
          </a:p>
          <a:p>
            <a:pPr lvl="1"/>
            <a:r>
              <a:rPr lang="hr-HR" dirty="0" smtClean="0"/>
              <a:t>has unlimited liability for debts and losses</a:t>
            </a:r>
          </a:p>
          <a:p>
            <a:pPr lvl="1"/>
            <a:endParaRPr lang="hr-HR" dirty="0" smtClean="0"/>
          </a:p>
          <a:p>
            <a:pPr>
              <a:buNone/>
            </a:pPr>
            <a:endParaRPr lang="hr-HR" dirty="0" smtClean="0"/>
          </a:p>
        </p:txBody>
      </p:sp>
      <p:sp>
        <p:nvSpPr>
          <p:cNvPr id="2" name="Title 1"/>
          <p:cNvSpPr>
            <a:spLocks noGrp="1"/>
          </p:cNvSpPr>
          <p:nvPr>
            <p:ph type="title"/>
          </p:nvPr>
        </p:nvSpPr>
        <p:spPr/>
        <p:txBody>
          <a:bodyPr>
            <a:normAutofit/>
          </a:bodyPr>
          <a:lstStyle/>
          <a:p>
            <a:r>
              <a:rPr lang="hr-HR" dirty="0" smtClean="0"/>
              <a:t>Sole Proprietorship</a:t>
            </a:r>
            <a:endParaRPr lang="hr-HR" dirty="0"/>
          </a:p>
        </p:txBody>
      </p:sp>
    </p:spTree>
    <p:extLst>
      <p:ext uri="{BB962C8B-B14F-4D97-AF65-F5344CB8AC3E}">
        <p14:creationId xmlns:p14="http://schemas.microsoft.com/office/powerpoint/2010/main" val="3338415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hr-HR" dirty="0" smtClean="0"/>
          </a:p>
          <a:p>
            <a:r>
              <a:rPr lang="hr-HR" dirty="0" smtClean="0"/>
              <a:t>Suitable for businesses such as self-employed hairdressers, plumbers, retail shopkeepers, barristers, translators, etc.</a:t>
            </a:r>
          </a:p>
          <a:p>
            <a:endParaRPr lang="hr-HR" dirty="0" smtClean="0"/>
          </a:p>
          <a:p>
            <a:pPr>
              <a:buNone/>
            </a:pPr>
            <a:endParaRPr lang="hr-HR" dirty="0" smtClean="0"/>
          </a:p>
          <a:p>
            <a:pPr>
              <a:buNone/>
            </a:pPr>
            <a:r>
              <a:rPr lang="hr-HR" sz="2400" i="1" dirty="0" smtClean="0"/>
              <a:t>Think of the advantages and disadvantages of being a sole proprietor!</a:t>
            </a:r>
            <a:endParaRPr lang="hr-HR" i="1" dirty="0" smtClean="0"/>
          </a:p>
          <a:p>
            <a:pPr>
              <a:buNone/>
            </a:pPr>
            <a:endParaRPr lang="hr-HR" dirty="0" smtClean="0"/>
          </a:p>
        </p:txBody>
      </p:sp>
      <p:sp>
        <p:nvSpPr>
          <p:cNvPr id="2" name="Title 1"/>
          <p:cNvSpPr>
            <a:spLocks noGrp="1"/>
          </p:cNvSpPr>
          <p:nvPr>
            <p:ph type="title"/>
          </p:nvPr>
        </p:nvSpPr>
        <p:spPr/>
        <p:txBody>
          <a:bodyPr>
            <a:normAutofit/>
          </a:bodyPr>
          <a:lstStyle/>
          <a:p>
            <a:r>
              <a:rPr lang="hr-HR" dirty="0" smtClean="0"/>
              <a:t>Sole Proprietorship</a:t>
            </a:r>
            <a:endParaRPr lang="hr-HR" dirty="0"/>
          </a:p>
        </p:txBody>
      </p:sp>
    </p:spTree>
    <p:extLst>
      <p:ext uri="{BB962C8B-B14F-4D97-AF65-F5344CB8AC3E}">
        <p14:creationId xmlns:p14="http://schemas.microsoft.com/office/powerpoint/2010/main" val="2241544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Sole Proprietorship</a:t>
            </a:r>
            <a:endParaRPr lang="hr-HR" dirty="0"/>
          </a:p>
        </p:txBody>
      </p:sp>
      <p:sp>
        <p:nvSpPr>
          <p:cNvPr id="4" name="Text Placeholder 3"/>
          <p:cNvSpPr>
            <a:spLocks noGrp="1"/>
          </p:cNvSpPr>
          <p:nvPr>
            <p:ph type="body" idx="1"/>
          </p:nvPr>
        </p:nvSpPr>
        <p:spPr/>
        <p:txBody>
          <a:bodyPr/>
          <a:lstStyle/>
          <a:p>
            <a:pPr algn="ctr"/>
            <a:r>
              <a:rPr lang="hr-HR" dirty="0" smtClean="0"/>
              <a:t>Advantages</a:t>
            </a:r>
            <a:endParaRPr lang="hr-HR" dirty="0"/>
          </a:p>
        </p:txBody>
      </p:sp>
      <p:sp>
        <p:nvSpPr>
          <p:cNvPr id="5" name="Text Placeholder 4"/>
          <p:cNvSpPr>
            <a:spLocks noGrp="1"/>
          </p:cNvSpPr>
          <p:nvPr>
            <p:ph type="body" sz="half" idx="3"/>
          </p:nvPr>
        </p:nvSpPr>
        <p:spPr/>
        <p:txBody>
          <a:bodyPr/>
          <a:lstStyle/>
          <a:p>
            <a:pPr algn="ctr"/>
            <a:r>
              <a:rPr lang="hr-HR" dirty="0" smtClean="0"/>
              <a:t>Disadvantages</a:t>
            </a:r>
            <a:endParaRPr lang="hr-HR" dirty="0"/>
          </a:p>
        </p:txBody>
      </p:sp>
      <p:sp>
        <p:nvSpPr>
          <p:cNvPr id="3" name="Content Placeholder 2"/>
          <p:cNvSpPr>
            <a:spLocks noGrp="1"/>
          </p:cNvSpPr>
          <p:nvPr>
            <p:ph sz="quarter" idx="2"/>
          </p:nvPr>
        </p:nvSpPr>
        <p:spPr/>
        <p:txBody>
          <a:bodyPr/>
          <a:lstStyle/>
          <a:p>
            <a:endParaRPr lang="hr-HR" dirty="0" smtClean="0"/>
          </a:p>
          <a:p>
            <a:r>
              <a:rPr lang="hr-HR" dirty="0" smtClean="0"/>
              <a:t>one person – owner and manager:</a:t>
            </a:r>
          </a:p>
          <a:p>
            <a:pPr lvl="1"/>
            <a:r>
              <a:rPr lang="hr-HR" dirty="0" smtClean="0"/>
              <a:t>independent decision-making</a:t>
            </a:r>
          </a:p>
          <a:p>
            <a:pPr lvl="1"/>
            <a:r>
              <a:rPr lang="hr-HR" dirty="0" smtClean="0"/>
              <a:t>keeps all the profits</a:t>
            </a:r>
          </a:p>
          <a:p>
            <a:endParaRPr lang="hr-HR" dirty="0" smtClean="0"/>
          </a:p>
          <a:p>
            <a:r>
              <a:rPr lang="hr-HR" dirty="0" smtClean="0"/>
              <a:t>simple to set up</a:t>
            </a:r>
          </a:p>
          <a:p>
            <a:endParaRPr lang="hr-HR" dirty="0" smtClean="0"/>
          </a:p>
          <a:p>
            <a:r>
              <a:rPr lang="hr-HR" dirty="0" smtClean="0"/>
              <a:t>few formalities</a:t>
            </a:r>
          </a:p>
          <a:p>
            <a:endParaRPr lang="hr-HR" dirty="0" smtClean="0"/>
          </a:p>
        </p:txBody>
      </p:sp>
      <p:sp>
        <p:nvSpPr>
          <p:cNvPr id="6" name="Content Placeholder 5"/>
          <p:cNvSpPr>
            <a:spLocks noGrp="1"/>
          </p:cNvSpPr>
          <p:nvPr>
            <p:ph sz="quarter" idx="4"/>
          </p:nvPr>
        </p:nvSpPr>
        <p:spPr/>
        <p:txBody>
          <a:bodyPr/>
          <a:lstStyle/>
          <a:p>
            <a:endParaRPr lang="hr-HR" dirty="0" smtClean="0"/>
          </a:p>
          <a:p>
            <a:r>
              <a:rPr lang="hr-HR" dirty="0" smtClean="0"/>
              <a:t>unlimited liability for </a:t>
            </a:r>
            <a:r>
              <a:rPr lang="hr-HR" dirty="0" err="1" smtClean="0"/>
              <a:t>debts</a:t>
            </a:r>
            <a:r>
              <a:rPr lang="hr-HR" dirty="0" smtClean="0"/>
              <a:t> and losses</a:t>
            </a:r>
          </a:p>
          <a:p>
            <a:endParaRPr lang="hr-HR" dirty="0" smtClean="0"/>
          </a:p>
          <a:p>
            <a:r>
              <a:rPr lang="hr-HR" dirty="0" smtClean="0"/>
              <a:t>risks increase if the business becomes very successful</a:t>
            </a:r>
          </a:p>
          <a:p>
            <a:endParaRPr lang="hr-HR" dirty="0" smtClean="0"/>
          </a:p>
          <a:p>
            <a:r>
              <a:rPr lang="hr-HR" dirty="0" smtClean="0"/>
              <a:t>hard to raise substantial capital</a:t>
            </a:r>
            <a:endParaRPr lang="hr-HR" dirty="0"/>
          </a:p>
        </p:txBody>
      </p:sp>
    </p:spTree>
    <p:extLst>
      <p:ext uri="{BB962C8B-B14F-4D97-AF65-F5344CB8AC3E}">
        <p14:creationId xmlns:p14="http://schemas.microsoft.com/office/powerpoint/2010/main" val="104977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hr-HR" dirty="0" smtClean="0"/>
          </a:p>
          <a:p>
            <a:r>
              <a:rPr lang="hr-HR" sz="2800" dirty="0" smtClean="0"/>
              <a:t>association of two more more persons (usually up to 20)</a:t>
            </a:r>
          </a:p>
          <a:p>
            <a:r>
              <a:rPr lang="hr-HR" sz="2800" dirty="0" smtClean="0"/>
              <a:t>subject to a </a:t>
            </a:r>
            <a:r>
              <a:rPr lang="hr-HR" sz="2800" dirty="0" smtClean="0">
                <a:effectLst>
                  <a:outerShdw blurRad="38100" dist="38100" dir="2700000" algn="tl">
                    <a:srgbClr val="000000">
                      <a:alpha val="43137"/>
                    </a:srgbClr>
                  </a:outerShdw>
                </a:effectLst>
              </a:rPr>
              <a:t>partnership agreement</a:t>
            </a:r>
          </a:p>
          <a:p>
            <a:r>
              <a:rPr lang="hr-HR" sz="2800" dirty="0" smtClean="0"/>
              <a:t>common among accountants, solicitors, architects, etc.</a:t>
            </a:r>
          </a:p>
          <a:p>
            <a:endParaRPr lang="hr-HR" sz="2800" dirty="0" smtClean="0"/>
          </a:p>
          <a:p>
            <a:r>
              <a:rPr lang="hr-HR" sz="2800" dirty="0" smtClean="0"/>
              <a:t>a simple partnership – not a legal person</a:t>
            </a:r>
          </a:p>
        </p:txBody>
      </p:sp>
      <p:sp>
        <p:nvSpPr>
          <p:cNvPr id="2" name="Title 1"/>
          <p:cNvSpPr>
            <a:spLocks noGrp="1"/>
          </p:cNvSpPr>
          <p:nvPr>
            <p:ph type="title"/>
          </p:nvPr>
        </p:nvSpPr>
        <p:spPr/>
        <p:txBody>
          <a:bodyPr>
            <a:normAutofit/>
          </a:bodyPr>
          <a:lstStyle/>
          <a:p>
            <a:r>
              <a:rPr lang="hr-HR" dirty="0" smtClean="0"/>
              <a:t>Partnership</a:t>
            </a:r>
            <a:endParaRPr lang="hr-HR" dirty="0"/>
          </a:p>
        </p:txBody>
      </p:sp>
    </p:spTree>
    <p:extLst>
      <p:ext uri="{BB962C8B-B14F-4D97-AF65-F5344CB8AC3E}">
        <p14:creationId xmlns:p14="http://schemas.microsoft.com/office/powerpoint/2010/main" val="3101070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1200"/>
              </a:spcAft>
            </a:pPr>
            <a:r>
              <a:rPr lang="hr-HR" dirty="0" smtClean="0"/>
              <a:t>May regulate the following:</a:t>
            </a:r>
          </a:p>
          <a:p>
            <a:pPr lvl="1">
              <a:spcAft>
                <a:spcPts val="1200"/>
              </a:spcAft>
            </a:pPr>
            <a:r>
              <a:rPr lang="hr-HR" dirty="0" smtClean="0"/>
              <a:t>duration of the partnership</a:t>
            </a:r>
          </a:p>
          <a:p>
            <a:pPr lvl="1">
              <a:spcAft>
                <a:spcPts val="1200"/>
              </a:spcAft>
            </a:pPr>
            <a:r>
              <a:rPr lang="hr-HR" dirty="0" smtClean="0"/>
              <a:t>its name and business</a:t>
            </a:r>
          </a:p>
          <a:p>
            <a:pPr lvl="1">
              <a:spcAft>
                <a:spcPts val="1200"/>
              </a:spcAft>
            </a:pPr>
            <a:r>
              <a:rPr lang="hr-HR" dirty="0" smtClean="0"/>
              <a:t>the manner of sharing profits, losses and costs</a:t>
            </a:r>
          </a:p>
          <a:p>
            <a:pPr lvl="1">
              <a:spcAft>
                <a:spcPts val="1200"/>
              </a:spcAft>
            </a:pPr>
            <a:r>
              <a:rPr lang="hr-HR" dirty="0" smtClean="0"/>
              <a:t>capital contribution</a:t>
            </a:r>
          </a:p>
          <a:p>
            <a:pPr lvl="1">
              <a:spcAft>
                <a:spcPts val="1200"/>
              </a:spcAft>
            </a:pPr>
            <a:r>
              <a:rPr lang="hr-HR" dirty="0" smtClean="0"/>
              <a:t>joining and leaving the partnership</a:t>
            </a:r>
          </a:p>
          <a:p>
            <a:pPr lvl="1">
              <a:spcAft>
                <a:spcPts val="1200"/>
              </a:spcAft>
            </a:pPr>
            <a:r>
              <a:rPr lang="hr-HR" dirty="0" smtClean="0"/>
              <a:t>restrictions imposed on the partners</a:t>
            </a:r>
          </a:p>
          <a:p>
            <a:pPr lvl="1">
              <a:spcAft>
                <a:spcPts val="1200"/>
              </a:spcAft>
            </a:pPr>
            <a:r>
              <a:rPr lang="hr-HR" dirty="0" smtClean="0"/>
              <a:t>etc.</a:t>
            </a:r>
          </a:p>
        </p:txBody>
      </p:sp>
      <p:sp>
        <p:nvSpPr>
          <p:cNvPr id="2" name="Title 1"/>
          <p:cNvSpPr>
            <a:spLocks noGrp="1"/>
          </p:cNvSpPr>
          <p:nvPr>
            <p:ph type="title"/>
          </p:nvPr>
        </p:nvSpPr>
        <p:spPr/>
        <p:txBody>
          <a:bodyPr>
            <a:normAutofit/>
          </a:bodyPr>
          <a:lstStyle/>
          <a:p>
            <a:r>
              <a:rPr lang="hr-HR" dirty="0" smtClean="0"/>
              <a:t>Partnership Agreement</a:t>
            </a:r>
            <a:endParaRPr lang="hr-HR" dirty="0"/>
          </a:p>
        </p:txBody>
      </p:sp>
    </p:spTree>
    <p:extLst>
      <p:ext uri="{BB962C8B-B14F-4D97-AF65-F5344CB8AC3E}">
        <p14:creationId xmlns:p14="http://schemas.microsoft.com/office/powerpoint/2010/main" val="392971369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Partnership</a:t>
            </a:r>
            <a:endParaRPr lang="hr-HR" dirty="0"/>
          </a:p>
        </p:txBody>
      </p:sp>
      <p:sp>
        <p:nvSpPr>
          <p:cNvPr id="4" name="Text Placeholder 3"/>
          <p:cNvSpPr>
            <a:spLocks noGrp="1"/>
          </p:cNvSpPr>
          <p:nvPr>
            <p:ph type="body" idx="1"/>
          </p:nvPr>
        </p:nvSpPr>
        <p:spPr/>
        <p:txBody>
          <a:bodyPr/>
          <a:lstStyle/>
          <a:p>
            <a:pPr algn="ctr"/>
            <a:r>
              <a:rPr lang="hr-HR" dirty="0" smtClean="0"/>
              <a:t>Advantages</a:t>
            </a:r>
            <a:endParaRPr lang="hr-HR" dirty="0"/>
          </a:p>
        </p:txBody>
      </p:sp>
      <p:sp>
        <p:nvSpPr>
          <p:cNvPr id="6" name="Text Placeholder 5"/>
          <p:cNvSpPr>
            <a:spLocks noGrp="1"/>
          </p:cNvSpPr>
          <p:nvPr>
            <p:ph type="body" sz="half" idx="3"/>
          </p:nvPr>
        </p:nvSpPr>
        <p:spPr/>
        <p:txBody>
          <a:bodyPr/>
          <a:lstStyle/>
          <a:p>
            <a:pPr algn="ctr"/>
            <a:r>
              <a:rPr lang="hr-HR" dirty="0" smtClean="0"/>
              <a:t>Disadvantages</a:t>
            </a:r>
            <a:endParaRPr lang="hr-HR" dirty="0"/>
          </a:p>
        </p:txBody>
      </p:sp>
      <p:sp>
        <p:nvSpPr>
          <p:cNvPr id="5" name="Content Placeholder 4"/>
          <p:cNvSpPr>
            <a:spLocks noGrp="1"/>
          </p:cNvSpPr>
          <p:nvPr>
            <p:ph sz="quarter" idx="2"/>
          </p:nvPr>
        </p:nvSpPr>
        <p:spPr/>
        <p:txBody>
          <a:bodyPr/>
          <a:lstStyle/>
          <a:p>
            <a:endParaRPr lang="hr-HR" dirty="0" smtClean="0"/>
          </a:p>
          <a:p>
            <a:r>
              <a:rPr lang="hr-HR" dirty="0" smtClean="0"/>
              <a:t>capable to raise and utilize more capital</a:t>
            </a:r>
          </a:p>
          <a:p>
            <a:endParaRPr lang="hr-HR" dirty="0" smtClean="0"/>
          </a:p>
          <a:p>
            <a:r>
              <a:rPr lang="hr-HR" dirty="0" smtClean="0"/>
              <a:t>brings together people with different skills</a:t>
            </a:r>
            <a:endParaRPr lang="hr-HR" dirty="0"/>
          </a:p>
        </p:txBody>
      </p:sp>
      <p:sp>
        <p:nvSpPr>
          <p:cNvPr id="7" name="Content Placeholder 6"/>
          <p:cNvSpPr>
            <a:spLocks noGrp="1"/>
          </p:cNvSpPr>
          <p:nvPr>
            <p:ph sz="quarter" idx="4"/>
          </p:nvPr>
        </p:nvSpPr>
        <p:spPr/>
        <p:txBody>
          <a:bodyPr/>
          <a:lstStyle/>
          <a:p>
            <a:r>
              <a:rPr lang="hr-HR" dirty="0" smtClean="0"/>
              <a:t>profits distributed</a:t>
            </a:r>
          </a:p>
          <a:p>
            <a:endParaRPr lang="hr-HR" dirty="0" smtClean="0"/>
          </a:p>
          <a:p>
            <a:r>
              <a:rPr lang="hr-HR" dirty="0" smtClean="0"/>
              <a:t>limited freedom and decision-making power</a:t>
            </a:r>
          </a:p>
          <a:p>
            <a:endParaRPr lang="hr-HR" dirty="0" smtClean="0"/>
          </a:p>
          <a:p>
            <a:r>
              <a:rPr lang="hr-HR" dirty="0" smtClean="0"/>
              <a:t>certain disadvantages in comparison with a limited company</a:t>
            </a:r>
            <a:endParaRPr lang="hr-HR" dirty="0"/>
          </a:p>
        </p:txBody>
      </p:sp>
    </p:spTree>
    <p:extLst>
      <p:ext uri="{BB962C8B-B14F-4D97-AF65-F5344CB8AC3E}">
        <p14:creationId xmlns:p14="http://schemas.microsoft.com/office/powerpoint/2010/main" val="25998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hr-HR" dirty="0" smtClean="0"/>
          </a:p>
          <a:p>
            <a:pPr>
              <a:buNone/>
            </a:pPr>
            <a:r>
              <a:rPr lang="hr-HR" dirty="0" smtClean="0"/>
              <a:t>Limited company (UK) / Corporation (US)</a:t>
            </a:r>
          </a:p>
          <a:p>
            <a:endParaRPr lang="hr-HR" dirty="0" smtClean="0"/>
          </a:p>
          <a:p>
            <a:r>
              <a:rPr lang="hr-HR" dirty="0" smtClean="0"/>
              <a:t>An artificial person created under law and empowered to achieve a specific purpose</a:t>
            </a:r>
          </a:p>
          <a:p>
            <a:endParaRPr lang="hr-HR" dirty="0" smtClean="0"/>
          </a:p>
          <a:p>
            <a:r>
              <a:rPr lang="hr-HR" dirty="0" smtClean="0"/>
              <a:t>A legal entity (</a:t>
            </a:r>
            <a:r>
              <a:rPr lang="hr-HR" i="1" dirty="0" smtClean="0"/>
              <a:t>pravni subjekt</a:t>
            </a:r>
            <a:r>
              <a:rPr lang="hr-HR" dirty="0" smtClean="0"/>
              <a:t>) which can own property, enter into contracts, sue and be sued – an identity separate from its shareholders</a:t>
            </a:r>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3250356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Some characteristics:</a:t>
            </a:r>
          </a:p>
          <a:p>
            <a:pPr lvl="1"/>
            <a:endParaRPr lang="hr-HR" dirty="0" smtClean="0"/>
          </a:p>
          <a:p>
            <a:pPr lvl="1"/>
            <a:r>
              <a:rPr lang="hr-HR" dirty="0" smtClean="0"/>
              <a:t>perpetual life (perpetual succession)</a:t>
            </a:r>
          </a:p>
          <a:p>
            <a:pPr lvl="1"/>
            <a:r>
              <a:rPr lang="hr-HR" dirty="0" smtClean="0"/>
              <a:t>limited liability</a:t>
            </a:r>
          </a:p>
          <a:p>
            <a:pPr lvl="1"/>
            <a:r>
              <a:rPr lang="hr-HR" dirty="0" smtClean="0"/>
              <a:t>transferability of shares</a:t>
            </a:r>
          </a:p>
          <a:p>
            <a:pPr lvl="1"/>
            <a:r>
              <a:rPr lang="hr-HR" dirty="0" smtClean="0"/>
              <a:t>access to capital</a:t>
            </a:r>
          </a:p>
          <a:p>
            <a:pPr lvl="1"/>
            <a:r>
              <a:rPr lang="hr-HR" dirty="0" smtClean="0"/>
              <a:t>professional management</a:t>
            </a:r>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26983834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usually starts out as a </a:t>
            </a:r>
            <a:r>
              <a:rPr lang="hr-HR" b="1" dirty="0" smtClean="0"/>
              <a:t>Private Limited Company (Ltd.)</a:t>
            </a:r>
          </a:p>
          <a:p>
            <a:endParaRPr lang="hr-HR" dirty="0" smtClean="0"/>
          </a:p>
          <a:p>
            <a:r>
              <a:rPr lang="hr-HR" dirty="0" smtClean="0"/>
              <a:t>Needs to be registered – gets a </a:t>
            </a:r>
            <a:r>
              <a:rPr lang="hr-HR" b="1" dirty="0" smtClean="0"/>
              <a:t>registered number</a:t>
            </a:r>
            <a:r>
              <a:rPr lang="hr-HR" dirty="0" smtClean="0"/>
              <a:t> (reg.no.) and </a:t>
            </a:r>
            <a:r>
              <a:rPr lang="hr-HR" b="1" dirty="0" smtClean="0"/>
              <a:t>Certificate of Incorporation</a:t>
            </a:r>
            <a:r>
              <a:rPr lang="hr-HR" dirty="0" smtClean="0"/>
              <a:t> (UK)</a:t>
            </a:r>
          </a:p>
          <a:p>
            <a:endParaRPr lang="hr-HR" dirty="0" smtClean="0"/>
          </a:p>
          <a:p>
            <a:r>
              <a:rPr lang="hr-HR" dirty="0" smtClean="0"/>
              <a:t>This is called: </a:t>
            </a:r>
            <a:r>
              <a:rPr lang="hr-HR" b="1" dirty="0" smtClean="0"/>
              <a:t>company registration </a:t>
            </a:r>
            <a:r>
              <a:rPr lang="hr-HR" dirty="0" smtClean="0"/>
              <a:t>(UK) or </a:t>
            </a:r>
            <a:r>
              <a:rPr lang="hr-HR" b="1" dirty="0" smtClean="0"/>
              <a:t>incorporation</a:t>
            </a:r>
            <a:r>
              <a:rPr lang="hr-HR" dirty="0" smtClean="0"/>
              <a:t> (US)</a:t>
            </a:r>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3543896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Today’s session</a:t>
            </a:r>
            <a:endParaRPr lang="hr-HR" dirty="0"/>
          </a:p>
        </p:txBody>
      </p:sp>
      <p:sp>
        <p:nvSpPr>
          <p:cNvPr id="3" name="Content Placeholder 2"/>
          <p:cNvSpPr>
            <a:spLocks noGrp="1"/>
          </p:cNvSpPr>
          <p:nvPr>
            <p:ph idx="1"/>
          </p:nvPr>
        </p:nvSpPr>
        <p:spPr/>
        <p:txBody>
          <a:bodyPr/>
          <a:lstStyle/>
          <a:p>
            <a:pPr marL="514350" indent="-514350">
              <a:buFont typeface="+mj-lt"/>
              <a:buAutoNum type="arabicPeriod"/>
            </a:pP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Translation</a:t>
            </a:r>
            <a:r>
              <a:rPr lang="hr-HR" dirty="0" smtClean="0"/>
              <a:t> </a:t>
            </a:r>
            <a:r>
              <a:rPr lang="hr-HR" dirty="0" err="1" smtClean="0"/>
              <a:t>practice</a:t>
            </a:r>
            <a:endParaRPr lang="hr-HR" dirty="0" smtClean="0"/>
          </a:p>
          <a:p>
            <a:pPr marL="514350" indent="-514350">
              <a:buFont typeface="+mj-lt"/>
              <a:buAutoNum type="arabicPeriod"/>
            </a:pPr>
            <a:endParaRPr lang="hr-HR" dirty="0" smtClean="0"/>
          </a:p>
          <a:p>
            <a:pPr marL="514350" indent="-514350">
              <a:buFont typeface="+mj-lt"/>
              <a:buAutoNum type="arabicPeriod"/>
            </a:pPr>
            <a:r>
              <a:rPr lang="hr-HR" dirty="0" err="1" smtClean="0"/>
              <a:t>Forms</a:t>
            </a:r>
            <a:r>
              <a:rPr lang="hr-HR" dirty="0" smtClean="0"/>
              <a:t> </a:t>
            </a:r>
            <a:r>
              <a:rPr lang="hr-HR" dirty="0" err="1" smtClean="0"/>
              <a:t>of</a:t>
            </a:r>
            <a:r>
              <a:rPr lang="hr-HR" dirty="0" smtClean="0"/>
              <a:t> Business </a:t>
            </a:r>
            <a:r>
              <a:rPr lang="hr-HR" dirty="0" err="1" smtClean="0"/>
              <a:t>Organisation</a:t>
            </a:r>
            <a:r>
              <a:rPr lang="hr-HR" dirty="0" smtClean="0"/>
              <a:t> </a:t>
            </a:r>
            <a:r>
              <a:rPr lang="hr-HR" dirty="0" err="1" smtClean="0"/>
              <a:t>in</a:t>
            </a:r>
            <a:r>
              <a:rPr lang="hr-HR" dirty="0" smtClean="0"/>
              <a:t> </a:t>
            </a:r>
            <a:r>
              <a:rPr lang="hr-HR" dirty="0" err="1" smtClean="0"/>
              <a:t>the</a:t>
            </a:r>
            <a:r>
              <a:rPr lang="hr-HR" dirty="0" smtClean="0"/>
              <a:t> US</a:t>
            </a:r>
          </a:p>
          <a:p>
            <a:pPr marL="514350" indent="-514350">
              <a:buFont typeface="+mj-lt"/>
              <a:buAutoNum type="arabicPeriod"/>
            </a:pPr>
            <a:endParaRPr lang="hr-HR" dirty="0"/>
          </a:p>
          <a:p>
            <a:pPr marL="0" indent="0">
              <a:buNone/>
            </a:pPr>
            <a:endParaRPr lang="hr-HR" dirty="0" smtClean="0"/>
          </a:p>
          <a:p>
            <a:pPr marL="514350" indent="-514350">
              <a:buFont typeface="+mj-lt"/>
              <a:buAutoNum type="arabicPeriod"/>
            </a:pPr>
            <a:endParaRPr lang="hr-H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hr-HR" dirty="0" smtClean="0"/>
          </a:p>
          <a:p>
            <a:r>
              <a:rPr lang="hr-HR" dirty="0" smtClean="0"/>
              <a:t>Constitutional documents: </a:t>
            </a:r>
          </a:p>
          <a:p>
            <a:pPr lvl="1"/>
            <a:endParaRPr lang="hr-HR" dirty="0" smtClean="0"/>
          </a:p>
          <a:p>
            <a:pPr lvl="1"/>
            <a:r>
              <a:rPr lang="hr-HR" dirty="0" smtClean="0"/>
              <a:t>Memorandum of association</a:t>
            </a:r>
          </a:p>
          <a:p>
            <a:pPr lvl="2"/>
            <a:r>
              <a:rPr lang="hr-HR" dirty="0" smtClean="0"/>
              <a:t>states the principal objects (purposes) of the company</a:t>
            </a:r>
          </a:p>
          <a:p>
            <a:pPr lvl="2"/>
            <a:endParaRPr lang="hr-HR" dirty="0" smtClean="0"/>
          </a:p>
          <a:p>
            <a:pPr lvl="1"/>
            <a:r>
              <a:rPr lang="hr-HR" dirty="0" smtClean="0"/>
              <a:t>Articles of association (</a:t>
            </a:r>
            <a:r>
              <a:rPr lang="hr-HR" i="1" dirty="0" smtClean="0"/>
              <a:t>statut društva</a:t>
            </a:r>
            <a:r>
              <a:rPr lang="hr-HR" dirty="0" smtClean="0"/>
              <a:t>)</a:t>
            </a:r>
          </a:p>
          <a:p>
            <a:pPr lvl="2"/>
            <a:r>
              <a:rPr lang="hr-HR" dirty="0" smtClean="0"/>
              <a:t>sets out the relationship between the company and its shareholders</a:t>
            </a:r>
          </a:p>
          <a:p>
            <a:pPr lvl="2"/>
            <a:r>
              <a:rPr lang="hr-HR" dirty="0" smtClean="0"/>
              <a:t>limited liability</a:t>
            </a:r>
          </a:p>
          <a:p>
            <a:pPr lvl="2"/>
            <a:r>
              <a:rPr lang="hr-HR" dirty="0" smtClean="0"/>
              <a:t>issue of new shares</a:t>
            </a:r>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3835111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sz="3200" dirty="0" smtClean="0"/>
              <a:t>A company has:</a:t>
            </a:r>
          </a:p>
          <a:p>
            <a:endParaRPr lang="hr-HR" sz="3200" dirty="0" smtClean="0"/>
          </a:p>
          <a:p>
            <a:pPr lvl="1"/>
            <a:r>
              <a:rPr lang="hr-HR" sz="2800" dirty="0" smtClean="0"/>
              <a:t>shareholders</a:t>
            </a:r>
          </a:p>
          <a:p>
            <a:pPr lvl="1"/>
            <a:endParaRPr lang="hr-HR" sz="2800" dirty="0" smtClean="0"/>
          </a:p>
          <a:p>
            <a:pPr lvl="1"/>
            <a:r>
              <a:rPr lang="hr-HR" sz="2800" dirty="0" smtClean="0"/>
              <a:t>a Board of Directors </a:t>
            </a:r>
            <a:r>
              <a:rPr lang="hr-HR" sz="2400" dirty="0" smtClean="0"/>
              <a:t>(managers of the company’s operations)</a:t>
            </a:r>
            <a:endParaRPr lang="hr-HR" sz="2800" dirty="0" smtClean="0"/>
          </a:p>
          <a:p>
            <a:pPr lvl="1"/>
            <a:endParaRPr lang="hr-HR" sz="2800" dirty="0" smtClean="0"/>
          </a:p>
          <a:p>
            <a:pPr lvl="1"/>
            <a:r>
              <a:rPr lang="hr-HR" sz="2800" dirty="0" smtClean="0"/>
              <a:t>creditors </a:t>
            </a:r>
            <a:r>
              <a:rPr lang="hr-HR" sz="2400" dirty="0" smtClean="0"/>
              <a:t>(those to whom the company owes money)</a:t>
            </a:r>
            <a:endParaRPr lang="hr-HR" sz="2800" dirty="0" smtClean="0"/>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38467663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r-HR" sz="2800" dirty="0" smtClean="0"/>
              <a:t>if a private limited company needs to raise capital in order to expand its business, enter into a major project, it can </a:t>
            </a:r>
            <a:r>
              <a:rPr lang="hr-HR" sz="2800" dirty="0" err="1" smtClean="0"/>
              <a:t>decide</a:t>
            </a:r>
            <a:r>
              <a:rPr lang="hr-HR" sz="2800" dirty="0" smtClean="0"/>
              <a:t> to:</a:t>
            </a:r>
          </a:p>
          <a:p>
            <a:pPr lvl="1"/>
            <a:endParaRPr lang="hr-HR" sz="2400" dirty="0" smtClean="0"/>
          </a:p>
          <a:p>
            <a:pPr lvl="1"/>
            <a:r>
              <a:rPr lang="hr-HR" sz="2400" dirty="0" smtClean="0"/>
              <a:t>borrow money from an investment bank</a:t>
            </a:r>
          </a:p>
          <a:p>
            <a:pPr lvl="2"/>
            <a:r>
              <a:rPr lang="hr-HR" sz="2200" dirty="0" smtClean="0"/>
              <a:t>subject to payment of interest, whose rate depends on the risks involved</a:t>
            </a:r>
          </a:p>
          <a:p>
            <a:pPr lvl="1"/>
            <a:r>
              <a:rPr lang="hr-HR" sz="2400" dirty="0" err="1" smtClean="0"/>
              <a:t>raise</a:t>
            </a:r>
            <a:r>
              <a:rPr lang="hr-HR" sz="2400" dirty="0" smtClean="0"/>
              <a:t> </a:t>
            </a:r>
            <a:r>
              <a:rPr lang="hr-HR" sz="2400" dirty="0" err="1" smtClean="0"/>
              <a:t>capital</a:t>
            </a:r>
            <a:r>
              <a:rPr lang="hr-HR" sz="2400" dirty="0" smtClean="0"/>
              <a:t> </a:t>
            </a:r>
            <a:r>
              <a:rPr lang="hr-HR" sz="2400" dirty="0" err="1" smtClean="0"/>
              <a:t>by</a:t>
            </a:r>
            <a:r>
              <a:rPr lang="hr-HR" sz="2400" dirty="0" smtClean="0"/>
              <a:t> </a:t>
            </a:r>
            <a:r>
              <a:rPr lang="hr-HR" sz="2400" dirty="0" err="1" smtClean="0"/>
              <a:t>selling</a:t>
            </a:r>
            <a:r>
              <a:rPr lang="hr-HR" sz="2400" dirty="0" smtClean="0"/>
              <a:t> </a:t>
            </a:r>
            <a:r>
              <a:rPr lang="hr-HR" sz="2400" dirty="0" err="1" smtClean="0"/>
              <a:t>shares</a:t>
            </a:r>
            <a:r>
              <a:rPr lang="hr-HR" sz="2400" dirty="0" smtClean="0"/>
              <a:t> </a:t>
            </a:r>
            <a:r>
              <a:rPr lang="hr-HR" sz="2400" dirty="0" err="1" smtClean="0"/>
              <a:t>in</a:t>
            </a:r>
            <a:r>
              <a:rPr lang="hr-HR" sz="2400" dirty="0" smtClean="0"/>
              <a:t> a </a:t>
            </a:r>
            <a:r>
              <a:rPr lang="hr-HR" sz="2400" dirty="0" err="1" smtClean="0"/>
              <a:t>private</a:t>
            </a:r>
            <a:r>
              <a:rPr lang="hr-HR" sz="2400" dirty="0" smtClean="0"/>
              <a:t> sale to </a:t>
            </a:r>
            <a:r>
              <a:rPr lang="hr-HR" sz="2400" dirty="0" err="1" smtClean="0"/>
              <a:t>an</a:t>
            </a:r>
            <a:r>
              <a:rPr lang="hr-HR" sz="2400" dirty="0" smtClean="0"/>
              <a:t> </a:t>
            </a:r>
            <a:r>
              <a:rPr lang="hr-HR" sz="2400" dirty="0" err="1" smtClean="0"/>
              <a:t>investor</a:t>
            </a:r>
            <a:endParaRPr lang="hr-HR" sz="2400" dirty="0" smtClean="0"/>
          </a:p>
          <a:p>
            <a:pPr lvl="1"/>
            <a:r>
              <a:rPr lang="hr-HR" sz="2400" dirty="0" smtClean="0"/>
              <a:t>raise capital by </a:t>
            </a:r>
            <a:r>
              <a:rPr lang="hr-HR" sz="2400" dirty="0" err="1" smtClean="0"/>
              <a:t>selling</a:t>
            </a:r>
            <a:r>
              <a:rPr lang="hr-HR" sz="2400" smtClean="0"/>
              <a:t> shares</a:t>
            </a:r>
            <a:r>
              <a:rPr lang="hr-HR" sz="2400" dirty="0" smtClean="0"/>
              <a:t> on the stock market</a:t>
            </a:r>
          </a:p>
          <a:p>
            <a:pPr lvl="1"/>
            <a:endParaRPr lang="hr-HR" dirty="0" smtClean="0"/>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2701849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hr-HR" sz="2800" dirty="0" smtClean="0"/>
              <a:t>if a company issues shares and puts them on the stock market, we say that it is a publicly </a:t>
            </a:r>
            <a:r>
              <a:rPr lang="hr-HR" sz="2800" dirty="0" smtClean="0">
                <a:effectLst>
                  <a:outerShdw blurRad="38100" dist="38100" dir="2700000" algn="tl">
                    <a:srgbClr val="000000">
                      <a:alpha val="43137"/>
                    </a:srgbClr>
                  </a:outerShdw>
                </a:effectLst>
              </a:rPr>
              <a:t>listed company</a:t>
            </a:r>
            <a:r>
              <a:rPr lang="hr-HR" sz="2800" dirty="0" smtClean="0"/>
              <a:t> and is referred to as a </a:t>
            </a:r>
            <a:r>
              <a:rPr lang="hr-HR" sz="2800" b="1" dirty="0" smtClean="0"/>
              <a:t>public limited company</a:t>
            </a:r>
            <a:r>
              <a:rPr lang="hr-HR" sz="2800" dirty="0" smtClean="0"/>
              <a:t> (plc)</a:t>
            </a:r>
          </a:p>
          <a:p>
            <a:endParaRPr lang="hr-HR" sz="2800" dirty="0" smtClean="0"/>
          </a:p>
          <a:p>
            <a:r>
              <a:rPr lang="hr-HR" sz="2800" dirty="0" smtClean="0"/>
              <a:t>it issues a </a:t>
            </a:r>
            <a:r>
              <a:rPr lang="hr-HR" sz="2800" b="1" dirty="0" smtClean="0"/>
              <a:t>prospectus</a:t>
            </a:r>
            <a:r>
              <a:rPr lang="hr-HR" sz="2800" dirty="0" smtClean="0"/>
              <a:t>*, offering a public sale of its shares, listing them at a </a:t>
            </a:r>
            <a:r>
              <a:rPr lang="hr-HR" sz="2800" b="1" dirty="0" smtClean="0"/>
              <a:t>stock exchange**</a:t>
            </a:r>
            <a:r>
              <a:rPr lang="hr-HR" sz="2800" dirty="0" smtClean="0"/>
              <a:t> (e.g. FTSE – the London Stock Exchange)</a:t>
            </a:r>
          </a:p>
          <a:p>
            <a:pPr>
              <a:buNone/>
            </a:pPr>
            <a:endParaRPr lang="hr-HR" sz="2800" dirty="0" smtClean="0"/>
          </a:p>
          <a:p>
            <a:pPr>
              <a:buNone/>
            </a:pPr>
            <a:r>
              <a:rPr lang="hr-HR" sz="1700" dirty="0" smtClean="0"/>
              <a:t>*</a:t>
            </a:r>
            <a:r>
              <a:rPr lang="hr-HR" sz="1700" i="1" dirty="0" smtClean="0"/>
              <a:t>prospekt, javni poziv na kupnju dionica</a:t>
            </a:r>
          </a:p>
          <a:p>
            <a:pPr>
              <a:buNone/>
            </a:pPr>
            <a:r>
              <a:rPr lang="hr-HR" sz="1700" i="1" dirty="0" smtClean="0"/>
              <a:t>**burza dionica, vrijednosnih papira; </a:t>
            </a:r>
            <a:r>
              <a:rPr lang="hr-HR" sz="1700" dirty="0" smtClean="0"/>
              <a:t>stock market </a:t>
            </a:r>
            <a:r>
              <a:rPr lang="hr-HR" sz="1700" i="1" dirty="0" smtClean="0"/>
              <a:t>– tržište vrijednosnih papira</a:t>
            </a:r>
          </a:p>
          <a:p>
            <a:endParaRPr lang="hr-HR" sz="2800" dirty="0" smtClean="0"/>
          </a:p>
          <a:p>
            <a:endParaRPr lang="hr-HR" dirty="0" smtClean="0"/>
          </a:p>
        </p:txBody>
      </p:sp>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Tree>
    <p:extLst>
      <p:ext uri="{BB962C8B-B14F-4D97-AF65-F5344CB8AC3E}">
        <p14:creationId xmlns:p14="http://schemas.microsoft.com/office/powerpoint/2010/main" val="233516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hr-HR" dirty="0" smtClean="0"/>
              <a:t>the company is run by the Board of Directors</a:t>
            </a:r>
          </a:p>
          <a:p>
            <a:endParaRPr lang="hr-HR" dirty="0" smtClean="0"/>
          </a:p>
          <a:p>
            <a:r>
              <a:rPr lang="hr-HR" dirty="0" smtClean="0"/>
              <a:t>the Board is </a:t>
            </a:r>
            <a:r>
              <a:rPr lang="hr-HR" b="1" dirty="0" smtClean="0"/>
              <a:t>accountable</a:t>
            </a:r>
            <a:r>
              <a:rPr lang="hr-HR" dirty="0" smtClean="0"/>
              <a:t> to the shareholders, although the Board decides how to distribute profits</a:t>
            </a:r>
          </a:p>
          <a:p>
            <a:endParaRPr lang="hr-HR" dirty="0" smtClean="0"/>
          </a:p>
          <a:p>
            <a:r>
              <a:rPr lang="hr-HR" dirty="0" smtClean="0"/>
              <a:t>they can decide to pay a </a:t>
            </a:r>
            <a:r>
              <a:rPr lang="hr-HR" b="1" dirty="0" smtClean="0"/>
              <a:t>dividend</a:t>
            </a:r>
            <a:r>
              <a:rPr lang="hr-HR" dirty="0" smtClean="0"/>
              <a:t> to the shareholders, or re-invest the profits into the business</a:t>
            </a:r>
          </a:p>
          <a:p>
            <a:endParaRPr lang="hr-HR" dirty="0" smtClean="0"/>
          </a:p>
          <a:p>
            <a:r>
              <a:rPr lang="hr-HR" dirty="0" smtClean="0"/>
              <a:t>a dividend is a proportion of the profits paid to the shareholders</a:t>
            </a:r>
          </a:p>
        </p:txBody>
      </p:sp>
      <p:sp>
        <p:nvSpPr>
          <p:cNvPr id="2" name="Title 1"/>
          <p:cNvSpPr>
            <a:spLocks noGrp="1"/>
          </p:cNvSpPr>
          <p:nvPr>
            <p:ph type="title"/>
          </p:nvPr>
        </p:nvSpPr>
        <p:spPr/>
        <p:txBody>
          <a:bodyPr>
            <a:normAutofit fontScale="90000"/>
          </a:bodyPr>
          <a:lstStyle/>
          <a:p>
            <a:r>
              <a:rPr lang="hr-HR" dirty="0" smtClean="0"/>
              <a:t>Public Limited Company (plc)</a:t>
            </a:r>
            <a:endParaRPr lang="hr-HR" dirty="0"/>
          </a:p>
        </p:txBody>
      </p:sp>
    </p:spTree>
    <p:extLst>
      <p:ext uri="{BB962C8B-B14F-4D97-AF65-F5344CB8AC3E}">
        <p14:creationId xmlns:p14="http://schemas.microsoft.com/office/powerpoint/2010/main" val="3321053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dirty="0" smtClean="0"/>
              <a:t>PLCs hold </a:t>
            </a:r>
            <a:r>
              <a:rPr lang="hr-HR" b="1" dirty="0" smtClean="0"/>
              <a:t>Annual General Meetings (AGM)</a:t>
            </a:r>
            <a:r>
              <a:rPr lang="hr-HR" dirty="0" smtClean="0"/>
              <a:t> where the performance of the company in the previous year is presented, as well as plans and strategies for the future</a:t>
            </a:r>
          </a:p>
          <a:p>
            <a:endParaRPr lang="hr-HR" dirty="0" smtClean="0"/>
          </a:p>
          <a:p>
            <a:r>
              <a:rPr lang="hr-HR" dirty="0" smtClean="0"/>
              <a:t>an </a:t>
            </a:r>
            <a:r>
              <a:rPr lang="hr-HR" b="1" dirty="0" smtClean="0"/>
              <a:t>Annual Report</a:t>
            </a:r>
            <a:r>
              <a:rPr lang="hr-HR" dirty="0" smtClean="0"/>
              <a:t> is produced and submitted to the shareholders</a:t>
            </a:r>
          </a:p>
          <a:p>
            <a:endParaRPr lang="hr-HR" dirty="0" smtClean="0"/>
          </a:p>
          <a:p>
            <a:r>
              <a:rPr lang="hr-HR" dirty="0" smtClean="0"/>
              <a:t>members of the Board of Directors may submit themselves for re-election by the shareholders</a:t>
            </a:r>
          </a:p>
        </p:txBody>
      </p:sp>
      <p:sp>
        <p:nvSpPr>
          <p:cNvPr id="2" name="Title 1"/>
          <p:cNvSpPr>
            <a:spLocks noGrp="1"/>
          </p:cNvSpPr>
          <p:nvPr>
            <p:ph type="title"/>
          </p:nvPr>
        </p:nvSpPr>
        <p:spPr/>
        <p:txBody>
          <a:bodyPr>
            <a:normAutofit fontScale="90000"/>
          </a:bodyPr>
          <a:lstStyle/>
          <a:p>
            <a:r>
              <a:rPr lang="hr-HR" dirty="0" smtClean="0"/>
              <a:t>Public Limited Company (plc)</a:t>
            </a:r>
            <a:endParaRPr lang="hr-HR" dirty="0"/>
          </a:p>
        </p:txBody>
      </p:sp>
    </p:spTree>
    <p:extLst>
      <p:ext uri="{BB962C8B-B14F-4D97-AF65-F5344CB8AC3E}">
        <p14:creationId xmlns:p14="http://schemas.microsoft.com/office/powerpoint/2010/main" val="23495653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Limited Company / Corporation</a:t>
            </a:r>
            <a:endParaRPr lang="hr-HR" dirty="0"/>
          </a:p>
        </p:txBody>
      </p:sp>
      <p:sp>
        <p:nvSpPr>
          <p:cNvPr id="4" name="Text Placeholder 3"/>
          <p:cNvSpPr>
            <a:spLocks noGrp="1"/>
          </p:cNvSpPr>
          <p:nvPr>
            <p:ph type="body" idx="1"/>
          </p:nvPr>
        </p:nvSpPr>
        <p:spPr/>
        <p:txBody>
          <a:bodyPr/>
          <a:lstStyle/>
          <a:p>
            <a:pPr algn="ctr"/>
            <a:r>
              <a:rPr lang="hr-HR" dirty="0" smtClean="0"/>
              <a:t>Advantages</a:t>
            </a:r>
            <a:endParaRPr lang="hr-HR" dirty="0"/>
          </a:p>
        </p:txBody>
      </p:sp>
      <p:sp>
        <p:nvSpPr>
          <p:cNvPr id="6" name="Text Placeholder 5"/>
          <p:cNvSpPr>
            <a:spLocks noGrp="1"/>
          </p:cNvSpPr>
          <p:nvPr>
            <p:ph type="body" sz="half" idx="3"/>
          </p:nvPr>
        </p:nvSpPr>
        <p:spPr/>
        <p:txBody>
          <a:bodyPr/>
          <a:lstStyle/>
          <a:p>
            <a:pPr algn="ctr"/>
            <a:r>
              <a:rPr lang="hr-HR" dirty="0" smtClean="0"/>
              <a:t>Disadvantages</a:t>
            </a:r>
            <a:endParaRPr lang="hr-HR" dirty="0"/>
          </a:p>
        </p:txBody>
      </p:sp>
      <p:sp>
        <p:nvSpPr>
          <p:cNvPr id="5" name="Content Placeholder 4"/>
          <p:cNvSpPr>
            <a:spLocks noGrp="1"/>
          </p:cNvSpPr>
          <p:nvPr>
            <p:ph sz="quarter" idx="2"/>
          </p:nvPr>
        </p:nvSpPr>
        <p:spPr/>
        <p:txBody>
          <a:bodyPr/>
          <a:lstStyle/>
          <a:p>
            <a:r>
              <a:rPr lang="hr-HR" sz="2000" dirty="0" smtClean="0"/>
              <a:t>limited liability, i.e. no personal liability of the shareholders</a:t>
            </a:r>
          </a:p>
          <a:p>
            <a:endParaRPr lang="hr-HR" sz="2000" dirty="0" smtClean="0"/>
          </a:p>
          <a:p>
            <a:r>
              <a:rPr lang="hr-HR" sz="2000" dirty="0" smtClean="0"/>
              <a:t>perpetual life</a:t>
            </a:r>
          </a:p>
          <a:p>
            <a:endParaRPr lang="hr-HR" sz="2000" dirty="0" smtClean="0"/>
          </a:p>
          <a:p>
            <a:r>
              <a:rPr lang="hr-HR" sz="2000" dirty="0" smtClean="0"/>
              <a:t>can sell shares, easier to raise capital</a:t>
            </a:r>
          </a:p>
          <a:p>
            <a:endParaRPr lang="hr-HR" sz="2000" dirty="0" smtClean="0"/>
          </a:p>
          <a:p>
            <a:r>
              <a:rPr lang="hr-HR" sz="2000" dirty="0" smtClean="0"/>
              <a:t>ease of transfer</a:t>
            </a:r>
            <a:endParaRPr lang="hr-HR" sz="2000" dirty="0"/>
          </a:p>
        </p:txBody>
      </p:sp>
      <p:sp>
        <p:nvSpPr>
          <p:cNvPr id="7" name="Content Placeholder 6"/>
          <p:cNvSpPr>
            <a:spLocks noGrp="1"/>
          </p:cNvSpPr>
          <p:nvPr>
            <p:ph sz="quarter" idx="4"/>
          </p:nvPr>
        </p:nvSpPr>
        <p:spPr/>
        <p:txBody>
          <a:bodyPr/>
          <a:lstStyle/>
          <a:p>
            <a:endParaRPr lang="hr-HR" dirty="0" smtClean="0"/>
          </a:p>
          <a:p>
            <a:r>
              <a:rPr lang="hr-HR" dirty="0" smtClean="0"/>
              <a:t>more complicated and expensive to set up</a:t>
            </a:r>
          </a:p>
          <a:p>
            <a:endParaRPr lang="hr-HR" dirty="0" smtClean="0"/>
          </a:p>
          <a:p>
            <a:r>
              <a:rPr lang="hr-HR" dirty="0" smtClean="0"/>
              <a:t>lots of formalities</a:t>
            </a:r>
            <a:endParaRPr lang="hr-HR" dirty="0"/>
          </a:p>
        </p:txBody>
      </p:sp>
    </p:spTree>
    <p:extLst>
      <p:ext uri="{BB962C8B-B14F-4D97-AF65-F5344CB8AC3E}">
        <p14:creationId xmlns:p14="http://schemas.microsoft.com/office/powerpoint/2010/main" val="400358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Key terms 1</a:t>
            </a:r>
            <a:endParaRPr lang="hr-HR" dirty="0"/>
          </a:p>
        </p:txBody>
      </p:sp>
      <p:sp>
        <p:nvSpPr>
          <p:cNvPr id="4" name="Text Placeholder 3"/>
          <p:cNvSpPr>
            <a:spLocks noGrp="1"/>
          </p:cNvSpPr>
          <p:nvPr>
            <p:ph type="body" idx="1"/>
          </p:nvPr>
        </p:nvSpPr>
        <p:spPr/>
        <p:txBody>
          <a:bodyPr/>
          <a:lstStyle/>
          <a:p>
            <a:endParaRPr lang="hr-HR"/>
          </a:p>
        </p:txBody>
      </p:sp>
      <p:sp>
        <p:nvSpPr>
          <p:cNvPr id="5" name="Text Placeholder 4"/>
          <p:cNvSpPr>
            <a:spLocks noGrp="1"/>
          </p:cNvSpPr>
          <p:nvPr>
            <p:ph type="body" sz="half" idx="3"/>
          </p:nvPr>
        </p:nvSpPr>
        <p:spPr/>
        <p:txBody>
          <a:bodyPr/>
          <a:lstStyle/>
          <a:p>
            <a:endParaRPr lang="hr-HR"/>
          </a:p>
        </p:txBody>
      </p:sp>
      <p:sp>
        <p:nvSpPr>
          <p:cNvPr id="2" name="Content Placeholder 1"/>
          <p:cNvSpPr>
            <a:spLocks noGrp="1"/>
          </p:cNvSpPr>
          <p:nvPr>
            <p:ph sz="quarter" idx="2"/>
          </p:nvPr>
        </p:nvSpPr>
        <p:spPr/>
        <p:txBody>
          <a:bodyPr numCol="1">
            <a:normAutofit fontScale="92500"/>
          </a:bodyPr>
          <a:lstStyle/>
          <a:p>
            <a:pPr algn="ctr">
              <a:lnSpc>
                <a:spcPct val="150000"/>
              </a:lnSpc>
              <a:buNone/>
            </a:pPr>
            <a:r>
              <a:rPr lang="hr-HR" dirty="0" smtClean="0"/>
              <a:t>sole proprietor/trader </a:t>
            </a:r>
          </a:p>
          <a:p>
            <a:pPr algn="ctr">
              <a:lnSpc>
                <a:spcPct val="150000"/>
              </a:lnSpc>
              <a:buNone/>
            </a:pPr>
            <a:r>
              <a:rPr lang="hr-HR" dirty="0" smtClean="0"/>
              <a:t>partnership</a:t>
            </a:r>
          </a:p>
          <a:p>
            <a:pPr algn="ctr">
              <a:lnSpc>
                <a:spcPct val="150000"/>
              </a:lnSpc>
              <a:buNone/>
            </a:pPr>
            <a:r>
              <a:rPr lang="hr-HR" dirty="0" smtClean="0"/>
              <a:t>limited company</a:t>
            </a:r>
          </a:p>
          <a:p>
            <a:pPr algn="ctr">
              <a:lnSpc>
                <a:spcPct val="150000"/>
              </a:lnSpc>
              <a:buNone/>
            </a:pPr>
            <a:r>
              <a:rPr lang="hr-HR" dirty="0" smtClean="0"/>
              <a:t>corporation</a:t>
            </a:r>
          </a:p>
          <a:p>
            <a:pPr algn="ctr">
              <a:lnSpc>
                <a:spcPct val="150000"/>
              </a:lnSpc>
              <a:buNone/>
            </a:pPr>
            <a:r>
              <a:rPr lang="hr-HR" dirty="0" smtClean="0"/>
              <a:t>legal entity</a:t>
            </a:r>
          </a:p>
          <a:p>
            <a:pPr algn="ctr">
              <a:lnSpc>
                <a:spcPct val="150000"/>
              </a:lnSpc>
              <a:buNone/>
            </a:pPr>
            <a:r>
              <a:rPr lang="hr-HR" dirty="0" smtClean="0"/>
              <a:t>unlimited liability</a:t>
            </a:r>
          </a:p>
          <a:p>
            <a:pPr algn="ctr">
              <a:lnSpc>
                <a:spcPct val="150000"/>
              </a:lnSpc>
              <a:buNone/>
            </a:pPr>
            <a:r>
              <a:rPr lang="hr-HR" dirty="0" smtClean="0"/>
              <a:t>partnership agreement</a:t>
            </a:r>
          </a:p>
          <a:p>
            <a:pPr algn="ctr">
              <a:lnSpc>
                <a:spcPct val="150000"/>
              </a:lnSpc>
              <a:buNone/>
            </a:pPr>
            <a:endParaRPr lang="hr-HR" dirty="0" smtClean="0"/>
          </a:p>
          <a:p>
            <a:pPr algn="ctr">
              <a:buNone/>
            </a:pPr>
            <a:endParaRPr lang="hr-HR" dirty="0" smtClean="0"/>
          </a:p>
          <a:p>
            <a:pPr algn="ctr">
              <a:buNone/>
            </a:pPr>
            <a:endParaRPr lang="hr-HR" dirty="0" smtClean="0"/>
          </a:p>
          <a:p>
            <a:pPr algn="ctr">
              <a:buNone/>
            </a:pPr>
            <a:endParaRPr lang="hr-HR" dirty="0" smtClean="0"/>
          </a:p>
          <a:p>
            <a:pPr algn="ctr">
              <a:buNone/>
            </a:pPr>
            <a:endParaRPr lang="hr-HR" dirty="0" smtClean="0"/>
          </a:p>
          <a:p>
            <a:pPr algn="ctr">
              <a:buNone/>
            </a:pPr>
            <a:endParaRPr lang="hr-HR" dirty="0" smtClean="0"/>
          </a:p>
          <a:p>
            <a:endParaRPr lang="hr-HR" dirty="0"/>
          </a:p>
        </p:txBody>
      </p:sp>
      <p:sp>
        <p:nvSpPr>
          <p:cNvPr id="6" name="Content Placeholder 5"/>
          <p:cNvSpPr>
            <a:spLocks noGrp="1"/>
          </p:cNvSpPr>
          <p:nvPr>
            <p:ph sz="quarter" idx="4"/>
          </p:nvPr>
        </p:nvSpPr>
        <p:spPr/>
        <p:txBody>
          <a:bodyPr/>
          <a:lstStyle/>
          <a:p>
            <a:pPr algn="ctr">
              <a:lnSpc>
                <a:spcPct val="150000"/>
              </a:lnSpc>
              <a:buNone/>
            </a:pPr>
            <a:r>
              <a:rPr lang="hr-HR" dirty="0" smtClean="0"/>
              <a:t>transferability of shares</a:t>
            </a:r>
          </a:p>
          <a:p>
            <a:pPr algn="ctr">
              <a:lnSpc>
                <a:spcPct val="150000"/>
              </a:lnSpc>
              <a:buNone/>
            </a:pPr>
            <a:r>
              <a:rPr lang="hr-HR" dirty="0" smtClean="0"/>
              <a:t>perpetual life</a:t>
            </a:r>
          </a:p>
          <a:p>
            <a:pPr algn="ctr">
              <a:lnSpc>
                <a:spcPct val="150000"/>
              </a:lnSpc>
              <a:buNone/>
            </a:pPr>
            <a:r>
              <a:rPr lang="hr-HR" dirty="0" smtClean="0"/>
              <a:t>private limited company</a:t>
            </a:r>
          </a:p>
          <a:p>
            <a:pPr algn="ctr">
              <a:lnSpc>
                <a:spcPct val="150000"/>
              </a:lnSpc>
              <a:buNone/>
            </a:pPr>
            <a:r>
              <a:rPr lang="hr-HR" dirty="0" smtClean="0"/>
              <a:t>company registration</a:t>
            </a:r>
          </a:p>
          <a:p>
            <a:pPr algn="ctr">
              <a:lnSpc>
                <a:spcPct val="150000"/>
              </a:lnSpc>
              <a:buNone/>
            </a:pPr>
            <a:r>
              <a:rPr lang="hr-HR" dirty="0" smtClean="0"/>
              <a:t>registered number articles of association</a:t>
            </a:r>
          </a:p>
          <a:p>
            <a:pPr>
              <a:lnSpc>
                <a:spcPct val="150000"/>
              </a:lnSpc>
            </a:pPr>
            <a:endParaRPr lang="hr-HR" dirty="0"/>
          </a:p>
        </p:txBody>
      </p:sp>
    </p:spTree>
    <p:extLst>
      <p:ext uri="{BB962C8B-B14F-4D97-AF65-F5344CB8AC3E}">
        <p14:creationId xmlns:p14="http://schemas.microsoft.com/office/powerpoint/2010/main" val="155606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Key terms 2</a:t>
            </a:r>
            <a:endParaRPr lang="hr-HR" dirty="0"/>
          </a:p>
        </p:txBody>
      </p:sp>
      <p:sp>
        <p:nvSpPr>
          <p:cNvPr id="4" name="Text Placeholder 3"/>
          <p:cNvSpPr>
            <a:spLocks noGrp="1"/>
          </p:cNvSpPr>
          <p:nvPr>
            <p:ph type="body" idx="1"/>
          </p:nvPr>
        </p:nvSpPr>
        <p:spPr/>
        <p:txBody>
          <a:bodyPr/>
          <a:lstStyle/>
          <a:p>
            <a:endParaRPr lang="hr-HR"/>
          </a:p>
        </p:txBody>
      </p:sp>
      <p:sp>
        <p:nvSpPr>
          <p:cNvPr id="5" name="Text Placeholder 4"/>
          <p:cNvSpPr>
            <a:spLocks noGrp="1"/>
          </p:cNvSpPr>
          <p:nvPr>
            <p:ph type="body" sz="half" idx="3"/>
          </p:nvPr>
        </p:nvSpPr>
        <p:spPr/>
        <p:txBody>
          <a:bodyPr/>
          <a:lstStyle/>
          <a:p>
            <a:endParaRPr lang="hr-HR"/>
          </a:p>
        </p:txBody>
      </p:sp>
      <p:sp>
        <p:nvSpPr>
          <p:cNvPr id="2" name="Content Placeholder 1"/>
          <p:cNvSpPr>
            <a:spLocks noGrp="1"/>
          </p:cNvSpPr>
          <p:nvPr>
            <p:ph sz="quarter" idx="2"/>
          </p:nvPr>
        </p:nvSpPr>
        <p:spPr/>
        <p:txBody>
          <a:bodyPr numCol="1">
            <a:normAutofit/>
          </a:bodyPr>
          <a:lstStyle/>
          <a:p>
            <a:pPr algn="ctr">
              <a:lnSpc>
                <a:spcPct val="150000"/>
              </a:lnSpc>
              <a:buNone/>
            </a:pPr>
            <a:endParaRPr lang="hr-HR" sz="1600" dirty="0" smtClean="0"/>
          </a:p>
          <a:p>
            <a:pPr algn="ctr">
              <a:lnSpc>
                <a:spcPct val="150000"/>
              </a:lnSpc>
              <a:buNone/>
            </a:pPr>
            <a:r>
              <a:rPr lang="hr-HR" dirty="0" smtClean="0"/>
              <a:t>public limited company</a:t>
            </a:r>
          </a:p>
          <a:p>
            <a:pPr algn="ctr">
              <a:lnSpc>
                <a:spcPct val="150000"/>
              </a:lnSpc>
              <a:buNone/>
            </a:pPr>
            <a:r>
              <a:rPr lang="hr-HR" dirty="0" smtClean="0"/>
              <a:t>listed company</a:t>
            </a:r>
          </a:p>
          <a:p>
            <a:pPr algn="ctr">
              <a:lnSpc>
                <a:spcPct val="150000"/>
              </a:lnSpc>
              <a:buNone/>
            </a:pPr>
            <a:r>
              <a:rPr lang="hr-HR" dirty="0" smtClean="0"/>
              <a:t>prospectus</a:t>
            </a:r>
          </a:p>
          <a:p>
            <a:pPr algn="ctr">
              <a:lnSpc>
                <a:spcPct val="150000"/>
              </a:lnSpc>
              <a:buNone/>
            </a:pPr>
            <a:r>
              <a:rPr lang="hr-HR" dirty="0" smtClean="0"/>
              <a:t>shareholder</a:t>
            </a:r>
          </a:p>
          <a:p>
            <a:pPr algn="ctr">
              <a:lnSpc>
                <a:spcPct val="150000"/>
              </a:lnSpc>
              <a:buNone/>
            </a:pPr>
            <a:r>
              <a:rPr lang="hr-HR" dirty="0" smtClean="0"/>
              <a:t>Board of Directors</a:t>
            </a:r>
          </a:p>
        </p:txBody>
      </p:sp>
      <p:sp>
        <p:nvSpPr>
          <p:cNvPr id="6" name="Content Placeholder 5"/>
          <p:cNvSpPr>
            <a:spLocks noGrp="1"/>
          </p:cNvSpPr>
          <p:nvPr>
            <p:ph sz="quarter" idx="4"/>
          </p:nvPr>
        </p:nvSpPr>
        <p:spPr/>
        <p:txBody>
          <a:bodyPr/>
          <a:lstStyle/>
          <a:p>
            <a:pPr algn="ctr">
              <a:lnSpc>
                <a:spcPct val="150000"/>
              </a:lnSpc>
              <a:buNone/>
            </a:pPr>
            <a:r>
              <a:rPr lang="hr-HR" dirty="0" err="1" smtClean="0"/>
              <a:t>stock</a:t>
            </a:r>
            <a:r>
              <a:rPr lang="hr-HR" dirty="0" smtClean="0"/>
              <a:t> market</a:t>
            </a:r>
          </a:p>
          <a:p>
            <a:pPr algn="ctr">
              <a:lnSpc>
                <a:spcPct val="150000"/>
              </a:lnSpc>
              <a:buNone/>
            </a:pPr>
            <a:r>
              <a:rPr lang="hr-HR" dirty="0" smtClean="0"/>
              <a:t>stock exchange</a:t>
            </a:r>
          </a:p>
          <a:p>
            <a:pPr algn="ctr">
              <a:lnSpc>
                <a:spcPct val="150000"/>
              </a:lnSpc>
              <a:buNone/>
            </a:pPr>
            <a:r>
              <a:rPr lang="hr-HR" dirty="0" smtClean="0"/>
              <a:t>accountability</a:t>
            </a:r>
          </a:p>
          <a:p>
            <a:pPr algn="ctr">
              <a:lnSpc>
                <a:spcPct val="150000"/>
              </a:lnSpc>
              <a:buNone/>
            </a:pPr>
            <a:r>
              <a:rPr lang="hr-HR" dirty="0" smtClean="0"/>
              <a:t>AGM</a:t>
            </a:r>
          </a:p>
          <a:p>
            <a:pPr algn="ctr">
              <a:lnSpc>
                <a:spcPct val="150000"/>
              </a:lnSpc>
              <a:buNone/>
            </a:pPr>
            <a:r>
              <a:rPr lang="hr-HR" dirty="0" smtClean="0"/>
              <a:t>annual report</a:t>
            </a:r>
          </a:p>
          <a:p>
            <a:pPr algn="ctr">
              <a:lnSpc>
                <a:spcPct val="150000"/>
              </a:lnSpc>
              <a:buNone/>
            </a:pPr>
            <a:r>
              <a:rPr lang="hr-HR" dirty="0" smtClean="0"/>
              <a:t>dividend</a:t>
            </a:r>
          </a:p>
          <a:p>
            <a:pPr>
              <a:lnSpc>
                <a:spcPct val="150000"/>
              </a:lnSpc>
            </a:pPr>
            <a:endParaRPr lang="hr-HR" dirty="0"/>
          </a:p>
        </p:txBody>
      </p:sp>
    </p:spTree>
    <p:extLst>
      <p:ext uri="{BB962C8B-B14F-4D97-AF65-F5344CB8AC3E}">
        <p14:creationId xmlns:p14="http://schemas.microsoft.com/office/powerpoint/2010/main" val="19847805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ctr">
              <a:buNone/>
            </a:pPr>
            <a:endParaRPr lang="hr-HR" sz="3600" dirty="0" smtClean="0">
              <a:effectLst>
                <a:outerShdw blurRad="38100" dist="38100" dir="2700000" algn="tl">
                  <a:srgbClr val="000000">
                    <a:alpha val="43137"/>
                  </a:srgbClr>
                </a:outerShdw>
              </a:effectLst>
            </a:endParaRPr>
          </a:p>
          <a:p>
            <a:pPr algn="ctr">
              <a:buNone/>
            </a:pPr>
            <a:endParaRPr lang="hr-HR" sz="3600" dirty="0" smtClean="0">
              <a:effectLst>
                <a:outerShdw blurRad="38100" dist="38100" dir="2700000" algn="tl">
                  <a:srgbClr val="000000">
                    <a:alpha val="43137"/>
                  </a:srgbClr>
                </a:outerShdw>
              </a:effectLst>
            </a:endParaRPr>
          </a:p>
          <a:p>
            <a:pPr algn="ctr">
              <a:buNone/>
            </a:pPr>
            <a:r>
              <a:rPr lang="hr-HR" sz="3600" dirty="0" smtClean="0">
                <a:effectLst>
                  <a:outerShdw blurRad="38100" dist="38100" dir="2700000" algn="tl">
                    <a:srgbClr val="000000">
                      <a:alpha val="43137"/>
                    </a:srgbClr>
                  </a:outerShdw>
                </a:effectLst>
              </a:rPr>
              <a:t>Thank you for your attention!</a:t>
            </a:r>
            <a:endParaRPr lang="hr-HR"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eaLnBrk="1" fontAlgn="auto" hangingPunct="1">
              <a:spcAft>
                <a:spcPts val="0"/>
              </a:spcAft>
              <a:defRPr/>
            </a:pPr>
            <a:r>
              <a:rPr lang="hr-HR" sz="4000" dirty="0" err="1" smtClean="0"/>
              <a:t>Translation</a:t>
            </a:r>
            <a:r>
              <a:rPr lang="hr-HR" sz="4000" dirty="0" smtClean="0"/>
              <a:t> </a:t>
            </a:r>
            <a:r>
              <a:rPr lang="hr-HR" sz="4000" dirty="0" err="1" smtClean="0"/>
              <a:t>practice</a:t>
            </a:r>
            <a:endParaRPr lang="hr-HR" sz="4000" dirty="0" smtClean="0"/>
          </a:p>
        </p:txBody>
      </p:sp>
      <p:sp>
        <p:nvSpPr>
          <p:cNvPr id="7171" name="Content Placeholder 2"/>
          <p:cNvSpPr>
            <a:spLocks noGrp="1"/>
          </p:cNvSpPr>
          <p:nvPr>
            <p:ph type="body" idx="1"/>
          </p:nvPr>
        </p:nvSpPr>
        <p:spPr>
          <a:xfrm>
            <a:off x="1066800" y="1905000"/>
            <a:ext cx="6254750" cy="742950"/>
          </a:xfrm>
        </p:spPr>
        <p:txBody>
          <a:bodyPr/>
          <a:lstStyle/>
          <a:p>
            <a:pPr marL="514350" indent="-514350" eaLnBrk="1" hangingPunct="1"/>
            <a:endParaRPr lang="hr-H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CROATIAN</a:t>
            </a:r>
            <a:endParaRPr lang="hr-HR" dirty="0"/>
          </a:p>
        </p:txBody>
      </p:sp>
      <p:sp>
        <p:nvSpPr>
          <p:cNvPr id="3" name="Content Placeholder 2"/>
          <p:cNvSpPr>
            <a:spLocks noGrp="1"/>
          </p:cNvSpPr>
          <p:nvPr>
            <p:ph idx="1"/>
          </p:nvPr>
        </p:nvSpPr>
        <p:spPr/>
        <p:txBody>
          <a:bodyPr/>
          <a:lstStyle/>
          <a:p>
            <a:pPr>
              <a:buNone/>
            </a:pPr>
            <a:r>
              <a:rPr lang="en-US" b="1" dirty="0" smtClean="0"/>
              <a:t>New powers for national parliaments</a:t>
            </a:r>
          </a:p>
          <a:p>
            <a:pPr>
              <a:buNone/>
            </a:pPr>
            <a:r>
              <a:rPr lang="en-US" dirty="0" smtClean="0"/>
              <a:t>For the first time, national parliaments will</a:t>
            </a:r>
            <a:r>
              <a:rPr lang="hr-HR" dirty="0" smtClean="0"/>
              <a:t> </a:t>
            </a:r>
            <a:r>
              <a:rPr lang="en-US" dirty="0" smtClean="0"/>
              <a:t>have a direct input into the European </a:t>
            </a:r>
            <a:r>
              <a:rPr lang="hr-HR" dirty="0" smtClean="0"/>
              <a:t>d</a:t>
            </a:r>
            <a:r>
              <a:rPr lang="en-US" dirty="0" err="1" smtClean="0"/>
              <a:t>ecision</a:t>
            </a:r>
            <a:r>
              <a:rPr lang="en-US" dirty="0" smtClean="0"/>
              <a:t>-</a:t>
            </a:r>
            <a:r>
              <a:rPr lang="hr-HR" dirty="0" smtClean="0"/>
              <a:t>making process. </a:t>
            </a:r>
            <a:r>
              <a:rPr lang="en-US" dirty="0" smtClean="0"/>
              <a:t>Under the Lisbon Treaty, all proposed EU laws</a:t>
            </a:r>
            <a:r>
              <a:rPr lang="hr-HR" dirty="0" smtClean="0"/>
              <a:t> </a:t>
            </a:r>
            <a:r>
              <a:rPr lang="en-US" dirty="0" smtClean="0"/>
              <a:t>will have to be sent to national parliaments.</a:t>
            </a:r>
            <a:r>
              <a:rPr lang="hr-HR" dirty="0" smtClean="0"/>
              <a:t> A</a:t>
            </a:r>
            <a:r>
              <a:rPr lang="en-US" dirty="0" err="1" smtClean="0"/>
              <a:t>ny</a:t>
            </a:r>
            <a:r>
              <a:rPr lang="en-US" dirty="0" smtClean="0"/>
              <a:t> national parliaments will have eight</a:t>
            </a:r>
            <a:r>
              <a:rPr lang="hr-HR" dirty="0" smtClean="0"/>
              <a:t> </a:t>
            </a:r>
            <a:r>
              <a:rPr lang="en-US" dirty="0" smtClean="0"/>
              <a:t>weeks to argue the case if it feels a proposal is</a:t>
            </a:r>
            <a:r>
              <a:rPr lang="hr-HR" dirty="0" smtClean="0"/>
              <a:t> </a:t>
            </a:r>
            <a:r>
              <a:rPr lang="en-US" dirty="0" smtClean="0"/>
              <a:t>not appropriate</a:t>
            </a:r>
            <a:r>
              <a:rPr lang="hr-HR" dirty="0" smtClean="0"/>
              <a:t> for EU level</a:t>
            </a:r>
            <a:r>
              <a:rPr lang="en-US" dirty="0" smtClean="0"/>
              <a:t>.</a:t>
            </a:r>
            <a:endParaRPr lang="hr-HR" dirty="0"/>
          </a:p>
        </p:txBody>
      </p:sp>
    </p:spTree>
    <p:extLst>
      <p:ext uri="{BB962C8B-B14F-4D97-AF65-F5344CB8AC3E}">
        <p14:creationId xmlns:p14="http://schemas.microsoft.com/office/powerpoint/2010/main" val="2168367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CROATIAN</a:t>
            </a:r>
            <a:endParaRPr lang="hr-HR" dirty="0"/>
          </a:p>
        </p:txBody>
      </p:sp>
      <p:sp>
        <p:nvSpPr>
          <p:cNvPr id="3" name="Content Placeholder 2"/>
          <p:cNvSpPr>
            <a:spLocks noGrp="1"/>
          </p:cNvSpPr>
          <p:nvPr>
            <p:ph idx="1"/>
          </p:nvPr>
        </p:nvSpPr>
        <p:spPr/>
        <p:txBody>
          <a:bodyPr/>
          <a:lstStyle/>
          <a:p>
            <a:pPr>
              <a:buNone/>
            </a:pPr>
            <a:r>
              <a:rPr lang="en-US" b="1" dirty="0" smtClean="0"/>
              <a:t>N</a:t>
            </a:r>
            <a:r>
              <a:rPr lang="hr-HR" b="1" dirty="0" smtClean="0"/>
              <a:t>ove ovlasti nacionalnim parlamentima</a:t>
            </a:r>
            <a:endParaRPr lang="en-US" b="1" dirty="0" smtClean="0"/>
          </a:p>
          <a:p>
            <a:pPr>
              <a:buNone/>
            </a:pPr>
            <a:r>
              <a:rPr lang="hr-HR" dirty="0" smtClean="0"/>
              <a:t>Po prvi puta nacionalni će parlamenti imati izravnog utjecaja na europski postupak donošenja odluka. Prema Lisabonskom ugovoru svi prijedlozi europskih zakona morat će biti upućeni nacionalnim parlamentima. Bilo koji nacionalni parlament imat će osam tjedana da izloži svoje argumente ukoliko bude smatrao da prijedlog nije prikladan za europsku razinu</a:t>
            </a:r>
            <a:r>
              <a:rPr lang="en-US" dirty="0" smtClean="0"/>
              <a:t>.</a:t>
            </a:r>
            <a:endParaRPr lang="hr-HR" dirty="0"/>
          </a:p>
        </p:txBody>
      </p:sp>
    </p:spTree>
    <p:extLst>
      <p:ext uri="{BB962C8B-B14F-4D97-AF65-F5344CB8AC3E}">
        <p14:creationId xmlns:p14="http://schemas.microsoft.com/office/powerpoint/2010/main" val="2036802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CROATIAN</a:t>
            </a:r>
            <a:endParaRPr lang="hr-HR" dirty="0"/>
          </a:p>
        </p:txBody>
      </p:sp>
      <p:sp>
        <p:nvSpPr>
          <p:cNvPr id="3" name="Content Placeholder 2"/>
          <p:cNvSpPr>
            <a:spLocks noGrp="1"/>
          </p:cNvSpPr>
          <p:nvPr>
            <p:ph idx="1"/>
          </p:nvPr>
        </p:nvSpPr>
        <p:spPr/>
        <p:txBody>
          <a:bodyPr/>
          <a:lstStyle/>
          <a:p>
            <a:pPr>
              <a:buNone/>
            </a:pPr>
            <a:endParaRPr lang="hr-HR" dirty="0" smtClean="0"/>
          </a:p>
          <a:p>
            <a:pPr>
              <a:buNone/>
            </a:pPr>
            <a:r>
              <a:rPr lang="en-US" dirty="0" smtClean="0"/>
              <a:t>If enough national parliaments object, the</a:t>
            </a:r>
            <a:r>
              <a:rPr lang="hr-HR" dirty="0" smtClean="0"/>
              <a:t> </a:t>
            </a:r>
            <a:r>
              <a:rPr lang="en-US" dirty="0" smtClean="0"/>
              <a:t>proposal can be amended or withdrawn.</a:t>
            </a:r>
            <a:r>
              <a:rPr lang="hr-HR" dirty="0" smtClean="0"/>
              <a:t> </a:t>
            </a:r>
            <a:r>
              <a:rPr lang="en-US" dirty="0" smtClean="0"/>
              <a:t>This early warning system gives national </a:t>
            </a:r>
            <a:r>
              <a:rPr lang="hr-HR" dirty="0" smtClean="0"/>
              <a:t>p</a:t>
            </a:r>
            <a:r>
              <a:rPr lang="en-US" dirty="0" err="1" smtClean="0"/>
              <a:t>arliaments</a:t>
            </a:r>
            <a:r>
              <a:rPr lang="hr-HR" dirty="0" smtClean="0"/>
              <a:t> </a:t>
            </a:r>
            <a:r>
              <a:rPr lang="en-US" dirty="0" smtClean="0"/>
              <a:t>an important role in ensuring that</a:t>
            </a:r>
            <a:r>
              <a:rPr lang="hr-HR" dirty="0" smtClean="0"/>
              <a:t> </a:t>
            </a:r>
            <a:r>
              <a:rPr lang="en-US" dirty="0" smtClean="0"/>
              <a:t>the EU does not overstep its authority by</a:t>
            </a:r>
            <a:r>
              <a:rPr lang="hr-HR" dirty="0" smtClean="0"/>
              <a:t> </a:t>
            </a:r>
            <a:r>
              <a:rPr lang="en-US" dirty="0" smtClean="0"/>
              <a:t>involving itself in matters that can best be</a:t>
            </a:r>
            <a:r>
              <a:rPr lang="hr-HR" dirty="0" smtClean="0"/>
              <a:t> </a:t>
            </a:r>
            <a:r>
              <a:rPr lang="en-US" dirty="0" smtClean="0"/>
              <a:t>dealt with at national, regional or local level.</a:t>
            </a:r>
            <a:endParaRPr lang="hr-HR" dirty="0" smtClean="0"/>
          </a:p>
          <a:p>
            <a:pPr>
              <a:buNone/>
            </a:pPr>
            <a:endParaRPr lang="hr-HR" dirty="0"/>
          </a:p>
        </p:txBody>
      </p:sp>
    </p:spTree>
    <p:extLst>
      <p:ext uri="{BB962C8B-B14F-4D97-AF65-F5344CB8AC3E}">
        <p14:creationId xmlns:p14="http://schemas.microsoft.com/office/powerpoint/2010/main" val="1766147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CROATIAN</a:t>
            </a:r>
            <a:endParaRPr lang="hr-HR" dirty="0"/>
          </a:p>
        </p:txBody>
      </p:sp>
      <p:sp>
        <p:nvSpPr>
          <p:cNvPr id="3" name="Content Placeholder 2"/>
          <p:cNvSpPr>
            <a:spLocks noGrp="1"/>
          </p:cNvSpPr>
          <p:nvPr>
            <p:ph idx="1"/>
          </p:nvPr>
        </p:nvSpPr>
        <p:spPr/>
        <p:txBody>
          <a:bodyPr/>
          <a:lstStyle/>
          <a:p>
            <a:pPr>
              <a:buNone/>
            </a:pPr>
            <a:endParaRPr lang="hr-HR" dirty="0" smtClean="0"/>
          </a:p>
          <a:p>
            <a:pPr>
              <a:buNone/>
            </a:pPr>
            <a:r>
              <a:rPr lang="hr-HR" dirty="0" smtClean="0"/>
              <a:t>Ako dovoljan broj nacionalnih parlamenata uloži prigovor, prijedlog se može izmijeniti ili povući. Ovaj sustav ranog upozorenja daje nacionalnim parlamentima važnu ulogu kako bi se osiguralo da EU ne prekorači svoje ovlasti i uključi se u pitanja koja se najbolje mogu riješiti na nacionalnoj, regionalnoj ili lokalnoj razini.</a:t>
            </a:r>
            <a:endParaRPr lang="hr-HR" dirty="0"/>
          </a:p>
        </p:txBody>
      </p:sp>
    </p:spTree>
    <p:extLst>
      <p:ext uri="{BB962C8B-B14F-4D97-AF65-F5344CB8AC3E}">
        <p14:creationId xmlns:p14="http://schemas.microsoft.com/office/powerpoint/2010/main" val="1483888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Forms of Business Organisation</a:t>
            </a:r>
            <a:endParaRPr lang="hr-HR" dirty="0"/>
          </a:p>
        </p:txBody>
      </p:sp>
      <p:sp>
        <p:nvSpPr>
          <p:cNvPr id="5" name="Text Placeholder 4"/>
          <p:cNvSpPr>
            <a:spLocks noGrp="1"/>
          </p:cNvSpPr>
          <p:nvPr>
            <p:ph type="body" idx="1"/>
          </p:nvPr>
        </p:nvSpPr>
        <p:spPr/>
        <p:txBody>
          <a:bodyPr/>
          <a:lstStyle/>
          <a:p>
            <a:pPr algn="r"/>
            <a:r>
              <a:rPr lang="hr-HR" dirty="0" smtClean="0"/>
              <a:t>Company/corporate law</a:t>
            </a:r>
          </a:p>
        </p:txBody>
      </p:sp>
    </p:spTree>
    <p:extLst>
      <p:ext uri="{BB962C8B-B14F-4D97-AF65-F5344CB8AC3E}">
        <p14:creationId xmlns:p14="http://schemas.microsoft.com/office/powerpoint/2010/main" val="632928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hr-HR" dirty="0" smtClean="0"/>
          </a:p>
          <a:p>
            <a:pPr>
              <a:buNone/>
            </a:pPr>
            <a:r>
              <a:rPr lang="hr-HR" dirty="0" smtClean="0"/>
              <a:t>COMPANY LAW (UK) / CORPORATE LAW (US)</a:t>
            </a:r>
          </a:p>
          <a:p>
            <a:pPr>
              <a:buNone/>
            </a:pPr>
            <a:endParaRPr lang="hr-HR" dirty="0" smtClean="0"/>
          </a:p>
          <a:p>
            <a:r>
              <a:rPr lang="hr-HR" dirty="0" smtClean="0"/>
              <a:t>deals with the creation and regulation of business entities </a:t>
            </a:r>
          </a:p>
          <a:p>
            <a:endParaRPr lang="hr-HR" dirty="0" smtClean="0"/>
          </a:p>
          <a:p>
            <a:r>
              <a:rPr lang="hr-HR" dirty="0" smtClean="0"/>
              <a:t>a business entity - </a:t>
            </a:r>
            <a:r>
              <a:rPr lang="hr-HR" i="1" dirty="0" smtClean="0"/>
              <a:t>poslovni subjekt</a:t>
            </a:r>
            <a:endParaRPr lang="hr-HR" dirty="0" smtClean="0"/>
          </a:p>
        </p:txBody>
      </p:sp>
      <p:sp>
        <p:nvSpPr>
          <p:cNvPr id="2" name="Title 1"/>
          <p:cNvSpPr>
            <a:spLocks noGrp="1"/>
          </p:cNvSpPr>
          <p:nvPr>
            <p:ph type="title"/>
          </p:nvPr>
        </p:nvSpPr>
        <p:spPr/>
        <p:txBody>
          <a:bodyPr>
            <a:normAutofit fontScale="90000"/>
          </a:bodyPr>
          <a:lstStyle/>
          <a:p>
            <a:r>
              <a:rPr lang="hr-HR" dirty="0" smtClean="0"/>
              <a:t>Forms of Business Organisation</a:t>
            </a:r>
            <a:endParaRPr lang="hr-HR" dirty="0"/>
          </a:p>
        </p:txBody>
      </p:sp>
    </p:spTree>
    <p:extLst>
      <p:ext uri="{BB962C8B-B14F-4D97-AF65-F5344CB8AC3E}">
        <p14:creationId xmlns:p14="http://schemas.microsoft.com/office/powerpoint/2010/main" val="458817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Opulent</Template>
  <TotalTime>3555</TotalTime>
  <Words>1128</Words>
  <Application>Microsoft Office PowerPoint</Application>
  <PresentationFormat>On-screen Show (4:3)</PresentationFormat>
  <Paragraphs>218</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Trebuchet MS</vt:lpstr>
      <vt:lpstr>Wingdings</vt:lpstr>
      <vt:lpstr>Wingdings 2</vt:lpstr>
      <vt:lpstr>Opulent</vt:lpstr>
      <vt:lpstr>English for Tax Administration Study 3</vt:lpstr>
      <vt:lpstr>Today’s session</vt:lpstr>
      <vt:lpstr>Translation practice</vt:lpstr>
      <vt:lpstr>TRANSLATE INTO CROATIAN</vt:lpstr>
      <vt:lpstr>TRANSLATE INTO CROATIAN</vt:lpstr>
      <vt:lpstr>TRANSLATE INTO CROATIAN</vt:lpstr>
      <vt:lpstr>TRANSLATE INTO CROATIAN</vt:lpstr>
      <vt:lpstr>Forms of Business Organisation</vt:lpstr>
      <vt:lpstr>Forms of Business Organisation</vt:lpstr>
      <vt:lpstr>Forms of Business Organisation</vt:lpstr>
      <vt:lpstr>Sole Proprietorship</vt:lpstr>
      <vt:lpstr>Sole Proprietorship</vt:lpstr>
      <vt:lpstr>Sole Proprietorship</vt:lpstr>
      <vt:lpstr>Partnership</vt:lpstr>
      <vt:lpstr>Partnership Agreement</vt:lpstr>
      <vt:lpstr>Partnership</vt:lpstr>
      <vt:lpstr>Limited Company / Corporation</vt:lpstr>
      <vt:lpstr>Limited Company / Corporation</vt:lpstr>
      <vt:lpstr>Limited Company / Corporation</vt:lpstr>
      <vt:lpstr>Limited Company / Corporation</vt:lpstr>
      <vt:lpstr>Limited Company / Corporation</vt:lpstr>
      <vt:lpstr>Limited Company / Corporation</vt:lpstr>
      <vt:lpstr>Limited Company / Corporation</vt:lpstr>
      <vt:lpstr>Public Limited Company (plc)</vt:lpstr>
      <vt:lpstr>Public Limited Company (plc)</vt:lpstr>
      <vt:lpstr>Limited Company / Corporation</vt:lpstr>
      <vt:lpstr>Key terms 1</vt:lpstr>
      <vt:lpstr>Key terms 2</vt:lpstr>
      <vt:lpstr>PowerPoint Presentation</vt:lpstr>
    </vt:vector>
  </TitlesOfParts>
  <Company>Prevoditelj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Law 1</dc:title>
  <dc:creator>Test</dc:creator>
  <cp:lastModifiedBy>Miljen Matijašević</cp:lastModifiedBy>
  <cp:revision>216</cp:revision>
  <dcterms:created xsi:type="dcterms:W3CDTF">2008-09-29T13:50:14Z</dcterms:created>
  <dcterms:modified xsi:type="dcterms:W3CDTF">2014-12-11T12:44:40Z</dcterms:modified>
</cp:coreProperties>
</file>