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5" r:id="rId1"/>
  </p:sldMasterIdLst>
  <p:handoutMasterIdLst>
    <p:handoutMasterId r:id="rId11"/>
  </p:handoutMasterIdLst>
  <p:sldIdLst>
    <p:sldId id="256" r:id="rId2"/>
    <p:sldId id="257" r:id="rId3"/>
    <p:sldId id="258" r:id="rId4"/>
    <p:sldId id="305" r:id="rId5"/>
    <p:sldId id="259" r:id="rId6"/>
    <p:sldId id="298" r:id="rId7"/>
    <p:sldId id="299" r:id="rId8"/>
    <p:sldId id="300" r:id="rId9"/>
    <p:sldId id="327" r:id="rId10"/>
  </p:sldIdLst>
  <p:sldSz cx="9144000" cy="6858000" type="screen4x3"/>
  <p:notesSz cx="6858000" cy="9945688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9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E1CB9F-7F5B-4127-B928-87DABBD3603E}" type="datetimeFigureOut">
              <a:rPr lang="sr-Latn-CS"/>
              <a:pPr>
                <a:defRPr/>
              </a:pPr>
              <a:t>6.10.2014.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45B391-2E26-4478-8E1E-DEA1765358C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5452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6A39D8B-CEC8-403F-A580-EF2C5AD028BA}" type="datetimeFigureOut">
              <a:rPr lang="sr-Latn-CS"/>
              <a:pPr>
                <a:defRPr/>
              </a:pPr>
              <a:t>6.10.2014.</a:t>
            </a:fld>
            <a:endParaRPr lang="hr-HR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A3FDDD2-2214-41C2-AE65-7E1A7119E6A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CFAFD-F5A1-4BCE-8EA0-C9347C175FC0}" type="datetimeFigureOut">
              <a:rPr lang="sr-Latn-CS"/>
              <a:pPr>
                <a:defRPr/>
              </a:pPr>
              <a:t>6.10.2014.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4A03C-0695-45CD-A431-7B1FBBBDB15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77098B-6807-4C73-9479-A4A147823C62}" type="datetimeFigureOut">
              <a:rPr lang="sr-Latn-CS"/>
              <a:pPr>
                <a:defRPr/>
              </a:pPr>
              <a:t>6.10.2014.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F241BF1-7F27-40BC-8EAF-2A7A386A13D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A23BC-B4C1-430E-A875-251444848251}" type="datetimeFigureOut">
              <a:rPr lang="sr-Latn-CS"/>
              <a:pPr>
                <a:defRPr/>
              </a:pPr>
              <a:t>6.10.2014.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03B38-18A0-4BA8-9E9C-1F11C0F3BD7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CF940C9-378E-47E4-A5ED-B85913F769DD}" type="datetimeFigureOut">
              <a:rPr lang="sr-Latn-CS"/>
              <a:pPr>
                <a:defRPr/>
              </a:pPr>
              <a:t>6.10.2014.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323BD2-03C1-40F1-A1AE-CCE00876614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27A1D-8EF4-437C-8368-4513D1E89650}" type="datetimeFigureOut">
              <a:rPr lang="sr-Latn-CS"/>
              <a:pPr>
                <a:defRPr/>
              </a:pPr>
              <a:t>6.10.2014.</a:t>
            </a:fld>
            <a:endParaRPr lang="hr-H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3C781-3360-4CA0-B600-36878D04655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411A9-21ED-4725-AD95-D2FB58C7F10B}" type="datetimeFigureOut">
              <a:rPr lang="sr-Latn-CS"/>
              <a:pPr>
                <a:defRPr/>
              </a:pPr>
              <a:t>6.10.2014.</a:t>
            </a:fld>
            <a:endParaRPr lang="hr-HR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DAB1F-CEBA-4E71-A9B0-541A26A0BDE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E89B0-0DB8-48E9-B5A0-E9B9554A4EE4}" type="datetimeFigureOut">
              <a:rPr lang="sr-Latn-CS"/>
              <a:pPr>
                <a:defRPr/>
              </a:pPr>
              <a:t>6.10.2014.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61526-1E50-437C-AA41-1EB4F006558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290E5-0242-4E13-8450-672BC5A59F67}" type="datetimeFigureOut">
              <a:rPr lang="sr-Latn-CS"/>
              <a:pPr>
                <a:defRPr/>
              </a:pPr>
              <a:t>6.10.2014.</a:t>
            </a:fld>
            <a:endParaRPr lang="hr-HR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EDFD7-83CB-4D7B-8E81-142AAD257C7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12FB1-5D25-41E8-A9CE-0B9F9343EB98}" type="datetimeFigureOut">
              <a:rPr lang="sr-Latn-CS"/>
              <a:pPr>
                <a:defRPr/>
              </a:pPr>
              <a:t>6.10.2014.</a:t>
            </a:fld>
            <a:endParaRPr lang="hr-H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0100B-3F79-492C-B4CA-1B02700AD52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D27B29-7A0B-46A3-B355-8C30A16E6FF2}" type="datetimeFigureOut">
              <a:rPr lang="sr-Latn-CS"/>
              <a:pPr>
                <a:defRPr/>
              </a:pPr>
              <a:t>6.10.2014.</a:t>
            </a:fld>
            <a:endParaRPr lang="hr-H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AD6993-3A27-4B7A-B7A6-2A64C16384B3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2CB0C5C-1F17-4306-9C66-AA69635E68AF}" type="datetimeFigureOut">
              <a:rPr lang="sr-Latn-CS"/>
              <a:pPr>
                <a:defRPr/>
              </a:pPr>
              <a:t>6.10.2014.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8FF7C56-55B3-4C5D-9334-03D2944D147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  <p:sldLayoutId id="2147484141" r:id="rId2"/>
    <p:sldLayoutId id="2147484149" r:id="rId3"/>
    <p:sldLayoutId id="2147484142" r:id="rId4"/>
    <p:sldLayoutId id="2147484143" r:id="rId5"/>
    <p:sldLayoutId id="2147484144" r:id="rId6"/>
    <p:sldLayoutId id="2147484145" r:id="rId7"/>
    <p:sldLayoutId id="2147484146" r:id="rId8"/>
    <p:sldLayoutId id="2147484150" r:id="rId9"/>
    <p:sldLayoutId id="2147484147" r:id="rId10"/>
    <p:sldLayoutId id="214748415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10CF9B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10CF9B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10CF9B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10CF9B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iljen.matijasevic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avo.hr/sj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English for Tax Administration Study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389062"/>
          </a:xfrm>
        </p:spPr>
        <p:txBody>
          <a:bodyPr>
            <a:normAutofit lnSpcReduction="10000"/>
          </a:bodyPr>
          <a:lstStyle/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dirty="0" smtClean="0"/>
              <a:t>Lecturer: Miljen Matijašević</a:t>
            </a:r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1900" dirty="0" smtClean="0"/>
              <a:t>e-mail: </a:t>
            </a:r>
            <a:r>
              <a:rPr lang="hr-HR" sz="1900" dirty="0" err="1" smtClean="0">
                <a:hlinkClick r:id="rId2"/>
              </a:rPr>
              <a:t>miljen.matijasevic</a:t>
            </a:r>
            <a:r>
              <a:rPr lang="hr-HR" sz="1900" dirty="0" smtClean="0">
                <a:hlinkClick r:id="rId2"/>
              </a:rPr>
              <a:t>@</a:t>
            </a:r>
            <a:r>
              <a:rPr lang="hr-HR" sz="1900" dirty="0" err="1" smtClean="0">
                <a:hlinkClick r:id="rId2"/>
              </a:rPr>
              <a:t>gmail.com</a:t>
            </a:r>
            <a:endParaRPr lang="hr-HR" sz="1900" dirty="0" smtClean="0"/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sz="1900" dirty="0" smtClean="0"/>
              <a:t>G10, room 6, </a:t>
            </a:r>
            <a:r>
              <a:rPr lang="hr-HR" sz="1900" dirty="0" err="1" smtClean="0"/>
              <a:t>Tue</a:t>
            </a:r>
            <a:r>
              <a:rPr lang="hr-HR" sz="1900" dirty="0" smtClean="0"/>
              <a:t> 15:30-16:30</a:t>
            </a:r>
            <a:endParaRPr lang="hr-HR" sz="1900" dirty="0" smtClean="0"/>
          </a:p>
          <a:p>
            <a:pPr fontAlgn="auto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hr-HR" dirty="0" smtClean="0"/>
              <a:t>Session 1, </a:t>
            </a:r>
            <a:r>
              <a:rPr lang="hr-HR" dirty="0" smtClean="0"/>
              <a:t>7 </a:t>
            </a:r>
            <a:r>
              <a:rPr lang="hr-HR" dirty="0" err="1" smtClean="0"/>
              <a:t>Oct</a:t>
            </a:r>
            <a:r>
              <a:rPr lang="hr-HR" dirty="0" smtClean="0"/>
              <a:t> </a:t>
            </a:r>
            <a:r>
              <a:rPr lang="hr-HR" dirty="0" smtClean="0"/>
              <a:t>2014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z="2400" smtClean="0"/>
              <a:t>English for Tax Administration 1 – Course outline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Coursebook</a:t>
            </a:r>
            <a:r>
              <a:rPr lang="hr-HR" dirty="0" smtClean="0"/>
              <a:t>: </a:t>
            </a:r>
            <a:r>
              <a:rPr lang="hr-HR" dirty="0" err="1" smtClean="0"/>
              <a:t>Vićan</a:t>
            </a:r>
            <a:r>
              <a:rPr lang="hr-HR" dirty="0" smtClean="0"/>
              <a:t>, </a:t>
            </a:r>
            <a:r>
              <a:rPr lang="hr-HR" dirty="0" err="1" smtClean="0"/>
              <a:t>D.M</a:t>
            </a:r>
            <a:r>
              <a:rPr lang="hr-HR" dirty="0" smtClean="0"/>
              <a:t>., Pavić, Z., </a:t>
            </a:r>
            <a:r>
              <a:rPr lang="hr-HR" dirty="0" err="1" smtClean="0"/>
              <a:t>Smerdel</a:t>
            </a:r>
            <a:r>
              <a:rPr lang="hr-HR" dirty="0" smtClean="0"/>
              <a:t>, B., </a:t>
            </a:r>
            <a:r>
              <a:rPr lang="hr-HR" i="1" dirty="0" smtClean="0"/>
              <a:t>Engleski za pravnike</a:t>
            </a:r>
            <a:r>
              <a:rPr lang="hr-HR" dirty="0" smtClean="0"/>
              <a:t>, Narodne novine </a:t>
            </a:r>
            <a:r>
              <a:rPr lang="hr-HR" dirty="0" err="1" smtClean="0"/>
              <a:t>d.d</a:t>
            </a:r>
            <a:r>
              <a:rPr lang="hr-HR" dirty="0" smtClean="0"/>
              <a:t>., 2008.</a:t>
            </a:r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err="1" smtClean="0"/>
              <a:t>presentations</a:t>
            </a:r>
            <a:r>
              <a:rPr lang="hr-HR" dirty="0" smtClean="0"/>
              <a:t> </a:t>
            </a:r>
            <a:r>
              <a:rPr lang="hr-HR" dirty="0" err="1" smtClean="0"/>
              <a:t>available</a:t>
            </a:r>
            <a:r>
              <a:rPr lang="hr-HR" dirty="0" smtClean="0"/>
              <a:t> at </a:t>
            </a:r>
            <a:r>
              <a:rPr lang="hr-HR" dirty="0" smtClean="0">
                <a:hlinkClick r:id="rId2"/>
              </a:rPr>
              <a:t>www.pravo.hr/</a:t>
            </a:r>
            <a:r>
              <a:rPr lang="hr-HR" dirty="0" err="1" smtClean="0">
                <a:hlinkClick r:id="rId2"/>
              </a:rPr>
              <a:t>sj</a:t>
            </a:r>
            <a:r>
              <a:rPr lang="hr-HR" dirty="0" smtClean="0"/>
              <a:t> </a:t>
            </a:r>
          </a:p>
          <a:p>
            <a:pPr>
              <a:buFont typeface="Wingdings 2" pitchFamily="18" charset="2"/>
              <a:buNone/>
            </a:pPr>
            <a:r>
              <a:rPr lang="hr-HR" dirty="0" smtClean="0"/>
              <a:t>		-&gt; </a:t>
            </a:r>
            <a:r>
              <a:rPr lang="hr-HR" dirty="0" err="1" smtClean="0"/>
              <a:t>Teaching</a:t>
            </a:r>
            <a:r>
              <a:rPr lang="hr-HR" dirty="0" smtClean="0"/>
              <a:t> materials</a:t>
            </a:r>
          </a:p>
          <a:p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3600" dirty="0" smtClean="0"/>
              <a:t>English for </a:t>
            </a:r>
            <a:r>
              <a:rPr lang="hr-HR" sz="3600" dirty="0" err="1" smtClean="0"/>
              <a:t>Tax</a:t>
            </a:r>
            <a:r>
              <a:rPr lang="hr-HR" sz="3600" dirty="0" smtClean="0"/>
              <a:t> ADMINISTRATION 3</a:t>
            </a:r>
            <a:br>
              <a:rPr lang="hr-HR" sz="3600" dirty="0" smtClean="0"/>
            </a:br>
            <a:r>
              <a:rPr lang="hr-HR" sz="2700" dirty="0" err="1" smtClean="0"/>
              <a:t>course</a:t>
            </a:r>
            <a:r>
              <a:rPr lang="hr-HR" sz="2700" dirty="0" smtClean="0"/>
              <a:t> </a:t>
            </a:r>
            <a:r>
              <a:rPr lang="hr-HR" sz="2700" dirty="0" err="1" smtClean="0"/>
              <a:t>syllabus</a:t>
            </a:r>
            <a:endParaRPr lang="hr-HR" sz="3100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85750" y="1571625"/>
            <a:ext cx="8643938" cy="4929188"/>
          </a:xfrm>
        </p:spPr>
        <p:txBody>
          <a:bodyPr>
            <a:normAutofit fontScale="92500" lnSpcReduction="10000"/>
          </a:bodyPr>
          <a:lstStyle/>
          <a:p>
            <a:pPr marL="514350" indent="-51435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hr-HR" sz="2000" dirty="0" smtClean="0"/>
              <a:t>7 </a:t>
            </a:r>
            <a:r>
              <a:rPr lang="hr-HR" sz="2000" dirty="0" err="1" smtClean="0"/>
              <a:t>Oct</a:t>
            </a:r>
            <a:r>
              <a:rPr lang="hr-HR" sz="2000" dirty="0" smtClean="0"/>
              <a:t> </a:t>
            </a:r>
            <a:r>
              <a:rPr lang="hr-HR" sz="2000" dirty="0" smtClean="0"/>
              <a:t>2014 </a:t>
            </a:r>
            <a:r>
              <a:rPr lang="hr-HR" sz="2000" dirty="0" smtClean="0"/>
              <a:t>– </a:t>
            </a:r>
            <a:r>
              <a:rPr lang="hr-HR" sz="2000" dirty="0" err="1" smtClean="0"/>
              <a:t>Introduction</a:t>
            </a:r>
            <a:r>
              <a:rPr lang="hr-HR" sz="2000" dirty="0"/>
              <a:t> </a:t>
            </a:r>
            <a:r>
              <a:rPr lang="hr-HR" sz="2000" dirty="0" smtClean="0"/>
              <a:t>to </a:t>
            </a:r>
            <a:r>
              <a:rPr lang="hr-HR" sz="2000" dirty="0" err="1" smtClean="0"/>
              <a:t>the</a:t>
            </a:r>
            <a:r>
              <a:rPr lang="hr-HR" sz="2000" dirty="0" smtClean="0"/>
              <a:t> </a:t>
            </a:r>
            <a:r>
              <a:rPr lang="hr-HR" sz="2000" dirty="0" err="1" smtClean="0"/>
              <a:t>Course</a:t>
            </a:r>
            <a:endParaRPr lang="hr-HR" sz="2000" dirty="0" smtClean="0"/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hr-HR" sz="2000" dirty="0" smtClean="0"/>
              <a:t>14 </a:t>
            </a:r>
            <a:r>
              <a:rPr lang="hr-HR" sz="2000" dirty="0" err="1" smtClean="0"/>
              <a:t>Oct</a:t>
            </a:r>
            <a:r>
              <a:rPr lang="hr-HR" sz="2000" dirty="0" smtClean="0"/>
              <a:t> 2014 - </a:t>
            </a:r>
            <a:r>
              <a:rPr lang="hr-H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Wills</a:t>
            </a:r>
            <a:r>
              <a:rPr lang="hr-H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hr-H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Inheritance</a:t>
            </a:r>
            <a:endParaRPr lang="hr-HR" sz="2000" b="1" dirty="0" smtClean="0"/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hr-HR" sz="2000" dirty="0" smtClean="0"/>
              <a:t>21 </a:t>
            </a:r>
            <a:r>
              <a:rPr lang="hr-HR" sz="2000" dirty="0" err="1" smtClean="0"/>
              <a:t>Oct</a:t>
            </a:r>
            <a:r>
              <a:rPr lang="hr-HR" sz="2000" dirty="0" smtClean="0"/>
              <a:t> </a:t>
            </a:r>
            <a:r>
              <a:rPr lang="hr-HR" sz="2000" dirty="0" smtClean="0"/>
              <a:t>2014 </a:t>
            </a:r>
            <a:r>
              <a:rPr lang="hr-HR" sz="2000" dirty="0" smtClean="0"/>
              <a:t>– </a:t>
            </a:r>
            <a:r>
              <a:rPr lang="hr-H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hr-H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European </a:t>
            </a:r>
            <a:r>
              <a:rPr lang="hr-H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Union, </a:t>
            </a:r>
            <a:r>
              <a:rPr lang="hr-H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</a:t>
            </a:r>
            <a:r>
              <a:rPr lang="hr-H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</a:t>
            </a:r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hr-HR" sz="2000" dirty="0" smtClean="0"/>
              <a:t>28</a:t>
            </a:r>
            <a:r>
              <a:rPr lang="hr-HR" sz="2000" dirty="0" smtClean="0"/>
              <a:t> </a:t>
            </a:r>
            <a:r>
              <a:rPr lang="hr-HR" sz="2000" dirty="0" err="1" smtClean="0"/>
              <a:t>Oct</a:t>
            </a:r>
            <a:r>
              <a:rPr lang="hr-HR" sz="2000" dirty="0" smtClean="0"/>
              <a:t> </a:t>
            </a:r>
            <a:r>
              <a:rPr lang="hr-HR" sz="2000" dirty="0" smtClean="0"/>
              <a:t>2014 </a:t>
            </a:r>
            <a:r>
              <a:rPr lang="hr-HR" sz="2000" dirty="0" smtClean="0"/>
              <a:t>– </a:t>
            </a:r>
            <a:r>
              <a:rPr lang="hr-H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European </a:t>
            </a:r>
            <a:r>
              <a:rPr lang="hr-H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Union, </a:t>
            </a:r>
            <a:r>
              <a:rPr lang="hr-H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</a:t>
            </a:r>
            <a:r>
              <a:rPr lang="hr-H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II</a:t>
            </a:r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hr-HR" sz="2000" dirty="0" smtClean="0"/>
              <a:t>4 </a:t>
            </a:r>
            <a:r>
              <a:rPr lang="hr-HR" sz="2000" dirty="0" smtClean="0"/>
              <a:t>Nov </a:t>
            </a:r>
            <a:r>
              <a:rPr lang="hr-HR" sz="2000" dirty="0" smtClean="0"/>
              <a:t>2014 </a:t>
            </a:r>
            <a:r>
              <a:rPr lang="hr-HR" sz="2000" dirty="0" smtClean="0"/>
              <a:t>– </a:t>
            </a:r>
            <a:r>
              <a:rPr lang="hr-HR" sz="2000" dirty="0" err="1" smtClean="0"/>
              <a:t>Revision</a:t>
            </a:r>
            <a:r>
              <a:rPr lang="hr-HR" sz="2000" dirty="0" smtClean="0"/>
              <a:t> I</a:t>
            </a:r>
            <a:endParaRPr lang="hr-HR" sz="2000" b="1" dirty="0" smtClean="0"/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hr-HR" sz="2000" dirty="0" smtClean="0"/>
              <a:t>18 </a:t>
            </a:r>
            <a:r>
              <a:rPr lang="hr-HR" sz="2000" dirty="0" smtClean="0"/>
              <a:t>Nov </a:t>
            </a:r>
            <a:r>
              <a:rPr lang="hr-HR" sz="2000" dirty="0" smtClean="0"/>
              <a:t>2014 –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Types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English Civil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</a:t>
            </a:r>
            <a:endParaRPr lang="hr-HR" sz="2000" dirty="0" smtClean="0"/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hr-HR" sz="2000" dirty="0" smtClean="0"/>
              <a:t>25 Nov 2014 - </a:t>
            </a:r>
            <a:r>
              <a:rPr lang="hr-H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Contract</a:t>
            </a:r>
            <a:endParaRPr lang="hr-HR" sz="2000" dirty="0" smtClean="0"/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hr-HR" sz="2000" dirty="0" smtClean="0"/>
              <a:t>2 </a:t>
            </a:r>
            <a:r>
              <a:rPr lang="hr-HR" sz="2000" dirty="0" err="1" smtClean="0"/>
              <a:t>Dec</a:t>
            </a:r>
            <a:r>
              <a:rPr lang="hr-HR" sz="2000" dirty="0" smtClean="0"/>
              <a:t> </a:t>
            </a:r>
            <a:r>
              <a:rPr lang="hr-HR" sz="2000" dirty="0" smtClean="0"/>
              <a:t>2014 </a:t>
            </a:r>
            <a:r>
              <a:rPr lang="hr-HR" sz="2000" dirty="0" smtClean="0"/>
              <a:t>– </a:t>
            </a:r>
            <a:r>
              <a:rPr lang="hr-HR" sz="2000" dirty="0" err="1" smtClean="0"/>
              <a:t>Revision</a:t>
            </a:r>
            <a:r>
              <a:rPr lang="hr-HR" sz="2000" dirty="0" smtClean="0"/>
              <a:t> II</a:t>
            </a:r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hr-HR" sz="2000" dirty="0" smtClean="0"/>
              <a:t>9 </a:t>
            </a:r>
            <a:r>
              <a:rPr lang="hr-HR" sz="2000" dirty="0" err="1" smtClean="0"/>
              <a:t>Dec</a:t>
            </a:r>
            <a:r>
              <a:rPr lang="hr-HR" sz="2000" dirty="0" smtClean="0"/>
              <a:t> </a:t>
            </a:r>
            <a:r>
              <a:rPr lang="hr-HR" sz="2000" dirty="0" smtClean="0"/>
              <a:t>2014 </a:t>
            </a:r>
            <a:r>
              <a:rPr lang="hr-HR" sz="2000" dirty="0" smtClean="0"/>
              <a:t>–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Cultural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Rights</a:t>
            </a:r>
            <a:endParaRPr lang="hr-H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hr-HR" sz="2000" dirty="0" smtClean="0"/>
              <a:t>16 </a:t>
            </a:r>
            <a:r>
              <a:rPr lang="hr-HR" sz="2000" dirty="0" err="1" smtClean="0"/>
              <a:t>Dec</a:t>
            </a:r>
            <a:r>
              <a:rPr lang="hr-HR" sz="2000" dirty="0" smtClean="0"/>
              <a:t> </a:t>
            </a:r>
            <a:r>
              <a:rPr lang="hr-HR" sz="2000" dirty="0" smtClean="0"/>
              <a:t>2014 </a:t>
            </a:r>
            <a:r>
              <a:rPr lang="hr-HR" sz="2000" dirty="0" smtClean="0"/>
              <a:t>–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Forms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Business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Organisation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USA</a:t>
            </a:r>
            <a:endParaRPr lang="hr-HR" sz="2000" dirty="0"/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hr-HR" sz="2000" dirty="0" smtClean="0"/>
              <a:t>23 </a:t>
            </a:r>
            <a:r>
              <a:rPr lang="hr-HR" sz="2000" dirty="0" err="1" smtClean="0"/>
              <a:t>Dec</a:t>
            </a:r>
            <a:r>
              <a:rPr lang="hr-HR" sz="2000" dirty="0" smtClean="0"/>
              <a:t> 2014 - 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Police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Powers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r>
              <a:rPr lang="hr-H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Great </a:t>
            </a:r>
            <a:r>
              <a:rPr lang="hr-H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Britain</a:t>
            </a:r>
            <a:endParaRPr lang="hr-HR" sz="2000" dirty="0" smtClean="0"/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hr-HR" sz="2000" dirty="0" smtClean="0"/>
              <a:t>13 </a:t>
            </a:r>
            <a:r>
              <a:rPr lang="hr-HR" sz="2000" dirty="0" smtClean="0"/>
              <a:t>Jan </a:t>
            </a:r>
            <a:r>
              <a:rPr lang="hr-HR" sz="2000" dirty="0" smtClean="0"/>
              <a:t>2015 </a:t>
            </a:r>
            <a:r>
              <a:rPr lang="hr-HR" sz="2000" dirty="0" smtClean="0"/>
              <a:t>– </a:t>
            </a:r>
            <a:r>
              <a:rPr lang="hr-HR" sz="2000" dirty="0" err="1" smtClean="0"/>
              <a:t>Final</a:t>
            </a:r>
            <a:r>
              <a:rPr lang="hr-HR" sz="2000" dirty="0" smtClean="0"/>
              <a:t> </a:t>
            </a:r>
            <a:r>
              <a:rPr lang="hr-HR" sz="2000" dirty="0" err="1" smtClean="0"/>
              <a:t>Revision</a:t>
            </a:r>
            <a:endParaRPr lang="hr-H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hr-HR" sz="2000" dirty="0" smtClean="0"/>
              <a:t>20 </a:t>
            </a:r>
            <a:r>
              <a:rPr lang="hr-HR" sz="2000" dirty="0" smtClean="0"/>
              <a:t>Jan </a:t>
            </a:r>
            <a:r>
              <a:rPr lang="hr-HR" sz="2000" dirty="0" smtClean="0"/>
              <a:t>2015 </a:t>
            </a:r>
            <a:r>
              <a:rPr lang="hr-HR" sz="2000" dirty="0" smtClean="0"/>
              <a:t>– </a:t>
            </a:r>
            <a:r>
              <a:rPr lang="hr-HR" sz="2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End-of-term</a:t>
            </a:r>
            <a:r>
              <a:rPr lang="hr-HR" sz="2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Test</a:t>
            </a:r>
            <a:endParaRPr lang="hr-H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 fontAlgn="auto">
              <a:spcAft>
                <a:spcPts val="0"/>
              </a:spcAft>
              <a:buFont typeface="Wingdings 3" pitchFamily="18" charset="2"/>
              <a:buAutoNum type="arabicPeriod"/>
              <a:defRPr/>
            </a:pPr>
            <a:r>
              <a:rPr lang="hr-HR" sz="2000" dirty="0" smtClean="0"/>
              <a:t>27 </a:t>
            </a:r>
            <a:r>
              <a:rPr lang="hr-HR" sz="2000" dirty="0" smtClean="0"/>
              <a:t>Jan </a:t>
            </a:r>
            <a:r>
              <a:rPr lang="hr-HR" sz="2000" dirty="0" smtClean="0"/>
              <a:t>2015 </a:t>
            </a:r>
            <a:r>
              <a:rPr lang="hr-HR" sz="2000" dirty="0" smtClean="0"/>
              <a:t>– </a:t>
            </a:r>
            <a:r>
              <a:rPr lang="hr-HR" sz="2000" dirty="0" err="1" smtClean="0"/>
              <a:t>Signatures</a:t>
            </a:r>
            <a:r>
              <a:rPr lang="hr-HR" sz="2000" dirty="0" smtClean="0"/>
              <a:t> </a:t>
            </a:r>
            <a:r>
              <a:rPr lang="hr-HR" sz="2000" dirty="0" err="1" smtClean="0"/>
              <a:t>and</a:t>
            </a:r>
            <a:r>
              <a:rPr lang="hr-HR" sz="2000" dirty="0" smtClean="0"/>
              <a:t> </a:t>
            </a:r>
            <a:r>
              <a:rPr lang="hr-HR" sz="2000" dirty="0" err="1" smtClean="0"/>
              <a:t>tutorials</a:t>
            </a:r>
            <a:endParaRPr lang="hr-H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mtClean="0"/>
              <a:t>Attendance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smtClean="0"/>
          </a:p>
          <a:p>
            <a:r>
              <a:rPr lang="hr-HR" smtClean="0"/>
              <a:t>Optional</a:t>
            </a:r>
          </a:p>
          <a:p>
            <a:endParaRPr lang="hr-HR" smtClean="0"/>
          </a:p>
          <a:p>
            <a:r>
              <a:rPr lang="hr-HR" smtClean="0"/>
              <a:t>Regular attendance </a:t>
            </a:r>
          </a:p>
          <a:p>
            <a:pPr>
              <a:buFont typeface="Wingdings 2" pitchFamily="18" charset="2"/>
              <a:buNone/>
            </a:pPr>
            <a:r>
              <a:rPr lang="hr-HR" smtClean="0"/>
              <a:t>	(missing no more than 3 sessions)</a:t>
            </a:r>
          </a:p>
          <a:p>
            <a:pPr lvl="1"/>
            <a:endParaRPr lang="hr-HR" smtClean="0"/>
          </a:p>
          <a:p>
            <a:pPr lvl="1"/>
            <a:r>
              <a:rPr lang="hr-HR" smtClean="0"/>
              <a:t>opportunity to take the end-of-term exam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/>
              <a:t>Requirements for the examination</a:t>
            </a:r>
            <a:endParaRPr lang="hr-HR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r-HR" smtClean="0"/>
              <a:t>Mastering relevant vocabulary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hr-HR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r-HR" smtClean="0"/>
              <a:t>Being able to talk about the topics covered by the curriculum, using relevant terms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hr-HR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r-HR" smtClean="0"/>
              <a:t>The extra material covered in class will help you understand the content and prepare for the exam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hr-HR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hr-HR" smtClean="0"/>
              <a:t>The exam will test the knowledge of the content presented in the coursebook and presentations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mtClean="0"/>
              <a:t>Optional 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448175"/>
          </a:xfrm>
        </p:spPr>
        <p:txBody>
          <a:bodyPr>
            <a:no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hr-HR" sz="2000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presentations</a:t>
            </a:r>
            <a:r>
              <a:rPr lang="hr-HR" sz="2800" dirty="0" smtClean="0"/>
              <a:t> on topics more or less related to the curriculum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hr-HR" sz="2800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800" dirty="0" smtClean="0"/>
              <a:t>duration: 15-20 minutes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hr-HR" sz="2800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800" dirty="0" smtClean="0"/>
              <a:t>2-3 </a:t>
            </a:r>
            <a:r>
              <a:rPr lang="hr-HR" sz="2800" dirty="0" smtClean="0"/>
              <a:t>students prepare each presentation as a </a:t>
            </a:r>
            <a:r>
              <a:rPr lang="hr-HR" sz="2800" dirty="0" err="1" smtClean="0"/>
              <a:t>joint</a:t>
            </a:r>
            <a:r>
              <a:rPr lang="hr-HR" sz="2800" dirty="0" smtClean="0"/>
              <a:t> </a:t>
            </a:r>
            <a:r>
              <a:rPr lang="hr-HR" sz="2800" dirty="0" err="1" smtClean="0"/>
              <a:t>project</a:t>
            </a:r>
            <a:endParaRPr lang="hr-HR" sz="2800" dirty="0" smtClean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hr-HR" sz="2800" dirty="0"/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hr-HR" sz="2800" dirty="0" err="1" smtClean="0"/>
              <a:t>Individual</a:t>
            </a:r>
            <a:r>
              <a:rPr lang="hr-HR" sz="2800" dirty="0" smtClean="0"/>
              <a:t> </a:t>
            </a:r>
            <a:r>
              <a:rPr lang="hr-HR" sz="2800" dirty="0" err="1" smtClean="0"/>
              <a:t>presentations</a:t>
            </a:r>
            <a:r>
              <a:rPr lang="hr-HR" sz="2800" dirty="0" smtClean="0"/>
              <a:t> </a:t>
            </a:r>
            <a:r>
              <a:rPr lang="hr-HR" sz="2800" dirty="0" err="1" smtClean="0"/>
              <a:t>also</a:t>
            </a:r>
            <a:r>
              <a:rPr lang="hr-HR" sz="2800" dirty="0" smtClean="0"/>
              <a:t> </a:t>
            </a:r>
            <a:r>
              <a:rPr lang="hr-HR" sz="2800" dirty="0" err="1" smtClean="0"/>
              <a:t>possible</a:t>
            </a:r>
            <a:endParaRPr lang="hr-H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mtClean="0"/>
              <a:t>Presentations</a:t>
            </a:r>
          </a:p>
        </p:txBody>
      </p:sp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448175"/>
          </a:xfrm>
        </p:spPr>
        <p:txBody>
          <a:bodyPr/>
          <a:lstStyle/>
          <a:p>
            <a:endParaRPr lang="hr-HR" sz="2000" smtClean="0"/>
          </a:p>
          <a:p>
            <a:r>
              <a:rPr lang="hr-HR" sz="2800" smtClean="0"/>
              <a:t>Before giving the presentation, students MUST:</a:t>
            </a:r>
          </a:p>
          <a:p>
            <a:pPr lvl="1"/>
            <a:endParaRPr lang="hr-HR" smtClean="0"/>
          </a:p>
          <a:p>
            <a:pPr lvl="1"/>
            <a:r>
              <a:rPr lang="hr-HR" smtClean="0">
                <a:solidFill>
                  <a:schemeClr val="tx1"/>
                </a:solidFill>
              </a:rPr>
              <a:t>consult the lecturer about the topic</a:t>
            </a:r>
          </a:p>
          <a:p>
            <a:pPr lvl="1"/>
            <a:r>
              <a:rPr lang="hr-HR" smtClean="0">
                <a:solidFill>
                  <a:schemeClr val="tx1"/>
                </a:solidFill>
              </a:rPr>
              <a:t>consult the lecturer about the sources</a:t>
            </a:r>
          </a:p>
          <a:p>
            <a:pPr lvl="1"/>
            <a:r>
              <a:rPr lang="hr-HR" smtClean="0">
                <a:solidFill>
                  <a:schemeClr val="tx1"/>
                </a:solidFill>
              </a:rPr>
              <a:t>show the entire PP presentation, as well as the outline and notes at least one week before giving the presentation</a:t>
            </a:r>
          </a:p>
          <a:p>
            <a:pPr lvl="1"/>
            <a:r>
              <a:rPr lang="hr-HR" smtClean="0">
                <a:solidFill>
                  <a:schemeClr val="tx1"/>
                </a:solidFill>
              </a:rPr>
              <a:t>consult the lecturer about the pronunciation of difficult words</a:t>
            </a:r>
          </a:p>
          <a:p>
            <a:endParaRPr lang="hr-HR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hr-HR" smtClean="0"/>
              <a:t>Presentations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448175"/>
          </a:xfrm>
        </p:spPr>
        <p:txBody>
          <a:bodyPr/>
          <a:lstStyle/>
          <a:p>
            <a:endParaRPr lang="hr-HR" sz="2000" smtClean="0"/>
          </a:p>
          <a:p>
            <a:r>
              <a:rPr lang="hr-HR" sz="2400" smtClean="0"/>
              <a:t>REWARD for participating in a successful presentation:</a:t>
            </a:r>
          </a:p>
          <a:p>
            <a:pPr lvl="1"/>
            <a:r>
              <a:rPr lang="hr-HR" sz="2000" smtClean="0"/>
              <a:t>you can SKIP the oral examination</a:t>
            </a:r>
          </a:p>
          <a:p>
            <a:pPr lvl="1"/>
            <a:endParaRPr lang="hr-HR" sz="2000" smtClean="0"/>
          </a:p>
          <a:p>
            <a:r>
              <a:rPr lang="hr-HR" sz="2400" smtClean="0"/>
              <a:t>HOWEVER...</a:t>
            </a:r>
          </a:p>
          <a:p>
            <a:pPr lvl="1"/>
            <a:r>
              <a:rPr lang="hr-HR" sz="2000" smtClean="0"/>
              <a:t>you still have to take the written test</a:t>
            </a:r>
          </a:p>
          <a:p>
            <a:pPr lvl="1"/>
            <a:r>
              <a:rPr lang="hr-HR" sz="2000" smtClean="0"/>
              <a:t>you MUST attend the classes</a:t>
            </a:r>
          </a:p>
          <a:p>
            <a:endParaRPr lang="hr-H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/>
            <a:endParaRPr lang="hr-HR" cap="none" smtClean="0">
              <a:ln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 2" pitchFamily="18" charset="2"/>
              <a:buNone/>
              <a:defRPr/>
            </a:pPr>
            <a:endParaRPr lang="hr-HR" sz="380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 eaLnBrk="1" hangingPunct="1">
              <a:buFont typeface="Wingdings 2" pitchFamily="18" charset="2"/>
              <a:buNone/>
              <a:defRPr/>
            </a:pPr>
            <a:endParaRPr lang="hr-HR" sz="380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 eaLnBrk="1" hangingPunct="1">
              <a:buFont typeface="Wingdings 2" pitchFamily="18" charset="2"/>
              <a:buNone/>
              <a:defRPr/>
            </a:pPr>
            <a:r>
              <a:rPr lang="hr-HR" sz="38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Thank you for your attention!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1737</TotalTime>
  <Words>351</Words>
  <Application>Microsoft Office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Trebuchet MS</vt:lpstr>
      <vt:lpstr>Wingdings</vt:lpstr>
      <vt:lpstr>Wingdings 2</vt:lpstr>
      <vt:lpstr>Wingdings 3</vt:lpstr>
      <vt:lpstr>Opulent</vt:lpstr>
      <vt:lpstr>English for Tax Administration Study 3</vt:lpstr>
      <vt:lpstr>English for Tax Administration 1 – Course outline</vt:lpstr>
      <vt:lpstr>English for Tax ADMINISTRATION 3 course syllabus</vt:lpstr>
      <vt:lpstr>Attendance</vt:lpstr>
      <vt:lpstr>Requirements for the examination</vt:lpstr>
      <vt:lpstr>Optional assignments</vt:lpstr>
      <vt:lpstr>Presentations</vt:lpstr>
      <vt:lpstr>Presentations</vt:lpstr>
      <vt:lpstr>PowerPoint Presentation</vt:lpstr>
    </vt:vector>
  </TitlesOfParts>
  <Company>Prevoditelj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Law 1</dc:title>
  <dc:creator>Test</dc:creator>
  <cp:lastModifiedBy>Miljen Matijašević</cp:lastModifiedBy>
  <cp:revision>110</cp:revision>
  <dcterms:created xsi:type="dcterms:W3CDTF">2008-09-29T13:50:14Z</dcterms:created>
  <dcterms:modified xsi:type="dcterms:W3CDTF">2014-10-06T16:25:09Z</dcterms:modified>
</cp:coreProperties>
</file>