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handoutMasterIdLst>
    <p:handoutMasterId r:id="rId11"/>
  </p:handoutMasterIdLst>
  <p:sldIdLst>
    <p:sldId id="256" r:id="rId2"/>
    <p:sldId id="257" r:id="rId3"/>
    <p:sldId id="258" r:id="rId4"/>
    <p:sldId id="305" r:id="rId5"/>
    <p:sldId id="259" r:id="rId6"/>
    <p:sldId id="298" r:id="rId7"/>
    <p:sldId id="299" r:id="rId8"/>
    <p:sldId id="300" r:id="rId9"/>
    <p:sldId id="327" r:id="rId10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1CB9F-7F5B-4127-B928-87DABBD3603E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B391-2E26-4478-8E1E-DEA1765358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545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A39D8B-CEC8-403F-A580-EF2C5AD028BA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3FDDD2-2214-41C2-AE65-7E1A7119E6A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CFAFD-F5A1-4BCE-8EA0-C9347C175FC0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4A03C-0695-45CD-A431-7B1FBBBDB1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77098B-6807-4C73-9479-A4A147823C62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241BF1-7F27-40BC-8EAF-2A7A386A13D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A23BC-B4C1-430E-A875-251444848251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3B38-18A0-4BA8-9E9C-1F11C0F3BD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F940C9-378E-47E4-A5ED-B85913F769DD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323BD2-03C1-40F1-A1AE-CCE0087661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7A1D-8EF4-437C-8368-4513D1E89650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3C781-3360-4CA0-B600-36878D0465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411A9-21ED-4725-AD95-D2FB58C7F10B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DAB1F-CEBA-4E71-A9B0-541A26A0BD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89B0-0DB8-48E9-B5A0-E9B9554A4EE4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1526-1E50-437C-AA41-1EB4F00655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90E5-0242-4E13-8450-672BC5A59F67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DFD7-83CB-4D7B-8E81-142AAD257C7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2FB1-5D25-41E8-A9CE-0B9F9343EB98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100B-3F79-492C-B4CA-1B02700AD5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27B29-7A0B-46A3-B355-8C30A16E6FF2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D6993-3A27-4B7A-B7A6-2A64C16384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CB0C5C-1F17-4306-9C66-AA69635E68AF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FF7C56-55B3-4C5D-9334-03D2944D14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1" r:id="rId2"/>
    <p:sldLayoutId id="2147484149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50" r:id="rId9"/>
    <p:sldLayoutId id="2147484147" r:id="rId10"/>
    <p:sldLayoutId id="21474841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.hr/s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English for Tax Administration Study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err="1" smtClean="0">
                <a:hlinkClick r:id="rId2"/>
              </a:rPr>
              <a:t>miljen.matijasevic</a:t>
            </a:r>
            <a:r>
              <a:rPr lang="hr-HR" sz="1900" dirty="0" smtClean="0">
                <a:hlinkClick r:id="rId2"/>
              </a:rPr>
              <a:t>@</a:t>
            </a:r>
            <a:r>
              <a:rPr lang="hr-HR" sz="1900" dirty="0" err="1" smtClean="0">
                <a:hlinkClick r:id="rId2"/>
              </a:rPr>
              <a:t>gmail.com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Tue</a:t>
            </a:r>
            <a:r>
              <a:rPr lang="hr-HR" sz="1900" dirty="0" smtClean="0"/>
              <a:t> 15:30-16:30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Session 1, </a:t>
            </a:r>
            <a:r>
              <a:rPr lang="hr-HR" dirty="0" smtClean="0"/>
              <a:t>7 </a:t>
            </a:r>
            <a:r>
              <a:rPr lang="hr-HR" dirty="0" err="1" smtClean="0"/>
              <a:t>Oct</a:t>
            </a:r>
            <a:r>
              <a:rPr lang="hr-HR" dirty="0" smtClean="0"/>
              <a:t> </a:t>
            </a:r>
            <a:r>
              <a:rPr lang="hr-HR" dirty="0" smtClean="0"/>
              <a:t>2014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2400" smtClean="0"/>
              <a:t>English for Tax Administration 1 – Course 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Coursebook</a:t>
            </a:r>
            <a:r>
              <a:rPr lang="hr-HR" dirty="0" smtClean="0"/>
              <a:t>: </a:t>
            </a:r>
            <a:r>
              <a:rPr lang="hr-HR" dirty="0" err="1" smtClean="0"/>
              <a:t>Vićan</a:t>
            </a:r>
            <a:r>
              <a:rPr lang="hr-HR" dirty="0" smtClean="0"/>
              <a:t>, </a:t>
            </a:r>
            <a:r>
              <a:rPr lang="hr-HR" dirty="0" err="1" smtClean="0"/>
              <a:t>D.M</a:t>
            </a:r>
            <a:r>
              <a:rPr lang="hr-HR" dirty="0" smtClean="0"/>
              <a:t>., Pavić, Z., </a:t>
            </a:r>
            <a:r>
              <a:rPr lang="hr-HR" dirty="0" err="1" smtClean="0"/>
              <a:t>Smerdel</a:t>
            </a:r>
            <a:r>
              <a:rPr lang="hr-HR" dirty="0" smtClean="0"/>
              <a:t>, B., </a:t>
            </a:r>
            <a:r>
              <a:rPr lang="hr-HR" i="1" dirty="0" smtClean="0"/>
              <a:t>Engleski za pravnike</a:t>
            </a:r>
            <a:r>
              <a:rPr lang="hr-HR" dirty="0" smtClean="0"/>
              <a:t>, Narodne novine </a:t>
            </a:r>
            <a:r>
              <a:rPr lang="hr-HR" dirty="0" err="1" smtClean="0"/>
              <a:t>d.d</a:t>
            </a:r>
            <a:r>
              <a:rPr lang="hr-HR" dirty="0" smtClean="0"/>
              <a:t>., 2008.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presentations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at </a:t>
            </a:r>
            <a:r>
              <a:rPr lang="hr-HR" dirty="0" smtClean="0">
                <a:hlinkClick r:id="rId2"/>
              </a:rPr>
              <a:t>www.pravo.hr/</a:t>
            </a:r>
            <a:r>
              <a:rPr lang="hr-HR" dirty="0" err="1" smtClean="0">
                <a:hlinkClick r:id="rId2"/>
              </a:rPr>
              <a:t>sj</a:t>
            </a:r>
            <a:r>
              <a:rPr lang="hr-HR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hr-HR" dirty="0" smtClean="0"/>
              <a:t>		-&gt; </a:t>
            </a:r>
            <a:r>
              <a:rPr lang="hr-HR" dirty="0" err="1" smtClean="0"/>
              <a:t>Teaching</a:t>
            </a:r>
            <a:r>
              <a:rPr lang="hr-HR" dirty="0" smtClean="0"/>
              <a:t> materials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English for </a:t>
            </a:r>
            <a:r>
              <a:rPr lang="hr-HR" sz="3600" dirty="0" err="1" smtClean="0"/>
              <a:t>Tax</a:t>
            </a:r>
            <a:r>
              <a:rPr lang="hr-HR" sz="3600" dirty="0" smtClean="0"/>
              <a:t> ADMINISTRATION 3</a:t>
            </a:r>
            <a:br>
              <a:rPr lang="hr-HR" sz="3600" dirty="0" smtClean="0"/>
            </a:br>
            <a:r>
              <a:rPr lang="hr-HR" sz="2700" dirty="0" err="1" smtClean="0"/>
              <a:t>course</a:t>
            </a:r>
            <a:r>
              <a:rPr lang="hr-HR" sz="2700" dirty="0" smtClean="0"/>
              <a:t> </a:t>
            </a:r>
            <a:r>
              <a:rPr lang="hr-HR" sz="2700" dirty="0" err="1" smtClean="0"/>
              <a:t>syllabus</a:t>
            </a:r>
            <a:endParaRPr lang="hr-HR" sz="31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85750" y="1571625"/>
            <a:ext cx="8643938" cy="4929188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7 </a:t>
            </a:r>
            <a:r>
              <a:rPr lang="hr-HR" sz="2000" dirty="0" err="1" smtClean="0"/>
              <a:t>Oct</a:t>
            </a:r>
            <a:r>
              <a:rPr lang="hr-HR" sz="2000" dirty="0" smtClean="0"/>
              <a:t> </a:t>
            </a:r>
            <a:r>
              <a:rPr lang="hr-HR" sz="2000" dirty="0" smtClean="0"/>
              <a:t>2014 </a:t>
            </a:r>
            <a:r>
              <a:rPr lang="hr-HR" sz="2000" dirty="0" smtClean="0"/>
              <a:t>– </a:t>
            </a:r>
            <a:r>
              <a:rPr lang="hr-HR" sz="2000" dirty="0" err="1" smtClean="0"/>
              <a:t>Introduction</a:t>
            </a:r>
            <a:r>
              <a:rPr lang="hr-HR" sz="2000" dirty="0"/>
              <a:t> </a:t>
            </a:r>
            <a:r>
              <a:rPr lang="hr-HR" sz="2000" dirty="0" smtClean="0"/>
              <a:t>to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Course</a:t>
            </a:r>
            <a:endParaRPr lang="hr-HR" sz="2000" dirty="0" smtClean="0"/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14 </a:t>
            </a:r>
            <a:r>
              <a:rPr lang="hr-HR" sz="2000" dirty="0" err="1" smtClean="0"/>
              <a:t>Oct</a:t>
            </a:r>
            <a:r>
              <a:rPr lang="hr-HR" sz="2000" dirty="0" smtClean="0"/>
              <a:t> 2014 -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Wills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Inheritance</a:t>
            </a:r>
            <a:endParaRPr lang="hr-HR" sz="2000" b="1" dirty="0" smtClean="0"/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21 </a:t>
            </a:r>
            <a:r>
              <a:rPr lang="hr-HR" sz="2000" dirty="0" err="1" smtClean="0"/>
              <a:t>Oct</a:t>
            </a:r>
            <a:r>
              <a:rPr lang="hr-HR" sz="2000" dirty="0" smtClean="0"/>
              <a:t> </a:t>
            </a:r>
            <a:r>
              <a:rPr lang="hr-HR" sz="2000" dirty="0" smtClean="0"/>
              <a:t>2014 </a:t>
            </a:r>
            <a:r>
              <a:rPr lang="hr-HR" sz="2000" dirty="0" smtClean="0"/>
              <a:t>–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European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Union,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28</a:t>
            </a:r>
            <a:r>
              <a:rPr lang="hr-HR" sz="2000" dirty="0" smtClean="0"/>
              <a:t> </a:t>
            </a:r>
            <a:r>
              <a:rPr lang="hr-HR" sz="2000" dirty="0" err="1" smtClean="0"/>
              <a:t>Oct</a:t>
            </a:r>
            <a:r>
              <a:rPr lang="hr-HR" sz="2000" dirty="0" smtClean="0"/>
              <a:t> </a:t>
            </a:r>
            <a:r>
              <a:rPr lang="hr-HR" sz="2000" dirty="0" smtClean="0"/>
              <a:t>2014 </a:t>
            </a:r>
            <a:r>
              <a:rPr lang="hr-HR" sz="2000" dirty="0" smtClean="0"/>
              <a:t>–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European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Union,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4 </a:t>
            </a:r>
            <a:r>
              <a:rPr lang="hr-HR" sz="2000" dirty="0" smtClean="0"/>
              <a:t>Nov </a:t>
            </a:r>
            <a:r>
              <a:rPr lang="hr-HR" sz="2000" dirty="0" smtClean="0"/>
              <a:t>2014 </a:t>
            </a:r>
            <a:r>
              <a:rPr lang="hr-HR" sz="2000" dirty="0" smtClean="0"/>
              <a:t>– </a:t>
            </a:r>
            <a:r>
              <a:rPr lang="hr-HR" sz="2000" dirty="0" err="1" smtClean="0"/>
              <a:t>Revision</a:t>
            </a:r>
            <a:r>
              <a:rPr lang="hr-HR" sz="2000" dirty="0" smtClean="0"/>
              <a:t> I</a:t>
            </a:r>
            <a:endParaRPr lang="hr-HR" sz="2000" b="1" dirty="0" smtClean="0"/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18 </a:t>
            </a:r>
            <a:r>
              <a:rPr lang="hr-HR" sz="2000" dirty="0" smtClean="0"/>
              <a:t>Nov </a:t>
            </a:r>
            <a:r>
              <a:rPr lang="hr-HR" sz="2000" dirty="0" smtClean="0"/>
              <a:t>2014 –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English Civil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endParaRPr lang="hr-HR" sz="2000" dirty="0" smtClean="0"/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25 Nov 2014 -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</a:t>
            </a:r>
            <a:endParaRPr lang="hr-HR" sz="2000" dirty="0" smtClean="0"/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 </a:t>
            </a:r>
            <a:r>
              <a:rPr lang="hr-HR" sz="2000" dirty="0" err="1" smtClean="0"/>
              <a:t>Dec</a:t>
            </a:r>
            <a:r>
              <a:rPr lang="hr-HR" sz="2000" dirty="0" smtClean="0"/>
              <a:t> </a:t>
            </a:r>
            <a:r>
              <a:rPr lang="hr-HR" sz="2000" dirty="0" smtClean="0"/>
              <a:t>2014 </a:t>
            </a:r>
            <a:r>
              <a:rPr lang="hr-HR" sz="2000" dirty="0" smtClean="0"/>
              <a:t>– </a:t>
            </a:r>
            <a:r>
              <a:rPr lang="hr-HR" sz="2000" dirty="0" err="1" smtClean="0"/>
              <a:t>Revision</a:t>
            </a:r>
            <a:r>
              <a:rPr lang="hr-HR" sz="2000" dirty="0" smtClean="0"/>
              <a:t> II</a:t>
            </a: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9 </a:t>
            </a:r>
            <a:r>
              <a:rPr lang="hr-HR" sz="2000" dirty="0" err="1" smtClean="0"/>
              <a:t>Dec</a:t>
            </a:r>
            <a:r>
              <a:rPr lang="hr-HR" sz="2000" dirty="0" smtClean="0"/>
              <a:t> </a:t>
            </a:r>
            <a:r>
              <a:rPr lang="hr-HR" sz="2000" dirty="0" smtClean="0"/>
              <a:t>2014 </a:t>
            </a:r>
            <a:r>
              <a:rPr lang="hr-HR" sz="2000" dirty="0" smtClean="0"/>
              <a:t>–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Rights</a:t>
            </a:r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16 </a:t>
            </a:r>
            <a:r>
              <a:rPr lang="hr-HR" sz="2000" dirty="0" err="1" smtClean="0"/>
              <a:t>Dec</a:t>
            </a:r>
            <a:r>
              <a:rPr lang="hr-HR" sz="2000" dirty="0" smtClean="0"/>
              <a:t> </a:t>
            </a:r>
            <a:r>
              <a:rPr lang="hr-HR" sz="2000" dirty="0" smtClean="0"/>
              <a:t>2014 </a:t>
            </a:r>
            <a:r>
              <a:rPr lang="hr-HR" sz="2000" dirty="0" smtClean="0"/>
              <a:t>–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Business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USA</a:t>
            </a:r>
            <a:endParaRPr lang="hr-HR" sz="2000" dirty="0"/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23 </a:t>
            </a:r>
            <a:r>
              <a:rPr lang="hr-HR" sz="2000" dirty="0" err="1" smtClean="0"/>
              <a:t>Dec</a:t>
            </a:r>
            <a:r>
              <a:rPr lang="hr-HR" sz="2000" dirty="0" smtClean="0"/>
              <a:t> 2014 -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Great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Britain</a:t>
            </a:r>
            <a:endParaRPr lang="hr-HR" sz="2000" dirty="0" smtClean="0"/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13 </a:t>
            </a:r>
            <a:r>
              <a:rPr lang="hr-HR" sz="2000" dirty="0" smtClean="0"/>
              <a:t>Jan </a:t>
            </a:r>
            <a:r>
              <a:rPr lang="hr-HR" sz="2000" dirty="0" smtClean="0"/>
              <a:t>2015 </a:t>
            </a:r>
            <a:r>
              <a:rPr lang="hr-HR" sz="2000" dirty="0" smtClean="0"/>
              <a:t>– </a:t>
            </a:r>
            <a:r>
              <a:rPr lang="hr-HR" sz="2000" dirty="0" err="1" smtClean="0"/>
              <a:t>Final</a:t>
            </a:r>
            <a:r>
              <a:rPr lang="hr-HR" sz="2000" dirty="0" smtClean="0"/>
              <a:t> </a:t>
            </a:r>
            <a:r>
              <a:rPr lang="hr-HR" sz="2000" dirty="0" err="1" smtClean="0"/>
              <a:t>Revision</a:t>
            </a:r>
            <a:endParaRPr lang="hr-H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20 </a:t>
            </a:r>
            <a:r>
              <a:rPr lang="hr-HR" sz="2000" dirty="0" smtClean="0"/>
              <a:t>Jan </a:t>
            </a:r>
            <a:r>
              <a:rPr lang="hr-HR" sz="2000" dirty="0" smtClean="0"/>
              <a:t>2015 </a:t>
            </a:r>
            <a:r>
              <a:rPr lang="hr-HR" sz="2000" dirty="0" smtClean="0"/>
              <a:t>– </a:t>
            </a:r>
            <a:r>
              <a:rPr lang="hr-HR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End-of-term</a:t>
            </a:r>
            <a:r>
              <a:rPr lang="hr-HR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</a:t>
            </a: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3" pitchFamily="18" charset="2"/>
              <a:buAutoNum type="arabicPeriod"/>
              <a:defRPr/>
            </a:pPr>
            <a:r>
              <a:rPr lang="hr-HR" sz="2000" dirty="0" smtClean="0"/>
              <a:t>27 </a:t>
            </a:r>
            <a:r>
              <a:rPr lang="hr-HR" sz="2000" dirty="0" smtClean="0"/>
              <a:t>Jan </a:t>
            </a:r>
            <a:r>
              <a:rPr lang="hr-HR" sz="2000" dirty="0" smtClean="0"/>
              <a:t>2015 </a:t>
            </a:r>
            <a:r>
              <a:rPr lang="hr-HR" sz="2000" dirty="0" smtClean="0"/>
              <a:t>– </a:t>
            </a:r>
            <a:r>
              <a:rPr lang="hr-HR" sz="2000" dirty="0" err="1" smtClean="0"/>
              <a:t>Signatures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tutorials</a:t>
            </a: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Attendance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Optional</a:t>
            </a:r>
          </a:p>
          <a:p>
            <a:endParaRPr lang="hr-HR" smtClean="0"/>
          </a:p>
          <a:p>
            <a:r>
              <a:rPr lang="hr-HR" smtClean="0"/>
              <a:t>Regular attendance </a:t>
            </a:r>
          </a:p>
          <a:p>
            <a:pPr>
              <a:buFont typeface="Wingdings 2" pitchFamily="18" charset="2"/>
              <a:buNone/>
            </a:pPr>
            <a:r>
              <a:rPr lang="hr-HR" smtClean="0"/>
              <a:t>	(missing no more than 3 sessions)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opportunity to take the end-of-term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Requirements for the examination</a:t>
            </a:r>
            <a:endParaRPr lang="hr-H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Mastering relevant vocabulary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Being able to talk about the topics covered by the curriculum, using relevant terms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The extra material covered in class will help you understand the content and prepare for the exam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The exam will test the knowledge of the content presented in the coursebook and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Optional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0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presentations</a:t>
            </a:r>
            <a:r>
              <a:rPr lang="hr-HR" sz="2800" dirty="0" smtClean="0"/>
              <a:t> on topics more or less related to the curriculum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duration: 15-20 minutes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2-3 </a:t>
            </a:r>
            <a:r>
              <a:rPr lang="hr-HR" sz="2800" dirty="0" smtClean="0"/>
              <a:t>students prepare each presentation as a </a:t>
            </a:r>
            <a:r>
              <a:rPr lang="hr-HR" sz="2800" dirty="0" err="1" smtClean="0"/>
              <a:t>joint</a:t>
            </a:r>
            <a:r>
              <a:rPr lang="hr-HR" sz="2800" dirty="0" smtClean="0"/>
              <a:t> </a:t>
            </a:r>
            <a:r>
              <a:rPr lang="hr-HR" sz="2800" dirty="0" err="1" smtClean="0"/>
              <a:t>project</a:t>
            </a:r>
            <a:endParaRPr lang="hr-HR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err="1" smtClean="0"/>
              <a:t>Individual</a:t>
            </a:r>
            <a:r>
              <a:rPr lang="hr-HR" sz="2800" dirty="0" smtClean="0"/>
              <a:t> </a:t>
            </a:r>
            <a:r>
              <a:rPr lang="hr-HR" sz="2800" dirty="0" err="1" smtClean="0"/>
              <a:t>presentations</a:t>
            </a:r>
            <a:r>
              <a:rPr lang="hr-HR" sz="2800" dirty="0" smtClean="0"/>
              <a:t> </a:t>
            </a:r>
            <a:r>
              <a:rPr lang="hr-HR" sz="2800" dirty="0" err="1" smtClean="0"/>
              <a:t>also</a:t>
            </a:r>
            <a:r>
              <a:rPr lang="hr-HR" sz="2800" dirty="0" smtClean="0"/>
              <a:t> </a:t>
            </a:r>
            <a:r>
              <a:rPr lang="hr-HR" sz="2800" dirty="0" err="1" smtClean="0"/>
              <a:t>possible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Presentations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endParaRPr lang="hr-HR" sz="2000" smtClean="0"/>
          </a:p>
          <a:p>
            <a:r>
              <a:rPr lang="hr-HR" sz="2800" smtClean="0"/>
              <a:t>Before giving the presentation, students MUST:</a:t>
            </a:r>
          </a:p>
          <a:p>
            <a:pPr lvl="1"/>
            <a:endParaRPr lang="hr-HR" smtClean="0"/>
          </a:p>
          <a:p>
            <a:pPr lvl="1"/>
            <a:r>
              <a:rPr lang="hr-HR" smtClean="0">
                <a:solidFill>
                  <a:schemeClr val="tx1"/>
                </a:solidFill>
              </a:rPr>
              <a:t>consult the lecturer about the topic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consult the lecturer about the sources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show the entire PP presentation, as well as the outline and notes at least one week before giving the presentation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consult the lecturer about the pronunciation of difficult words</a:t>
            </a:r>
          </a:p>
          <a:p>
            <a:endParaRPr lang="hr-H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Presentations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endParaRPr lang="hr-HR" sz="2000" smtClean="0"/>
          </a:p>
          <a:p>
            <a:r>
              <a:rPr lang="hr-HR" sz="2400" smtClean="0"/>
              <a:t>REWARD for participating in a successful presentation:</a:t>
            </a:r>
          </a:p>
          <a:p>
            <a:pPr lvl="1"/>
            <a:r>
              <a:rPr lang="hr-HR" sz="2000" smtClean="0"/>
              <a:t>you can SKIP the oral examination</a:t>
            </a:r>
          </a:p>
          <a:p>
            <a:pPr lvl="1"/>
            <a:endParaRPr lang="hr-HR" sz="2000" smtClean="0"/>
          </a:p>
          <a:p>
            <a:r>
              <a:rPr lang="hr-HR" sz="2400" smtClean="0"/>
              <a:t>HOWEVER...</a:t>
            </a:r>
          </a:p>
          <a:p>
            <a:pPr lvl="1"/>
            <a:r>
              <a:rPr lang="hr-HR" sz="2000" smtClean="0"/>
              <a:t>you still have to take the written test</a:t>
            </a:r>
          </a:p>
          <a:p>
            <a:pPr lvl="1"/>
            <a:r>
              <a:rPr lang="hr-HR" sz="2000" smtClean="0"/>
              <a:t>you MUST attend the classes</a:t>
            </a:r>
          </a:p>
          <a:p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hr-HR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1737</TotalTime>
  <Words>351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2</vt:lpstr>
      <vt:lpstr>Wingdings 3</vt:lpstr>
      <vt:lpstr>Opulent</vt:lpstr>
      <vt:lpstr>English for Tax Administration Study 3</vt:lpstr>
      <vt:lpstr>English for Tax Administration 1 – Course outline</vt:lpstr>
      <vt:lpstr>English for Tax ADMINISTRATION 3 course syllabus</vt:lpstr>
      <vt:lpstr>Attendance</vt:lpstr>
      <vt:lpstr>Requirements for the examination</vt:lpstr>
      <vt:lpstr>Optional assignments</vt:lpstr>
      <vt:lpstr>Presentations</vt:lpstr>
      <vt:lpstr>Presentations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110</cp:revision>
  <dcterms:created xsi:type="dcterms:W3CDTF">2008-09-29T13:50:14Z</dcterms:created>
  <dcterms:modified xsi:type="dcterms:W3CDTF">2014-10-06T16:25:09Z</dcterms:modified>
</cp:coreProperties>
</file>