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25" r:id="rId1"/>
  </p:sldMasterIdLst>
  <p:notesMasterIdLst>
    <p:notesMasterId r:id="rId28"/>
  </p:notesMasterIdLst>
  <p:handoutMasterIdLst>
    <p:handoutMasterId r:id="rId29"/>
  </p:handoutMasterIdLst>
  <p:sldIdLst>
    <p:sldId id="256" r:id="rId2"/>
    <p:sldId id="329" r:id="rId3"/>
    <p:sldId id="355" r:id="rId4"/>
    <p:sldId id="456" r:id="rId5"/>
    <p:sldId id="454" r:id="rId6"/>
    <p:sldId id="455" r:id="rId7"/>
    <p:sldId id="457" r:id="rId8"/>
    <p:sldId id="458" r:id="rId9"/>
    <p:sldId id="459" r:id="rId10"/>
    <p:sldId id="460" r:id="rId11"/>
    <p:sldId id="461" r:id="rId12"/>
    <p:sldId id="462" r:id="rId13"/>
    <p:sldId id="463" r:id="rId14"/>
    <p:sldId id="464" r:id="rId15"/>
    <p:sldId id="465" r:id="rId16"/>
    <p:sldId id="466" r:id="rId17"/>
    <p:sldId id="467" r:id="rId18"/>
    <p:sldId id="468" r:id="rId19"/>
    <p:sldId id="469" r:id="rId20"/>
    <p:sldId id="470" r:id="rId21"/>
    <p:sldId id="471" r:id="rId22"/>
    <p:sldId id="472" r:id="rId23"/>
    <p:sldId id="473" r:id="rId24"/>
    <p:sldId id="474" r:id="rId25"/>
    <p:sldId id="475" r:id="rId26"/>
    <p:sldId id="431" r:id="rId27"/>
  </p:sldIdLst>
  <p:sldSz cx="9144000" cy="6858000" type="screen4x3"/>
  <p:notesSz cx="6858000" cy="9945688"/>
  <p:defaultTextStyle>
    <a:defPPr>
      <a:defRPr lang="sr-Latn-C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5" autoAdjust="0"/>
    <p:restoredTop sz="94645" autoAdjust="0"/>
  </p:normalViewPr>
  <p:slideViewPr>
    <p:cSldViewPr>
      <p:cViewPr varScale="1">
        <p:scale>
          <a:sx n="126" d="100"/>
          <a:sy n="126" d="100"/>
        </p:scale>
        <p:origin x="624" y="126"/>
      </p:cViewPr>
      <p:guideLst>
        <p:guide orient="horz" pos="2160"/>
        <p:guide pos="2880"/>
      </p:guideLst>
    </p:cSldViewPr>
  </p:slideViewPr>
  <p:outlineViewPr>
    <p:cViewPr>
      <p:scale>
        <a:sx n="33" d="100"/>
        <a:sy n="33" d="100"/>
      </p:scale>
      <p:origin x="54" y="202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hr-HR"/>
          </a:p>
        </p:txBody>
      </p:sp>
      <p:sp>
        <p:nvSpPr>
          <p:cNvPr id="3" name="Date Placeholder 2"/>
          <p:cNvSpPr>
            <a:spLocks noGrp="1"/>
          </p:cNvSpPr>
          <p:nvPr>
            <p:ph type="dt" sz="quarter" idx="1"/>
          </p:nvPr>
        </p:nvSpPr>
        <p:spPr>
          <a:xfrm>
            <a:off x="3884613" y="0"/>
            <a:ext cx="297180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83AA125-E52F-4A03-B0AE-7533DCE16311}" type="datetimeFigureOut">
              <a:rPr lang="sr-Latn-CS"/>
              <a:pPr>
                <a:defRPr/>
              </a:pPr>
              <a:t>16.12.2014.</a:t>
            </a:fld>
            <a:endParaRPr lang="hr-HR"/>
          </a:p>
        </p:txBody>
      </p:sp>
      <p:sp>
        <p:nvSpPr>
          <p:cNvPr id="4" name="Footer Placeholder 3"/>
          <p:cNvSpPr>
            <a:spLocks noGrp="1"/>
          </p:cNvSpPr>
          <p:nvPr>
            <p:ph type="ftr" sz="quarter" idx="2"/>
          </p:nvPr>
        </p:nvSpPr>
        <p:spPr>
          <a:xfrm>
            <a:off x="0" y="9447213"/>
            <a:ext cx="2971800" cy="4968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hr-HR"/>
          </a:p>
        </p:txBody>
      </p:sp>
      <p:sp>
        <p:nvSpPr>
          <p:cNvPr id="5" name="Slide Number Placeholder 4"/>
          <p:cNvSpPr>
            <a:spLocks noGrp="1"/>
          </p:cNvSpPr>
          <p:nvPr>
            <p:ph type="sldNum" sz="quarter" idx="3"/>
          </p:nvPr>
        </p:nvSpPr>
        <p:spPr>
          <a:xfrm>
            <a:off x="3884613" y="9447213"/>
            <a:ext cx="2971800" cy="4968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70CB57D-7086-4FF4-A4A7-BBCDA1472EC4}" type="slidenum">
              <a:rPr lang="hr-HR"/>
              <a:pPr>
                <a:defRPr/>
              </a:pPr>
              <a:t>‹#›</a:t>
            </a:fld>
            <a:endParaRPr lang="hr-HR"/>
          </a:p>
        </p:txBody>
      </p:sp>
    </p:spTree>
    <p:extLst>
      <p:ext uri="{BB962C8B-B14F-4D97-AF65-F5344CB8AC3E}">
        <p14:creationId xmlns:p14="http://schemas.microsoft.com/office/powerpoint/2010/main" val="10932875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idx="1"/>
          </p:nvPr>
        </p:nvSpPr>
        <p:spPr>
          <a:xfrm>
            <a:off x="3884613" y="0"/>
            <a:ext cx="2971800" cy="496888"/>
          </a:xfrm>
          <a:prstGeom prst="rect">
            <a:avLst/>
          </a:prstGeom>
        </p:spPr>
        <p:txBody>
          <a:bodyPr vert="horz" lIns="91440" tIns="45720" rIns="91440" bIns="45720" rtlCol="0"/>
          <a:lstStyle>
            <a:lvl1pPr algn="r">
              <a:defRPr sz="1200"/>
            </a:lvl1pPr>
          </a:lstStyle>
          <a:p>
            <a:fld id="{9E8D4933-947E-470A-8BA1-CF3EA4835BB1}" type="datetimeFigureOut">
              <a:rPr lang="hr-HR" smtClean="0"/>
              <a:pPr/>
              <a:t>16.12.2014.</a:t>
            </a:fld>
            <a:endParaRPr lang="hr-HR"/>
          </a:p>
        </p:txBody>
      </p:sp>
      <p:sp>
        <p:nvSpPr>
          <p:cNvPr id="4" name="Slide Image Placeholder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1440" tIns="45720" rIns="91440" bIns="45720" rtlCol="0" anchor="ctr"/>
          <a:lstStyle/>
          <a:p>
            <a:endParaRPr lang="hr-HR"/>
          </a:p>
        </p:txBody>
      </p:sp>
      <p:sp>
        <p:nvSpPr>
          <p:cNvPr id="5" name="Notes Placeholder 4"/>
          <p:cNvSpPr>
            <a:spLocks noGrp="1"/>
          </p:cNvSpPr>
          <p:nvPr>
            <p:ph type="body" sz="quarter" idx="3"/>
          </p:nvPr>
        </p:nvSpPr>
        <p:spPr>
          <a:xfrm>
            <a:off x="685800" y="4724400"/>
            <a:ext cx="5486400" cy="44751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6" name="Footer Placeholder 5"/>
          <p:cNvSpPr>
            <a:spLocks noGrp="1"/>
          </p:cNvSpPr>
          <p:nvPr>
            <p:ph type="ftr" sz="quarter" idx="4"/>
          </p:nvPr>
        </p:nvSpPr>
        <p:spPr>
          <a:xfrm>
            <a:off x="0" y="9447213"/>
            <a:ext cx="2971800" cy="496887"/>
          </a:xfrm>
          <a:prstGeom prst="rect">
            <a:avLst/>
          </a:prstGeom>
        </p:spPr>
        <p:txBody>
          <a:bodyPr vert="horz" lIns="91440" tIns="45720" rIns="91440" bIns="45720" rtlCol="0" anchor="b"/>
          <a:lstStyle>
            <a:lvl1pPr algn="l">
              <a:defRPr sz="1200"/>
            </a:lvl1pPr>
          </a:lstStyle>
          <a:p>
            <a:endParaRPr lang="hr-HR"/>
          </a:p>
        </p:txBody>
      </p:sp>
      <p:sp>
        <p:nvSpPr>
          <p:cNvPr id="7" name="Slide Number Placeholder 6"/>
          <p:cNvSpPr>
            <a:spLocks noGrp="1"/>
          </p:cNvSpPr>
          <p:nvPr>
            <p:ph type="sldNum" sz="quarter" idx="5"/>
          </p:nvPr>
        </p:nvSpPr>
        <p:spPr>
          <a:xfrm>
            <a:off x="3884613" y="9447213"/>
            <a:ext cx="2971800" cy="496887"/>
          </a:xfrm>
          <a:prstGeom prst="rect">
            <a:avLst/>
          </a:prstGeom>
        </p:spPr>
        <p:txBody>
          <a:bodyPr vert="horz" lIns="91440" tIns="45720" rIns="91440" bIns="45720" rtlCol="0" anchor="b"/>
          <a:lstStyle>
            <a:lvl1pPr algn="r">
              <a:defRPr sz="1200"/>
            </a:lvl1pPr>
          </a:lstStyle>
          <a:p>
            <a:fld id="{85ADEDAD-99C7-44D9-80D7-02403A1CED4E}" type="slidenum">
              <a:rPr lang="hr-HR" smtClean="0"/>
              <a:pPr/>
              <a:t>‹#›</a:t>
            </a:fld>
            <a:endParaRPr lang="hr-HR"/>
          </a:p>
        </p:txBody>
      </p:sp>
    </p:spTree>
    <p:extLst>
      <p:ext uri="{BB962C8B-B14F-4D97-AF65-F5344CB8AC3E}">
        <p14:creationId xmlns:p14="http://schemas.microsoft.com/office/powerpoint/2010/main" val="483323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4" name="Rectangle 3"/>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Straight Connector 4"/>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extLst/>
          </a:lstStyle>
          <a:p>
            <a:pPr>
              <a:defRPr/>
            </a:pPr>
            <a:endParaRPr lang="en-US">
              <a:latin typeface="Arial" pitchFamily="34" charset="0"/>
              <a:cs typeface="Arial" pitchFamily="34" charset="0"/>
            </a:endParaRPr>
          </a:p>
        </p:txBody>
      </p:sp>
      <p:sp>
        <p:nvSpPr>
          <p:cNvPr id="12" name="Title 11"/>
          <p:cNvSpPr>
            <a:spLocks noGrp="1"/>
          </p:cNvSpPr>
          <p:nvPr>
            <p:ph type="ctrTitle"/>
          </p:nvPr>
        </p:nvSpPr>
        <p:spPr>
          <a:xfrm>
            <a:off x="3366868" y="533400"/>
            <a:ext cx="5105400" cy="2868168"/>
          </a:xfrm>
        </p:spPr>
        <p:txBody>
          <a:bodyPr>
            <a:noAutofit/>
          </a:bodyPr>
          <a:lstStyle>
            <a:lvl1pPr algn="r">
              <a:defRPr sz="4200" b="1"/>
            </a:lvl1pPr>
            <a:extLst/>
          </a:lstStyle>
          <a:p>
            <a:r>
              <a:rPr lang="en-US" smtClean="0"/>
              <a:t>Click to edit Master title style</a:t>
            </a:r>
            <a:endParaRPr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6" name="Date Placeholder 30"/>
          <p:cNvSpPr>
            <a:spLocks noGrp="1"/>
          </p:cNvSpPr>
          <p:nvPr>
            <p:ph type="dt" sz="half" idx="10"/>
          </p:nvPr>
        </p:nvSpPr>
        <p:spPr>
          <a:xfrm>
            <a:off x="5870575" y="6557963"/>
            <a:ext cx="2003425" cy="227012"/>
          </a:xfrm>
        </p:spPr>
        <p:txBody>
          <a:bodyPr/>
          <a:lstStyle>
            <a:lvl1pPr>
              <a:defRPr lang="en-US">
                <a:solidFill>
                  <a:srgbClr val="FFFFFF"/>
                </a:solidFill>
              </a:defRPr>
            </a:lvl1pPr>
            <a:extLst/>
          </a:lstStyle>
          <a:p>
            <a:pPr>
              <a:defRPr/>
            </a:pPr>
            <a:fld id="{CAA634C9-0236-4095-B498-85C956BF5D30}" type="datetimeFigureOut">
              <a:rPr lang="sr-Latn-CS"/>
              <a:pPr>
                <a:defRPr/>
              </a:pPr>
              <a:t>16.12.2014.</a:t>
            </a:fld>
            <a:endParaRPr lang="hr-HR"/>
          </a:p>
        </p:txBody>
      </p:sp>
      <p:sp>
        <p:nvSpPr>
          <p:cNvPr id="7" name="Footer Placeholder 17"/>
          <p:cNvSpPr>
            <a:spLocks noGrp="1"/>
          </p:cNvSpPr>
          <p:nvPr>
            <p:ph type="ftr" sz="quarter" idx="11"/>
          </p:nvPr>
        </p:nvSpPr>
        <p:spPr>
          <a:xfrm>
            <a:off x="2819400" y="6557963"/>
            <a:ext cx="2927350" cy="228600"/>
          </a:xfrm>
        </p:spPr>
        <p:txBody>
          <a:bodyPr/>
          <a:lstStyle>
            <a:lvl1pPr>
              <a:defRPr lang="en-US">
                <a:solidFill>
                  <a:srgbClr val="FFFFFF"/>
                </a:solidFill>
              </a:defRPr>
            </a:lvl1pPr>
            <a:extLst/>
          </a:lstStyle>
          <a:p>
            <a:pPr>
              <a:defRPr/>
            </a:pPr>
            <a:endParaRPr lang="hr-HR"/>
          </a:p>
        </p:txBody>
      </p:sp>
      <p:sp>
        <p:nvSpPr>
          <p:cNvPr id="8" name="Slide Number Placeholder 28"/>
          <p:cNvSpPr>
            <a:spLocks noGrp="1"/>
          </p:cNvSpPr>
          <p:nvPr>
            <p:ph type="sldNum" sz="quarter" idx="12"/>
          </p:nvPr>
        </p:nvSpPr>
        <p:spPr>
          <a:xfrm>
            <a:off x="7880350" y="6556375"/>
            <a:ext cx="588963" cy="228600"/>
          </a:xfrm>
        </p:spPr>
        <p:txBody>
          <a:bodyPr/>
          <a:lstStyle>
            <a:lvl1pPr>
              <a:defRPr lang="en-US">
                <a:solidFill>
                  <a:srgbClr val="FFFFFF"/>
                </a:solidFill>
              </a:defRPr>
            </a:lvl1pPr>
            <a:extLst/>
          </a:lstStyle>
          <a:p>
            <a:pPr>
              <a:defRPr/>
            </a:pPr>
            <a:fld id="{86A16879-915F-455D-B967-1C32092C6593}" type="slidenum">
              <a:rPr lang="hr-HR"/>
              <a:pPr>
                <a:defRPr/>
              </a:pPr>
              <a:t>‹#›</a:t>
            </a:fld>
            <a:endParaRPr lang="hr-H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6"/>
          <p:cNvSpPr>
            <a:spLocks noGrp="1"/>
          </p:cNvSpPr>
          <p:nvPr>
            <p:ph type="dt" sz="half" idx="10"/>
          </p:nvPr>
        </p:nvSpPr>
        <p:spPr/>
        <p:txBody>
          <a:bodyPr/>
          <a:lstStyle>
            <a:lvl1pPr>
              <a:defRPr/>
            </a:lvl1pPr>
          </a:lstStyle>
          <a:p>
            <a:pPr>
              <a:defRPr/>
            </a:pPr>
            <a:fld id="{7B4CB3F0-F1F3-422D-9D71-11D86086DFE4}" type="datetimeFigureOut">
              <a:rPr lang="sr-Latn-CS"/>
              <a:pPr>
                <a:defRPr/>
              </a:pPr>
              <a:t>16.12.2014.</a:t>
            </a:fld>
            <a:endParaRPr lang="hr-HR"/>
          </a:p>
        </p:txBody>
      </p:sp>
      <p:sp>
        <p:nvSpPr>
          <p:cNvPr id="5" name="Footer Placeholder 3"/>
          <p:cNvSpPr>
            <a:spLocks noGrp="1"/>
          </p:cNvSpPr>
          <p:nvPr>
            <p:ph type="ftr" sz="quarter" idx="11"/>
          </p:nvPr>
        </p:nvSpPr>
        <p:spPr/>
        <p:txBody>
          <a:bodyPr/>
          <a:lstStyle>
            <a:lvl1pPr>
              <a:defRPr/>
            </a:lvl1pPr>
          </a:lstStyle>
          <a:p>
            <a:pPr>
              <a:defRPr/>
            </a:pPr>
            <a:endParaRPr lang="hr-HR"/>
          </a:p>
        </p:txBody>
      </p:sp>
      <p:sp>
        <p:nvSpPr>
          <p:cNvPr id="6" name="Slide Number Placeholder 15"/>
          <p:cNvSpPr>
            <a:spLocks noGrp="1"/>
          </p:cNvSpPr>
          <p:nvPr>
            <p:ph type="sldNum" sz="quarter" idx="12"/>
          </p:nvPr>
        </p:nvSpPr>
        <p:spPr/>
        <p:txBody>
          <a:bodyPr/>
          <a:lstStyle>
            <a:lvl1pPr>
              <a:defRPr/>
            </a:lvl1pPr>
          </a:lstStyle>
          <a:p>
            <a:pPr>
              <a:defRPr/>
            </a:pPr>
            <a:fld id="{1C6023C6-D0AA-46B5-A716-664F2DB8AB41}" type="slidenum">
              <a:rPr lang="hr-HR"/>
              <a:pPr>
                <a:defRPr/>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243388" y="6557963"/>
            <a:ext cx="2001837" cy="227012"/>
          </a:xfrm>
        </p:spPr>
        <p:txBody>
          <a:bodyPr/>
          <a:lstStyle>
            <a:lvl1pPr>
              <a:defRPr/>
            </a:lvl1pPr>
            <a:extLst/>
          </a:lstStyle>
          <a:p>
            <a:pPr>
              <a:defRPr/>
            </a:pPr>
            <a:fld id="{0AFD7064-88BA-4B69-8BDC-1AC72929A807}" type="datetimeFigureOut">
              <a:rPr lang="sr-Latn-CS"/>
              <a:pPr>
                <a:defRPr/>
              </a:pPr>
              <a:t>16.12.2014.</a:t>
            </a:fld>
            <a:endParaRPr lang="hr-HR"/>
          </a:p>
        </p:txBody>
      </p:sp>
      <p:sp>
        <p:nvSpPr>
          <p:cNvPr id="5" name="Footer Placeholder 4"/>
          <p:cNvSpPr>
            <a:spLocks noGrp="1"/>
          </p:cNvSpPr>
          <p:nvPr>
            <p:ph type="ftr" sz="quarter" idx="11"/>
          </p:nvPr>
        </p:nvSpPr>
        <p:spPr>
          <a:xfrm>
            <a:off x="457200" y="6556375"/>
            <a:ext cx="3657600" cy="228600"/>
          </a:xfrm>
        </p:spPr>
        <p:txBody>
          <a:bodyPr/>
          <a:lstStyle>
            <a:lvl1pPr>
              <a:defRPr/>
            </a:lvl1pPr>
            <a:extLst/>
          </a:lstStyle>
          <a:p>
            <a:pPr>
              <a:defRPr/>
            </a:pPr>
            <a:endParaRPr lang="hr-HR"/>
          </a:p>
        </p:txBody>
      </p:sp>
      <p:sp>
        <p:nvSpPr>
          <p:cNvPr id="6" name="Slide Number Placeholder 5"/>
          <p:cNvSpPr>
            <a:spLocks noGrp="1"/>
          </p:cNvSpPr>
          <p:nvPr>
            <p:ph type="sldNum" sz="quarter" idx="12"/>
          </p:nvPr>
        </p:nvSpPr>
        <p:spPr>
          <a:xfrm>
            <a:off x="6254750" y="6553200"/>
            <a:ext cx="587375" cy="228600"/>
          </a:xfrm>
        </p:spPr>
        <p:txBody>
          <a:bodyPr/>
          <a:lstStyle>
            <a:lvl1pPr>
              <a:defRPr>
                <a:solidFill>
                  <a:schemeClr val="tx2"/>
                </a:solidFill>
              </a:defRPr>
            </a:lvl1pPr>
            <a:extLst/>
          </a:lstStyle>
          <a:p>
            <a:pPr>
              <a:defRPr/>
            </a:pPr>
            <a:fld id="{FE50505B-757E-4727-A01A-E507F5479ACA}" type="slidenum">
              <a:rPr lang="hr-HR"/>
              <a:pPr>
                <a:defRPr/>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6"/>
          <p:cNvSpPr>
            <a:spLocks noGrp="1"/>
          </p:cNvSpPr>
          <p:nvPr>
            <p:ph type="dt" sz="half" idx="10"/>
          </p:nvPr>
        </p:nvSpPr>
        <p:spPr/>
        <p:txBody>
          <a:bodyPr/>
          <a:lstStyle>
            <a:lvl1pPr>
              <a:defRPr/>
            </a:lvl1pPr>
          </a:lstStyle>
          <a:p>
            <a:pPr>
              <a:defRPr/>
            </a:pPr>
            <a:fld id="{A98AA15E-DD13-41ED-8522-4B181BA8F680}" type="datetimeFigureOut">
              <a:rPr lang="sr-Latn-CS"/>
              <a:pPr>
                <a:defRPr/>
              </a:pPr>
              <a:t>16.12.2014.</a:t>
            </a:fld>
            <a:endParaRPr lang="hr-HR"/>
          </a:p>
        </p:txBody>
      </p:sp>
      <p:sp>
        <p:nvSpPr>
          <p:cNvPr id="5" name="Footer Placeholder 3"/>
          <p:cNvSpPr>
            <a:spLocks noGrp="1"/>
          </p:cNvSpPr>
          <p:nvPr>
            <p:ph type="ftr" sz="quarter" idx="11"/>
          </p:nvPr>
        </p:nvSpPr>
        <p:spPr/>
        <p:txBody>
          <a:bodyPr/>
          <a:lstStyle>
            <a:lvl1pPr>
              <a:defRPr/>
            </a:lvl1pPr>
          </a:lstStyle>
          <a:p>
            <a:pPr>
              <a:defRPr/>
            </a:pPr>
            <a:endParaRPr lang="hr-HR"/>
          </a:p>
        </p:txBody>
      </p:sp>
      <p:sp>
        <p:nvSpPr>
          <p:cNvPr id="6" name="Slide Number Placeholder 15"/>
          <p:cNvSpPr>
            <a:spLocks noGrp="1"/>
          </p:cNvSpPr>
          <p:nvPr>
            <p:ph type="sldNum" sz="quarter" idx="12"/>
          </p:nvPr>
        </p:nvSpPr>
        <p:spPr/>
        <p:txBody>
          <a:bodyPr/>
          <a:lstStyle>
            <a:lvl1pPr>
              <a:defRPr/>
            </a:lvl1pPr>
          </a:lstStyle>
          <a:p>
            <a:pPr>
              <a:defRPr/>
            </a:pPr>
            <a:fld id="{25F0BF95-6B68-450A-B61F-4E29DC6FEAFE}" type="slidenum">
              <a:rPr lang="hr-HR"/>
              <a:pPr>
                <a:defRPr/>
              </a:pPr>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anchor="t"/>
          <a:lstStyle>
            <a:lvl1pPr algn="r">
              <a:buNone/>
              <a:defRPr sz="4200" b="1" cap="all"/>
            </a:lvl1pPr>
            <a:extLst/>
          </a:lstStyle>
          <a:p>
            <a:r>
              <a:rPr lang="en-US" smtClean="0"/>
              <a:t>Click to edit Master title style</a:t>
            </a:r>
            <a:endParaRPr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4" name="Date Placeholder 3"/>
          <p:cNvSpPr>
            <a:spLocks noGrp="1"/>
          </p:cNvSpPr>
          <p:nvPr>
            <p:ph type="dt" sz="half" idx="10"/>
          </p:nvPr>
        </p:nvSpPr>
        <p:spPr>
          <a:xfrm>
            <a:off x="4724400" y="6556375"/>
            <a:ext cx="2001838" cy="227013"/>
          </a:xfrm>
        </p:spPr>
        <p:txBody>
          <a:bodyPr/>
          <a:lstStyle>
            <a:lvl1pPr>
              <a:defRPr>
                <a:solidFill>
                  <a:schemeClr val="tx2"/>
                </a:solidFill>
              </a:defRPr>
            </a:lvl1pPr>
            <a:extLst/>
          </a:lstStyle>
          <a:p>
            <a:pPr>
              <a:defRPr/>
            </a:pPr>
            <a:fld id="{99C4AF0A-7AF2-4682-B31E-0C3E08128924}" type="datetimeFigureOut">
              <a:rPr lang="sr-Latn-CS"/>
              <a:pPr>
                <a:defRPr/>
              </a:pPr>
              <a:t>16.12.2014.</a:t>
            </a:fld>
            <a:endParaRPr lang="hr-HR"/>
          </a:p>
        </p:txBody>
      </p:sp>
      <p:sp>
        <p:nvSpPr>
          <p:cNvPr id="5" name="Footer Placeholder 4"/>
          <p:cNvSpPr>
            <a:spLocks noGrp="1"/>
          </p:cNvSpPr>
          <p:nvPr>
            <p:ph type="ftr" sz="quarter" idx="11"/>
          </p:nvPr>
        </p:nvSpPr>
        <p:spPr>
          <a:xfrm>
            <a:off x="1735138" y="6556375"/>
            <a:ext cx="2895600" cy="228600"/>
          </a:xfrm>
        </p:spPr>
        <p:txBody>
          <a:bodyPr/>
          <a:lstStyle>
            <a:lvl1pPr>
              <a:defRPr>
                <a:solidFill>
                  <a:schemeClr val="tx2"/>
                </a:solidFill>
              </a:defRPr>
            </a:lvl1pPr>
            <a:extLst/>
          </a:lstStyle>
          <a:p>
            <a:pPr>
              <a:defRPr/>
            </a:pPr>
            <a:endParaRPr lang="hr-HR"/>
          </a:p>
        </p:txBody>
      </p:sp>
      <p:sp>
        <p:nvSpPr>
          <p:cNvPr id="6" name="Slide Number Placeholder 5"/>
          <p:cNvSpPr>
            <a:spLocks noGrp="1"/>
          </p:cNvSpPr>
          <p:nvPr>
            <p:ph type="sldNum" sz="quarter" idx="12"/>
          </p:nvPr>
        </p:nvSpPr>
        <p:spPr>
          <a:xfrm>
            <a:off x="6734175" y="6554788"/>
            <a:ext cx="587375" cy="228600"/>
          </a:xfrm>
        </p:spPr>
        <p:txBody>
          <a:bodyPr/>
          <a:lstStyle>
            <a:lvl1pPr>
              <a:defRPr/>
            </a:lvl1pPr>
            <a:extLst/>
          </a:lstStyle>
          <a:p>
            <a:pPr>
              <a:defRPr/>
            </a:pPr>
            <a:fld id="{EFB15D35-C413-4225-AB88-3FE0F3881F21}" type="slidenum">
              <a:rPr lang="hr-HR"/>
              <a:pPr>
                <a:defRPr/>
              </a:pPr>
              <a:t>‹#›</a:t>
            </a:fld>
            <a:endParaRPr lang="hr-H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457200"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178808"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6"/>
          <p:cNvSpPr>
            <a:spLocks noGrp="1"/>
          </p:cNvSpPr>
          <p:nvPr>
            <p:ph type="dt" sz="half" idx="10"/>
          </p:nvPr>
        </p:nvSpPr>
        <p:spPr/>
        <p:txBody>
          <a:bodyPr/>
          <a:lstStyle>
            <a:lvl1pPr>
              <a:defRPr/>
            </a:lvl1pPr>
          </a:lstStyle>
          <a:p>
            <a:pPr>
              <a:defRPr/>
            </a:pPr>
            <a:fld id="{74359838-737D-4D1D-B384-376D90F72825}" type="datetimeFigureOut">
              <a:rPr lang="sr-Latn-CS"/>
              <a:pPr>
                <a:defRPr/>
              </a:pPr>
              <a:t>16.12.2014.</a:t>
            </a:fld>
            <a:endParaRPr lang="hr-HR"/>
          </a:p>
        </p:txBody>
      </p:sp>
      <p:sp>
        <p:nvSpPr>
          <p:cNvPr id="6" name="Footer Placeholder 3"/>
          <p:cNvSpPr>
            <a:spLocks noGrp="1"/>
          </p:cNvSpPr>
          <p:nvPr>
            <p:ph type="ftr" sz="quarter" idx="11"/>
          </p:nvPr>
        </p:nvSpPr>
        <p:spPr/>
        <p:txBody>
          <a:bodyPr/>
          <a:lstStyle>
            <a:lvl1pPr>
              <a:defRPr/>
            </a:lvl1pPr>
          </a:lstStyle>
          <a:p>
            <a:pPr>
              <a:defRPr/>
            </a:pPr>
            <a:endParaRPr lang="hr-HR"/>
          </a:p>
        </p:txBody>
      </p:sp>
      <p:sp>
        <p:nvSpPr>
          <p:cNvPr id="7" name="Slide Number Placeholder 15"/>
          <p:cNvSpPr>
            <a:spLocks noGrp="1"/>
          </p:cNvSpPr>
          <p:nvPr>
            <p:ph type="sldNum" sz="quarter" idx="12"/>
          </p:nvPr>
        </p:nvSpPr>
        <p:spPr/>
        <p:txBody>
          <a:bodyPr/>
          <a:lstStyle>
            <a:lvl1pPr>
              <a:defRPr/>
            </a:lvl1pPr>
          </a:lstStyle>
          <a:p>
            <a:pPr>
              <a:defRPr/>
            </a:pPr>
            <a:fld id="{215D26D6-C173-4B78-A393-96841515C44C}" type="slidenum">
              <a:rPr lang="hr-HR"/>
              <a:pPr>
                <a:defRPr/>
              </a:pPr>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6"/>
          <p:cNvSpPr>
            <a:spLocks noGrp="1"/>
          </p:cNvSpPr>
          <p:nvPr>
            <p:ph type="dt" sz="half" idx="10"/>
          </p:nvPr>
        </p:nvSpPr>
        <p:spPr/>
        <p:txBody>
          <a:bodyPr/>
          <a:lstStyle>
            <a:lvl1pPr>
              <a:defRPr/>
            </a:lvl1pPr>
          </a:lstStyle>
          <a:p>
            <a:pPr>
              <a:defRPr/>
            </a:pPr>
            <a:fld id="{DC4E528B-AEE3-4707-A08E-D742AC87E108}" type="datetimeFigureOut">
              <a:rPr lang="sr-Latn-CS"/>
              <a:pPr>
                <a:defRPr/>
              </a:pPr>
              <a:t>16.12.2014.</a:t>
            </a:fld>
            <a:endParaRPr lang="hr-HR"/>
          </a:p>
        </p:txBody>
      </p:sp>
      <p:sp>
        <p:nvSpPr>
          <p:cNvPr id="8" name="Footer Placeholder 3"/>
          <p:cNvSpPr>
            <a:spLocks noGrp="1"/>
          </p:cNvSpPr>
          <p:nvPr>
            <p:ph type="ftr" sz="quarter" idx="11"/>
          </p:nvPr>
        </p:nvSpPr>
        <p:spPr/>
        <p:txBody>
          <a:bodyPr/>
          <a:lstStyle>
            <a:lvl1pPr>
              <a:defRPr/>
            </a:lvl1pPr>
          </a:lstStyle>
          <a:p>
            <a:pPr>
              <a:defRPr/>
            </a:pPr>
            <a:endParaRPr lang="hr-HR"/>
          </a:p>
        </p:txBody>
      </p:sp>
      <p:sp>
        <p:nvSpPr>
          <p:cNvPr id="9" name="Slide Number Placeholder 15"/>
          <p:cNvSpPr>
            <a:spLocks noGrp="1"/>
          </p:cNvSpPr>
          <p:nvPr>
            <p:ph type="sldNum" sz="quarter" idx="12"/>
          </p:nvPr>
        </p:nvSpPr>
        <p:spPr/>
        <p:txBody>
          <a:bodyPr/>
          <a:lstStyle>
            <a:lvl1pPr>
              <a:defRPr/>
            </a:lvl1pPr>
          </a:lstStyle>
          <a:p>
            <a:pPr>
              <a:defRPr/>
            </a:pPr>
            <a:fld id="{2E80F11D-5B7D-41A9-8F83-B09CCEADB624}" type="slidenum">
              <a:rPr lang="hr-HR"/>
              <a:pPr>
                <a:defRPr/>
              </a:pPr>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lang="en-US" smtClean="0"/>
              <a:t>Click to edit Master title style</a:t>
            </a:r>
            <a:endParaRPr lang="en-US"/>
          </a:p>
        </p:txBody>
      </p:sp>
      <p:sp>
        <p:nvSpPr>
          <p:cNvPr id="3" name="Date Placeholder 26"/>
          <p:cNvSpPr>
            <a:spLocks noGrp="1"/>
          </p:cNvSpPr>
          <p:nvPr>
            <p:ph type="dt" sz="half" idx="10"/>
          </p:nvPr>
        </p:nvSpPr>
        <p:spPr/>
        <p:txBody>
          <a:bodyPr/>
          <a:lstStyle>
            <a:lvl1pPr>
              <a:defRPr/>
            </a:lvl1pPr>
          </a:lstStyle>
          <a:p>
            <a:pPr>
              <a:defRPr/>
            </a:pPr>
            <a:fld id="{08D1A863-AFF9-47DD-9E51-7BEE46443F28}" type="datetimeFigureOut">
              <a:rPr lang="sr-Latn-CS"/>
              <a:pPr>
                <a:defRPr/>
              </a:pPr>
              <a:t>16.12.2014.</a:t>
            </a:fld>
            <a:endParaRPr lang="hr-HR"/>
          </a:p>
        </p:txBody>
      </p:sp>
      <p:sp>
        <p:nvSpPr>
          <p:cNvPr id="4" name="Footer Placeholder 3"/>
          <p:cNvSpPr>
            <a:spLocks noGrp="1"/>
          </p:cNvSpPr>
          <p:nvPr>
            <p:ph type="ftr" sz="quarter" idx="11"/>
          </p:nvPr>
        </p:nvSpPr>
        <p:spPr/>
        <p:txBody>
          <a:bodyPr/>
          <a:lstStyle>
            <a:lvl1pPr>
              <a:defRPr/>
            </a:lvl1pPr>
          </a:lstStyle>
          <a:p>
            <a:pPr>
              <a:defRPr/>
            </a:pPr>
            <a:endParaRPr lang="hr-HR"/>
          </a:p>
        </p:txBody>
      </p:sp>
      <p:sp>
        <p:nvSpPr>
          <p:cNvPr id="5" name="Slide Number Placeholder 15"/>
          <p:cNvSpPr>
            <a:spLocks noGrp="1"/>
          </p:cNvSpPr>
          <p:nvPr>
            <p:ph type="sldNum" sz="quarter" idx="12"/>
          </p:nvPr>
        </p:nvSpPr>
        <p:spPr/>
        <p:txBody>
          <a:bodyPr/>
          <a:lstStyle>
            <a:lvl1pPr>
              <a:defRPr/>
            </a:lvl1pPr>
          </a:lstStyle>
          <a:p>
            <a:pPr>
              <a:defRPr/>
            </a:pPr>
            <a:fld id="{D091BD6B-4B70-45B1-8299-388C037B5AAF}" type="slidenum">
              <a:rPr lang="hr-HR"/>
              <a:pPr>
                <a:defRPr/>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6"/>
          <p:cNvSpPr>
            <a:spLocks noGrp="1"/>
          </p:cNvSpPr>
          <p:nvPr>
            <p:ph type="dt" sz="half" idx="10"/>
          </p:nvPr>
        </p:nvSpPr>
        <p:spPr/>
        <p:txBody>
          <a:bodyPr/>
          <a:lstStyle>
            <a:lvl1pPr>
              <a:defRPr/>
            </a:lvl1pPr>
          </a:lstStyle>
          <a:p>
            <a:pPr>
              <a:defRPr/>
            </a:pPr>
            <a:fld id="{211FD520-8140-444F-8251-6699994AB10D}" type="datetimeFigureOut">
              <a:rPr lang="sr-Latn-CS"/>
              <a:pPr>
                <a:defRPr/>
              </a:pPr>
              <a:t>16.12.2014.</a:t>
            </a:fld>
            <a:endParaRPr lang="hr-HR"/>
          </a:p>
        </p:txBody>
      </p:sp>
      <p:sp>
        <p:nvSpPr>
          <p:cNvPr id="3" name="Footer Placeholder 3"/>
          <p:cNvSpPr>
            <a:spLocks noGrp="1"/>
          </p:cNvSpPr>
          <p:nvPr>
            <p:ph type="ftr" sz="quarter" idx="11"/>
          </p:nvPr>
        </p:nvSpPr>
        <p:spPr/>
        <p:txBody>
          <a:bodyPr/>
          <a:lstStyle>
            <a:lvl1pPr>
              <a:defRPr/>
            </a:lvl1pPr>
          </a:lstStyle>
          <a:p>
            <a:pPr>
              <a:defRPr/>
            </a:pPr>
            <a:endParaRPr lang="hr-HR"/>
          </a:p>
        </p:txBody>
      </p:sp>
      <p:sp>
        <p:nvSpPr>
          <p:cNvPr id="4" name="Slide Number Placeholder 15"/>
          <p:cNvSpPr>
            <a:spLocks noGrp="1"/>
          </p:cNvSpPr>
          <p:nvPr>
            <p:ph type="sldNum" sz="quarter" idx="12"/>
          </p:nvPr>
        </p:nvSpPr>
        <p:spPr/>
        <p:txBody>
          <a:bodyPr/>
          <a:lstStyle>
            <a:lvl1pPr>
              <a:defRPr/>
            </a:lvl1pPr>
          </a:lstStyle>
          <a:p>
            <a:pPr>
              <a:defRPr/>
            </a:pPr>
            <a:fld id="{0DECC7DE-C213-48D6-9A8B-5391AB8CAFB5}" type="slidenum">
              <a:rPr lang="hr-HR"/>
              <a:pPr>
                <a:defRPr/>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lstStyle>
            <a:lvl1pPr algn="l">
              <a:buNone/>
              <a:defRPr lang="en-US" sz="2400" baseline="0" smtClean="0"/>
            </a:lvl1pPr>
            <a:extLst/>
          </a:lstStyle>
          <a:p>
            <a:r>
              <a:rPr lang="en-US" smtClean="0"/>
              <a:t>Click to edit Master title style</a:t>
            </a:r>
            <a:endParaRPr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6"/>
          <p:cNvSpPr>
            <a:spLocks noGrp="1"/>
          </p:cNvSpPr>
          <p:nvPr>
            <p:ph type="dt" sz="half" idx="10"/>
          </p:nvPr>
        </p:nvSpPr>
        <p:spPr/>
        <p:txBody>
          <a:bodyPr/>
          <a:lstStyle>
            <a:lvl1pPr>
              <a:defRPr/>
            </a:lvl1pPr>
          </a:lstStyle>
          <a:p>
            <a:pPr>
              <a:defRPr/>
            </a:pPr>
            <a:fld id="{E91037C8-38B0-42E5-B2CD-13B22759176F}" type="datetimeFigureOut">
              <a:rPr lang="sr-Latn-CS"/>
              <a:pPr>
                <a:defRPr/>
              </a:pPr>
              <a:t>16.12.2014.</a:t>
            </a:fld>
            <a:endParaRPr lang="hr-HR"/>
          </a:p>
        </p:txBody>
      </p:sp>
      <p:sp>
        <p:nvSpPr>
          <p:cNvPr id="6" name="Footer Placeholder 3"/>
          <p:cNvSpPr>
            <a:spLocks noGrp="1"/>
          </p:cNvSpPr>
          <p:nvPr>
            <p:ph type="ftr" sz="quarter" idx="11"/>
          </p:nvPr>
        </p:nvSpPr>
        <p:spPr/>
        <p:txBody>
          <a:bodyPr/>
          <a:lstStyle>
            <a:lvl1pPr>
              <a:defRPr/>
            </a:lvl1pPr>
          </a:lstStyle>
          <a:p>
            <a:pPr>
              <a:defRPr/>
            </a:pPr>
            <a:endParaRPr lang="hr-HR"/>
          </a:p>
        </p:txBody>
      </p:sp>
      <p:sp>
        <p:nvSpPr>
          <p:cNvPr id="7" name="Slide Number Placeholder 15"/>
          <p:cNvSpPr>
            <a:spLocks noGrp="1"/>
          </p:cNvSpPr>
          <p:nvPr>
            <p:ph type="sldNum" sz="quarter" idx="12"/>
          </p:nvPr>
        </p:nvSpPr>
        <p:spPr/>
        <p:txBody>
          <a:bodyPr/>
          <a:lstStyle>
            <a:lvl1pPr>
              <a:defRPr/>
            </a:lvl1pPr>
          </a:lstStyle>
          <a:p>
            <a:pPr>
              <a:defRPr/>
            </a:pPr>
            <a:fld id="{A9485B9B-2AA9-4936-99D2-6A780925B543}" type="slidenum">
              <a:rPr lang="hr-HR"/>
              <a:pPr>
                <a:defRPr/>
              </a:pPr>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5" name="Rectangle 4"/>
          <p:cNvSpPr/>
          <p:nvPr/>
        </p:nvSpPr>
        <p:spPr>
          <a:xfrm rot="21240000">
            <a:off x="598488" y="1004888"/>
            <a:ext cx="4319587" cy="431165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a:p>
        </p:txBody>
      </p:sp>
      <p:sp>
        <p:nvSpPr>
          <p:cNvPr id="6" name="Rectangle 5"/>
          <p:cNvSpPr/>
          <p:nvPr/>
        </p:nvSpPr>
        <p:spPr>
          <a:xfrm rot="21420000">
            <a:off x="596900" y="998538"/>
            <a:ext cx="4319588" cy="431323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a:p>
        </p:txBody>
      </p:sp>
      <p:sp>
        <p:nvSpPr>
          <p:cNvPr id="2" name="Title 1"/>
          <p:cNvSpPr>
            <a:spLocks noGrp="1"/>
          </p:cNvSpPr>
          <p:nvPr>
            <p:ph type="title"/>
          </p:nvPr>
        </p:nvSpPr>
        <p:spPr>
          <a:xfrm>
            <a:off x="5389098" y="1143000"/>
            <a:ext cx="342900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en-US" smtClean="0"/>
              <a:t>Click to edit Master title style</a:t>
            </a:r>
            <a:endParaRPr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7" name="Date Placeholder 4"/>
          <p:cNvSpPr>
            <a:spLocks noGrp="1"/>
          </p:cNvSpPr>
          <p:nvPr>
            <p:ph type="dt" sz="half" idx="10"/>
          </p:nvPr>
        </p:nvSpPr>
        <p:spPr/>
        <p:txBody>
          <a:bodyPr/>
          <a:lstStyle>
            <a:lvl1pPr>
              <a:defRPr/>
            </a:lvl1pPr>
            <a:extLst/>
          </a:lstStyle>
          <a:p>
            <a:pPr>
              <a:defRPr/>
            </a:pPr>
            <a:fld id="{534A01F8-11B1-4A6F-8841-685B46D794DA}" type="datetimeFigureOut">
              <a:rPr lang="sr-Latn-CS"/>
              <a:pPr>
                <a:defRPr/>
              </a:pPr>
              <a:t>16.12.2014.</a:t>
            </a:fld>
            <a:endParaRPr lang="hr-HR"/>
          </a:p>
        </p:txBody>
      </p:sp>
      <p:sp>
        <p:nvSpPr>
          <p:cNvPr id="8" name="Footer Placeholder 5"/>
          <p:cNvSpPr>
            <a:spLocks noGrp="1"/>
          </p:cNvSpPr>
          <p:nvPr>
            <p:ph type="ftr" sz="quarter" idx="11"/>
          </p:nvPr>
        </p:nvSpPr>
        <p:spPr/>
        <p:txBody>
          <a:bodyPr/>
          <a:lstStyle>
            <a:lvl1pPr>
              <a:defRPr/>
            </a:lvl1pPr>
            <a:extLst/>
          </a:lstStyle>
          <a:p>
            <a:pPr>
              <a:defRPr/>
            </a:pPr>
            <a:endParaRPr lang="hr-HR"/>
          </a:p>
        </p:txBody>
      </p:sp>
      <p:sp>
        <p:nvSpPr>
          <p:cNvPr id="9" name="Slide Number Placeholder 6"/>
          <p:cNvSpPr>
            <a:spLocks noGrp="1"/>
          </p:cNvSpPr>
          <p:nvPr>
            <p:ph type="sldNum" sz="quarter" idx="12"/>
          </p:nvPr>
        </p:nvSpPr>
        <p:spPr/>
        <p:txBody>
          <a:bodyPr/>
          <a:lstStyle>
            <a:lvl1pPr>
              <a:defRPr/>
            </a:lvl1pPr>
            <a:extLst/>
          </a:lstStyle>
          <a:p>
            <a:pPr>
              <a:defRPr/>
            </a:pPr>
            <a:fld id="{B3F5CC37-EDCE-4872-90AD-131AA7EDAC03}" type="slidenum">
              <a:rPr lang="hr-HR"/>
              <a:pPr>
                <a:defRPr/>
              </a:pPr>
              <a:t>‹#›</a:t>
            </a:fld>
            <a:endParaRPr lang="hr-H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3" name="Title Placeholder 2"/>
          <p:cNvSpPr>
            <a:spLocks noGrp="1"/>
          </p:cNvSpPr>
          <p:nvPr>
            <p:ph type="title"/>
          </p:nvPr>
        </p:nvSpPr>
        <p:spPr>
          <a:xfrm>
            <a:off x="457200" y="320675"/>
            <a:ext cx="7239000" cy="1143000"/>
          </a:xfrm>
          <a:prstGeom prst="rect">
            <a:avLst/>
          </a:prstGeom>
        </p:spPr>
        <p:txBody>
          <a:bodyPr vert="horz" lIns="45720" tIns="0" rIns="45720" bIns="0" anchor="b" anchorCtr="0">
            <a:normAutofit/>
          </a:bodyPr>
          <a:lstStyle>
            <a:extLst/>
          </a:lstStyle>
          <a:p>
            <a:r>
              <a:rPr lang="en-US" smtClean="0"/>
              <a:t>Click to edit Master title style</a:t>
            </a:r>
            <a:endParaRPr lang="en-US"/>
          </a:p>
        </p:txBody>
      </p:sp>
      <p:sp>
        <p:nvSpPr>
          <p:cNvPr id="1030" name="Text Placeholder 30"/>
          <p:cNvSpPr>
            <a:spLocks noGrp="1"/>
          </p:cNvSpPr>
          <p:nvPr>
            <p:ph type="body" idx="1"/>
          </p:nvPr>
        </p:nvSpPr>
        <p:spPr bwMode="auto">
          <a:xfrm>
            <a:off x="457200" y="1609725"/>
            <a:ext cx="7239000" cy="48466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7" name="Date Placeholder 26"/>
          <p:cNvSpPr>
            <a:spLocks noGrp="1"/>
          </p:cNvSpPr>
          <p:nvPr>
            <p:ph type="dt" sz="half" idx="2"/>
          </p:nvPr>
        </p:nvSpPr>
        <p:spPr>
          <a:xfrm>
            <a:off x="4246563" y="6557963"/>
            <a:ext cx="2001837" cy="227012"/>
          </a:xfrm>
          <a:prstGeom prst="rect">
            <a:avLst/>
          </a:prstGeom>
        </p:spPr>
        <p:txBody>
          <a:bodyPr vert="horz" tIns="0" bIns="0" anchor="b"/>
          <a:lstStyle>
            <a:lvl1pPr algn="l" eaLnBrk="1" latinLnBrk="0" hangingPunct="1">
              <a:defRPr kumimoji="0" sz="1000">
                <a:solidFill>
                  <a:schemeClr val="tx2"/>
                </a:solidFill>
                <a:latin typeface="Arial" pitchFamily="34" charset="0"/>
                <a:cs typeface="Arial" pitchFamily="34" charset="0"/>
              </a:defRPr>
            </a:lvl1pPr>
            <a:extLst/>
          </a:lstStyle>
          <a:p>
            <a:pPr>
              <a:defRPr/>
            </a:pPr>
            <a:fld id="{285A6AF0-E27A-49E0-A885-3CF9C3B28421}" type="datetimeFigureOut">
              <a:rPr lang="sr-Latn-CS"/>
              <a:pPr>
                <a:defRPr/>
              </a:pPr>
              <a:t>16.12.2014.</a:t>
            </a:fld>
            <a:endParaRPr lang="hr-HR"/>
          </a:p>
        </p:txBody>
      </p:sp>
      <p:sp>
        <p:nvSpPr>
          <p:cNvPr id="4" name="Footer Placeholder 3"/>
          <p:cNvSpPr>
            <a:spLocks noGrp="1"/>
          </p:cNvSpPr>
          <p:nvPr>
            <p:ph type="ftr" sz="quarter" idx="3"/>
          </p:nvPr>
        </p:nvSpPr>
        <p:spPr>
          <a:xfrm>
            <a:off x="457200" y="6557963"/>
            <a:ext cx="3657600" cy="228600"/>
          </a:xfrm>
          <a:prstGeom prst="rect">
            <a:avLst/>
          </a:prstGeom>
        </p:spPr>
        <p:txBody>
          <a:bodyPr vert="horz" tIns="0" bIns="0" anchor="b"/>
          <a:lstStyle>
            <a:lvl1pPr algn="r" eaLnBrk="1" latinLnBrk="0" hangingPunct="1">
              <a:defRPr kumimoji="0" sz="1000">
                <a:solidFill>
                  <a:schemeClr val="tx2"/>
                </a:solidFill>
                <a:latin typeface="Arial" pitchFamily="34" charset="0"/>
                <a:cs typeface="Arial" pitchFamily="34" charset="0"/>
              </a:defRPr>
            </a:lvl1pPr>
            <a:extLst/>
          </a:lstStyle>
          <a:p>
            <a:pPr>
              <a:defRPr/>
            </a:pPr>
            <a:endParaRPr lang="hr-HR"/>
          </a:p>
        </p:txBody>
      </p:sp>
      <p:sp>
        <p:nvSpPr>
          <p:cNvPr id="16" name="Slide Number Placeholder 15"/>
          <p:cNvSpPr>
            <a:spLocks noGrp="1"/>
          </p:cNvSpPr>
          <p:nvPr>
            <p:ph type="sldNum" sz="quarter" idx="4"/>
          </p:nvPr>
        </p:nvSpPr>
        <p:spPr>
          <a:xfrm>
            <a:off x="6251575" y="6556375"/>
            <a:ext cx="588963" cy="228600"/>
          </a:xfrm>
          <a:prstGeom prst="rect">
            <a:avLst/>
          </a:prstGeom>
        </p:spPr>
        <p:txBody>
          <a:bodyPr vert="horz" lIns="0" tIns="0" rIns="0" bIns="0" anchor="b"/>
          <a:lstStyle>
            <a:lvl1pPr algn="r" eaLnBrk="1" latinLnBrk="0" hangingPunct="1">
              <a:defRPr kumimoji="0" sz="1100">
                <a:solidFill>
                  <a:schemeClr val="tx2"/>
                </a:solidFill>
                <a:latin typeface="Arial" pitchFamily="34" charset="0"/>
                <a:cs typeface="Arial" pitchFamily="34" charset="0"/>
              </a:defRPr>
            </a:lvl1pPr>
            <a:extLst/>
          </a:lstStyle>
          <a:p>
            <a:pPr>
              <a:defRPr/>
            </a:pPr>
            <a:fld id="{2FE464B9-CA4C-4D38-9BCB-51C4700FDE1A}" type="slidenum">
              <a:rPr lang="hr-HR"/>
              <a:pPr>
                <a:defRPr/>
              </a:pPr>
              <a:t>‹#›</a:t>
            </a:fld>
            <a:endParaRPr lang="hr-HR"/>
          </a:p>
        </p:txBody>
      </p:sp>
    </p:spTree>
  </p:cSld>
  <p:clrMap bg1="lt1" tx1="dk1" bg2="lt2" tx2="dk2" accent1="accent1" accent2="accent2" accent3="accent3" accent4="accent4" accent5="accent5" accent6="accent6" hlink="hlink" folHlink="folHlink"/>
  <p:sldLayoutIdLst>
    <p:sldLayoutId id="2147484163" r:id="rId1"/>
    <p:sldLayoutId id="2147484162" r:id="rId2"/>
    <p:sldLayoutId id="2147484164" r:id="rId3"/>
    <p:sldLayoutId id="2147484161" r:id="rId4"/>
    <p:sldLayoutId id="2147484160" r:id="rId5"/>
    <p:sldLayoutId id="2147484159" r:id="rId6"/>
    <p:sldLayoutId id="2147484158" r:id="rId7"/>
    <p:sldLayoutId id="2147484157" r:id="rId8"/>
    <p:sldLayoutId id="2147484165" r:id="rId9"/>
    <p:sldLayoutId id="2147484156" r:id="rId10"/>
    <p:sldLayoutId id="2147484166" r:id="rId11"/>
  </p:sldLayoutIdLst>
  <p:txStyles>
    <p:titleStyle>
      <a:lvl1pPr algn="l" rtl="0" eaLnBrk="0" fontAlgn="base" hangingPunct="0">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eaLnBrk="0" fontAlgn="base" hangingPunct="0">
        <a:spcBef>
          <a:spcPct val="0"/>
        </a:spcBef>
        <a:spcAft>
          <a:spcPct val="0"/>
        </a:spcAft>
        <a:defRPr sz="3800" b="1">
          <a:solidFill>
            <a:schemeClr val="tx1"/>
          </a:solidFill>
          <a:latin typeface="Trebuchet MS" pitchFamily="34" charset="0"/>
        </a:defRPr>
      </a:lvl2pPr>
      <a:lvl3pPr algn="l" rtl="0" eaLnBrk="0" fontAlgn="base" hangingPunct="0">
        <a:spcBef>
          <a:spcPct val="0"/>
        </a:spcBef>
        <a:spcAft>
          <a:spcPct val="0"/>
        </a:spcAft>
        <a:defRPr sz="3800" b="1">
          <a:solidFill>
            <a:schemeClr val="tx1"/>
          </a:solidFill>
          <a:latin typeface="Trebuchet MS" pitchFamily="34" charset="0"/>
        </a:defRPr>
      </a:lvl3pPr>
      <a:lvl4pPr algn="l" rtl="0" eaLnBrk="0" fontAlgn="base" hangingPunct="0">
        <a:spcBef>
          <a:spcPct val="0"/>
        </a:spcBef>
        <a:spcAft>
          <a:spcPct val="0"/>
        </a:spcAft>
        <a:defRPr sz="3800" b="1">
          <a:solidFill>
            <a:schemeClr val="tx1"/>
          </a:solidFill>
          <a:latin typeface="Trebuchet MS" pitchFamily="34" charset="0"/>
        </a:defRPr>
      </a:lvl4pPr>
      <a:lvl5pPr algn="l" rtl="0" eaLnBrk="0" fontAlgn="base" hangingPunct="0">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p:titleStyle>
    <p:bodyStyle>
      <a:lvl1pPr marL="273050" indent="-273050" algn="l" rtl="0" eaLnBrk="0" fontAlgn="base" hangingPunct="0">
        <a:spcBef>
          <a:spcPts val="600"/>
        </a:spcBef>
        <a:spcAft>
          <a:spcPct val="0"/>
        </a:spcAft>
        <a:buClr>
          <a:schemeClr val="tx2"/>
        </a:buClr>
        <a:buSzPct val="73000"/>
        <a:buFont typeface="Wingdings 2" pitchFamily="18" charset="2"/>
        <a:buChar char=""/>
        <a:defRPr sz="2600" kern="1200">
          <a:solidFill>
            <a:schemeClr val="tx1"/>
          </a:solidFill>
          <a:latin typeface="+mn-lt"/>
          <a:ea typeface="+mn-ea"/>
          <a:cs typeface="+mn-cs"/>
        </a:defRPr>
      </a:lvl1pPr>
      <a:lvl2pPr marL="520700" indent="-228600" algn="l" rtl="0" eaLnBrk="0" fontAlgn="base" hangingPunct="0">
        <a:spcBef>
          <a:spcPts val="500"/>
        </a:spcBef>
        <a:spcAft>
          <a:spcPct val="0"/>
        </a:spcAft>
        <a:buClr>
          <a:srgbClr val="10CF9B"/>
        </a:buClr>
        <a:buSzPct val="80000"/>
        <a:buFont typeface="Wingdings 2" pitchFamily="18" charset="2"/>
        <a:buChar char=""/>
        <a:defRPr sz="2300" kern="1200">
          <a:solidFill>
            <a:srgbClr val="6C6C6C"/>
          </a:solidFill>
          <a:latin typeface="+mn-lt"/>
          <a:ea typeface="+mn-ea"/>
          <a:cs typeface="+mn-cs"/>
        </a:defRPr>
      </a:lvl2pPr>
      <a:lvl3pPr marL="758825" indent="-228600" algn="l" rtl="0" eaLnBrk="0" fontAlgn="base" hangingPunct="0">
        <a:spcBef>
          <a:spcPts val="400"/>
        </a:spcBef>
        <a:spcAft>
          <a:spcPct val="0"/>
        </a:spcAft>
        <a:buClr>
          <a:srgbClr val="10CF9B"/>
        </a:buClr>
        <a:buSzPct val="60000"/>
        <a:buFont typeface="Wingdings" pitchFamily="2" charset="2"/>
        <a:buChar char=""/>
        <a:defRPr sz="2000" kern="1200">
          <a:solidFill>
            <a:schemeClr val="tx1"/>
          </a:solidFill>
          <a:latin typeface="+mn-lt"/>
          <a:ea typeface="+mn-ea"/>
          <a:cs typeface="+mn-cs"/>
        </a:defRPr>
      </a:lvl3pPr>
      <a:lvl4pPr marL="1004888" indent="-228600" algn="l" rtl="0" eaLnBrk="0" fontAlgn="base" hangingPunct="0">
        <a:spcBef>
          <a:spcPct val="20000"/>
        </a:spcBef>
        <a:spcAft>
          <a:spcPct val="0"/>
        </a:spcAft>
        <a:buClr>
          <a:srgbClr val="10CF9B"/>
        </a:buClr>
        <a:buSzPct val="80000"/>
        <a:buFont typeface="Wingdings 2" pitchFamily="18" charset="2"/>
        <a:buChar char=""/>
        <a:defRPr sz="2000" kern="1200">
          <a:solidFill>
            <a:srgbClr val="6C6C6C"/>
          </a:solidFill>
          <a:latin typeface="+mn-lt"/>
          <a:ea typeface="+mn-ea"/>
          <a:cs typeface="+mn-cs"/>
        </a:defRPr>
      </a:lvl4pPr>
      <a:lvl5pPr marL="1279525" indent="-228600" algn="l" rtl="0" eaLnBrk="0" fontAlgn="base" hangingPunct="0">
        <a:spcBef>
          <a:spcPts val="400"/>
        </a:spcBef>
        <a:spcAft>
          <a:spcPct val="0"/>
        </a:spcAft>
        <a:buClr>
          <a:srgbClr val="10CF9B"/>
        </a:buClr>
        <a:buSzPct val="70000"/>
        <a:buFont typeface="Wingdings" pitchFamily="2" charset="2"/>
        <a:buChar char=""/>
        <a:defRPr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miljen.matijasevic@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p:txBody>
          <a:bodyPr>
            <a:normAutofit/>
          </a:bodyPr>
          <a:lstStyle/>
          <a:p>
            <a:pPr eaLnBrk="1" fontAlgn="auto" hangingPunct="1">
              <a:spcAft>
                <a:spcPts val="0"/>
              </a:spcAft>
              <a:defRPr/>
            </a:pPr>
            <a:r>
              <a:rPr lang="hr-HR" dirty="0" smtClean="0"/>
              <a:t>English for Tax Administration Study 3</a:t>
            </a:r>
          </a:p>
        </p:txBody>
      </p:sp>
      <p:sp>
        <p:nvSpPr>
          <p:cNvPr id="3" name="Subtitle 2"/>
          <p:cNvSpPr>
            <a:spLocks noGrp="1"/>
          </p:cNvSpPr>
          <p:nvPr>
            <p:ph type="subTitle" idx="1"/>
          </p:nvPr>
        </p:nvSpPr>
        <p:spPr>
          <a:xfrm>
            <a:off x="685800" y="3611563"/>
            <a:ext cx="7772400" cy="1389062"/>
          </a:xfrm>
        </p:spPr>
        <p:txBody>
          <a:bodyPr>
            <a:normAutofit lnSpcReduction="10000"/>
          </a:bodyPr>
          <a:lstStyle/>
          <a:p>
            <a:pPr eaLnBrk="1" fontAlgn="auto" hangingPunct="1">
              <a:spcBef>
                <a:spcPts val="580"/>
              </a:spcBef>
              <a:spcAft>
                <a:spcPts val="0"/>
              </a:spcAft>
              <a:buFont typeface="Wingdings 2"/>
              <a:buNone/>
              <a:defRPr/>
            </a:pPr>
            <a:r>
              <a:rPr lang="hr-HR" dirty="0" smtClean="0"/>
              <a:t>Lecturer: Miljen Matijašević</a:t>
            </a:r>
          </a:p>
          <a:p>
            <a:pPr eaLnBrk="1" fontAlgn="auto" hangingPunct="1">
              <a:spcBef>
                <a:spcPts val="580"/>
              </a:spcBef>
              <a:spcAft>
                <a:spcPts val="0"/>
              </a:spcAft>
              <a:buFont typeface="Wingdings 2"/>
              <a:buNone/>
              <a:defRPr/>
            </a:pPr>
            <a:r>
              <a:rPr lang="hr-HR" sz="1900" dirty="0" smtClean="0"/>
              <a:t>e-mail: </a:t>
            </a:r>
            <a:r>
              <a:rPr lang="hr-HR" sz="1900" dirty="0" err="1" smtClean="0">
                <a:hlinkClick r:id="rId2"/>
              </a:rPr>
              <a:t>miljen.matijasevic</a:t>
            </a:r>
            <a:r>
              <a:rPr lang="hr-HR" sz="1900" dirty="0" smtClean="0">
                <a:hlinkClick r:id="rId2"/>
              </a:rPr>
              <a:t>@</a:t>
            </a:r>
            <a:r>
              <a:rPr lang="hr-HR" sz="1900" dirty="0" err="1" smtClean="0">
                <a:hlinkClick r:id="rId2"/>
              </a:rPr>
              <a:t>gmail.com</a:t>
            </a:r>
            <a:endParaRPr lang="hr-HR" sz="1900" dirty="0" smtClean="0"/>
          </a:p>
          <a:p>
            <a:pPr eaLnBrk="1" fontAlgn="auto" hangingPunct="1">
              <a:spcBef>
                <a:spcPts val="580"/>
              </a:spcBef>
              <a:spcAft>
                <a:spcPts val="0"/>
              </a:spcAft>
              <a:buFont typeface="Wingdings 2"/>
              <a:buNone/>
              <a:defRPr/>
            </a:pPr>
            <a:r>
              <a:rPr lang="hr-HR" sz="1900" dirty="0" smtClean="0"/>
              <a:t>G10, room 6, </a:t>
            </a:r>
            <a:r>
              <a:rPr lang="hr-HR" sz="1900" dirty="0" err="1" smtClean="0"/>
              <a:t>Tue</a:t>
            </a:r>
            <a:r>
              <a:rPr lang="hr-HR" sz="1900" dirty="0" smtClean="0"/>
              <a:t> 15:30-16:30</a:t>
            </a:r>
          </a:p>
          <a:p>
            <a:pPr eaLnBrk="1" fontAlgn="auto" hangingPunct="1">
              <a:spcBef>
                <a:spcPts val="580"/>
              </a:spcBef>
              <a:spcAft>
                <a:spcPts val="0"/>
              </a:spcAft>
              <a:buFont typeface="Wingdings 2"/>
              <a:buNone/>
              <a:defRPr/>
            </a:pPr>
            <a:r>
              <a:rPr lang="hr-HR" dirty="0" err="1" smtClean="0"/>
              <a:t>Session</a:t>
            </a:r>
            <a:r>
              <a:rPr lang="hr-HR" dirty="0" smtClean="0"/>
              <a:t> </a:t>
            </a:r>
            <a:r>
              <a:rPr lang="hr-HR" dirty="0" smtClean="0"/>
              <a:t>9, 16 </a:t>
            </a:r>
            <a:r>
              <a:rPr lang="hr-HR" dirty="0" err="1" smtClean="0"/>
              <a:t>Dec</a:t>
            </a:r>
            <a:r>
              <a:rPr lang="hr-HR" dirty="0" smtClean="0"/>
              <a:t> 2014</a:t>
            </a:r>
            <a:endParaRPr lang="hr-H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hr-HR" dirty="0" smtClean="0"/>
              <a:t>The main police powers are:</a:t>
            </a:r>
          </a:p>
          <a:p>
            <a:pPr lvl="1"/>
            <a:endParaRPr lang="hr-HR" dirty="0" smtClean="0"/>
          </a:p>
          <a:p>
            <a:pPr lvl="1"/>
            <a:r>
              <a:rPr lang="hr-HR" dirty="0" smtClean="0"/>
              <a:t>stop and account</a:t>
            </a:r>
          </a:p>
          <a:p>
            <a:pPr lvl="1"/>
            <a:r>
              <a:rPr lang="hr-HR" dirty="0" smtClean="0"/>
              <a:t>stop and search</a:t>
            </a:r>
          </a:p>
          <a:p>
            <a:pPr lvl="1"/>
            <a:r>
              <a:rPr lang="hr-HR" dirty="0" smtClean="0"/>
              <a:t>cautions and penalty notices</a:t>
            </a:r>
          </a:p>
          <a:p>
            <a:pPr lvl="1"/>
            <a:r>
              <a:rPr lang="hr-HR" dirty="0" smtClean="0"/>
              <a:t>entry, search and seizure</a:t>
            </a:r>
          </a:p>
          <a:p>
            <a:pPr lvl="1"/>
            <a:r>
              <a:rPr lang="hr-HR" dirty="0" smtClean="0"/>
              <a:t>arrest and detention</a:t>
            </a:r>
          </a:p>
          <a:p>
            <a:pPr lvl="1"/>
            <a:endParaRPr lang="hr-HR" dirty="0" smtClean="0"/>
          </a:p>
        </p:txBody>
      </p:sp>
      <p:sp>
        <p:nvSpPr>
          <p:cNvPr id="2" name="Title 1"/>
          <p:cNvSpPr>
            <a:spLocks noGrp="1"/>
          </p:cNvSpPr>
          <p:nvPr>
            <p:ph type="title"/>
          </p:nvPr>
        </p:nvSpPr>
        <p:spPr/>
        <p:txBody>
          <a:bodyPr>
            <a:normAutofit fontScale="90000"/>
          </a:bodyPr>
          <a:lstStyle/>
          <a:p>
            <a:r>
              <a:rPr lang="hr-HR" dirty="0" smtClean="0"/>
              <a:t>Police Powers in Great Britain</a:t>
            </a:r>
            <a:endParaRPr lang="hr-HR" dirty="0"/>
          </a:p>
        </p:txBody>
      </p:sp>
    </p:spTree>
    <p:extLst>
      <p:ext uri="{BB962C8B-B14F-4D97-AF65-F5344CB8AC3E}">
        <p14:creationId xmlns:p14="http://schemas.microsoft.com/office/powerpoint/2010/main" val="41217001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hr-HR" dirty="0" smtClean="0"/>
              <a:t>the police can stop a person in a public place and ask them to account for him/herself without having special reason to do so</a:t>
            </a:r>
          </a:p>
          <a:p>
            <a:endParaRPr lang="hr-HR" dirty="0" smtClean="0"/>
          </a:p>
          <a:p>
            <a:r>
              <a:rPr lang="hr-HR" dirty="0" smtClean="0"/>
              <a:t>they may ask them what they are doing in the area,  where they are going, and what they are carrying</a:t>
            </a:r>
          </a:p>
          <a:p>
            <a:endParaRPr lang="hr-HR" dirty="0" smtClean="0"/>
          </a:p>
          <a:p>
            <a:r>
              <a:rPr lang="hr-HR" dirty="0" smtClean="0"/>
              <a:t>not allowed to ask personal details (e.g. name) except ethnicity</a:t>
            </a:r>
          </a:p>
          <a:p>
            <a:endParaRPr lang="hr-HR" dirty="0" smtClean="0"/>
          </a:p>
          <a:p>
            <a:r>
              <a:rPr lang="hr-HR" dirty="0" smtClean="0"/>
              <a:t>the person is given a receipt, including the officer’s name and details</a:t>
            </a:r>
            <a:endParaRPr lang="hr-HR" b="1" dirty="0" smtClean="0"/>
          </a:p>
        </p:txBody>
      </p:sp>
      <p:sp>
        <p:nvSpPr>
          <p:cNvPr id="2" name="Title 1"/>
          <p:cNvSpPr>
            <a:spLocks noGrp="1"/>
          </p:cNvSpPr>
          <p:nvPr>
            <p:ph type="title"/>
          </p:nvPr>
        </p:nvSpPr>
        <p:spPr/>
        <p:txBody>
          <a:bodyPr>
            <a:normAutofit/>
          </a:bodyPr>
          <a:lstStyle/>
          <a:p>
            <a:r>
              <a:rPr lang="hr-HR" dirty="0" smtClean="0"/>
              <a:t>Stop and Account</a:t>
            </a:r>
            <a:endParaRPr lang="hr-HR" dirty="0"/>
          </a:p>
        </p:txBody>
      </p:sp>
    </p:spTree>
    <p:extLst>
      <p:ext uri="{BB962C8B-B14F-4D97-AF65-F5344CB8AC3E}">
        <p14:creationId xmlns:p14="http://schemas.microsoft.com/office/powerpoint/2010/main" val="29306516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hr-HR" dirty="0" smtClean="0"/>
              <a:t>the police may search any person or vehicle if they suspect that they will find:</a:t>
            </a:r>
          </a:p>
          <a:p>
            <a:pPr lvl="1"/>
            <a:endParaRPr lang="hr-HR" dirty="0" smtClean="0"/>
          </a:p>
          <a:p>
            <a:pPr lvl="1"/>
            <a:r>
              <a:rPr lang="hr-HR" dirty="0" smtClean="0"/>
              <a:t>stolen items,</a:t>
            </a:r>
          </a:p>
          <a:p>
            <a:pPr lvl="1"/>
            <a:r>
              <a:rPr lang="hr-HR" dirty="0" smtClean="0"/>
              <a:t>drugs,</a:t>
            </a:r>
          </a:p>
          <a:p>
            <a:pPr lvl="1"/>
            <a:r>
              <a:rPr lang="hr-HR" dirty="0" smtClean="0"/>
              <a:t>a weapon, </a:t>
            </a:r>
          </a:p>
          <a:p>
            <a:pPr lvl="1"/>
            <a:r>
              <a:rPr lang="hr-HR" dirty="0" smtClean="0"/>
              <a:t>an item which may be used to commit an offence, etc.</a:t>
            </a:r>
          </a:p>
          <a:p>
            <a:pPr lvl="1"/>
            <a:endParaRPr lang="hr-HR" dirty="0" smtClean="0"/>
          </a:p>
          <a:p>
            <a:pPr lvl="1"/>
            <a:endParaRPr lang="hr-HR" dirty="0" smtClean="0"/>
          </a:p>
          <a:p>
            <a:r>
              <a:rPr lang="hr-HR" dirty="0" smtClean="0"/>
              <a:t>in exceptional circumstances, they can search a person without having grounds to suspect the above (e.g. to prevent terrorism, or if a serious violent incident has taken place)</a:t>
            </a:r>
          </a:p>
        </p:txBody>
      </p:sp>
      <p:sp>
        <p:nvSpPr>
          <p:cNvPr id="2" name="Title 1"/>
          <p:cNvSpPr>
            <a:spLocks noGrp="1"/>
          </p:cNvSpPr>
          <p:nvPr>
            <p:ph type="title"/>
          </p:nvPr>
        </p:nvSpPr>
        <p:spPr/>
        <p:txBody>
          <a:bodyPr>
            <a:normAutofit/>
          </a:bodyPr>
          <a:lstStyle/>
          <a:p>
            <a:r>
              <a:rPr lang="hr-HR" dirty="0" smtClean="0"/>
              <a:t>Stop and Search</a:t>
            </a:r>
            <a:endParaRPr lang="hr-HR" dirty="0"/>
          </a:p>
        </p:txBody>
      </p:sp>
    </p:spTree>
    <p:extLst>
      <p:ext uri="{BB962C8B-B14F-4D97-AF65-F5344CB8AC3E}">
        <p14:creationId xmlns:p14="http://schemas.microsoft.com/office/powerpoint/2010/main" val="361328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hr-HR" dirty="0" smtClean="0"/>
              <a:t>the police must inform the person of their power to stop and search, their name and station, reason for the search, what they think they might find, and provide the person subject to search a record thereof</a:t>
            </a:r>
          </a:p>
          <a:p>
            <a:endParaRPr lang="hr-HR" dirty="0" smtClean="0"/>
          </a:p>
          <a:p>
            <a:r>
              <a:rPr lang="hr-HR" dirty="0" smtClean="0"/>
              <a:t>a search can be conducted in any public place, but not at a person’s home</a:t>
            </a:r>
          </a:p>
          <a:p>
            <a:endParaRPr lang="hr-HR" dirty="0" smtClean="0"/>
          </a:p>
          <a:p>
            <a:r>
              <a:rPr lang="hr-HR" dirty="0" smtClean="0"/>
              <a:t>the police can use reasonable force but they must try to persuade the person to co-operate</a:t>
            </a:r>
          </a:p>
        </p:txBody>
      </p:sp>
      <p:sp>
        <p:nvSpPr>
          <p:cNvPr id="2" name="Title 1"/>
          <p:cNvSpPr>
            <a:spLocks noGrp="1"/>
          </p:cNvSpPr>
          <p:nvPr>
            <p:ph type="title"/>
          </p:nvPr>
        </p:nvSpPr>
        <p:spPr/>
        <p:txBody>
          <a:bodyPr>
            <a:normAutofit/>
          </a:bodyPr>
          <a:lstStyle/>
          <a:p>
            <a:r>
              <a:rPr lang="hr-HR" dirty="0" smtClean="0"/>
              <a:t>Stop and Search</a:t>
            </a:r>
            <a:endParaRPr lang="hr-HR" dirty="0"/>
          </a:p>
        </p:txBody>
      </p:sp>
    </p:spTree>
    <p:extLst>
      <p:ext uri="{BB962C8B-B14F-4D97-AF65-F5344CB8AC3E}">
        <p14:creationId xmlns:p14="http://schemas.microsoft.com/office/powerpoint/2010/main" val="16782625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hr-HR" dirty="0" smtClean="0"/>
              <a:t>if a minor crime is committed and the offender is 18 or over, admits the crime a </a:t>
            </a:r>
            <a:r>
              <a:rPr lang="hr-HR" b="1" dirty="0" smtClean="0"/>
              <a:t>CAUTION</a:t>
            </a:r>
            <a:r>
              <a:rPr lang="hr-HR" dirty="0" smtClean="0"/>
              <a:t> can be issued</a:t>
            </a:r>
          </a:p>
          <a:p>
            <a:r>
              <a:rPr lang="hr-HR" dirty="0" smtClean="0"/>
              <a:t>the point is to avoid court proceedings and discourage the offender from reoffending</a:t>
            </a:r>
          </a:p>
          <a:p>
            <a:r>
              <a:rPr lang="hr-HR" dirty="0" smtClean="0"/>
              <a:t>a caution goes on record and can be used as evidence of bad character</a:t>
            </a:r>
          </a:p>
          <a:p>
            <a:r>
              <a:rPr lang="hr-HR" dirty="0" smtClean="0"/>
              <a:t>if the offender reoffends within 2 years and the latter offence is similar or worse to the first one, he/she will be charged</a:t>
            </a:r>
            <a:endParaRPr lang="hr-HR" dirty="0"/>
          </a:p>
        </p:txBody>
      </p:sp>
      <p:sp>
        <p:nvSpPr>
          <p:cNvPr id="3" name="Title 2"/>
          <p:cNvSpPr>
            <a:spLocks noGrp="1"/>
          </p:cNvSpPr>
          <p:nvPr>
            <p:ph type="title"/>
          </p:nvPr>
        </p:nvSpPr>
        <p:spPr/>
        <p:txBody>
          <a:bodyPr>
            <a:normAutofit fontScale="90000"/>
          </a:bodyPr>
          <a:lstStyle/>
          <a:p>
            <a:r>
              <a:rPr lang="hr-HR" dirty="0" smtClean="0"/>
              <a:t>Cautions and penalty notices</a:t>
            </a:r>
            <a:endParaRPr lang="hr-HR" dirty="0"/>
          </a:p>
        </p:txBody>
      </p:sp>
    </p:spTree>
    <p:extLst>
      <p:ext uri="{BB962C8B-B14F-4D97-AF65-F5344CB8AC3E}">
        <p14:creationId xmlns:p14="http://schemas.microsoft.com/office/powerpoint/2010/main" val="16397873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hr-HR" dirty="0" smtClean="0"/>
              <a:t>a </a:t>
            </a:r>
            <a:r>
              <a:rPr lang="hr-HR" b="1" dirty="0" smtClean="0"/>
              <a:t>CONDITIONAL CAUTION </a:t>
            </a:r>
            <a:r>
              <a:rPr lang="hr-HR" dirty="0" smtClean="0"/>
              <a:t>is similar but a condition must be fulfilled for the caution to be issued and a criminal charge avoided</a:t>
            </a:r>
          </a:p>
          <a:p>
            <a:r>
              <a:rPr lang="hr-HR" dirty="0" smtClean="0"/>
              <a:t>the condition might refer to </a:t>
            </a:r>
            <a:r>
              <a:rPr lang="hr-HR" b="1" dirty="0" smtClean="0"/>
              <a:t>rehabilitation</a:t>
            </a:r>
            <a:r>
              <a:rPr lang="hr-HR" dirty="0" smtClean="0"/>
              <a:t> or </a:t>
            </a:r>
            <a:r>
              <a:rPr lang="hr-HR" b="1" dirty="0" smtClean="0"/>
              <a:t>reparation</a:t>
            </a:r>
            <a:r>
              <a:rPr lang="hr-HR" dirty="0" smtClean="0"/>
              <a:t> of damage caused by the offence</a:t>
            </a:r>
          </a:p>
          <a:p>
            <a:r>
              <a:rPr lang="hr-HR" dirty="0" smtClean="0"/>
              <a:t>Cautions can include a </a:t>
            </a:r>
            <a:r>
              <a:rPr lang="hr-HR" b="1" dirty="0" smtClean="0"/>
              <a:t>CANNABIS WARNING </a:t>
            </a:r>
            <a:r>
              <a:rPr lang="hr-HR" dirty="0" smtClean="0"/>
              <a:t>– a record of possession of small quantities of cannabis for personal use</a:t>
            </a:r>
          </a:p>
          <a:p>
            <a:endParaRPr lang="hr-HR" dirty="0" smtClean="0"/>
          </a:p>
          <a:p>
            <a:r>
              <a:rPr lang="hr-HR" dirty="0" smtClean="0"/>
              <a:t>the police can issue </a:t>
            </a:r>
            <a:r>
              <a:rPr lang="hr-HR" b="1" dirty="0" smtClean="0"/>
              <a:t>PENALTY NOTICES </a:t>
            </a:r>
            <a:r>
              <a:rPr lang="hr-HR" dirty="0" smtClean="0"/>
              <a:t>for disorderly behaviour of traffic offences</a:t>
            </a:r>
          </a:p>
        </p:txBody>
      </p:sp>
      <p:sp>
        <p:nvSpPr>
          <p:cNvPr id="3" name="Title 2"/>
          <p:cNvSpPr>
            <a:spLocks noGrp="1"/>
          </p:cNvSpPr>
          <p:nvPr>
            <p:ph type="title"/>
          </p:nvPr>
        </p:nvSpPr>
        <p:spPr/>
        <p:txBody>
          <a:bodyPr>
            <a:normAutofit fontScale="90000"/>
          </a:bodyPr>
          <a:lstStyle/>
          <a:p>
            <a:r>
              <a:rPr lang="hr-HR" dirty="0" smtClean="0"/>
              <a:t>Cautions and penalty notices</a:t>
            </a:r>
            <a:endParaRPr lang="hr-HR" dirty="0"/>
          </a:p>
        </p:txBody>
      </p:sp>
    </p:spTree>
    <p:extLst>
      <p:ext uri="{BB962C8B-B14F-4D97-AF65-F5344CB8AC3E}">
        <p14:creationId xmlns:p14="http://schemas.microsoft.com/office/powerpoint/2010/main" val="2731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fontAlgn="auto">
              <a:spcAft>
                <a:spcPts val="1200"/>
              </a:spcAft>
              <a:buFont typeface="Arial" pitchFamily="34" charset="0"/>
              <a:buChar char="•"/>
              <a:defRPr/>
            </a:pPr>
            <a:r>
              <a:rPr lang="hr-HR" sz="2800" dirty="0" smtClean="0"/>
              <a:t>the police may enter premises with or without a warrant</a:t>
            </a:r>
          </a:p>
          <a:p>
            <a:pPr fontAlgn="auto">
              <a:spcAft>
                <a:spcPts val="1200"/>
              </a:spcAft>
              <a:buNone/>
              <a:defRPr/>
            </a:pPr>
            <a:r>
              <a:rPr lang="hr-HR" sz="2800" dirty="0" smtClean="0"/>
              <a:t>Entry without a warrant:</a:t>
            </a:r>
          </a:p>
          <a:p>
            <a:pPr lvl="1" fontAlgn="auto">
              <a:spcAft>
                <a:spcPts val="1200"/>
              </a:spcAft>
              <a:buFont typeface="Arial" pitchFamily="34" charset="0"/>
              <a:buChar char="•"/>
              <a:defRPr/>
            </a:pPr>
            <a:r>
              <a:rPr lang="hr-HR" dirty="0" smtClean="0"/>
              <a:t>in dealing with or preventing a breach of peace</a:t>
            </a:r>
          </a:p>
          <a:p>
            <a:pPr lvl="1" fontAlgn="auto">
              <a:spcAft>
                <a:spcPts val="1200"/>
              </a:spcAft>
              <a:buFont typeface="Arial" pitchFamily="34" charset="0"/>
              <a:buChar char="•"/>
              <a:defRPr/>
            </a:pPr>
            <a:r>
              <a:rPr lang="hr-HR" sz="2400" dirty="0" smtClean="0"/>
              <a:t>arresting a person for certain offences</a:t>
            </a:r>
          </a:p>
          <a:p>
            <a:pPr lvl="1" fontAlgn="auto">
              <a:spcAft>
                <a:spcPts val="1200"/>
              </a:spcAft>
              <a:buFont typeface="Arial" pitchFamily="34" charset="0"/>
              <a:buChar char="•"/>
              <a:defRPr/>
            </a:pPr>
            <a:r>
              <a:rPr lang="hr-HR" sz="2400" dirty="0" smtClean="0"/>
              <a:t>in order to save life or prevent serious damage to property</a:t>
            </a:r>
          </a:p>
          <a:p>
            <a:pPr lvl="1" fontAlgn="auto">
              <a:spcAft>
                <a:spcPts val="1200"/>
              </a:spcAft>
              <a:buFont typeface="Arial" pitchFamily="34" charset="0"/>
              <a:buChar char="•"/>
              <a:defRPr/>
            </a:pPr>
            <a:r>
              <a:rPr lang="hr-HR" sz="2400" dirty="0" smtClean="0"/>
              <a:t>in order to recapture someone who has </a:t>
            </a:r>
            <a:r>
              <a:rPr lang="hr-HR" sz="2400" dirty="0" err="1" smtClean="0"/>
              <a:t>escaped</a:t>
            </a:r>
            <a:r>
              <a:rPr lang="hr-HR" sz="2400" dirty="0" smtClean="0"/>
              <a:t> </a:t>
            </a:r>
            <a:r>
              <a:rPr lang="hr-HR" sz="2400" dirty="0" err="1" smtClean="0"/>
              <a:t>from</a:t>
            </a:r>
            <a:r>
              <a:rPr lang="hr-HR" sz="2400" dirty="0" smtClean="0"/>
              <a:t> </a:t>
            </a:r>
            <a:r>
              <a:rPr lang="hr-HR" sz="2400" dirty="0" smtClean="0"/>
              <a:t>custody</a:t>
            </a:r>
          </a:p>
        </p:txBody>
      </p:sp>
      <p:sp>
        <p:nvSpPr>
          <p:cNvPr id="2" name="Title 1"/>
          <p:cNvSpPr>
            <a:spLocks noGrp="1"/>
          </p:cNvSpPr>
          <p:nvPr>
            <p:ph type="title"/>
          </p:nvPr>
        </p:nvSpPr>
        <p:spPr/>
        <p:txBody>
          <a:bodyPr>
            <a:normAutofit/>
          </a:bodyPr>
          <a:lstStyle/>
          <a:p>
            <a:r>
              <a:rPr lang="hr-HR" dirty="0" smtClean="0"/>
              <a:t>Entry, search and seizure</a:t>
            </a:r>
            <a:endParaRPr lang="hr-HR" dirty="0"/>
          </a:p>
        </p:txBody>
      </p:sp>
    </p:spTree>
    <p:extLst>
      <p:ext uri="{BB962C8B-B14F-4D97-AF65-F5344CB8AC3E}">
        <p14:creationId xmlns:p14="http://schemas.microsoft.com/office/powerpoint/2010/main" val="15404694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fontAlgn="auto">
              <a:spcAft>
                <a:spcPts val="1200"/>
              </a:spcAft>
              <a:buFont typeface="Arial" pitchFamily="34" charset="0"/>
              <a:buChar char="•"/>
              <a:defRPr/>
            </a:pPr>
            <a:endParaRPr lang="hr-HR" sz="2800" dirty="0" smtClean="0"/>
          </a:p>
          <a:p>
            <a:pPr fontAlgn="auto">
              <a:spcAft>
                <a:spcPts val="1200"/>
              </a:spcAft>
              <a:buFont typeface="Arial" pitchFamily="34" charset="0"/>
              <a:buChar char="•"/>
              <a:defRPr/>
            </a:pPr>
            <a:r>
              <a:rPr lang="hr-HR" sz="2800" dirty="0" smtClean="0"/>
              <a:t>in other circumstances, a warrant must be obtained from a magistrate</a:t>
            </a:r>
          </a:p>
          <a:p>
            <a:pPr fontAlgn="auto">
              <a:spcAft>
                <a:spcPts val="1200"/>
              </a:spcAft>
              <a:buFont typeface="Arial" pitchFamily="34" charset="0"/>
              <a:buChar char="•"/>
              <a:defRPr/>
            </a:pPr>
            <a:r>
              <a:rPr lang="hr-HR" sz="2800" dirty="0" smtClean="0"/>
              <a:t>they must ask for permission to enter (unless it would hinder the search)</a:t>
            </a:r>
          </a:p>
          <a:p>
            <a:pPr fontAlgn="auto">
              <a:spcAft>
                <a:spcPts val="1200"/>
              </a:spcAft>
              <a:buFont typeface="Arial" pitchFamily="34" charset="0"/>
              <a:buChar char="•"/>
              <a:defRPr/>
            </a:pPr>
            <a:r>
              <a:rPr lang="hr-HR" sz="2800" dirty="0" err="1" smtClean="0"/>
              <a:t>if</a:t>
            </a:r>
            <a:r>
              <a:rPr lang="hr-HR" sz="2800" dirty="0" smtClean="0"/>
              <a:t> </a:t>
            </a:r>
            <a:r>
              <a:rPr lang="hr-HR" sz="2800" dirty="0" err="1" smtClean="0"/>
              <a:t>refused</a:t>
            </a:r>
            <a:r>
              <a:rPr lang="hr-HR" sz="2800" dirty="0" smtClean="0"/>
              <a:t> they may use reasonable force to enter</a:t>
            </a:r>
          </a:p>
        </p:txBody>
      </p:sp>
      <p:sp>
        <p:nvSpPr>
          <p:cNvPr id="2" name="Title 1"/>
          <p:cNvSpPr>
            <a:spLocks noGrp="1"/>
          </p:cNvSpPr>
          <p:nvPr>
            <p:ph type="title"/>
          </p:nvPr>
        </p:nvSpPr>
        <p:spPr/>
        <p:txBody>
          <a:bodyPr>
            <a:normAutofit/>
          </a:bodyPr>
          <a:lstStyle/>
          <a:p>
            <a:r>
              <a:rPr lang="hr-HR" dirty="0" smtClean="0"/>
              <a:t>Entry, search and seizure</a:t>
            </a:r>
            <a:endParaRPr lang="hr-HR" dirty="0"/>
          </a:p>
        </p:txBody>
      </p:sp>
    </p:spTree>
    <p:extLst>
      <p:ext uri="{BB962C8B-B14F-4D97-AF65-F5344CB8AC3E}">
        <p14:creationId xmlns:p14="http://schemas.microsoft.com/office/powerpoint/2010/main" val="24578357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fontAlgn="auto">
              <a:spcAft>
                <a:spcPts val="1200"/>
              </a:spcAft>
              <a:buFont typeface="Arial" pitchFamily="34" charset="0"/>
              <a:buChar char="•"/>
              <a:defRPr/>
            </a:pPr>
            <a:endParaRPr lang="hr-HR" sz="2800" dirty="0" smtClean="0"/>
          </a:p>
          <a:p>
            <a:pPr fontAlgn="auto">
              <a:spcAft>
                <a:spcPts val="1200"/>
              </a:spcAft>
              <a:buFont typeface="Arial" pitchFamily="34" charset="0"/>
              <a:buChar char="•"/>
              <a:defRPr/>
            </a:pPr>
            <a:r>
              <a:rPr lang="hr-HR" sz="2800" dirty="0" smtClean="0"/>
              <a:t>forced entry permitted if:</a:t>
            </a:r>
          </a:p>
          <a:p>
            <a:pPr lvl="1" fontAlgn="auto">
              <a:spcAft>
                <a:spcPts val="1200"/>
              </a:spcAft>
              <a:buFont typeface="Arial" pitchFamily="34" charset="0"/>
              <a:buChar char="•"/>
              <a:defRPr/>
            </a:pPr>
            <a:r>
              <a:rPr lang="hr-HR" dirty="0" smtClean="0"/>
              <a:t>the occupier does not co-operate</a:t>
            </a:r>
          </a:p>
          <a:p>
            <a:pPr lvl="1" fontAlgn="auto">
              <a:spcAft>
                <a:spcPts val="1200"/>
              </a:spcAft>
              <a:buFont typeface="Arial" pitchFamily="34" charset="0"/>
              <a:buChar char="•"/>
              <a:defRPr/>
            </a:pPr>
            <a:r>
              <a:rPr lang="hr-HR" dirty="0" smtClean="0"/>
              <a:t>the premises are empty</a:t>
            </a:r>
          </a:p>
          <a:p>
            <a:pPr lvl="1" fontAlgn="auto">
              <a:spcAft>
                <a:spcPts val="1200"/>
              </a:spcAft>
              <a:buFont typeface="Arial" pitchFamily="34" charset="0"/>
              <a:buChar char="•"/>
              <a:defRPr/>
            </a:pPr>
            <a:r>
              <a:rPr lang="hr-HR" dirty="0" smtClean="0"/>
              <a:t>communication with the occupier is impossible</a:t>
            </a:r>
          </a:p>
          <a:p>
            <a:pPr lvl="1" fontAlgn="auto">
              <a:spcAft>
                <a:spcPts val="1200"/>
              </a:spcAft>
              <a:buFont typeface="Arial" pitchFamily="34" charset="0"/>
              <a:buChar char="•"/>
              <a:defRPr/>
            </a:pPr>
            <a:r>
              <a:rPr lang="hr-HR" dirty="0" smtClean="0"/>
              <a:t>to prevent danger</a:t>
            </a:r>
          </a:p>
        </p:txBody>
      </p:sp>
      <p:sp>
        <p:nvSpPr>
          <p:cNvPr id="2" name="Title 1"/>
          <p:cNvSpPr>
            <a:spLocks noGrp="1"/>
          </p:cNvSpPr>
          <p:nvPr>
            <p:ph type="title"/>
          </p:nvPr>
        </p:nvSpPr>
        <p:spPr/>
        <p:txBody>
          <a:bodyPr>
            <a:normAutofit/>
          </a:bodyPr>
          <a:lstStyle/>
          <a:p>
            <a:r>
              <a:rPr lang="hr-HR" dirty="0" smtClean="0"/>
              <a:t>Entry, search and seizure</a:t>
            </a:r>
            <a:endParaRPr lang="hr-HR" dirty="0"/>
          </a:p>
        </p:txBody>
      </p:sp>
    </p:spTree>
    <p:extLst>
      <p:ext uri="{BB962C8B-B14F-4D97-AF65-F5344CB8AC3E}">
        <p14:creationId xmlns:p14="http://schemas.microsoft.com/office/powerpoint/2010/main" val="40638708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fontAlgn="auto">
              <a:spcAft>
                <a:spcPts val="1200"/>
              </a:spcAft>
              <a:buFont typeface="Arial" pitchFamily="34" charset="0"/>
              <a:buChar char="•"/>
              <a:defRPr/>
            </a:pPr>
            <a:endParaRPr lang="hr-HR" sz="2800" dirty="0" smtClean="0"/>
          </a:p>
          <a:p>
            <a:pPr fontAlgn="auto">
              <a:spcAft>
                <a:spcPts val="1200"/>
              </a:spcAft>
              <a:buFont typeface="Arial" pitchFamily="34" charset="0"/>
              <a:buChar char="•"/>
              <a:defRPr/>
            </a:pPr>
            <a:r>
              <a:rPr lang="hr-HR" sz="2800" dirty="0" smtClean="0"/>
              <a:t>the police may SEIZE property if they have grounds to believe that:</a:t>
            </a:r>
          </a:p>
          <a:p>
            <a:pPr lvl="1" fontAlgn="auto">
              <a:spcAft>
                <a:spcPts val="1200"/>
              </a:spcAft>
              <a:buFont typeface="Arial" pitchFamily="34" charset="0"/>
              <a:buChar char="•"/>
              <a:defRPr/>
            </a:pPr>
            <a:r>
              <a:rPr lang="hr-HR" sz="2400" dirty="0" smtClean="0"/>
              <a:t>it was obtained through crime,</a:t>
            </a:r>
          </a:p>
          <a:p>
            <a:pPr lvl="1" fontAlgn="auto">
              <a:spcAft>
                <a:spcPts val="1200"/>
              </a:spcAft>
              <a:buFont typeface="Arial" pitchFamily="34" charset="0"/>
              <a:buChar char="•"/>
              <a:defRPr/>
            </a:pPr>
            <a:r>
              <a:rPr lang="hr-HR" sz="2400" dirty="0" smtClean="0"/>
              <a:t>it is evidence of the offence under investigation or another offence,</a:t>
            </a:r>
          </a:p>
          <a:p>
            <a:pPr lvl="1" fontAlgn="auto">
              <a:spcAft>
                <a:spcPts val="1200"/>
              </a:spcAft>
              <a:buFont typeface="Arial" pitchFamily="34" charset="0"/>
              <a:buChar char="•"/>
              <a:defRPr/>
            </a:pPr>
            <a:r>
              <a:rPr lang="hr-HR" sz="2400" dirty="0" smtClean="0"/>
              <a:t>it might get lost, hidden, destroyed or altered.</a:t>
            </a:r>
          </a:p>
          <a:p>
            <a:pPr lvl="1" fontAlgn="auto">
              <a:spcAft>
                <a:spcPts val="1200"/>
              </a:spcAft>
              <a:buFont typeface="Arial" pitchFamily="34" charset="0"/>
              <a:buChar char="•"/>
              <a:defRPr/>
            </a:pPr>
            <a:endParaRPr lang="hr-HR" sz="2400" dirty="0" smtClean="0"/>
          </a:p>
          <a:p>
            <a:pPr lvl="1" fontAlgn="auto">
              <a:spcAft>
                <a:spcPts val="1200"/>
              </a:spcAft>
              <a:buFont typeface="Arial" pitchFamily="34" charset="0"/>
              <a:buChar char="•"/>
              <a:defRPr/>
            </a:pPr>
            <a:endParaRPr lang="hr-HR" sz="2400" dirty="0" smtClean="0"/>
          </a:p>
        </p:txBody>
      </p:sp>
      <p:sp>
        <p:nvSpPr>
          <p:cNvPr id="2" name="Title 1"/>
          <p:cNvSpPr>
            <a:spLocks noGrp="1"/>
          </p:cNvSpPr>
          <p:nvPr>
            <p:ph type="title"/>
          </p:nvPr>
        </p:nvSpPr>
        <p:spPr/>
        <p:txBody>
          <a:bodyPr>
            <a:normAutofit/>
          </a:bodyPr>
          <a:lstStyle/>
          <a:p>
            <a:r>
              <a:rPr lang="hr-HR" dirty="0" smtClean="0"/>
              <a:t>Entry, search and seizure</a:t>
            </a:r>
            <a:endParaRPr lang="hr-HR" dirty="0"/>
          </a:p>
        </p:txBody>
      </p:sp>
    </p:spTree>
    <p:extLst>
      <p:ext uri="{BB962C8B-B14F-4D97-AF65-F5344CB8AC3E}">
        <p14:creationId xmlns:p14="http://schemas.microsoft.com/office/powerpoint/2010/main" val="613576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Today’s session</a:t>
            </a:r>
            <a:endParaRPr lang="hr-HR" dirty="0"/>
          </a:p>
        </p:txBody>
      </p:sp>
      <p:sp>
        <p:nvSpPr>
          <p:cNvPr id="3" name="Content Placeholder 2"/>
          <p:cNvSpPr>
            <a:spLocks noGrp="1"/>
          </p:cNvSpPr>
          <p:nvPr>
            <p:ph idx="1"/>
          </p:nvPr>
        </p:nvSpPr>
        <p:spPr/>
        <p:txBody>
          <a:bodyPr/>
          <a:lstStyle/>
          <a:p>
            <a:pPr marL="514350" indent="-514350">
              <a:buFont typeface="+mj-lt"/>
              <a:buAutoNum type="arabicPeriod"/>
            </a:pPr>
            <a:endParaRPr lang="hr-HR" dirty="0" smtClean="0"/>
          </a:p>
          <a:p>
            <a:pPr marL="514350" indent="-514350">
              <a:buFont typeface="+mj-lt"/>
              <a:buAutoNum type="arabicPeriod"/>
            </a:pPr>
            <a:endParaRPr lang="hr-HR" dirty="0" smtClean="0"/>
          </a:p>
          <a:p>
            <a:pPr marL="514350" indent="-514350">
              <a:buFont typeface="+mj-lt"/>
              <a:buAutoNum type="arabicPeriod"/>
            </a:pPr>
            <a:r>
              <a:rPr lang="hr-HR" dirty="0" err="1" smtClean="0"/>
              <a:t>Revision</a:t>
            </a:r>
            <a:r>
              <a:rPr lang="hr-HR" dirty="0" smtClean="0"/>
              <a:t> </a:t>
            </a:r>
            <a:r>
              <a:rPr lang="hr-HR" dirty="0" err="1" smtClean="0"/>
              <a:t>of</a:t>
            </a:r>
            <a:r>
              <a:rPr lang="hr-HR" dirty="0" smtClean="0"/>
              <a:t> </a:t>
            </a:r>
            <a:r>
              <a:rPr lang="hr-HR" dirty="0" err="1" smtClean="0"/>
              <a:t>the</a:t>
            </a:r>
            <a:r>
              <a:rPr lang="hr-HR" dirty="0" smtClean="0"/>
              <a:t> </a:t>
            </a:r>
            <a:r>
              <a:rPr lang="hr-HR" dirty="0" err="1" smtClean="0"/>
              <a:t>previous</a:t>
            </a:r>
            <a:r>
              <a:rPr lang="hr-HR" dirty="0" smtClean="0"/>
              <a:t> </a:t>
            </a:r>
            <a:r>
              <a:rPr lang="hr-HR" dirty="0" err="1" smtClean="0"/>
              <a:t>session</a:t>
            </a:r>
            <a:endParaRPr lang="hr-HR" dirty="0" smtClean="0"/>
          </a:p>
          <a:p>
            <a:pPr marL="514350" indent="-514350">
              <a:buFont typeface="+mj-lt"/>
              <a:buAutoNum type="arabicPeriod"/>
            </a:pPr>
            <a:endParaRPr lang="hr-HR" dirty="0" smtClean="0"/>
          </a:p>
          <a:p>
            <a:pPr marL="514350" indent="-514350">
              <a:buFont typeface="+mj-lt"/>
              <a:buAutoNum type="arabicPeriod"/>
            </a:pPr>
            <a:r>
              <a:rPr lang="hr-HR" dirty="0" smtClean="0"/>
              <a:t>Police </a:t>
            </a:r>
            <a:r>
              <a:rPr lang="hr-HR" dirty="0" err="1" smtClean="0"/>
              <a:t>Powers</a:t>
            </a:r>
            <a:r>
              <a:rPr lang="hr-HR" dirty="0" smtClean="0"/>
              <a:t> </a:t>
            </a:r>
            <a:r>
              <a:rPr lang="hr-HR" dirty="0" err="1" smtClean="0"/>
              <a:t>in</a:t>
            </a:r>
            <a:r>
              <a:rPr lang="hr-HR" dirty="0" smtClean="0"/>
              <a:t> Great </a:t>
            </a:r>
            <a:r>
              <a:rPr lang="hr-HR" dirty="0" err="1" smtClean="0"/>
              <a:t>Britain</a:t>
            </a:r>
            <a:endParaRPr lang="hr-HR"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138"/>
            <a:ext cx="8229600" cy="5091134"/>
          </a:xfrm>
        </p:spPr>
        <p:txBody>
          <a:bodyPr>
            <a:normAutofit/>
          </a:bodyPr>
          <a:lstStyle/>
          <a:p>
            <a:r>
              <a:rPr lang="hr-HR" dirty="0" smtClean="0"/>
              <a:t>an arrest can be made if a warrant of arrest has been obtained</a:t>
            </a:r>
          </a:p>
          <a:p>
            <a:r>
              <a:rPr lang="hr-HR" dirty="0" smtClean="0"/>
              <a:t>the warrant is not necessary if :</a:t>
            </a:r>
          </a:p>
          <a:p>
            <a:pPr lvl="1"/>
            <a:r>
              <a:rPr lang="hr-HR" dirty="0" smtClean="0"/>
              <a:t>a person is committing an offence, about to commit an offence, or has just committed an offence,</a:t>
            </a:r>
          </a:p>
          <a:p>
            <a:pPr lvl="1"/>
            <a:r>
              <a:rPr lang="hr-HR" dirty="0" smtClean="0"/>
              <a:t>the police have grounds to believe the above,</a:t>
            </a:r>
          </a:p>
          <a:p>
            <a:pPr lvl="1"/>
            <a:r>
              <a:rPr lang="hr-HR" dirty="0" smtClean="0"/>
              <a:t>obtaining a warrant is impractical, and</a:t>
            </a:r>
          </a:p>
          <a:p>
            <a:pPr lvl="2"/>
            <a:r>
              <a:rPr lang="hr-HR" dirty="0" smtClean="0"/>
              <a:t>they do not or cannot get the person’s name/address or have reason to believe that a false name/address has been provided,</a:t>
            </a:r>
          </a:p>
          <a:p>
            <a:pPr lvl="2"/>
            <a:r>
              <a:rPr lang="hr-HR" dirty="0" smtClean="0"/>
              <a:t>the arrest is necessary because the suspect might harm themselves or others, commit an offence against public order and safety, or harm a child or a vulnerable person</a:t>
            </a:r>
          </a:p>
        </p:txBody>
      </p:sp>
      <p:sp>
        <p:nvSpPr>
          <p:cNvPr id="2" name="Title 1"/>
          <p:cNvSpPr>
            <a:spLocks noGrp="1"/>
          </p:cNvSpPr>
          <p:nvPr>
            <p:ph type="title"/>
          </p:nvPr>
        </p:nvSpPr>
        <p:spPr>
          <a:xfrm>
            <a:off x="395536" y="476672"/>
            <a:ext cx="8229600" cy="1143000"/>
          </a:xfrm>
        </p:spPr>
        <p:txBody>
          <a:bodyPr>
            <a:noAutofit/>
          </a:bodyPr>
          <a:lstStyle/>
          <a:p>
            <a:r>
              <a:rPr lang="hr-HR" sz="4000" dirty="0" smtClean="0"/>
              <a:t>Arrest and detention</a:t>
            </a:r>
            <a:endParaRPr lang="hr-HR" sz="4000" dirty="0"/>
          </a:p>
        </p:txBody>
      </p:sp>
    </p:spTree>
    <p:extLst>
      <p:ext uri="{BB962C8B-B14F-4D97-AF65-F5344CB8AC3E}">
        <p14:creationId xmlns:p14="http://schemas.microsoft.com/office/powerpoint/2010/main" val="213718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138"/>
            <a:ext cx="8229600" cy="5091134"/>
          </a:xfrm>
        </p:spPr>
        <p:txBody>
          <a:bodyPr>
            <a:normAutofit/>
          </a:bodyPr>
          <a:lstStyle/>
          <a:p>
            <a:endParaRPr lang="hr-HR" dirty="0" smtClean="0"/>
          </a:p>
          <a:p>
            <a:r>
              <a:rPr lang="hr-HR" dirty="0" smtClean="0"/>
              <a:t>upon arrest the suspect is taken to the police station</a:t>
            </a:r>
          </a:p>
          <a:p>
            <a:endParaRPr lang="hr-HR" dirty="0" smtClean="0"/>
          </a:p>
          <a:p>
            <a:r>
              <a:rPr lang="hr-HR" dirty="0" smtClean="0"/>
              <a:t>he/she has a right to:</a:t>
            </a:r>
          </a:p>
          <a:p>
            <a:pPr lvl="1"/>
            <a:r>
              <a:rPr lang="hr-HR" dirty="0" smtClean="0"/>
              <a:t>inform someone of their arrest</a:t>
            </a:r>
          </a:p>
          <a:p>
            <a:pPr lvl="1"/>
            <a:r>
              <a:rPr lang="hr-HR" dirty="0" smtClean="0"/>
              <a:t>seek legal advice</a:t>
            </a:r>
          </a:p>
          <a:p>
            <a:pPr lvl="1"/>
            <a:r>
              <a:rPr lang="hr-HR" dirty="0" smtClean="0"/>
              <a:t>look at the police codes of practice</a:t>
            </a:r>
          </a:p>
          <a:p>
            <a:endParaRPr lang="hr-HR" dirty="0" smtClean="0"/>
          </a:p>
          <a:p>
            <a:r>
              <a:rPr lang="hr-HR" dirty="0" smtClean="0"/>
              <a:t>some of these rights may be delayed (informing a person) if this might interfere with the investigation</a:t>
            </a:r>
          </a:p>
          <a:p>
            <a:endParaRPr lang="hr-HR" dirty="0" smtClean="0"/>
          </a:p>
        </p:txBody>
      </p:sp>
      <p:sp>
        <p:nvSpPr>
          <p:cNvPr id="2" name="Title 1"/>
          <p:cNvSpPr>
            <a:spLocks noGrp="1"/>
          </p:cNvSpPr>
          <p:nvPr>
            <p:ph type="title"/>
          </p:nvPr>
        </p:nvSpPr>
        <p:spPr>
          <a:xfrm>
            <a:off x="457200" y="704850"/>
            <a:ext cx="8229600" cy="923950"/>
          </a:xfrm>
        </p:spPr>
        <p:txBody>
          <a:bodyPr>
            <a:noAutofit/>
          </a:bodyPr>
          <a:lstStyle/>
          <a:p>
            <a:r>
              <a:rPr lang="hr-HR" sz="4000" dirty="0" smtClean="0"/>
              <a:t>Arrest and detention</a:t>
            </a:r>
            <a:endParaRPr lang="hr-HR" sz="4000" dirty="0"/>
          </a:p>
        </p:txBody>
      </p:sp>
    </p:spTree>
    <p:extLst>
      <p:ext uri="{BB962C8B-B14F-4D97-AF65-F5344CB8AC3E}">
        <p14:creationId xmlns:p14="http://schemas.microsoft.com/office/powerpoint/2010/main" val="4432151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138"/>
            <a:ext cx="8229600" cy="5091134"/>
          </a:xfrm>
        </p:spPr>
        <p:txBody>
          <a:bodyPr>
            <a:normAutofit/>
          </a:bodyPr>
          <a:lstStyle/>
          <a:p>
            <a:endParaRPr lang="hr-HR" dirty="0" smtClean="0"/>
          </a:p>
          <a:p>
            <a:r>
              <a:rPr lang="hr-HR" dirty="0" smtClean="0"/>
              <a:t>a suspect can be </a:t>
            </a:r>
            <a:r>
              <a:rPr lang="hr-HR" b="1" dirty="0" smtClean="0"/>
              <a:t>detained</a:t>
            </a:r>
            <a:r>
              <a:rPr lang="hr-HR" dirty="0" smtClean="0"/>
              <a:t> for no more than 24 hours without being charged</a:t>
            </a:r>
          </a:p>
          <a:p>
            <a:r>
              <a:rPr lang="hr-HR" dirty="0" smtClean="0"/>
              <a:t>a superintendant can extend this for additional 24 hours, and a magistrate for 72 hours</a:t>
            </a:r>
          </a:p>
          <a:p>
            <a:endParaRPr lang="hr-HR" dirty="0" smtClean="0"/>
          </a:p>
          <a:p>
            <a:r>
              <a:rPr lang="hr-HR" dirty="0" smtClean="0"/>
              <a:t>if a charge has been brought, the suspect must be brought before a magistrate</a:t>
            </a:r>
          </a:p>
          <a:p>
            <a:endParaRPr lang="hr-HR" dirty="0" smtClean="0"/>
          </a:p>
          <a:p>
            <a:r>
              <a:rPr lang="hr-HR" dirty="0" smtClean="0"/>
              <a:t>if suspected of terrorism, different </a:t>
            </a:r>
            <a:r>
              <a:rPr lang="hr-HR" dirty="0" err="1" smtClean="0"/>
              <a:t>rules</a:t>
            </a:r>
            <a:r>
              <a:rPr lang="hr-HR" dirty="0" smtClean="0"/>
              <a:t> </a:t>
            </a:r>
            <a:r>
              <a:rPr lang="hr-HR" dirty="0" err="1" smtClean="0"/>
              <a:t>apply</a:t>
            </a:r>
            <a:r>
              <a:rPr lang="hr-HR" dirty="0" smtClean="0"/>
              <a:t> (</a:t>
            </a:r>
            <a:r>
              <a:rPr lang="hr-HR" dirty="0" err="1" smtClean="0"/>
              <a:t>detention</a:t>
            </a:r>
            <a:r>
              <a:rPr lang="hr-HR" dirty="0" smtClean="0"/>
              <a:t> </a:t>
            </a:r>
            <a:r>
              <a:rPr lang="hr-HR" dirty="0" err="1" smtClean="0"/>
              <a:t>possible</a:t>
            </a:r>
            <a:r>
              <a:rPr lang="hr-HR" dirty="0" smtClean="0"/>
              <a:t> for </a:t>
            </a:r>
            <a:r>
              <a:rPr lang="hr-HR" dirty="0" err="1" smtClean="0"/>
              <a:t>up</a:t>
            </a:r>
            <a:r>
              <a:rPr lang="hr-HR" dirty="0" smtClean="0"/>
              <a:t> to 28 </a:t>
            </a:r>
            <a:r>
              <a:rPr lang="hr-HR" dirty="0" err="1" smtClean="0"/>
              <a:t>days</a:t>
            </a:r>
            <a:r>
              <a:rPr lang="hr-HR" dirty="0" smtClean="0"/>
              <a:t>)</a:t>
            </a:r>
          </a:p>
        </p:txBody>
      </p:sp>
      <p:sp>
        <p:nvSpPr>
          <p:cNvPr id="2" name="Title 1"/>
          <p:cNvSpPr>
            <a:spLocks noGrp="1"/>
          </p:cNvSpPr>
          <p:nvPr>
            <p:ph type="title"/>
          </p:nvPr>
        </p:nvSpPr>
        <p:spPr>
          <a:xfrm>
            <a:off x="457200" y="704850"/>
            <a:ext cx="8229600" cy="851942"/>
          </a:xfrm>
        </p:spPr>
        <p:txBody>
          <a:bodyPr>
            <a:noAutofit/>
          </a:bodyPr>
          <a:lstStyle/>
          <a:p>
            <a:r>
              <a:rPr lang="hr-HR" sz="4000" dirty="0" smtClean="0"/>
              <a:t>Arrest and detention</a:t>
            </a:r>
            <a:endParaRPr lang="hr-HR" sz="4000" dirty="0"/>
          </a:p>
        </p:txBody>
      </p:sp>
    </p:spTree>
    <p:extLst>
      <p:ext uri="{BB962C8B-B14F-4D97-AF65-F5344CB8AC3E}">
        <p14:creationId xmlns:p14="http://schemas.microsoft.com/office/powerpoint/2010/main" val="19346719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138"/>
            <a:ext cx="8229600" cy="5091134"/>
          </a:xfrm>
        </p:spPr>
        <p:txBody>
          <a:bodyPr>
            <a:normAutofit/>
          </a:bodyPr>
          <a:lstStyle/>
          <a:p>
            <a:endParaRPr lang="hr-HR" dirty="0" smtClean="0"/>
          </a:p>
          <a:p>
            <a:endParaRPr lang="hr-HR" dirty="0" smtClean="0"/>
          </a:p>
          <a:p>
            <a:r>
              <a:rPr lang="hr-HR" sz="2800" dirty="0" smtClean="0"/>
              <a:t>the suspect has a right to </a:t>
            </a:r>
            <a:r>
              <a:rPr lang="hr-HR" sz="2800" b="1" dirty="0" smtClean="0"/>
              <a:t>silence</a:t>
            </a:r>
            <a:r>
              <a:rPr lang="hr-HR" sz="2800" dirty="0" smtClean="0"/>
              <a:t>, but this may be taken into account during trial when deciding on the guilt</a:t>
            </a:r>
          </a:p>
        </p:txBody>
      </p:sp>
      <p:sp>
        <p:nvSpPr>
          <p:cNvPr id="2" name="Title 1"/>
          <p:cNvSpPr>
            <a:spLocks noGrp="1"/>
          </p:cNvSpPr>
          <p:nvPr>
            <p:ph type="title"/>
          </p:nvPr>
        </p:nvSpPr>
        <p:spPr>
          <a:xfrm>
            <a:off x="457200" y="704850"/>
            <a:ext cx="8229600" cy="851942"/>
          </a:xfrm>
        </p:spPr>
        <p:txBody>
          <a:bodyPr>
            <a:noAutofit/>
          </a:bodyPr>
          <a:lstStyle/>
          <a:p>
            <a:r>
              <a:rPr lang="hr-HR" sz="4000" dirty="0" smtClean="0"/>
              <a:t>Arrest and detention</a:t>
            </a:r>
            <a:endParaRPr lang="hr-HR" sz="4000" dirty="0"/>
          </a:p>
        </p:txBody>
      </p:sp>
    </p:spTree>
    <p:extLst>
      <p:ext uri="{BB962C8B-B14F-4D97-AF65-F5344CB8AC3E}">
        <p14:creationId xmlns:p14="http://schemas.microsoft.com/office/powerpoint/2010/main" val="29935833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hr-HR" dirty="0" smtClean="0"/>
              <a:t>Key terms</a:t>
            </a:r>
            <a:endParaRPr lang="hr-HR" dirty="0"/>
          </a:p>
        </p:txBody>
      </p:sp>
      <p:sp>
        <p:nvSpPr>
          <p:cNvPr id="4" name="Text Placeholder 3"/>
          <p:cNvSpPr>
            <a:spLocks noGrp="1"/>
          </p:cNvSpPr>
          <p:nvPr>
            <p:ph type="body" idx="1"/>
          </p:nvPr>
        </p:nvSpPr>
        <p:spPr/>
        <p:txBody>
          <a:bodyPr/>
          <a:lstStyle/>
          <a:p>
            <a:endParaRPr lang="hr-HR"/>
          </a:p>
        </p:txBody>
      </p:sp>
      <p:sp>
        <p:nvSpPr>
          <p:cNvPr id="5" name="Text Placeholder 4"/>
          <p:cNvSpPr>
            <a:spLocks noGrp="1"/>
          </p:cNvSpPr>
          <p:nvPr>
            <p:ph type="body" sz="half" idx="3"/>
          </p:nvPr>
        </p:nvSpPr>
        <p:spPr/>
        <p:txBody>
          <a:bodyPr/>
          <a:lstStyle/>
          <a:p>
            <a:endParaRPr lang="hr-HR"/>
          </a:p>
        </p:txBody>
      </p:sp>
      <p:sp>
        <p:nvSpPr>
          <p:cNvPr id="2" name="Content Placeholder 1"/>
          <p:cNvSpPr>
            <a:spLocks noGrp="1"/>
          </p:cNvSpPr>
          <p:nvPr>
            <p:ph sz="quarter" idx="2"/>
          </p:nvPr>
        </p:nvSpPr>
        <p:spPr/>
        <p:txBody>
          <a:bodyPr numCol="1">
            <a:normAutofit fontScale="62500" lnSpcReduction="20000"/>
          </a:bodyPr>
          <a:lstStyle/>
          <a:p>
            <a:pPr algn="ctr">
              <a:lnSpc>
                <a:spcPct val="150000"/>
              </a:lnSpc>
              <a:buNone/>
            </a:pPr>
            <a:r>
              <a:rPr lang="en-US" sz="4400" dirty="0" smtClean="0"/>
              <a:t>stop and account</a:t>
            </a:r>
          </a:p>
          <a:p>
            <a:pPr algn="ctr">
              <a:lnSpc>
                <a:spcPct val="150000"/>
              </a:lnSpc>
              <a:buNone/>
            </a:pPr>
            <a:r>
              <a:rPr lang="en-US" sz="4400" dirty="0" smtClean="0"/>
              <a:t>stop and search</a:t>
            </a:r>
          </a:p>
          <a:p>
            <a:pPr algn="ctr">
              <a:lnSpc>
                <a:spcPct val="150000"/>
              </a:lnSpc>
              <a:buNone/>
            </a:pPr>
            <a:r>
              <a:rPr lang="en-US" sz="4400" dirty="0" smtClean="0"/>
              <a:t>caution</a:t>
            </a:r>
          </a:p>
          <a:p>
            <a:pPr algn="ctr">
              <a:lnSpc>
                <a:spcPct val="150000"/>
              </a:lnSpc>
              <a:buNone/>
            </a:pPr>
            <a:r>
              <a:rPr lang="en-US" sz="4400" dirty="0" smtClean="0"/>
              <a:t>conditional caution</a:t>
            </a:r>
          </a:p>
          <a:p>
            <a:pPr algn="ctr">
              <a:lnSpc>
                <a:spcPct val="150000"/>
              </a:lnSpc>
              <a:buNone/>
            </a:pPr>
            <a:r>
              <a:rPr lang="en-US" sz="4400" dirty="0" smtClean="0"/>
              <a:t>penalty notice</a:t>
            </a:r>
            <a:endParaRPr lang="hr-HR" sz="4400" dirty="0" smtClean="0"/>
          </a:p>
          <a:p>
            <a:pPr algn="ctr">
              <a:lnSpc>
                <a:spcPct val="150000"/>
              </a:lnSpc>
              <a:buNone/>
            </a:pPr>
            <a:r>
              <a:rPr lang="hr-HR" sz="4400" dirty="0" smtClean="0"/>
              <a:t>entry</a:t>
            </a:r>
            <a:endParaRPr lang="en-US" sz="4400" dirty="0" smtClean="0"/>
          </a:p>
          <a:p>
            <a:endParaRPr lang="hr-HR" dirty="0"/>
          </a:p>
        </p:txBody>
      </p:sp>
      <p:sp>
        <p:nvSpPr>
          <p:cNvPr id="6" name="Content Placeholder 5"/>
          <p:cNvSpPr>
            <a:spLocks noGrp="1"/>
          </p:cNvSpPr>
          <p:nvPr>
            <p:ph sz="quarter" idx="4"/>
          </p:nvPr>
        </p:nvSpPr>
        <p:spPr/>
        <p:txBody>
          <a:bodyPr/>
          <a:lstStyle/>
          <a:p>
            <a:pPr algn="ctr">
              <a:lnSpc>
                <a:spcPct val="150000"/>
              </a:lnSpc>
              <a:buNone/>
            </a:pPr>
            <a:r>
              <a:rPr lang="en-US" sz="2800" dirty="0" smtClean="0"/>
              <a:t>occupier</a:t>
            </a:r>
          </a:p>
          <a:p>
            <a:pPr algn="ctr">
              <a:lnSpc>
                <a:spcPct val="150000"/>
              </a:lnSpc>
              <a:buNone/>
            </a:pPr>
            <a:r>
              <a:rPr lang="en-US" sz="2800" dirty="0" smtClean="0"/>
              <a:t>premises</a:t>
            </a:r>
          </a:p>
          <a:p>
            <a:pPr algn="ctr">
              <a:lnSpc>
                <a:spcPct val="150000"/>
              </a:lnSpc>
              <a:buNone/>
            </a:pPr>
            <a:r>
              <a:rPr lang="en-US" sz="2800" dirty="0" smtClean="0"/>
              <a:t>seizure</a:t>
            </a:r>
          </a:p>
          <a:p>
            <a:pPr algn="ctr">
              <a:lnSpc>
                <a:spcPct val="150000"/>
              </a:lnSpc>
              <a:buNone/>
            </a:pPr>
            <a:r>
              <a:rPr lang="en-US" sz="2800" dirty="0" smtClean="0"/>
              <a:t>detention</a:t>
            </a:r>
          </a:p>
          <a:p>
            <a:pPr algn="ctr">
              <a:lnSpc>
                <a:spcPct val="150000"/>
              </a:lnSpc>
              <a:buNone/>
            </a:pPr>
            <a:r>
              <a:rPr lang="en-US" sz="2800" dirty="0" smtClean="0"/>
              <a:t>right to silence</a:t>
            </a:r>
          </a:p>
        </p:txBody>
      </p:sp>
    </p:spTree>
    <p:extLst>
      <p:ext uri="{BB962C8B-B14F-4D97-AF65-F5344CB8AC3E}">
        <p14:creationId xmlns:p14="http://schemas.microsoft.com/office/powerpoint/2010/main" val="11965261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hr-HR" dirty="0" err="1" smtClean="0"/>
              <a:t>Translate</a:t>
            </a:r>
            <a:r>
              <a:rPr lang="hr-HR" dirty="0" smtClean="0"/>
              <a:t> </a:t>
            </a:r>
            <a:r>
              <a:rPr lang="hr-HR" dirty="0" err="1" smtClean="0"/>
              <a:t>the</a:t>
            </a:r>
            <a:r>
              <a:rPr lang="hr-HR" dirty="0" smtClean="0"/>
              <a:t> </a:t>
            </a:r>
            <a:r>
              <a:rPr lang="hr-HR" dirty="0" err="1" smtClean="0"/>
              <a:t>sentences</a:t>
            </a:r>
            <a:endParaRPr lang="hr-HR" dirty="0"/>
          </a:p>
        </p:txBody>
      </p:sp>
      <p:sp>
        <p:nvSpPr>
          <p:cNvPr id="8" name="Content Placeholder 7"/>
          <p:cNvSpPr>
            <a:spLocks noGrp="1"/>
          </p:cNvSpPr>
          <p:nvPr>
            <p:ph idx="1"/>
          </p:nvPr>
        </p:nvSpPr>
        <p:spPr/>
        <p:txBody>
          <a:bodyPr/>
          <a:lstStyle/>
          <a:p>
            <a:pPr marL="514350" indent="-514350">
              <a:buFont typeface="+mj-lt"/>
              <a:buAutoNum type="arabicPeriod"/>
            </a:pPr>
            <a:r>
              <a:rPr lang="hr-HR" dirty="0" err="1" smtClean="0"/>
              <a:t>The</a:t>
            </a:r>
            <a:r>
              <a:rPr lang="hr-HR" dirty="0" smtClean="0"/>
              <a:t> police </a:t>
            </a:r>
            <a:r>
              <a:rPr lang="hr-HR" dirty="0" err="1" smtClean="0"/>
              <a:t>can</a:t>
            </a:r>
            <a:r>
              <a:rPr lang="hr-HR" dirty="0" smtClean="0"/>
              <a:t> stop a </a:t>
            </a:r>
            <a:r>
              <a:rPr lang="hr-HR" dirty="0" err="1" smtClean="0"/>
              <a:t>person</a:t>
            </a:r>
            <a:r>
              <a:rPr lang="hr-HR" dirty="0" smtClean="0"/>
              <a:t> </a:t>
            </a:r>
            <a:r>
              <a:rPr lang="hr-HR" dirty="0" err="1" smtClean="0"/>
              <a:t>in</a:t>
            </a:r>
            <a:r>
              <a:rPr lang="hr-HR" dirty="0" smtClean="0"/>
              <a:t> </a:t>
            </a:r>
            <a:r>
              <a:rPr lang="hr-HR" dirty="0" err="1" smtClean="0"/>
              <a:t>a</a:t>
            </a:r>
            <a:r>
              <a:rPr lang="hr-HR" dirty="0" smtClean="0"/>
              <a:t> </a:t>
            </a:r>
            <a:r>
              <a:rPr lang="hr-HR" dirty="0" err="1" smtClean="0"/>
              <a:t>public</a:t>
            </a:r>
            <a:r>
              <a:rPr lang="hr-HR" dirty="0" smtClean="0"/>
              <a:t> place </a:t>
            </a:r>
            <a:r>
              <a:rPr lang="hr-HR" dirty="0" err="1" smtClean="0"/>
              <a:t>and</a:t>
            </a:r>
            <a:r>
              <a:rPr lang="hr-HR" dirty="0" smtClean="0"/>
              <a:t> </a:t>
            </a:r>
            <a:r>
              <a:rPr lang="hr-HR" dirty="0" err="1" smtClean="0"/>
              <a:t>ask</a:t>
            </a:r>
            <a:r>
              <a:rPr lang="hr-HR" dirty="0" smtClean="0"/>
              <a:t> </a:t>
            </a:r>
            <a:r>
              <a:rPr lang="hr-HR" dirty="0" err="1" smtClean="0"/>
              <a:t>them</a:t>
            </a:r>
            <a:r>
              <a:rPr lang="hr-HR" dirty="0" smtClean="0"/>
              <a:t> to </a:t>
            </a:r>
            <a:r>
              <a:rPr lang="hr-HR" dirty="0" err="1" smtClean="0"/>
              <a:t>account</a:t>
            </a:r>
            <a:r>
              <a:rPr lang="hr-HR" dirty="0" smtClean="0"/>
              <a:t> for </a:t>
            </a:r>
            <a:r>
              <a:rPr lang="hr-HR" dirty="0" err="1" smtClean="0"/>
              <a:t>him</a:t>
            </a:r>
            <a:r>
              <a:rPr lang="hr-HR" dirty="0" smtClean="0"/>
              <a:t>/</a:t>
            </a:r>
            <a:r>
              <a:rPr lang="hr-HR" dirty="0" err="1" smtClean="0"/>
              <a:t>herself</a:t>
            </a:r>
            <a:r>
              <a:rPr lang="hr-HR" dirty="0" smtClean="0"/>
              <a:t> </a:t>
            </a:r>
            <a:r>
              <a:rPr lang="hr-HR" dirty="0" err="1" smtClean="0"/>
              <a:t>without</a:t>
            </a:r>
            <a:r>
              <a:rPr lang="hr-HR" dirty="0" smtClean="0"/>
              <a:t> </a:t>
            </a:r>
            <a:r>
              <a:rPr lang="hr-HR" dirty="0" err="1" smtClean="0"/>
              <a:t>having</a:t>
            </a:r>
            <a:r>
              <a:rPr lang="hr-HR" dirty="0" smtClean="0"/>
              <a:t> </a:t>
            </a:r>
            <a:r>
              <a:rPr lang="hr-HR" dirty="0" err="1" smtClean="0"/>
              <a:t>special</a:t>
            </a:r>
            <a:r>
              <a:rPr lang="hr-HR" dirty="0" smtClean="0"/>
              <a:t> </a:t>
            </a:r>
            <a:r>
              <a:rPr lang="hr-HR" dirty="0" err="1" smtClean="0"/>
              <a:t>reason</a:t>
            </a:r>
            <a:r>
              <a:rPr lang="hr-HR" dirty="0" smtClean="0"/>
              <a:t> to do </a:t>
            </a:r>
            <a:r>
              <a:rPr lang="hr-HR" dirty="0" err="1" smtClean="0"/>
              <a:t>so</a:t>
            </a:r>
            <a:r>
              <a:rPr lang="hr-HR" dirty="0" smtClean="0"/>
              <a:t>.</a:t>
            </a:r>
          </a:p>
          <a:p>
            <a:pPr marL="514350" indent="-514350">
              <a:buFont typeface="+mj-lt"/>
              <a:buAutoNum type="arabicPeriod"/>
            </a:pPr>
            <a:r>
              <a:rPr lang="hr-HR" dirty="0" err="1" smtClean="0"/>
              <a:t>If</a:t>
            </a:r>
            <a:r>
              <a:rPr lang="hr-HR" dirty="0" smtClean="0"/>
              <a:t> </a:t>
            </a:r>
            <a:r>
              <a:rPr lang="hr-HR" dirty="0" err="1" smtClean="0"/>
              <a:t>the</a:t>
            </a:r>
            <a:r>
              <a:rPr lang="hr-HR" dirty="0" smtClean="0"/>
              <a:t> </a:t>
            </a:r>
            <a:r>
              <a:rPr lang="hr-HR" dirty="0" err="1" smtClean="0"/>
              <a:t>offender</a:t>
            </a:r>
            <a:r>
              <a:rPr lang="hr-HR" dirty="0" smtClean="0"/>
              <a:t> </a:t>
            </a:r>
            <a:r>
              <a:rPr lang="hr-HR" dirty="0" err="1" smtClean="0"/>
              <a:t>reoffends</a:t>
            </a:r>
            <a:r>
              <a:rPr lang="hr-HR" dirty="0" smtClean="0"/>
              <a:t> </a:t>
            </a:r>
            <a:r>
              <a:rPr lang="hr-HR" dirty="0" err="1" smtClean="0"/>
              <a:t>within</a:t>
            </a:r>
            <a:r>
              <a:rPr lang="hr-HR" dirty="0" smtClean="0"/>
              <a:t> 2 </a:t>
            </a:r>
            <a:r>
              <a:rPr lang="hr-HR" dirty="0" err="1" smtClean="0"/>
              <a:t>years</a:t>
            </a:r>
            <a:r>
              <a:rPr lang="hr-HR" dirty="0" smtClean="0"/>
              <a:t> </a:t>
            </a:r>
            <a:r>
              <a:rPr lang="hr-HR" dirty="0" err="1" smtClean="0"/>
              <a:t>and</a:t>
            </a:r>
            <a:r>
              <a:rPr lang="hr-HR" dirty="0" smtClean="0"/>
              <a:t> </a:t>
            </a:r>
            <a:r>
              <a:rPr lang="hr-HR" dirty="0" err="1" smtClean="0"/>
              <a:t>the</a:t>
            </a:r>
            <a:r>
              <a:rPr lang="hr-HR" dirty="0" smtClean="0"/>
              <a:t> </a:t>
            </a:r>
            <a:r>
              <a:rPr lang="hr-HR" dirty="0" err="1" smtClean="0"/>
              <a:t>latter</a:t>
            </a:r>
            <a:r>
              <a:rPr lang="hr-HR" dirty="0" smtClean="0"/>
              <a:t> </a:t>
            </a:r>
            <a:r>
              <a:rPr lang="hr-HR" dirty="0" err="1" smtClean="0"/>
              <a:t>offence</a:t>
            </a:r>
            <a:r>
              <a:rPr lang="hr-HR" dirty="0" smtClean="0"/>
              <a:t> is </a:t>
            </a:r>
            <a:r>
              <a:rPr lang="hr-HR" dirty="0" err="1" smtClean="0"/>
              <a:t>similar</a:t>
            </a:r>
            <a:r>
              <a:rPr lang="hr-HR" dirty="0" smtClean="0"/>
              <a:t> to or </a:t>
            </a:r>
            <a:r>
              <a:rPr lang="hr-HR" dirty="0" err="1" smtClean="0"/>
              <a:t>worse</a:t>
            </a:r>
            <a:r>
              <a:rPr lang="hr-HR" dirty="0" smtClean="0"/>
              <a:t> </a:t>
            </a:r>
            <a:r>
              <a:rPr lang="hr-HR" dirty="0" err="1" smtClean="0"/>
              <a:t>than</a:t>
            </a:r>
            <a:r>
              <a:rPr lang="hr-HR" dirty="0" smtClean="0"/>
              <a:t> </a:t>
            </a:r>
            <a:r>
              <a:rPr lang="hr-HR" dirty="0" err="1" smtClean="0"/>
              <a:t>the</a:t>
            </a:r>
            <a:r>
              <a:rPr lang="hr-HR" dirty="0" smtClean="0"/>
              <a:t> first one, he/</a:t>
            </a:r>
            <a:r>
              <a:rPr lang="hr-HR" dirty="0" err="1" smtClean="0"/>
              <a:t>she</a:t>
            </a:r>
            <a:r>
              <a:rPr lang="hr-HR" dirty="0" smtClean="0"/>
              <a:t> </a:t>
            </a:r>
            <a:r>
              <a:rPr lang="hr-HR" dirty="0" err="1" smtClean="0"/>
              <a:t>will</a:t>
            </a:r>
            <a:r>
              <a:rPr lang="hr-HR" dirty="0" smtClean="0"/>
              <a:t> </a:t>
            </a:r>
            <a:r>
              <a:rPr lang="hr-HR" dirty="0" err="1" smtClean="0"/>
              <a:t>be</a:t>
            </a:r>
            <a:r>
              <a:rPr lang="hr-HR" dirty="0" smtClean="0"/>
              <a:t> </a:t>
            </a:r>
            <a:r>
              <a:rPr lang="hr-HR" dirty="0" err="1" smtClean="0"/>
              <a:t>charged</a:t>
            </a:r>
            <a:r>
              <a:rPr lang="hr-HR" dirty="0" smtClean="0"/>
              <a:t>.</a:t>
            </a:r>
          </a:p>
          <a:p>
            <a:pPr marL="514350" indent="-514350">
              <a:buFont typeface="+mj-lt"/>
              <a:buAutoNum type="arabicPeriod"/>
            </a:pPr>
            <a:r>
              <a:rPr lang="hr-HR" dirty="0" err="1" smtClean="0"/>
              <a:t>The</a:t>
            </a:r>
            <a:r>
              <a:rPr lang="hr-HR" dirty="0" smtClean="0"/>
              <a:t> police </a:t>
            </a:r>
            <a:r>
              <a:rPr lang="hr-HR" dirty="0" err="1" smtClean="0"/>
              <a:t>can</a:t>
            </a:r>
            <a:r>
              <a:rPr lang="hr-HR" dirty="0" smtClean="0"/>
              <a:t> use </a:t>
            </a:r>
            <a:r>
              <a:rPr lang="hr-HR" dirty="0" err="1" smtClean="0"/>
              <a:t>reasonable</a:t>
            </a:r>
            <a:r>
              <a:rPr lang="hr-HR" dirty="0" smtClean="0"/>
              <a:t> </a:t>
            </a:r>
            <a:r>
              <a:rPr lang="hr-HR" dirty="0" err="1" smtClean="0"/>
              <a:t>force</a:t>
            </a:r>
            <a:r>
              <a:rPr lang="hr-HR" dirty="0" smtClean="0"/>
              <a:t> but </a:t>
            </a:r>
            <a:r>
              <a:rPr lang="hr-HR" dirty="0" err="1" smtClean="0"/>
              <a:t>they</a:t>
            </a:r>
            <a:r>
              <a:rPr lang="hr-HR" dirty="0" smtClean="0"/>
              <a:t> must </a:t>
            </a:r>
            <a:r>
              <a:rPr lang="hr-HR" dirty="0" err="1" smtClean="0"/>
              <a:t>try</a:t>
            </a:r>
            <a:r>
              <a:rPr lang="hr-HR" dirty="0" smtClean="0"/>
              <a:t> to </a:t>
            </a:r>
            <a:r>
              <a:rPr lang="hr-HR" dirty="0" err="1" smtClean="0"/>
              <a:t>persuade</a:t>
            </a:r>
            <a:r>
              <a:rPr lang="hr-HR" dirty="0" smtClean="0"/>
              <a:t> </a:t>
            </a:r>
            <a:r>
              <a:rPr lang="hr-HR" dirty="0" err="1" smtClean="0"/>
              <a:t>the</a:t>
            </a:r>
            <a:r>
              <a:rPr lang="hr-HR" dirty="0" smtClean="0"/>
              <a:t> </a:t>
            </a:r>
            <a:r>
              <a:rPr lang="hr-HR" dirty="0" err="1" smtClean="0"/>
              <a:t>person</a:t>
            </a:r>
            <a:r>
              <a:rPr lang="hr-HR" dirty="0" smtClean="0"/>
              <a:t> </a:t>
            </a:r>
            <a:r>
              <a:rPr lang="hr-HR" dirty="0" err="1" smtClean="0"/>
              <a:t>to</a:t>
            </a:r>
            <a:r>
              <a:rPr lang="hr-HR" dirty="0" smtClean="0"/>
              <a:t> </a:t>
            </a:r>
            <a:r>
              <a:rPr lang="hr-HR" dirty="0" err="1" smtClean="0"/>
              <a:t>co</a:t>
            </a:r>
            <a:r>
              <a:rPr lang="hr-HR" dirty="0" smtClean="0"/>
              <a:t>-</a:t>
            </a:r>
            <a:r>
              <a:rPr lang="hr-HR" dirty="0" err="1" smtClean="0"/>
              <a:t>operate</a:t>
            </a:r>
            <a:r>
              <a:rPr lang="hr-HR" dirty="0" smtClean="0"/>
              <a:t>.</a:t>
            </a:r>
          </a:p>
          <a:p>
            <a:pPr marL="514350" indent="-514350">
              <a:buFont typeface="+mj-lt"/>
              <a:buAutoNum type="arabicPeriod"/>
            </a:pPr>
            <a:endParaRPr lang="hr-HR" dirty="0" smtClean="0"/>
          </a:p>
          <a:p>
            <a:pPr marL="514350" indent="-514350">
              <a:buFont typeface="+mj-lt"/>
              <a:buAutoNum type="arabicPeriod"/>
            </a:pPr>
            <a:endParaRPr lang="hr-HR" dirty="0" smtClean="0"/>
          </a:p>
          <a:p>
            <a:pPr marL="514350" indent="-514350">
              <a:buFont typeface="+mj-lt"/>
              <a:buAutoNum type="arabicPeriod"/>
            </a:pPr>
            <a:endParaRPr lang="hr-HR" dirty="0" smtClean="0"/>
          </a:p>
          <a:p>
            <a:pPr marL="514350" indent="-514350">
              <a:buFont typeface="+mj-lt"/>
              <a:buAutoNum type="arabicPeriod"/>
            </a:pPr>
            <a:endParaRPr lang="hr-HR" dirty="0"/>
          </a:p>
        </p:txBody>
      </p:sp>
    </p:spTree>
    <p:extLst>
      <p:ext uri="{BB962C8B-B14F-4D97-AF65-F5344CB8AC3E}">
        <p14:creationId xmlns:p14="http://schemas.microsoft.com/office/powerpoint/2010/main" val="29517772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lstStyle/>
          <a:p>
            <a:pPr algn="ctr">
              <a:buNone/>
            </a:pPr>
            <a:endParaRPr lang="hr-HR" sz="3600" dirty="0" smtClean="0">
              <a:effectLst>
                <a:outerShdw blurRad="38100" dist="38100" dir="2700000" algn="tl">
                  <a:srgbClr val="000000">
                    <a:alpha val="43137"/>
                  </a:srgbClr>
                </a:outerShdw>
              </a:effectLst>
            </a:endParaRPr>
          </a:p>
          <a:p>
            <a:pPr algn="ctr">
              <a:buNone/>
            </a:pPr>
            <a:endParaRPr lang="hr-HR" sz="3600" dirty="0" smtClean="0">
              <a:effectLst>
                <a:outerShdw blurRad="38100" dist="38100" dir="2700000" algn="tl">
                  <a:srgbClr val="000000">
                    <a:alpha val="43137"/>
                  </a:srgbClr>
                </a:outerShdw>
              </a:effectLst>
            </a:endParaRPr>
          </a:p>
          <a:p>
            <a:pPr algn="ctr">
              <a:buNone/>
            </a:pPr>
            <a:r>
              <a:rPr lang="hr-HR" sz="3600" dirty="0" smtClean="0">
                <a:effectLst>
                  <a:outerShdw blurRad="38100" dist="38100" dir="2700000" algn="tl">
                    <a:srgbClr val="000000">
                      <a:alpha val="43137"/>
                    </a:srgbClr>
                  </a:outerShdw>
                </a:effectLst>
              </a:rPr>
              <a:t>Thank you for your attention!</a:t>
            </a:r>
            <a:endParaRPr lang="hr-HR" sz="36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09553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a:bodyPr>
          <a:lstStyle/>
          <a:p>
            <a:pPr eaLnBrk="1" fontAlgn="auto" hangingPunct="1">
              <a:spcAft>
                <a:spcPts val="0"/>
              </a:spcAft>
              <a:defRPr/>
            </a:pPr>
            <a:r>
              <a:rPr lang="hr-HR" sz="4000" dirty="0" smtClean="0"/>
              <a:t>REVISION OF THE PREVIOUS </a:t>
            </a:r>
            <a:r>
              <a:rPr lang="hr-HR" sz="4000" dirty="0" smtClean="0"/>
              <a:t>SESSION</a:t>
            </a:r>
            <a:endParaRPr lang="hr-HR" sz="4000" dirty="0" smtClean="0"/>
          </a:p>
        </p:txBody>
      </p:sp>
      <p:sp>
        <p:nvSpPr>
          <p:cNvPr id="7171" name="Content Placeholder 2"/>
          <p:cNvSpPr>
            <a:spLocks noGrp="1"/>
          </p:cNvSpPr>
          <p:nvPr>
            <p:ph type="body" idx="1"/>
          </p:nvPr>
        </p:nvSpPr>
        <p:spPr>
          <a:xfrm>
            <a:off x="1066800" y="1905000"/>
            <a:ext cx="6254750" cy="742950"/>
          </a:xfrm>
        </p:spPr>
        <p:txBody>
          <a:bodyPr/>
          <a:lstStyle/>
          <a:p>
            <a:pPr marL="514350" indent="-514350" eaLnBrk="1" hangingPunct="1"/>
            <a:endParaRPr lang="hr-HR"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marL="623887" indent="-514350">
              <a:buNone/>
            </a:pPr>
            <a:r>
              <a:rPr lang="hr-HR" dirty="0" smtClean="0"/>
              <a:t>Summarize the advantages and disadvantages of:</a:t>
            </a:r>
          </a:p>
          <a:p>
            <a:pPr marL="623887" indent="-514350">
              <a:buNone/>
            </a:pPr>
            <a:endParaRPr lang="hr-HR" dirty="0" smtClean="0"/>
          </a:p>
          <a:p>
            <a:pPr marL="623887" indent="-514350">
              <a:buFont typeface="+mj-lt"/>
              <a:buAutoNum type="arabicPeriod"/>
            </a:pPr>
            <a:r>
              <a:rPr lang="hr-HR" dirty="0" smtClean="0"/>
              <a:t>sole proprietorship</a:t>
            </a:r>
          </a:p>
          <a:p>
            <a:pPr marL="623887" indent="-514350">
              <a:buFont typeface="+mj-lt"/>
              <a:buAutoNum type="arabicPeriod"/>
            </a:pPr>
            <a:endParaRPr lang="hr-HR" dirty="0" smtClean="0"/>
          </a:p>
          <a:p>
            <a:pPr marL="623887" indent="-514350">
              <a:buFont typeface="+mj-lt"/>
              <a:buAutoNum type="arabicPeriod"/>
            </a:pPr>
            <a:r>
              <a:rPr lang="hr-HR" dirty="0" smtClean="0"/>
              <a:t>partnership</a:t>
            </a:r>
          </a:p>
          <a:p>
            <a:pPr marL="623887" indent="-514350">
              <a:buFont typeface="+mj-lt"/>
              <a:buAutoNum type="arabicPeriod"/>
            </a:pPr>
            <a:endParaRPr lang="hr-HR" dirty="0" smtClean="0"/>
          </a:p>
          <a:p>
            <a:pPr marL="623887" indent="-514350">
              <a:buFont typeface="+mj-lt"/>
              <a:buAutoNum type="arabicPeriod"/>
            </a:pPr>
            <a:r>
              <a:rPr lang="hr-HR" smtClean="0"/>
              <a:t>limited company.</a:t>
            </a:r>
            <a:endParaRPr lang="hr-HR" dirty="0"/>
          </a:p>
        </p:txBody>
      </p:sp>
      <p:sp>
        <p:nvSpPr>
          <p:cNvPr id="4" name="Title 3"/>
          <p:cNvSpPr>
            <a:spLocks noGrp="1"/>
          </p:cNvSpPr>
          <p:nvPr>
            <p:ph type="title"/>
          </p:nvPr>
        </p:nvSpPr>
        <p:spPr/>
        <p:txBody>
          <a:bodyPr>
            <a:normAutofit fontScale="90000"/>
          </a:bodyPr>
          <a:lstStyle/>
          <a:p>
            <a:r>
              <a:rPr lang="hr-HR" dirty="0" smtClean="0"/>
              <a:t>Revision of the previous session</a:t>
            </a:r>
            <a:endParaRPr lang="hr-HR" dirty="0"/>
          </a:p>
        </p:txBody>
      </p:sp>
    </p:spTree>
    <p:extLst>
      <p:ext uri="{BB962C8B-B14F-4D97-AF65-F5344CB8AC3E}">
        <p14:creationId xmlns:p14="http://schemas.microsoft.com/office/powerpoint/2010/main" val="6860942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40768"/>
            <a:ext cx="7239000" cy="5115595"/>
          </a:xfrm>
        </p:spPr>
        <p:txBody>
          <a:bodyPr/>
          <a:lstStyle/>
          <a:p>
            <a:pPr marL="623887" indent="-514350">
              <a:buFont typeface="+mj-lt"/>
              <a:buAutoNum type="arabicPeriod"/>
            </a:pPr>
            <a:r>
              <a:rPr lang="hr-HR" dirty="0" smtClean="0"/>
              <a:t>A ________ person has rights and duties under the law just like a natural person.</a:t>
            </a:r>
          </a:p>
          <a:p>
            <a:pPr marL="623887" indent="-514350">
              <a:buFont typeface="+mj-lt"/>
              <a:buAutoNum type="arabicPeriod"/>
            </a:pPr>
            <a:r>
              <a:rPr lang="hr-HR" dirty="0" smtClean="0"/>
              <a:t>The board of directors ________ the affairs of the company and makes company policy.</a:t>
            </a:r>
          </a:p>
          <a:p>
            <a:pPr marL="623887" indent="-514350">
              <a:buFont typeface="+mj-lt"/>
              <a:buAutoNum type="arabicPeriod"/>
            </a:pPr>
            <a:r>
              <a:rPr lang="hr-HR" dirty="0" smtClean="0"/>
              <a:t>A company can ________ property, ________ into contracts and ________ other persons.</a:t>
            </a:r>
          </a:p>
          <a:p>
            <a:pPr marL="623887" indent="-514350">
              <a:buFont typeface="+mj-lt"/>
              <a:buAutoNum type="arabicPeriod"/>
            </a:pPr>
            <a:r>
              <a:rPr lang="hr-HR" dirty="0" smtClean="0"/>
              <a:t>A shareholder ________ money by buying shares in a company.</a:t>
            </a:r>
          </a:p>
          <a:p>
            <a:pPr marL="623887" indent="-514350">
              <a:buFont typeface="+mj-lt"/>
              <a:buAutoNum type="arabicPeriod"/>
            </a:pPr>
            <a:r>
              <a:rPr lang="hr-HR" dirty="0" smtClean="0"/>
              <a:t>A sole ________ owns a company and is personally ________ for its debts.</a:t>
            </a:r>
            <a:endParaRPr lang="hr-HR" dirty="0"/>
          </a:p>
        </p:txBody>
      </p:sp>
      <p:sp>
        <p:nvSpPr>
          <p:cNvPr id="3" name="Title 2"/>
          <p:cNvSpPr>
            <a:spLocks noGrp="1"/>
          </p:cNvSpPr>
          <p:nvPr>
            <p:ph type="title"/>
          </p:nvPr>
        </p:nvSpPr>
        <p:spPr>
          <a:xfrm>
            <a:off x="457200" y="320675"/>
            <a:ext cx="7239000" cy="876077"/>
          </a:xfrm>
        </p:spPr>
        <p:txBody>
          <a:bodyPr>
            <a:noAutofit/>
          </a:bodyPr>
          <a:lstStyle/>
          <a:p>
            <a:pPr algn="ctr"/>
            <a:r>
              <a:rPr lang="hr-HR" sz="2400" dirty="0" smtClean="0"/>
              <a:t>liable – sue – manage – owe – proprietor </a:t>
            </a:r>
            <a:br>
              <a:rPr lang="hr-HR" sz="2400" dirty="0" smtClean="0"/>
            </a:br>
            <a:r>
              <a:rPr lang="hr-HR" sz="2400" dirty="0" smtClean="0"/>
              <a:t>register - own - invest – enter – legal</a:t>
            </a:r>
            <a:endParaRPr lang="hr-HR" sz="2400" dirty="0"/>
          </a:p>
        </p:txBody>
      </p:sp>
    </p:spTree>
    <p:extLst>
      <p:ext uri="{BB962C8B-B14F-4D97-AF65-F5344CB8AC3E}">
        <p14:creationId xmlns:p14="http://schemas.microsoft.com/office/powerpoint/2010/main" val="3564971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40768"/>
            <a:ext cx="7239000" cy="5115595"/>
          </a:xfrm>
        </p:spPr>
        <p:txBody>
          <a:bodyPr/>
          <a:lstStyle/>
          <a:p>
            <a:pPr marL="623887" indent="-514350">
              <a:buFont typeface="+mj-lt"/>
              <a:buAutoNum type="arabicPeriod"/>
            </a:pPr>
            <a:r>
              <a:rPr lang="hr-HR" dirty="0" smtClean="0"/>
              <a:t>A LEGAL </a:t>
            </a:r>
            <a:r>
              <a:rPr lang="hr-HR" dirty="0" err="1" smtClean="0"/>
              <a:t>person</a:t>
            </a:r>
            <a:r>
              <a:rPr lang="hr-HR" dirty="0" smtClean="0"/>
              <a:t> has rights and duties under the law just like a natural person.</a:t>
            </a:r>
          </a:p>
          <a:p>
            <a:pPr marL="623887" indent="-514350">
              <a:buFont typeface="+mj-lt"/>
              <a:buAutoNum type="arabicPeriod"/>
            </a:pPr>
            <a:r>
              <a:rPr lang="hr-HR" dirty="0" smtClean="0"/>
              <a:t>The board of </a:t>
            </a:r>
            <a:r>
              <a:rPr lang="hr-HR" dirty="0" err="1" smtClean="0"/>
              <a:t>directors</a:t>
            </a:r>
            <a:r>
              <a:rPr lang="hr-HR" dirty="0" smtClean="0"/>
              <a:t> MANAGES </a:t>
            </a:r>
            <a:r>
              <a:rPr lang="hr-HR" dirty="0" err="1" smtClean="0"/>
              <a:t>the</a:t>
            </a:r>
            <a:r>
              <a:rPr lang="hr-HR" dirty="0" smtClean="0"/>
              <a:t> affairs of the company and makes company policy.</a:t>
            </a:r>
          </a:p>
          <a:p>
            <a:pPr marL="623887" indent="-514350">
              <a:buFont typeface="+mj-lt"/>
              <a:buAutoNum type="arabicPeriod"/>
            </a:pPr>
            <a:r>
              <a:rPr lang="hr-HR" dirty="0" smtClean="0"/>
              <a:t>A company </a:t>
            </a:r>
            <a:r>
              <a:rPr lang="hr-HR" dirty="0" err="1" smtClean="0"/>
              <a:t>can</a:t>
            </a:r>
            <a:r>
              <a:rPr lang="hr-HR" dirty="0" smtClean="0"/>
              <a:t> OWN </a:t>
            </a:r>
            <a:r>
              <a:rPr lang="hr-HR" dirty="0" err="1" smtClean="0"/>
              <a:t>property</a:t>
            </a:r>
            <a:r>
              <a:rPr lang="hr-HR" dirty="0" smtClean="0"/>
              <a:t>, ENTER </a:t>
            </a:r>
            <a:r>
              <a:rPr lang="hr-HR" dirty="0" err="1" smtClean="0"/>
              <a:t>into</a:t>
            </a:r>
            <a:r>
              <a:rPr lang="hr-HR" dirty="0" smtClean="0"/>
              <a:t> contracts </a:t>
            </a:r>
            <a:r>
              <a:rPr lang="hr-HR" dirty="0" err="1" smtClean="0"/>
              <a:t>and</a:t>
            </a:r>
            <a:r>
              <a:rPr lang="hr-HR" dirty="0" smtClean="0"/>
              <a:t> SUE </a:t>
            </a:r>
            <a:r>
              <a:rPr lang="hr-HR" dirty="0" err="1" smtClean="0"/>
              <a:t>other</a:t>
            </a:r>
            <a:r>
              <a:rPr lang="hr-HR" dirty="0" smtClean="0"/>
              <a:t> persons.</a:t>
            </a:r>
          </a:p>
          <a:p>
            <a:pPr marL="623887" indent="-514350">
              <a:buFont typeface="+mj-lt"/>
              <a:buAutoNum type="arabicPeriod"/>
            </a:pPr>
            <a:r>
              <a:rPr lang="hr-HR" dirty="0" smtClean="0"/>
              <a:t>A </a:t>
            </a:r>
            <a:r>
              <a:rPr lang="hr-HR" dirty="0" err="1" smtClean="0"/>
              <a:t>shareholder</a:t>
            </a:r>
            <a:r>
              <a:rPr lang="hr-HR" dirty="0" smtClean="0"/>
              <a:t> INVESTS </a:t>
            </a:r>
            <a:r>
              <a:rPr lang="hr-HR" dirty="0" err="1" smtClean="0"/>
              <a:t>money</a:t>
            </a:r>
            <a:r>
              <a:rPr lang="hr-HR" dirty="0" smtClean="0"/>
              <a:t> by buying shares in a company.</a:t>
            </a:r>
          </a:p>
          <a:p>
            <a:pPr marL="623887" indent="-514350">
              <a:buFont typeface="+mj-lt"/>
              <a:buAutoNum type="arabicPeriod"/>
            </a:pPr>
            <a:r>
              <a:rPr lang="hr-HR" dirty="0" smtClean="0"/>
              <a:t>A sole PROPRIETOR </a:t>
            </a:r>
            <a:r>
              <a:rPr lang="hr-HR" dirty="0" err="1" smtClean="0"/>
              <a:t>owns</a:t>
            </a:r>
            <a:r>
              <a:rPr lang="hr-HR" dirty="0" smtClean="0"/>
              <a:t> a company and is </a:t>
            </a:r>
            <a:r>
              <a:rPr lang="hr-HR" dirty="0" err="1" smtClean="0"/>
              <a:t>personally</a:t>
            </a:r>
            <a:r>
              <a:rPr lang="hr-HR" dirty="0" smtClean="0"/>
              <a:t> LIABLE for its debts.</a:t>
            </a:r>
            <a:endParaRPr lang="hr-HR" dirty="0"/>
          </a:p>
        </p:txBody>
      </p:sp>
      <p:sp>
        <p:nvSpPr>
          <p:cNvPr id="3" name="Title 2"/>
          <p:cNvSpPr>
            <a:spLocks noGrp="1"/>
          </p:cNvSpPr>
          <p:nvPr>
            <p:ph type="title"/>
          </p:nvPr>
        </p:nvSpPr>
        <p:spPr>
          <a:xfrm>
            <a:off x="457200" y="320675"/>
            <a:ext cx="7239000" cy="876077"/>
          </a:xfrm>
        </p:spPr>
        <p:txBody>
          <a:bodyPr>
            <a:noAutofit/>
          </a:bodyPr>
          <a:lstStyle/>
          <a:p>
            <a:pPr algn="ctr"/>
            <a:r>
              <a:rPr lang="hr-HR" sz="2400" dirty="0" smtClean="0"/>
              <a:t>liable – sue – manage – owe – proprietor </a:t>
            </a:r>
            <a:br>
              <a:rPr lang="hr-HR" sz="2400" dirty="0" smtClean="0"/>
            </a:br>
            <a:r>
              <a:rPr lang="hr-HR" sz="2400" dirty="0" smtClean="0"/>
              <a:t>register - own - invest – enter – legal</a:t>
            </a:r>
            <a:endParaRPr lang="hr-HR" sz="2400" dirty="0"/>
          </a:p>
        </p:txBody>
      </p:sp>
    </p:spTree>
    <p:extLst>
      <p:ext uri="{BB962C8B-B14F-4D97-AF65-F5344CB8AC3E}">
        <p14:creationId xmlns:p14="http://schemas.microsoft.com/office/powerpoint/2010/main" val="17785152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hr-HR" sz="4800" dirty="0" smtClean="0"/>
              <a:t>Police Powers in Great Britain</a:t>
            </a:r>
            <a:endParaRPr lang="hr-HR" sz="4800" dirty="0"/>
          </a:p>
        </p:txBody>
      </p:sp>
      <p:sp>
        <p:nvSpPr>
          <p:cNvPr id="5" name="Text Placeholder 4"/>
          <p:cNvSpPr>
            <a:spLocks noGrp="1"/>
          </p:cNvSpPr>
          <p:nvPr>
            <p:ph type="body" idx="1"/>
          </p:nvPr>
        </p:nvSpPr>
        <p:spPr/>
        <p:txBody>
          <a:bodyPr/>
          <a:lstStyle/>
          <a:p>
            <a:r>
              <a:rPr lang="hr-HR" dirty="0" smtClean="0"/>
              <a:t>Unit 35</a:t>
            </a:r>
            <a:endParaRPr lang="hr-HR" dirty="0"/>
          </a:p>
        </p:txBody>
      </p:sp>
    </p:spTree>
    <p:extLst>
      <p:ext uri="{BB962C8B-B14F-4D97-AF65-F5344CB8AC3E}">
        <p14:creationId xmlns:p14="http://schemas.microsoft.com/office/powerpoint/2010/main" val="32419388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hr-HR" dirty="0" smtClean="0"/>
          </a:p>
          <a:p>
            <a:r>
              <a:rPr lang="hr-HR" sz="3200" dirty="0" smtClean="0"/>
              <a:t>What is the role of the police?</a:t>
            </a:r>
          </a:p>
          <a:p>
            <a:endParaRPr lang="hr-HR" sz="3200" dirty="0" smtClean="0"/>
          </a:p>
          <a:p>
            <a:pPr lvl="1"/>
            <a:r>
              <a:rPr lang="hr-HR" sz="2800" dirty="0" smtClean="0"/>
              <a:t>To maintain public order</a:t>
            </a:r>
          </a:p>
          <a:p>
            <a:pPr lvl="1"/>
            <a:r>
              <a:rPr lang="hr-HR" sz="2800" dirty="0" smtClean="0"/>
              <a:t>To enforce (criminal law) and conduct criminal investigations</a:t>
            </a:r>
          </a:p>
          <a:p>
            <a:pPr lvl="1"/>
            <a:r>
              <a:rPr lang="hr-HR" sz="2800" dirty="0" smtClean="0"/>
              <a:t>To protect persons and property</a:t>
            </a:r>
          </a:p>
          <a:p>
            <a:pPr lvl="1"/>
            <a:endParaRPr lang="hr-HR" sz="2800" dirty="0" smtClean="0"/>
          </a:p>
        </p:txBody>
      </p:sp>
      <p:sp>
        <p:nvSpPr>
          <p:cNvPr id="2" name="Title 1"/>
          <p:cNvSpPr>
            <a:spLocks noGrp="1"/>
          </p:cNvSpPr>
          <p:nvPr>
            <p:ph type="title"/>
          </p:nvPr>
        </p:nvSpPr>
        <p:spPr/>
        <p:txBody>
          <a:bodyPr>
            <a:normAutofit/>
          </a:bodyPr>
          <a:lstStyle/>
          <a:p>
            <a:r>
              <a:rPr lang="hr-HR" dirty="0" smtClean="0"/>
              <a:t>The Police</a:t>
            </a:r>
            <a:endParaRPr lang="hr-HR" dirty="0"/>
          </a:p>
        </p:txBody>
      </p:sp>
    </p:spTree>
    <p:extLst>
      <p:ext uri="{BB962C8B-B14F-4D97-AF65-F5344CB8AC3E}">
        <p14:creationId xmlns:p14="http://schemas.microsoft.com/office/powerpoint/2010/main" val="2999659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endParaRPr lang="hr-HR" dirty="0" smtClean="0"/>
          </a:p>
          <a:p>
            <a:r>
              <a:rPr lang="hr-HR" sz="2800" dirty="0" smtClean="0"/>
              <a:t>Why is it particularly important that police powers be regulated by law?</a:t>
            </a:r>
          </a:p>
          <a:p>
            <a:endParaRPr lang="hr-HR" sz="2800" dirty="0" smtClean="0"/>
          </a:p>
          <a:p>
            <a:pPr lvl="1"/>
            <a:r>
              <a:rPr lang="hr-HR" sz="2400" dirty="0" smtClean="0"/>
              <a:t>The extent to which it may intefere with the freedom of the individual must be defined</a:t>
            </a:r>
          </a:p>
          <a:p>
            <a:pPr lvl="1"/>
            <a:r>
              <a:rPr lang="hr-HR" sz="2400" dirty="0" smtClean="0"/>
              <a:t>Unlawful use may affect both civil and criminal liability</a:t>
            </a:r>
          </a:p>
          <a:p>
            <a:pPr lvl="1"/>
            <a:endParaRPr lang="hr-HR" sz="2400" dirty="0" smtClean="0"/>
          </a:p>
          <a:p>
            <a:r>
              <a:rPr lang="hr-HR" sz="2800" dirty="0" smtClean="0"/>
              <a:t>Police and Criminal Evidence Act 1984 (PACE)</a:t>
            </a:r>
          </a:p>
        </p:txBody>
      </p:sp>
      <p:sp>
        <p:nvSpPr>
          <p:cNvPr id="2" name="Title 1"/>
          <p:cNvSpPr>
            <a:spLocks noGrp="1"/>
          </p:cNvSpPr>
          <p:nvPr>
            <p:ph type="title"/>
          </p:nvPr>
        </p:nvSpPr>
        <p:spPr/>
        <p:txBody>
          <a:bodyPr>
            <a:normAutofit/>
          </a:bodyPr>
          <a:lstStyle/>
          <a:p>
            <a:r>
              <a:rPr lang="hr-HR" dirty="0" smtClean="0"/>
              <a:t>The Police</a:t>
            </a:r>
            <a:endParaRPr lang="hr-HR" dirty="0"/>
          </a:p>
        </p:txBody>
      </p:sp>
    </p:spTree>
    <p:extLst>
      <p:ext uri="{BB962C8B-B14F-4D97-AF65-F5344CB8AC3E}">
        <p14:creationId xmlns:p14="http://schemas.microsoft.com/office/powerpoint/2010/main" val="3207484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Opulent</Template>
  <TotalTime>3546</TotalTime>
  <Words>1229</Words>
  <Application>Microsoft Office PowerPoint</Application>
  <PresentationFormat>On-screen Show (4:3)</PresentationFormat>
  <Paragraphs>168</Paragraphs>
  <Slides>26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Trebuchet MS</vt:lpstr>
      <vt:lpstr>Wingdings</vt:lpstr>
      <vt:lpstr>Wingdings 2</vt:lpstr>
      <vt:lpstr>Opulent</vt:lpstr>
      <vt:lpstr>English for Tax Administration Study 3</vt:lpstr>
      <vt:lpstr>Today’s session</vt:lpstr>
      <vt:lpstr>REVISION OF THE PREVIOUS SESSION</vt:lpstr>
      <vt:lpstr>Revision of the previous session</vt:lpstr>
      <vt:lpstr>liable – sue – manage – owe – proprietor  register - own - invest – enter – legal</vt:lpstr>
      <vt:lpstr>liable – sue – manage – owe – proprietor  register - own - invest – enter – legal</vt:lpstr>
      <vt:lpstr>Police Powers in Great Britain</vt:lpstr>
      <vt:lpstr>The Police</vt:lpstr>
      <vt:lpstr>The Police</vt:lpstr>
      <vt:lpstr>Police Powers in Great Britain</vt:lpstr>
      <vt:lpstr>Stop and Account</vt:lpstr>
      <vt:lpstr>Stop and Search</vt:lpstr>
      <vt:lpstr>Stop and Search</vt:lpstr>
      <vt:lpstr>Cautions and penalty notices</vt:lpstr>
      <vt:lpstr>Cautions and penalty notices</vt:lpstr>
      <vt:lpstr>Entry, search and seizure</vt:lpstr>
      <vt:lpstr>Entry, search and seizure</vt:lpstr>
      <vt:lpstr>Entry, search and seizure</vt:lpstr>
      <vt:lpstr>Entry, search and seizure</vt:lpstr>
      <vt:lpstr>Arrest and detention</vt:lpstr>
      <vt:lpstr>Arrest and detention</vt:lpstr>
      <vt:lpstr>Arrest and detention</vt:lpstr>
      <vt:lpstr>Arrest and detention</vt:lpstr>
      <vt:lpstr>Key terms</vt:lpstr>
      <vt:lpstr>Translate the sentences</vt:lpstr>
      <vt:lpstr>PowerPoint Presentation</vt:lpstr>
    </vt:vector>
  </TitlesOfParts>
  <Company>Prevoditelj</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for Law 1</dc:title>
  <dc:creator>Test</dc:creator>
  <cp:lastModifiedBy>Miljen Matijašević</cp:lastModifiedBy>
  <cp:revision>214</cp:revision>
  <dcterms:created xsi:type="dcterms:W3CDTF">2008-09-29T13:50:14Z</dcterms:created>
  <dcterms:modified xsi:type="dcterms:W3CDTF">2014-12-16T08:21:59Z</dcterms:modified>
</cp:coreProperties>
</file>