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5" r:id="rId1"/>
  </p:sldMasterIdLst>
  <p:notesMasterIdLst>
    <p:notesMasterId r:id="rId17"/>
  </p:notesMasterIdLst>
  <p:handoutMasterIdLst>
    <p:handoutMasterId r:id="rId18"/>
  </p:handoutMasterIdLst>
  <p:sldIdLst>
    <p:sldId id="256" r:id="rId2"/>
    <p:sldId id="329" r:id="rId3"/>
    <p:sldId id="355" r:id="rId4"/>
    <p:sldId id="422" r:id="rId5"/>
    <p:sldId id="423" r:id="rId6"/>
    <p:sldId id="401" r:id="rId7"/>
    <p:sldId id="402" r:id="rId8"/>
    <p:sldId id="403" r:id="rId9"/>
    <p:sldId id="421" r:id="rId10"/>
    <p:sldId id="404" r:id="rId11"/>
    <p:sldId id="419" r:id="rId12"/>
    <p:sldId id="420" r:id="rId13"/>
    <p:sldId id="405" r:id="rId14"/>
    <p:sldId id="406" r:id="rId15"/>
    <p:sldId id="431" r:id="rId16"/>
  </p:sldIdLst>
  <p:sldSz cx="9144000" cy="6858000" type="screen4x3"/>
  <p:notesSz cx="6858000" cy="9945688"/>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45" autoAdjust="0"/>
  </p:normalViewPr>
  <p:slideViewPr>
    <p:cSldViewPr>
      <p:cViewPr varScale="1">
        <p:scale>
          <a:sx n="126" d="100"/>
          <a:sy n="126" d="100"/>
        </p:scale>
        <p:origin x="624" y="126"/>
      </p:cViewPr>
      <p:guideLst>
        <p:guide orient="horz" pos="2160"/>
        <p:guide pos="2880"/>
      </p:guideLst>
    </p:cSldViewPr>
  </p:slideViewPr>
  <p:outlineViewPr>
    <p:cViewPr>
      <p:scale>
        <a:sx n="33" d="100"/>
        <a:sy n="33" d="100"/>
      </p:scale>
      <p:origin x="54" y="202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r-HR"/>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83AA125-E52F-4A03-B0AE-7533DCE16311}" type="datetimeFigureOut">
              <a:rPr lang="sr-Latn-CS"/>
              <a:pPr>
                <a:defRPr/>
              </a:pPr>
              <a:t>8.12.2014.</a:t>
            </a:fld>
            <a:endParaRPr lang="hr-HR"/>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r-HR"/>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70CB57D-7086-4FF4-A4A7-BBCDA1472EC4}" type="slidenum">
              <a:rPr lang="hr-HR"/>
              <a:pPr>
                <a:defRPr/>
              </a:pPr>
              <a:t>‹#›</a:t>
            </a:fld>
            <a:endParaRPr lang="hr-HR"/>
          </a:p>
        </p:txBody>
      </p:sp>
    </p:spTree>
    <p:extLst>
      <p:ext uri="{BB962C8B-B14F-4D97-AF65-F5344CB8AC3E}">
        <p14:creationId xmlns:p14="http://schemas.microsoft.com/office/powerpoint/2010/main" val="1093287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9E8D4933-947E-470A-8BA1-CF3EA4835BB1}" type="datetimeFigureOut">
              <a:rPr lang="hr-HR" smtClean="0"/>
              <a:pPr/>
              <a:t>8.12.2014.</a:t>
            </a:fld>
            <a:endParaRPr lang="hr-HR"/>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85ADEDAD-99C7-44D9-80D7-02403A1CED4E}" type="slidenum">
              <a:rPr lang="hr-HR" smtClean="0"/>
              <a:pPr/>
              <a:t>‹#›</a:t>
            </a:fld>
            <a:endParaRPr lang="hr-HR"/>
          </a:p>
        </p:txBody>
      </p:sp>
    </p:spTree>
    <p:extLst>
      <p:ext uri="{BB962C8B-B14F-4D97-AF65-F5344CB8AC3E}">
        <p14:creationId xmlns:p14="http://schemas.microsoft.com/office/powerpoint/2010/main" val="483323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CAA634C9-0236-4095-B498-85C956BF5D30}" type="datetimeFigureOut">
              <a:rPr lang="sr-Latn-CS"/>
              <a:pPr>
                <a:defRPr/>
              </a:pPr>
              <a:t>8.12.2014.</a:t>
            </a:fld>
            <a:endParaRPr lang="hr-H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hr-H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86A16879-915F-455D-B967-1C32092C6593}"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B4CB3F0-F1F3-422D-9D71-11D86086DFE4}" type="datetimeFigureOut">
              <a:rPr lang="sr-Latn-CS"/>
              <a:pPr>
                <a:defRPr/>
              </a:pPr>
              <a:t>8.12.2014.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1C6023C6-D0AA-46B5-A716-664F2DB8AB41}"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0AFD7064-88BA-4B69-8BDC-1AC72929A807}" type="datetimeFigureOut">
              <a:rPr lang="sr-Latn-CS"/>
              <a:pPr>
                <a:defRPr/>
              </a:pPr>
              <a:t>8.12.2014.</a:t>
            </a:fld>
            <a:endParaRPr lang="hr-H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hr-HR"/>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FE50505B-757E-4727-A01A-E507F5479ACA}"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A98AA15E-DD13-41ED-8522-4B181BA8F680}" type="datetimeFigureOut">
              <a:rPr lang="sr-Latn-CS"/>
              <a:pPr>
                <a:defRPr/>
              </a:pPr>
              <a:t>8.12.2014.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25F0BF95-6B68-450A-B61F-4E29DC6FEAFE}"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9C4AF0A-7AF2-4682-B31E-0C3E08128924}" type="datetimeFigureOut">
              <a:rPr lang="sr-Latn-CS"/>
              <a:pPr>
                <a:defRPr/>
              </a:pPr>
              <a:t>8.12.2014.</a:t>
            </a:fld>
            <a:endParaRPr lang="hr-H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hr-H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EFB15D35-C413-4225-AB88-3FE0F3881F21}"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4359838-737D-4D1D-B384-376D90F72825}" type="datetimeFigureOut">
              <a:rPr lang="sr-Latn-CS"/>
              <a:pPr>
                <a:defRPr/>
              </a:pPr>
              <a:t>8.12.2014.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215D26D6-C173-4B78-A393-96841515C44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DC4E528B-AEE3-4707-A08E-D742AC87E108}" type="datetimeFigureOut">
              <a:rPr lang="sr-Latn-CS"/>
              <a:pPr>
                <a:defRPr/>
              </a:pPr>
              <a:t>8.12.2014.</a:t>
            </a:fld>
            <a:endParaRPr lang="hr-HR"/>
          </a:p>
        </p:txBody>
      </p:sp>
      <p:sp>
        <p:nvSpPr>
          <p:cNvPr id="8" name="Footer Placeholder 3"/>
          <p:cNvSpPr>
            <a:spLocks noGrp="1"/>
          </p:cNvSpPr>
          <p:nvPr>
            <p:ph type="ftr" sz="quarter" idx="11"/>
          </p:nvPr>
        </p:nvSpPr>
        <p:spPr/>
        <p:txBody>
          <a:bodyPr/>
          <a:lstStyle>
            <a:lvl1pPr>
              <a:defRPr/>
            </a:lvl1pPr>
          </a:lstStyle>
          <a:p>
            <a:pPr>
              <a:defRPr/>
            </a:pPr>
            <a:endParaRPr lang="hr-HR"/>
          </a:p>
        </p:txBody>
      </p:sp>
      <p:sp>
        <p:nvSpPr>
          <p:cNvPr id="9" name="Slide Number Placeholder 15"/>
          <p:cNvSpPr>
            <a:spLocks noGrp="1"/>
          </p:cNvSpPr>
          <p:nvPr>
            <p:ph type="sldNum" sz="quarter" idx="12"/>
          </p:nvPr>
        </p:nvSpPr>
        <p:spPr/>
        <p:txBody>
          <a:bodyPr/>
          <a:lstStyle>
            <a:lvl1pPr>
              <a:defRPr/>
            </a:lvl1pPr>
          </a:lstStyle>
          <a:p>
            <a:pPr>
              <a:defRPr/>
            </a:pPr>
            <a:fld id="{2E80F11D-5B7D-41A9-8F83-B09CCEADB624}"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08D1A863-AFF9-47DD-9E51-7BEE46443F28}" type="datetimeFigureOut">
              <a:rPr lang="sr-Latn-CS"/>
              <a:pPr>
                <a:defRPr/>
              </a:pPr>
              <a:t>8.12.2014.</a:t>
            </a:fld>
            <a:endParaRPr lang="hr-HR"/>
          </a:p>
        </p:txBody>
      </p:sp>
      <p:sp>
        <p:nvSpPr>
          <p:cNvPr id="4" name="Footer Placeholder 3"/>
          <p:cNvSpPr>
            <a:spLocks noGrp="1"/>
          </p:cNvSpPr>
          <p:nvPr>
            <p:ph type="ftr" sz="quarter" idx="11"/>
          </p:nvPr>
        </p:nvSpPr>
        <p:spPr/>
        <p:txBody>
          <a:bodyPr/>
          <a:lstStyle>
            <a:lvl1pPr>
              <a:defRPr/>
            </a:lvl1pPr>
          </a:lstStyle>
          <a:p>
            <a:pPr>
              <a:defRPr/>
            </a:pPr>
            <a:endParaRPr lang="hr-HR"/>
          </a:p>
        </p:txBody>
      </p:sp>
      <p:sp>
        <p:nvSpPr>
          <p:cNvPr id="5" name="Slide Number Placeholder 15"/>
          <p:cNvSpPr>
            <a:spLocks noGrp="1"/>
          </p:cNvSpPr>
          <p:nvPr>
            <p:ph type="sldNum" sz="quarter" idx="12"/>
          </p:nvPr>
        </p:nvSpPr>
        <p:spPr/>
        <p:txBody>
          <a:bodyPr/>
          <a:lstStyle>
            <a:lvl1pPr>
              <a:defRPr/>
            </a:lvl1pPr>
          </a:lstStyle>
          <a:p>
            <a:pPr>
              <a:defRPr/>
            </a:pPr>
            <a:fld id="{D091BD6B-4B70-45B1-8299-388C037B5AAF}"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211FD520-8140-444F-8251-6699994AB10D}" type="datetimeFigureOut">
              <a:rPr lang="sr-Latn-CS"/>
              <a:pPr>
                <a:defRPr/>
              </a:pPr>
              <a:t>8.12.2014.</a:t>
            </a:fld>
            <a:endParaRPr lang="hr-HR"/>
          </a:p>
        </p:txBody>
      </p:sp>
      <p:sp>
        <p:nvSpPr>
          <p:cNvPr id="3" name="Footer Placeholder 3"/>
          <p:cNvSpPr>
            <a:spLocks noGrp="1"/>
          </p:cNvSpPr>
          <p:nvPr>
            <p:ph type="ftr" sz="quarter" idx="11"/>
          </p:nvPr>
        </p:nvSpPr>
        <p:spPr/>
        <p:txBody>
          <a:bodyPr/>
          <a:lstStyle>
            <a:lvl1pPr>
              <a:defRPr/>
            </a:lvl1pPr>
          </a:lstStyle>
          <a:p>
            <a:pPr>
              <a:defRPr/>
            </a:pPr>
            <a:endParaRPr lang="hr-HR"/>
          </a:p>
        </p:txBody>
      </p:sp>
      <p:sp>
        <p:nvSpPr>
          <p:cNvPr id="4" name="Slide Number Placeholder 15"/>
          <p:cNvSpPr>
            <a:spLocks noGrp="1"/>
          </p:cNvSpPr>
          <p:nvPr>
            <p:ph type="sldNum" sz="quarter" idx="12"/>
          </p:nvPr>
        </p:nvSpPr>
        <p:spPr/>
        <p:txBody>
          <a:bodyPr/>
          <a:lstStyle>
            <a:lvl1pPr>
              <a:defRPr/>
            </a:lvl1pPr>
          </a:lstStyle>
          <a:p>
            <a:pPr>
              <a:defRPr/>
            </a:pPr>
            <a:fld id="{0DECC7DE-C213-48D6-9A8B-5391AB8CAFB5}"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E91037C8-38B0-42E5-B2CD-13B22759176F}" type="datetimeFigureOut">
              <a:rPr lang="sr-Latn-CS"/>
              <a:pPr>
                <a:defRPr/>
              </a:pPr>
              <a:t>8.12.2014.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A9485B9B-2AA9-4936-99D2-6A780925B543}"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534A01F8-11B1-4A6F-8841-685B46D794DA}" type="datetimeFigureOut">
              <a:rPr lang="sr-Latn-CS"/>
              <a:pPr>
                <a:defRPr/>
              </a:pPr>
              <a:t>8.12.2014.</a:t>
            </a:fld>
            <a:endParaRPr lang="hr-HR"/>
          </a:p>
        </p:txBody>
      </p:sp>
      <p:sp>
        <p:nvSpPr>
          <p:cNvPr id="8" name="Footer Placeholder 5"/>
          <p:cNvSpPr>
            <a:spLocks noGrp="1"/>
          </p:cNvSpPr>
          <p:nvPr>
            <p:ph type="ftr" sz="quarter" idx="11"/>
          </p:nvPr>
        </p:nvSpPr>
        <p:spPr/>
        <p:txBody>
          <a:bodyPr/>
          <a:lstStyle>
            <a:lvl1pPr>
              <a:defRPr/>
            </a:lvl1pPr>
            <a:extLst/>
          </a:lstStyle>
          <a:p>
            <a:pPr>
              <a:defRPr/>
            </a:pPr>
            <a:endParaRPr lang="hr-HR"/>
          </a:p>
        </p:txBody>
      </p:sp>
      <p:sp>
        <p:nvSpPr>
          <p:cNvPr id="9" name="Slide Number Placeholder 6"/>
          <p:cNvSpPr>
            <a:spLocks noGrp="1"/>
          </p:cNvSpPr>
          <p:nvPr>
            <p:ph type="sldNum" sz="quarter" idx="12"/>
          </p:nvPr>
        </p:nvSpPr>
        <p:spPr/>
        <p:txBody>
          <a:bodyPr/>
          <a:lstStyle>
            <a:lvl1pPr>
              <a:defRPr/>
            </a:lvl1pPr>
            <a:extLst/>
          </a:lstStyle>
          <a:p>
            <a:pPr>
              <a:defRPr/>
            </a:pPr>
            <a:fld id="{B3F5CC37-EDCE-4872-90AD-131AA7EDAC03}"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pitchFamily="34" charset="0"/>
                <a:cs typeface="Arial" pitchFamily="34" charset="0"/>
              </a:defRPr>
            </a:lvl1pPr>
            <a:extLst/>
          </a:lstStyle>
          <a:p>
            <a:pPr>
              <a:defRPr/>
            </a:pPr>
            <a:fld id="{285A6AF0-E27A-49E0-A885-3CF9C3B28421}" type="datetimeFigureOut">
              <a:rPr lang="sr-Latn-CS"/>
              <a:pPr>
                <a:defRPr/>
              </a:pPr>
              <a:t>8.12.2014.</a:t>
            </a:fld>
            <a:endParaRPr lang="hr-H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pitchFamily="34" charset="0"/>
                <a:cs typeface="Arial" pitchFamily="34" charset="0"/>
              </a:defRPr>
            </a:lvl1pPr>
            <a:extLst/>
          </a:lstStyle>
          <a:p>
            <a:pPr>
              <a:defRPr/>
            </a:pPr>
            <a:endParaRPr lang="hr-H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latin typeface="Arial" pitchFamily="34" charset="0"/>
                <a:cs typeface="Arial" pitchFamily="34" charset="0"/>
              </a:defRPr>
            </a:lvl1pPr>
            <a:extLst/>
          </a:lstStyle>
          <a:p>
            <a:pPr>
              <a:defRPr/>
            </a:pPr>
            <a:fld id="{2FE464B9-CA4C-4D38-9BCB-51C4700FDE1A}"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4163" r:id="rId1"/>
    <p:sldLayoutId id="2147484162" r:id="rId2"/>
    <p:sldLayoutId id="2147484164" r:id="rId3"/>
    <p:sldLayoutId id="2147484161" r:id="rId4"/>
    <p:sldLayoutId id="2147484160" r:id="rId5"/>
    <p:sldLayoutId id="2147484159" r:id="rId6"/>
    <p:sldLayoutId id="2147484158" r:id="rId7"/>
    <p:sldLayoutId id="2147484157" r:id="rId8"/>
    <p:sldLayoutId id="2147484165" r:id="rId9"/>
    <p:sldLayoutId id="2147484156" r:id="rId10"/>
    <p:sldLayoutId id="2147484166"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10CF9B"/>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10CF9B"/>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10CF9B"/>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10CF9B"/>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p:txBody>
          <a:bodyPr>
            <a:normAutofit/>
          </a:bodyPr>
          <a:lstStyle/>
          <a:p>
            <a:pPr eaLnBrk="1" fontAlgn="auto" hangingPunct="1">
              <a:spcAft>
                <a:spcPts val="0"/>
              </a:spcAft>
              <a:defRPr/>
            </a:pPr>
            <a:r>
              <a:rPr lang="hr-HR" dirty="0" smtClean="0"/>
              <a:t>English for Tax Administration Study 3</a:t>
            </a:r>
          </a:p>
        </p:txBody>
      </p:sp>
      <p:sp>
        <p:nvSpPr>
          <p:cNvPr id="3" name="Subtitle 2"/>
          <p:cNvSpPr>
            <a:spLocks noGrp="1"/>
          </p:cNvSpPr>
          <p:nvPr>
            <p:ph type="subTitle" idx="1"/>
          </p:nvPr>
        </p:nvSpPr>
        <p:spPr>
          <a:xfrm>
            <a:off x="685800" y="3611563"/>
            <a:ext cx="7772400" cy="1389062"/>
          </a:xfrm>
        </p:spPr>
        <p:txBody>
          <a:bodyPr>
            <a:normAutofit lnSpcReduction="10000"/>
          </a:bodyPr>
          <a:lstStyle/>
          <a:p>
            <a:pPr eaLnBrk="1" fontAlgn="auto" hangingPunct="1">
              <a:spcBef>
                <a:spcPts val="580"/>
              </a:spcBef>
              <a:spcAft>
                <a:spcPts val="0"/>
              </a:spcAft>
              <a:buFont typeface="Wingdings 2"/>
              <a:buNone/>
              <a:defRPr/>
            </a:pPr>
            <a:r>
              <a:rPr lang="hr-HR" dirty="0" smtClean="0"/>
              <a:t>Lecturer: Miljen Matijašević</a:t>
            </a:r>
          </a:p>
          <a:p>
            <a:pPr eaLnBrk="1" fontAlgn="auto" hangingPunct="1">
              <a:spcBef>
                <a:spcPts val="580"/>
              </a:spcBef>
              <a:spcAft>
                <a:spcPts val="0"/>
              </a:spcAft>
              <a:buFont typeface="Wingdings 2"/>
              <a:buNone/>
              <a:defRPr/>
            </a:pPr>
            <a:r>
              <a:rPr lang="hr-HR" sz="1900" dirty="0" smtClean="0"/>
              <a:t>e-mail: </a:t>
            </a:r>
            <a:r>
              <a:rPr lang="hr-HR" sz="1900" dirty="0" err="1" smtClean="0">
                <a:hlinkClick r:id="rId2"/>
              </a:rPr>
              <a:t>miljen.matijasevic</a:t>
            </a:r>
            <a:r>
              <a:rPr lang="hr-HR" sz="1900" dirty="0" smtClean="0">
                <a:hlinkClick r:id="rId2"/>
              </a:rPr>
              <a:t>@</a:t>
            </a:r>
            <a:r>
              <a:rPr lang="hr-HR" sz="1900" dirty="0" err="1" smtClean="0">
                <a:hlinkClick r:id="rId2"/>
              </a:rPr>
              <a:t>gmail.com</a:t>
            </a:r>
            <a:endParaRPr lang="hr-HR" sz="1900" dirty="0" smtClean="0"/>
          </a:p>
          <a:p>
            <a:pPr eaLnBrk="1" fontAlgn="auto" hangingPunct="1">
              <a:spcBef>
                <a:spcPts val="580"/>
              </a:spcBef>
              <a:spcAft>
                <a:spcPts val="0"/>
              </a:spcAft>
              <a:buFont typeface="Wingdings 2"/>
              <a:buNone/>
              <a:defRPr/>
            </a:pPr>
            <a:r>
              <a:rPr lang="hr-HR" sz="1900" dirty="0" smtClean="0"/>
              <a:t>G10, room 6, </a:t>
            </a:r>
            <a:r>
              <a:rPr lang="hr-HR" sz="1900" dirty="0" err="1" smtClean="0"/>
              <a:t>Tue</a:t>
            </a:r>
            <a:r>
              <a:rPr lang="hr-HR" sz="1900" dirty="0" smtClean="0"/>
              <a:t> 15:30-16:30</a:t>
            </a:r>
          </a:p>
          <a:p>
            <a:pPr eaLnBrk="1" fontAlgn="auto" hangingPunct="1">
              <a:spcBef>
                <a:spcPts val="580"/>
              </a:spcBef>
              <a:spcAft>
                <a:spcPts val="0"/>
              </a:spcAft>
              <a:buFont typeface="Wingdings 2"/>
              <a:buNone/>
              <a:defRPr/>
            </a:pPr>
            <a:r>
              <a:rPr lang="hr-HR" dirty="0" err="1" smtClean="0"/>
              <a:t>Session</a:t>
            </a:r>
            <a:r>
              <a:rPr lang="hr-HR" dirty="0" smtClean="0"/>
              <a:t> 7, 2 </a:t>
            </a:r>
            <a:r>
              <a:rPr lang="hr-HR" smtClean="0"/>
              <a:t>Dec </a:t>
            </a:r>
            <a:r>
              <a:rPr lang="hr-HR" dirty="0" smtClean="0"/>
              <a:t>2014</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hr-HR" dirty="0" smtClean="0"/>
          </a:p>
          <a:p>
            <a:pPr>
              <a:buNone/>
            </a:pPr>
            <a:endParaRPr lang="hr-HR" dirty="0" smtClean="0"/>
          </a:p>
          <a:p>
            <a:pPr>
              <a:buNone/>
            </a:pPr>
            <a:r>
              <a:rPr lang="hr-HR" dirty="0" smtClean="0"/>
              <a:t>Complete the following sentences with the words from the list.</a:t>
            </a:r>
          </a:p>
          <a:p>
            <a:pPr>
              <a:buNone/>
            </a:pPr>
            <a:endParaRPr lang="hr-HR" dirty="0" smtClean="0"/>
          </a:p>
          <a:p>
            <a:pPr>
              <a:buNone/>
            </a:pPr>
            <a:r>
              <a:rPr lang="hr-HR" dirty="0" smtClean="0">
                <a:effectLst>
                  <a:outerShdw blurRad="38100" dist="38100" dir="2700000" algn="tl">
                    <a:srgbClr val="000000">
                      <a:alpha val="43137"/>
                    </a:srgbClr>
                  </a:outerShdw>
                </a:effectLst>
              </a:rPr>
              <a:t>You might have to change the form of the word</a:t>
            </a:r>
            <a:r>
              <a:rPr lang="hr-HR" dirty="0" smtClean="0"/>
              <a:t>, add a suffix and/or a prefix.</a:t>
            </a:r>
            <a:endParaRPr lang="hr-HR" dirty="0"/>
          </a:p>
        </p:txBody>
      </p:sp>
      <p:sp>
        <p:nvSpPr>
          <p:cNvPr id="3" name="Title 2"/>
          <p:cNvSpPr>
            <a:spLocks noGrp="1"/>
          </p:cNvSpPr>
          <p:nvPr>
            <p:ph type="title"/>
          </p:nvPr>
        </p:nvSpPr>
        <p:spPr/>
        <p:txBody>
          <a:bodyPr/>
          <a:lstStyle/>
          <a:p>
            <a:r>
              <a:rPr lang="hr-HR" dirty="0" smtClean="0"/>
              <a:t>Vocabulary revision</a:t>
            </a:r>
            <a:endParaRPr lang="hr-HR" dirty="0"/>
          </a:p>
        </p:txBody>
      </p:sp>
    </p:spTree>
    <p:extLst>
      <p:ext uri="{BB962C8B-B14F-4D97-AF65-F5344CB8AC3E}">
        <p14:creationId xmlns:p14="http://schemas.microsoft.com/office/powerpoint/2010/main" val="2481158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SUE</a:t>
            </a:r>
            <a:r>
              <a:rPr lang="hr-HR" dirty="0" smtClean="0"/>
              <a:t> – </a:t>
            </a:r>
            <a:r>
              <a:rPr lang="en-GB" dirty="0" smtClean="0"/>
              <a:t>GET</a:t>
            </a:r>
            <a:r>
              <a:rPr lang="hr-HR" dirty="0" smtClean="0"/>
              <a:t> – </a:t>
            </a:r>
            <a:r>
              <a:rPr lang="en-GB" dirty="0" smtClean="0"/>
              <a:t>APPEAL</a:t>
            </a:r>
            <a:r>
              <a:rPr lang="hr-HR" dirty="0" smtClean="0"/>
              <a:t> – </a:t>
            </a:r>
            <a:r>
              <a:rPr lang="en-GB" dirty="0" smtClean="0"/>
              <a:t>AWARD</a:t>
            </a:r>
            <a:r>
              <a:rPr lang="hr-HR" dirty="0" smtClean="0"/>
              <a:t/>
            </a:r>
            <a:br>
              <a:rPr lang="hr-HR" dirty="0" smtClean="0"/>
            </a:br>
            <a:r>
              <a:rPr lang="en-GB" dirty="0" smtClean="0"/>
              <a:t>WIN</a:t>
            </a:r>
            <a:r>
              <a:rPr lang="hr-HR" dirty="0" smtClean="0"/>
              <a:t> – </a:t>
            </a:r>
            <a:r>
              <a:rPr lang="en-GB" dirty="0" smtClean="0"/>
              <a:t>SETTLE</a:t>
            </a:r>
            <a:r>
              <a:rPr lang="hr-HR" dirty="0" smtClean="0"/>
              <a:t> - </a:t>
            </a:r>
            <a:r>
              <a:rPr lang="en-GB" dirty="0" smtClean="0"/>
              <a:t>TAKE</a:t>
            </a:r>
            <a:endParaRPr lang="hr-HR" dirty="0"/>
          </a:p>
        </p:txBody>
      </p:sp>
      <p:sp>
        <p:nvSpPr>
          <p:cNvPr id="3" name="Content Placeholder 2"/>
          <p:cNvSpPr>
            <a:spLocks noGrp="1"/>
          </p:cNvSpPr>
          <p:nvPr>
            <p:ph idx="1"/>
          </p:nvPr>
        </p:nvSpPr>
        <p:spPr/>
        <p:txBody>
          <a:bodyPr/>
          <a:lstStyle/>
          <a:p>
            <a:pPr>
              <a:buNone/>
            </a:pPr>
            <a:r>
              <a:rPr lang="en-GB" dirty="0" smtClean="0"/>
              <a:t>If you have an accident at work because the workplace is not safe, you can .................... for negligence. One woman was recently .................... nearly £40,000 after falling down a badly-lit staircase. She knew she could .................... compensation and .................... the company to court. The company tried to .................... out of court, but the woman wasn’t interested. She .................... the case, but the company are going to .................... against the decision.</a:t>
            </a:r>
            <a:endParaRPr lang="hr-HR" dirty="0" smtClean="0"/>
          </a:p>
          <a:p>
            <a:pPr>
              <a:buNone/>
            </a:pPr>
            <a:endParaRPr lang="hr-HR" dirty="0"/>
          </a:p>
        </p:txBody>
      </p:sp>
    </p:spTree>
    <p:extLst>
      <p:ext uri="{BB962C8B-B14F-4D97-AF65-F5344CB8AC3E}">
        <p14:creationId xmlns:p14="http://schemas.microsoft.com/office/powerpoint/2010/main" val="3572415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SUE</a:t>
            </a:r>
            <a:r>
              <a:rPr lang="hr-HR" dirty="0" smtClean="0"/>
              <a:t> – </a:t>
            </a:r>
            <a:r>
              <a:rPr lang="en-GB" dirty="0" smtClean="0"/>
              <a:t>GET</a:t>
            </a:r>
            <a:r>
              <a:rPr lang="hr-HR" dirty="0" smtClean="0"/>
              <a:t> – </a:t>
            </a:r>
            <a:r>
              <a:rPr lang="en-GB" dirty="0" smtClean="0"/>
              <a:t>APPEAL</a:t>
            </a:r>
            <a:r>
              <a:rPr lang="hr-HR" dirty="0" smtClean="0"/>
              <a:t> – </a:t>
            </a:r>
            <a:r>
              <a:rPr lang="en-GB" dirty="0" smtClean="0"/>
              <a:t>AWARD</a:t>
            </a:r>
            <a:r>
              <a:rPr lang="hr-HR" dirty="0" smtClean="0"/>
              <a:t/>
            </a:r>
            <a:br>
              <a:rPr lang="hr-HR" dirty="0" smtClean="0"/>
            </a:br>
            <a:r>
              <a:rPr lang="en-GB" dirty="0" smtClean="0"/>
              <a:t>WIN</a:t>
            </a:r>
            <a:r>
              <a:rPr lang="hr-HR" dirty="0" smtClean="0"/>
              <a:t> – </a:t>
            </a:r>
            <a:r>
              <a:rPr lang="en-GB" dirty="0" smtClean="0"/>
              <a:t>SETTLE</a:t>
            </a:r>
            <a:r>
              <a:rPr lang="hr-HR" dirty="0" smtClean="0"/>
              <a:t> - </a:t>
            </a:r>
            <a:r>
              <a:rPr lang="en-GB" dirty="0" smtClean="0"/>
              <a:t>TAKE</a:t>
            </a:r>
            <a:endParaRPr lang="hr-HR" dirty="0"/>
          </a:p>
        </p:txBody>
      </p:sp>
      <p:sp>
        <p:nvSpPr>
          <p:cNvPr id="3" name="Content Placeholder 2"/>
          <p:cNvSpPr>
            <a:spLocks noGrp="1"/>
          </p:cNvSpPr>
          <p:nvPr>
            <p:ph idx="1"/>
          </p:nvPr>
        </p:nvSpPr>
        <p:spPr/>
        <p:txBody>
          <a:bodyPr/>
          <a:lstStyle/>
          <a:p>
            <a:pPr>
              <a:buNone/>
            </a:pPr>
            <a:r>
              <a:rPr lang="en-GB" dirty="0" smtClean="0"/>
              <a:t>If you have an accident at work because the workplace is not safe, you can </a:t>
            </a:r>
            <a:r>
              <a:rPr lang="hr-HR" dirty="0" smtClean="0"/>
              <a:t>SUE </a:t>
            </a:r>
            <a:r>
              <a:rPr lang="en-GB" dirty="0" smtClean="0"/>
              <a:t>for negligence. One woman was recently </a:t>
            </a:r>
            <a:r>
              <a:rPr lang="hr-HR" dirty="0" smtClean="0"/>
              <a:t>AWARDED </a:t>
            </a:r>
            <a:r>
              <a:rPr lang="en-GB" dirty="0" smtClean="0"/>
              <a:t>nearly £40,000 after falling down a badly-lit staircase. She knew she could </a:t>
            </a:r>
            <a:r>
              <a:rPr lang="hr-HR" dirty="0" smtClean="0"/>
              <a:t>GET </a:t>
            </a:r>
            <a:r>
              <a:rPr lang="en-GB" dirty="0" smtClean="0"/>
              <a:t>compensation and </a:t>
            </a:r>
            <a:r>
              <a:rPr lang="hr-HR" dirty="0" smtClean="0"/>
              <a:t>TOOK </a:t>
            </a:r>
            <a:r>
              <a:rPr lang="en-GB" dirty="0" smtClean="0"/>
              <a:t>the company to court. The company tried to </a:t>
            </a:r>
            <a:r>
              <a:rPr lang="hr-HR" dirty="0" smtClean="0"/>
              <a:t>SETTLE </a:t>
            </a:r>
            <a:r>
              <a:rPr lang="en-GB" dirty="0" smtClean="0"/>
              <a:t>out of court, but the woman wasn’t interested. She </a:t>
            </a:r>
            <a:r>
              <a:rPr lang="hr-HR" dirty="0" smtClean="0"/>
              <a:t>WON </a:t>
            </a:r>
            <a:r>
              <a:rPr lang="en-GB" dirty="0" smtClean="0"/>
              <a:t>the case, but the company are going to </a:t>
            </a:r>
            <a:r>
              <a:rPr lang="hr-HR" dirty="0" smtClean="0"/>
              <a:t>APPEAL </a:t>
            </a:r>
            <a:r>
              <a:rPr lang="en-GB" dirty="0" smtClean="0"/>
              <a:t>against the decision.</a:t>
            </a:r>
            <a:endParaRPr lang="hr-HR" dirty="0" smtClean="0"/>
          </a:p>
          <a:p>
            <a:pPr>
              <a:buNone/>
            </a:pPr>
            <a:endParaRPr lang="hr-HR" dirty="0"/>
          </a:p>
        </p:txBody>
      </p:sp>
    </p:spTree>
    <p:extLst>
      <p:ext uri="{BB962C8B-B14F-4D97-AF65-F5344CB8AC3E}">
        <p14:creationId xmlns:p14="http://schemas.microsoft.com/office/powerpoint/2010/main" val="3108160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2300" dirty="0" smtClean="0"/>
              <a:t>void – injunction – claim – WRONG – damage</a:t>
            </a:r>
            <a:br>
              <a:rPr lang="hr-HR" sz="2300" dirty="0" smtClean="0"/>
            </a:br>
            <a:r>
              <a:rPr lang="hr-HR" sz="2300" dirty="0" smtClean="0"/>
              <a:t>COMPENSATION – qualify – sustain – BREACH </a:t>
            </a:r>
            <a:endParaRPr lang="hr-HR" sz="2300" dirty="0"/>
          </a:p>
        </p:txBody>
      </p:sp>
      <p:sp>
        <p:nvSpPr>
          <p:cNvPr id="3" name="Content Placeholder 2"/>
          <p:cNvSpPr>
            <a:spLocks noGrp="1"/>
          </p:cNvSpPr>
          <p:nvPr>
            <p:ph sz="quarter" idx="1"/>
          </p:nvPr>
        </p:nvSpPr>
        <p:spPr/>
        <p:txBody>
          <a:bodyPr/>
          <a:lstStyle/>
          <a:p>
            <a:pPr marL="457200" indent="-457200">
              <a:buFont typeface="+mj-lt"/>
              <a:buAutoNum type="arabicPeriod"/>
            </a:pPr>
            <a:r>
              <a:rPr lang="hr-HR" sz="2200" dirty="0" smtClean="0"/>
              <a:t>Parties are considered to have entered into contract if there has been _________ acceptance of the binding offer made by one party. If this criterion has not been met, the contract is considered as _________.</a:t>
            </a:r>
          </a:p>
          <a:p>
            <a:pPr marL="457200" indent="-457200">
              <a:buFont typeface="+mj-lt"/>
              <a:buAutoNum type="arabicPeriod"/>
            </a:pPr>
            <a:r>
              <a:rPr lang="hr-HR" sz="2200" dirty="0" smtClean="0"/>
              <a:t>If found liable for a tort, the tortfeasor may be made to pay _________, or the court may issue a(n) _________ ordering them to discontinue the tortious activity.</a:t>
            </a:r>
          </a:p>
          <a:p>
            <a:pPr marL="457200" indent="-457200">
              <a:buFont typeface="+mj-lt"/>
              <a:buAutoNum type="arabicPeriod"/>
            </a:pPr>
            <a:r>
              <a:rPr lang="hr-HR" sz="2200" dirty="0" smtClean="0"/>
              <a:t>The defendant may be ordered to pay _________ for the injury or loss _________ by the _________.</a:t>
            </a:r>
          </a:p>
          <a:p>
            <a:pPr marL="457200" indent="-457200">
              <a:buFont typeface="+mj-lt"/>
              <a:buAutoNum type="arabicPeriod"/>
            </a:pPr>
            <a:r>
              <a:rPr lang="hr-HR" sz="2200" dirty="0" smtClean="0"/>
              <a:t>A tort is a civil _________, less serious than a crime, committed by one person against another, other than _________ of contract.</a:t>
            </a:r>
          </a:p>
        </p:txBody>
      </p:sp>
    </p:spTree>
    <p:extLst>
      <p:ext uri="{BB962C8B-B14F-4D97-AF65-F5344CB8AC3E}">
        <p14:creationId xmlns:p14="http://schemas.microsoft.com/office/powerpoint/2010/main" val="490831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2300" dirty="0" smtClean="0"/>
              <a:t>void – injunction – claim – WRONG – damage</a:t>
            </a:r>
            <a:br>
              <a:rPr lang="hr-HR" sz="2300" dirty="0" smtClean="0"/>
            </a:br>
            <a:r>
              <a:rPr lang="hr-HR" sz="2300" dirty="0" smtClean="0"/>
              <a:t>COMPENSATION – qualify – sustain – BREACH </a:t>
            </a:r>
            <a:endParaRPr lang="hr-HR" sz="2300" dirty="0"/>
          </a:p>
        </p:txBody>
      </p:sp>
      <p:sp>
        <p:nvSpPr>
          <p:cNvPr id="3" name="Content Placeholder 2"/>
          <p:cNvSpPr>
            <a:spLocks noGrp="1"/>
          </p:cNvSpPr>
          <p:nvPr>
            <p:ph sz="quarter" idx="1"/>
          </p:nvPr>
        </p:nvSpPr>
        <p:spPr/>
        <p:txBody>
          <a:bodyPr/>
          <a:lstStyle/>
          <a:p>
            <a:pPr marL="457200" indent="-457200">
              <a:buFont typeface="+mj-lt"/>
              <a:buAutoNum type="arabicPeriod"/>
            </a:pPr>
            <a:r>
              <a:rPr lang="hr-HR" sz="2200" dirty="0" smtClean="0"/>
              <a:t>Parties are considered to have entered into contract if there has been UNQUALIFIED acceptance of the binding offer made by one party. If this criterion has not been met, the contract is considered as VOID.</a:t>
            </a:r>
          </a:p>
          <a:p>
            <a:pPr marL="457200" indent="-457200">
              <a:buFont typeface="+mj-lt"/>
              <a:buAutoNum type="arabicPeriod"/>
            </a:pPr>
            <a:r>
              <a:rPr lang="hr-HR" sz="2200" dirty="0" smtClean="0"/>
              <a:t>If found liable for a tort, the tortfeasor may be made to pay DAMAGES, or the court may issue a(n) INJUNCTION ordering them to discontinue the tortious activity.</a:t>
            </a:r>
          </a:p>
          <a:p>
            <a:pPr marL="457200" indent="-457200">
              <a:buFont typeface="+mj-lt"/>
              <a:buAutoNum type="arabicPeriod"/>
            </a:pPr>
            <a:r>
              <a:rPr lang="hr-HR" sz="2200" dirty="0" smtClean="0"/>
              <a:t>The defendant may be ordered to pay COMPENSATION for the injury or loss SUSTAINED by the CLAIMANT.</a:t>
            </a:r>
          </a:p>
          <a:p>
            <a:pPr marL="457200" indent="-457200">
              <a:buFont typeface="+mj-lt"/>
              <a:buAutoNum type="arabicPeriod"/>
            </a:pPr>
            <a:r>
              <a:rPr lang="hr-HR" sz="2200" dirty="0" smtClean="0"/>
              <a:t>A tort is a civil WRONG, less serious than a crime, committed by one person against another, other than BREACH of contract.</a:t>
            </a:r>
          </a:p>
        </p:txBody>
      </p:sp>
    </p:spTree>
    <p:extLst>
      <p:ext uri="{BB962C8B-B14F-4D97-AF65-F5344CB8AC3E}">
        <p14:creationId xmlns:p14="http://schemas.microsoft.com/office/powerpoint/2010/main" val="836477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ctr">
              <a:buNone/>
            </a:pPr>
            <a:endParaRPr lang="hr-HR" sz="3600" dirty="0" smtClean="0">
              <a:effectLst>
                <a:outerShdw blurRad="38100" dist="38100" dir="2700000" algn="tl">
                  <a:srgbClr val="000000">
                    <a:alpha val="43137"/>
                  </a:srgbClr>
                </a:outerShdw>
              </a:effectLst>
            </a:endParaRPr>
          </a:p>
          <a:p>
            <a:pPr algn="ctr">
              <a:buNone/>
            </a:pPr>
            <a:endParaRPr lang="hr-HR" sz="3600" dirty="0" smtClean="0">
              <a:effectLst>
                <a:outerShdw blurRad="38100" dist="38100" dir="2700000" algn="tl">
                  <a:srgbClr val="000000">
                    <a:alpha val="43137"/>
                  </a:srgbClr>
                </a:outerShdw>
              </a:effectLst>
            </a:endParaRPr>
          </a:p>
          <a:p>
            <a:pPr algn="ctr">
              <a:buNone/>
            </a:pPr>
            <a:r>
              <a:rPr lang="hr-HR" sz="3600" dirty="0" smtClean="0">
                <a:effectLst>
                  <a:outerShdw blurRad="38100" dist="38100" dir="2700000" algn="tl">
                    <a:srgbClr val="000000">
                      <a:alpha val="43137"/>
                    </a:srgbClr>
                  </a:outerShdw>
                </a:effectLst>
              </a:rPr>
              <a:t>Thank you for your attention!</a:t>
            </a:r>
            <a:endParaRPr lang="hr-HR"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5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smtClean="0"/>
              <a:t>Revision of the </a:t>
            </a:r>
            <a:r>
              <a:rPr lang="hr-HR" dirty="0" err="1" smtClean="0"/>
              <a:t>Previous</a:t>
            </a:r>
            <a:r>
              <a:rPr lang="hr-HR" dirty="0" smtClean="0"/>
              <a:t> </a:t>
            </a:r>
            <a:r>
              <a:rPr lang="hr-HR" dirty="0" err="1" smtClean="0"/>
              <a:t>Sessions</a:t>
            </a: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Contract</a:t>
            </a:r>
            <a:r>
              <a:rPr lang="hr-HR" dirty="0" smtClean="0"/>
              <a:t> </a:t>
            </a:r>
            <a:r>
              <a:rPr lang="hr-HR" dirty="0" err="1" smtClean="0"/>
              <a:t>and</a:t>
            </a:r>
            <a:r>
              <a:rPr lang="hr-HR" dirty="0" smtClean="0"/>
              <a:t> </a:t>
            </a:r>
            <a:r>
              <a:rPr lang="hr-HR" dirty="0" err="1" smtClean="0"/>
              <a:t>Tort</a:t>
            </a:r>
            <a:r>
              <a:rPr lang="hr-HR" dirty="0" smtClean="0"/>
              <a:t> </a:t>
            </a:r>
            <a:r>
              <a:rPr lang="hr-HR" dirty="0" err="1" smtClean="0"/>
              <a:t>case</a:t>
            </a:r>
            <a:r>
              <a:rPr lang="hr-HR" dirty="0" smtClean="0"/>
              <a:t> </a:t>
            </a:r>
            <a:r>
              <a:rPr lang="hr-HR" dirty="0" err="1" smtClean="0"/>
              <a:t>studies</a:t>
            </a:r>
            <a:endParaRPr lang="hr-HR" dirty="0" smtClean="0"/>
          </a:p>
          <a:p>
            <a:pPr marL="514350" indent="-514350">
              <a:buFont typeface="+mj-lt"/>
              <a:buAutoNum type="arabicPeriod"/>
            </a:pPr>
            <a:endParaRPr lang="hr-HR" dirty="0"/>
          </a:p>
          <a:p>
            <a:pPr marL="514350" indent="-514350">
              <a:buFont typeface="+mj-lt"/>
              <a:buAutoNum type="arabicPeriod"/>
            </a:pPr>
            <a:r>
              <a:rPr lang="hr-HR" dirty="0" err="1" smtClean="0"/>
              <a:t>Economic</a:t>
            </a:r>
            <a:r>
              <a:rPr lang="hr-HR" dirty="0" smtClean="0"/>
              <a:t>, </a:t>
            </a:r>
            <a:r>
              <a:rPr lang="hr-HR" dirty="0" err="1" smtClean="0"/>
              <a:t>Social</a:t>
            </a:r>
            <a:r>
              <a:rPr lang="hr-HR" dirty="0" smtClean="0"/>
              <a:t> </a:t>
            </a:r>
            <a:r>
              <a:rPr lang="hr-HR" dirty="0" err="1" smtClean="0"/>
              <a:t>and</a:t>
            </a:r>
            <a:r>
              <a:rPr lang="hr-HR" dirty="0" smtClean="0"/>
              <a:t> </a:t>
            </a:r>
            <a:r>
              <a:rPr lang="hr-HR" dirty="0" err="1" smtClean="0"/>
              <a:t>Cultural</a:t>
            </a:r>
            <a:r>
              <a:rPr lang="hr-HR" smtClean="0"/>
              <a:t> Rights</a:t>
            </a:r>
            <a:endParaRPr lang="hr-HR" dirty="0" smtClean="0"/>
          </a:p>
          <a:p>
            <a:pPr marL="514350" indent="-514350">
              <a:buFont typeface="+mj-lt"/>
              <a:buAutoNum type="arabicPeriod"/>
            </a:pPr>
            <a:endParaRPr lang="hr-H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fontAlgn="auto" hangingPunct="1">
              <a:spcAft>
                <a:spcPts val="0"/>
              </a:spcAft>
              <a:defRPr/>
            </a:pPr>
            <a:r>
              <a:rPr lang="hr-HR" sz="4000" dirty="0" smtClean="0"/>
              <a:t>REVISION OF THE PREVIOUS </a:t>
            </a:r>
            <a:r>
              <a:rPr lang="hr-HR" sz="4000" dirty="0" err="1" smtClean="0"/>
              <a:t>SESSIONs</a:t>
            </a:r>
            <a:endParaRPr lang="hr-HR" sz="4000" dirty="0" smtClean="0"/>
          </a:p>
        </p:txBody>
      </p:sp>
      <p:sp>
        <p:nvSpPr>
          <p:cNvPr id="7171" name="Content Placeholder 2"/>
          <p:cNvSpPr>
            <a:spLocks noGrp="1"/>
          </p:cNvSpPr>
          <p:nvPr>
            <p:ph type="body" idx="1"/>
          </p:nvPr>
        </p:nvSpPr>
        <p:spPr>
          <a:xfrm>
            <a:off x="1066800" y="1905000"/>
            <a:ext cx="6254750" cy="742950"/>
          </a:xfrm>
        </p:spPr>
        <p:txBody>
          <a:bodyPr/>
          <a:lstStyle/>
          <a:p>
            <a:pPr marL="514350" indent="-514350" eaLnBrk="1" hangingPunct="1"/>
            <a:endParaRPr lang="hr-H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revision - wills</a:t>
            </a:r>
            <a:endParaRPr lang="hr-HR" dirty="0"/>
          </a:p>
        </p:txBody>
      </p:sp>
      <p:sp>
        <p:nvSpPr>
          <p:cNvPr id="5" name="Content Placeholder 4"/>
          <p:cNvSpPr>
            <a:spLocks noGrp="1"/>
          </p:cNvSpPr>
          <p:nvPr>
            <p:ph idx="1"/>
          </p:nvPr>
        </p:nvSpPr>
        <p:spPr/>
        <p:txBody>
          <a:bodyPr/>
          <a:lstStyle/>
          <a:p>
            <a:pPr marL="514350" indent="-514350" eaLnBrk="1" hangingPunct="1">
              <a:buFont typeface="+mj-lt"/>
              <a:buAutoNum type="arabicPeriod"/>
            </a:pPr>
            <a:endParaRPr lang="hr-HR" dirty="0" smtClean="0"/>
          </a:p>
          <a:p>
            <a:pPr marL="514350" indent="-514350" eaLnBrk="1" hangingPunct="1">
              <a:buFont typeface="+mj-lt"/>
              <a:buAutoNum type="arabicPeriod"/>
            </a:pPr>
            <a:r>
              <a:rPr lang="hr-HR" dirty="0" smtClean="0"/>
              <a:t>izmijeniti oporuku</a:t>
            </a:r>
          </a:p>
          <a:p>
            <a:pPr marL="514350" indent="-514350" eaLnBrk="1" hangingPunct="1">
              <a:buFont typeface="+mj-lt"/>
              <a:buAutoNum type="arabicPeriod"/>
            </a:pPr>
            <a:r>
              <a:rPr lang="hr-HR" dirty="0" smtClean="0"/>
              <a:t>novčani oporučni dar</a:t>
            </a:r>
          </a:p>
          <a:p>
            <a:pPr marL="514350" indent="-514350" eaLnBrk="1" hangingPunct="1">
              <a:buFont typeface="+mj-lt"/>
              <a:buAutoNum type="arabicPeriod"/>
            </a:pPr>
            <a:r>
              <a:rPr lang="hr-HR" dirty="0" smtClean="0"/>
              <a:t>dodatak oporuci</a:t>
            </a:r>
          </a:p>
          <a:p>
            <a:pPr marL="514350" indent="-514350" eaLnBrk="1" hangingPunct="1">
              <a:buFont typeface="+mj-lt"/>
              <a:buAutoNum type="arabicPeriod"/>
            </a:pPr>
            <a:r>
              <a:rPr lang="hr-HR" dirty="0" smtClean="0"/>
              <a:t>supružnik</a:t>
            </a:r>
          </a:p>
          <a:p>
            <a:pPr marL="514350" indent="-514350" eaLnBrk="1" hangingPunct="1">
              <a:buFont typeface="+mj-lt"/>
              <a:buAutoNum type="arabicPeriod"/>
            </a:pPr>
            <a:r>
              <a:rPr lang="hr-HR" dirty="0" smtClean="0"/>
              <a:t>opoziv oporuke</a:t>
            </a:r>
          </a:p>
          <a:p>
            <a:pPr marL="514350" indent="-514350" eaLnBrk="1" hangingPunct="1">
              <a:buFont typeface="+mj-lt"/>
              <a:buAutoNum type="arabicPeriod"/>
            </a:pPr>
            <a:r>
              <a:rPr lang="hr-HR" dirty="0" smtClean="0"/>
              <a:t>ostatak (ostavštine)</a:t>
            </a:r>
          </a:p>
          <a:p>
            <a:pPr marL="514350" indent="-514350">
              <a:buFont typeface="+mj-lt"/>
              <a:buAutoNum type="arabicPeriod" startAt="6"/>
            </a:pPr>
            <a:endParaRPr lang="hr-HR" dirty="0" smtClean="0"/>
          </a:p>
        </p:txBody>
      </p:sp>
    </p:spTree>
    <p:extLst>
      <p:ext uri="{BB962C8B-B14F-4D97-AF65-F5344CB8AC3E}">
        <p14:creationId xmlns:p14="http://schemas.microsoft.com/office/powerpoint/2010/main" val="977717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revision - wills</a:t>
            </a:r>
            <a:endParaRPr lang="hr-HR" dirty="0"/>
          </a:p>
        </p:txBody>
      </p:sp>
      <p:sp>
        <p:nvSpPr>
          <p:cNvPr id="5" name="Content Placeholder 4"/>
          <p:cNvSpPr>
            <a:spLocks noGrp="1"/>
          </p:cNvSpPr>
          <p:nvPr>
            <p:ph idx="1"/>
          </p:nvPr>
        </p:nvSpPr>
        <p:spPr/>
        <p:txBody>
          <a:bodyPr/>
          <a:lstStyle/>
          <a:p>
            <a:pPr marL="514350" indent="-514350" eaLnBrk="1" hangingPunct="1">
              <a:buFont typeface="+mj-lt"/>
              <a:buAutoNum type="arabicPeriod"/>
            </a:pPr>
            <a:endParaRPr lang="hr-HR" dirty="0" smtClean="0"/>
          </a:p>
          <a:p>
            <a:pPr marL="514350" indent="-514350" eaLnBrk="1" hangingPunct="1">
              <a:buFont typeface="+mj-lt"/>
              <a:buAutoNum type="arabicPeriod"/>
            </a:pPr>
            <a:r>
              <a:rPr lang="hr-HR" dirty="0" smtClean="0"/>
              <a:t>izmijeniti oporuku – </a:t>
            </a:r>
            <a:r>
              <a:rPr lang="hr-HR" b="1" dirty="0" smtClean="0"/>
              <a:t>alter a will</a:t>
            </a:r>
          </a:p>
          <a:p>
            <a:pPr marL="514350" indent="-514350" eaLnBrk="1" hangingPunct="1">
              <a:buFont typeface="+mj-lt"/>
              <a:buAutoNum type="arabicPeriod"/>
            </a:pPr>
            <a:r>
              <a:rPr lang="hr-HR" dirty="0" smtClean="0"/>
              <a:t>novčani oporučni dar – </a:t>
            </a:r>
            <a:r>
              <a:rPr lang="hr-HR" b="1" dirty="0" smtClean="0"/>
              <a:t>pecuniarly bequest</a:t>
            </a:r>
          </a:p>
          <a:p>
            <a:pPr marL="514350" indent="-514350" eaLnBrk="1" hangingPunct="1">
              <a:buFont typeface="+mj-lt"/>
              <a:buAutoNum type="arabicPeriod"/>
            </a:pPr>
            <a:r>
              <a:rPr lang="hr-HR" dirty="0" smtClean="0"/>
              <a:t>dodatak oporuci – </a:t>
            </a:r>
            <a:r>
              <a:rPr lang="hr-HR" b="1" dirty="0" smtClean="0"/>
              <a:t>codicil</a:t>
            </a:r>
          </a:p>
          <a:p>
            <a:pPr marL="514350" indent="-514350" eaLnBrk="1" hangingPunct="1">
              <a:buFont typeface="+mj-lt"/>
              <a:buAutoNum type="arabicPeriod"/>
            </a:pPr>
            <a:r>
              <a:rPr lang="hr-HR" dirty="0" smtClean="0"/>
              <a:t>supružnik – </a:t>
            </a:r>
            <a:r>
              <a:rPr lang="hr-HR" b="1" dirty="0" smtClean="0"/>
              <a:t>spouse</a:t>
            </a:r>
          </a:p>
          <a:p>
            <a:pPr marL="514350" indent="-514350" eaLnBrk="1" hangingPunct="1">
              <a:buFont typeface="+mj-lt"/>
              <a:buAutoNum type="arabicPeriod"/>
            </a:pPr>
            <a:r>
              <a:rPr lang="hr-HR" dirty="0" smtClean="0"/>
              <a:t>opoziv oporuke – </a:t>
            </a:r>
            <a:r>
              <a:rPr lang="hr-HR" b="1" dirty="0" smtClean="0"/>
              <a:t>revocation of a will</a:t>
            </a:r>
          </a:p>
          <a:p>
            <a:pPr marL="514350" indent="-514350" eaLnBrk="1" hangingPunct="1">
              <a:buFont typeface="+mj-lt"/>
              <a:buAutoNum type="arabicPeriod"/>
            </a:pPr>
            <a:r>
              <a:rPr lang="hr-HR" dirty="0" smtClean="0"/>
              <a:t>ostatak (ostavštine) – </a:t>
            </a:r>
            <a:r>
              <a:rPr lang="hr-HR" b="1" dirty="0" smtClean="0"/>
              <a:t>residue</a:t>
            </a:r>
          </a:p>
          <a:p>
            <a:pPr marL="514350" indent="-514350">
              <a:buFont typeface="+mj-lt"/>
              <a:buAutoNum type="arabicPeriod" startAt="6"/>
            </a:pPr>
            <a:endParaRPr lang="hr-HR" dirty="0" smtClean="0"/>
          </a:p>
        </p:txBody>
      </p:sp>
    </p:spTree>
    <p:extLst>
      <p:ext uri="{BB962C8B-B14F-4D97-AF65-F5344CB8AC3E}">
        <p14:creationId xmlns:p14="http://schemas.microsoft.com/office/powerpoint/2010/main" val="1251843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623887" indent="-514350">
              <a:buFont typeface="+mj-lt"/>
              <a:buAutoNum type="arabicPeriod"/>
            </a:pPr>
            <a:r>
              <a:rPr lang="hr-HR" sz="2800" dirty="0" err="1" smtClean="0"/>
              <a:t>What</a:t>
            </a:r>
            <a:r>
              <a:rPr lang="hr-HR" sz="2800" dirty="0" smtClean="0"/>
              <a:t> is the definition of contract?</a:t>
            </a:r>
          </a:p>
          <a:p>
            <a:pPr marL="623887" indent="-514350">
              <a:buFont typeface="+mj-lt"/>
              <a:buAutoNum type="arabicPeriod"/>
            </a:pPr>
            <a:r>
              <a:rPr lang="hr-HR" sz="2800" dirty="0" smtClean="0"/>
              <a:t>What are the necessary elements of a contract?</a:t>
            </a:r>
          </a:p>
          <a:p>
            <a:pPr marL="623887" indent="-514350">
              <a:buFont typeface="+mj-lt"/>
              <a:buAutoNum type="arabicPeriod"/>
            </a:pPr>
            <a:r>
              <a:rPr lang="hr-HR" sz="2800" dirty="0" smtClean="0"/>
              <a:t>What is a counter-offer? Can it make part of a contract?</a:t>
            </a:r>
          </a:p>
          <a:p>
            <a:pPr marL="623887" indent="-514350">
              <a:buFont typeface="+mj-lt"/>
              <a:buAutoNum type="arabicPeriod"/>
            </a:pPr>
            <a:r>
              <a:rPr lang="hr-HR" sz="2800" dirty="0" smtClean="0"/>
              <a:t>What is </a:t>
            </a:r>
            <a:r>
              <a:rPr lang="hr-HR" sz="2800" dirty="0" err="1" smtClean="0"/>
              <a:t>consideration</a:t>
            </a:r>
            <a:r>
              <a:rPr lang="hr-HR" sz="2800" dirty="0" smtClean="0"/>
              <a:t>?</a:t>
            </a:r>
          </a:p>
          <a:p>
            <a:pPr marL="623887" indent="-514350">
              <a:buFont typeface="+mj-lt"/>
              <a:buAutoNum type="arabicPeriod" startAt="5"/>
            </a:pPr>
            <a:r>
              <a:rPr lang="hr-HR" sz="2800" dirty="0" err="1"/>
              <a:t>Does</a:t>
            </a:r>
            <a:r>
              <a:rPr lang="hr-HR" sz="2800" dirty="0"/>
              <a:t> </a:t>
            </a:r>
            <a:r>
              <a:rPr lang="hr-HR" sz="2800" dirty="0" err="1"/>
              <a:t>acceptance</a:t>
            </a:r>
            <a:r>
              <a:rPr lang="hr-HR" sz="2800" dirty="0"/>
              <a:t> </a:t>
            </a:r>
            <a:r>
              <a:rPr lang="hr-HR" sz="2800" dirty="0" err="1"/>
              <a:t>need</a:t>
            </a:r>
            <a:r>
              <a:rPr lang="hr-HR" sz="2800" dirty="0"/>
              <a:t> to </a:t>
            </a:r>
            <a:r>
              <a:rPr lang="hr-HR" sz="2800" dirty="0" err="1"/>
              <a:t>be</a:t>
            </a:r>
            <a:r>
              <a:rPr lang="hr-HR" sz="2800" dirty="0"/>
              <a:t> </a:t>
            </a:r>
            <a:r>
              <a:rPr lang="hr-HR" sz="2800" dirty="0" err="1"/>
              <a:t>communicated</a:t>
            </a:r>
            <a:r>
              <a:rPr lang="hr-HR" sz="2800" dirty="0"/>
              <a:t>?</a:t>
            </a:r>
          </a:p>
          <a:p>
            <a:pPr marL="623887" indent="-514350">
              <a:buFont typeface="+mj-lt"/>
              <a:buAutoNum type="arabicPeriod" startAt="5"/>
            </a:pPr>
            <a:r>
              <a:rPr lang="hr-HR" sz="2800" dirty="0" err="1" smtClean="0"/>
              <a:t>What</a:t>
            </a:r>
            <a:r>
              <a:rPr lang="hr-HR" sz="2800" dirty="0" smtClean="0"/>
              <a:t> </a:t>
            </a:r>
            <a:r>
              <a:rPr lang="hr-HR" sz="2800" dirty="0"/>
              <a:t>are </a:t>
            </a:r>
            <a:r>
              <a:rPr lang="hr-HR" sz="2800" dirty="0" err="1"/>
              <a:t>the</a:t>
            </a:r>
            <a:r>
              <a:rPr lang="hr-HR" sz="2800" dirty="0"/>
              <a:t> </a:t>
            </a:r>
            <a:r>
              <a:rPr lang="hr-HR" sz="2800" dirty="0" err="1"/>
              <a:t>available</a:t>
            </a:r>
            <a:r>
              <a:rPr lang="hr-HR" sz="2800" dirty="0"/>
              <a:t> </a:t>
            </a:r>
            <a:r>
              <a:rPr lang="hr-HR" sz="2800" dirty="0" err="1"/>
              <a:t>remedies</a:t>
            </a:r>
            <a:r>
              <a:rPr lang="hr-HR" sz="2800" dirty="0"/>
              <a:t> for a </a:t>
            </a:r>
            <a:r>
              <a:rPr lang="hr-HR" sz="2800" dirty="0" err="1"/>
              <a:t>breach</a:t>
            </a:r>
            <a:r>
              <a:rPr lang="hr-HR" sz="2800" dirty="0"/>
              <a:t> </a:t>
            </a:r>
            <a:r>
              <a:rPr lang="hr-HR" sz="2800" dirty="0" err="1"/>
              <a:t>of</a:t>
            </a:r>
            <a:r>
              <a:rPr lang="hr-HR" sz="2800" dirty="0"/>
              <a:t> </a:t>
            </a:r>
            <a:r>
              <a:rPr lang="hr-HR" sz="2800" dirty="0" err="1"/>
              <a:t>contract</a:t>
            </a:r>
            <a:r>
              <a:rPr lang="hr-HR" sz="2800" dirty="0"/>
              <a:t>?</a:t>
            </a:r>
          </a:p>
          <a:p>
            <a:pPr marL="623887" indent="-514350">
              <a:buFont typeface="+mj-lt"/>
              <a:buAutoNum type="arabicPeriod"/>
            </a:pPr>
            <a:endParaRPr lang="hr-HR" sz="2800" dirty="0" smtClean="0"/>
          </a:p>
        </p:txBody>
      </p:sp>
      <p:sp>
        <p:nvSpPr>
          <p:cNvPr id="4" name="Title 3"/>
          <p:cNvSpPr>
            <a:spLocks noGrp="1"/>
          </p:cNvSpPr>
          <p:nvPr>
            <p:ph type="title"/>
          </p:nvPr>
        </p:nvSpPr>
        <p:spPr/>
        <p:txBody>
          <a:bodyPr>
            <a:normAutofit/>
          </a:bodyPr>
          <a:lstStyle/>
          <a:p>
            <a:r>
              <a:rPr lang="hr-HR" dirty="0" err="1" smtClean="0"/>
              <a:t>Contract</a:t>
            </a:r>
            <a:endParaRPr lang="hr-HR" dirty="0"/>
          </a:p>
        </p:txBody>
      </p:sp>
    </p:spTree>
    <p:extLst>
      <p:ext uri="{BB962C8B-B14F-4D97-AF65-F5344CB8AC3E}">
        <p14:creationId xmlns:p14="http://schemas.microsoft.com/office/powerpoint/2010/main" val="2557612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hr-HR" dirty="0" smtClean="0"/>
              <a:t>Derive adjectives from the following nouns:</a:t>
            </a:r>
          </a:p>
          <a:p>
            <a:pPr>
              <a:buNone/>
            </a:pPr>
            <a:endParaRPr lang="hr-HR" dirty="0" smtClean="0"/>
          </a:p>
          <a:p>
            <a:pPr marL="623887" indent="-514350">
              <a:buFont typeface="+mj-lt"/>
              <a:buAutoNum type="arabicPeriod"/>
            </a:pPr>
            <a:r>
              <a:rPr lang="hr-HR" dirty="0" smtClean="0"/>
              <a:t>tort</a:t>
            </a:r>
          </a:p>
          <a:p>
            <a:pPr marL="623887" indent="-514350">
              <a:buFont typeface="+mj-lt"/>
              <a:buAutoNum type="arabicPeriod"/>
            </a:pPr>
            <a:r>
              <a:rPr lang="hr-HR" dirty="0" smtClean="0"/>
              <a:t>defamation</a:t>
            </a:r>
          </a:p>
          <a:p>
            <a:pPr marL="623887" indent="-514350">
              <a:buFont typeface="+mj-lt"/>
              <a:buAutoNum type="arabicPeriod"/>
            </a:pPr>
            <a:r>
              <a:rPr lang="hr-HR" dirty="0" smtClean="0"/>
              <a:t>libel</a:t>
            </a:r>
          </a:p>
          <a:p>
            <a:pPr marL="623887" indent="-514350">
              <a:buFont typeface="+mj-lt"/>
              <a:buAutoNum type="arabicPeriod"/>
            </a:pPr>
            <a:r>
              <a:rPr lang="hr-HR" dirty="0" smtClean="0"/>
              <a:t>slander</a:t>
            </a:r>
          </a:p>
          <a:p>
            <a:pPr marL="623887" indent="-514350">
              <a:buFont typeface="+mj-lt"/>
              <a:buAutoNum type="arabicPeriod"/>
            </a:pPr>
            <a:r>
              <a:rPr lang="hr-HR" dirty="0" smtClean="0"/>
              <a:t>enforce</a:t>
            </a:r>
          </a:p>
          <a:p>
            <a:pPr marL="623887" indent="-514350">
              <a:buFont typeface="+mj-lt"/>
              <a:buAutoNum type="arabicPeriod"/>
            </a:pPr>
            <a:r>
              <a:rPr lang="hr-HR" dirty="0" smtClean="0"/>
              <a:t>fraud</a:t>
            </a:r>
            <a:endParaRPr lang="hr-HR" dirty="0"/>
          </a:p>
        </p:txBody>
      </p:sp>
      <p:sp>
        <p:nvSpPr>
          <p:cNvPr id="4" name="Title 3"/>
          <p:cNvSpPr>
            <a:spLocks noGrp="1"/>
          </p:cNvSpPr>
          <p:nvPr>
            <p:ph type="title"/>
          </p:nvPr>
        </p:nvSpPr>
        <p:spPr/>
        <p:txBody>
          <a:bodyPr/>
          <a:lstStyle/>
          <a:p>
            <a:r>
              <a:rPr lang="hr-HR" dirty="0" err="1" smtClean="0"/>
              <a:t>Torts</a:t>
            </a:r>
            <a:endParaRPr lang="hr-HR" dirty="0"/>
          </a:p>
        </p:txBody>
      </p:sp>
    </p:spTree>
    <p:extLst>
      <p:ext uri="{BB962C8B-B14F-4D97-AF65-F5344CB8AC3E}">
        <p14:creationId xmlns:p14="http://schemas.microsoft.com/office/powerpoint/2010/main" val="3062757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hr-HR" dirty="0" smtClean="0"/>
              <a:t>Derive adjectives from the following nouns:</a:t>
            </a:r>
          </a:p>
          <a:p>
            <a:pPr>
              <a:buNone/>
            </a:pPr>
            <a:endParaRPr lang="hr-HR" dirty="0" smtClean="0"/>
          </a:p>
          <a:p>
            <a:pPr marL="623887" indent="-514350">
              <a:buFont typeface="+mj-lt"/>
              <a:buAutoNum type="arabicPeriod"/>
            </a:pPr>
            <a:r>
              <a:rPr lang="hr-HR" dirty="0" smtClean="0"/>
              <a:t>tort			tortious</a:t>
            </a:r>
          </a:p>
          <a:p>
            <a:pPr marL="623887" indent="-514350">
              <a:buFont typeface="+mj-lt"/>
              <a:buAutoNum type="arabicPeriod"/>
            </a:pPr>
            <a:r>
              <a:rPr lang="hr-HR" dirty="0" smtClean="0"/>
              <a:t>defamation		defamatory</a:t>
            </a:r>
          </a:p>
          <a:p>
            <a:pPr marL="623887" indent="-514350">
              <a:buFont typeface="+mj-lt"/>
              <a:buAutoNum type="arabicPeriod"/>
            </a:pPr>
            <a:r>
              <a:rPr lang="hr-HR" dirty="0" smtClean="0"/>
              <a:t>libel			libellous</a:t>
            </a:r>
          </a:p>
          <a:p>
            <a:pPr marL="623887" indent="-514350">
              <a:buFont typeface="+mj-lt"/>
              <a:buAutoNum type="arabicPeriod"/>
            </a:pPr>
            <a:r>
              <a:rPr lang="hr-HR" dirty="0" smtClean="0"/>
              <a:t>slander			slanderous</a:t>
            </a:r>
          </a:p>
          <a:p>
            <a:pPr marL="623887" indent="-514350">
              <a:buFont typeface="+mj-lt"/>
              <a:buAutoNum type="arabicPeriod"/>
            </a:pPr>
            <a:r>
              <a:rPr lang="hr-HR" dirty="0" smtClean="0"/>
              <a:t>enforce			enforceable</a:t>
            </a:r>
          </a:p>
          <a:p>
            <a:pPr marL="623887" indent="-514350">
              <a:buFont typeface="+mj-lt"/>
              <a:buAutoNum type="arabicPeriod"/>
            </a:pPr>
            <a:r>
              <a:rPr lang="hr-HR" dirty="0" smtClean="0"/>
              <a:t>fraud			fraudulent</a:t>
            </a:r>
            <a:endParaRPr lang="hr-HR" dirty="0"/>
          </a:p>
        </p:txBody>
      </p:sp>
      <p:sp>
        <p:nvSpPr>
          <p:cNvPr id="4" name="Title 3"/>
          <p:cNvSpPr>
            <a:spLocks noGrp="1"/>
          </p:cNvSpPr>
          <p:nvPr>
            <p:ph type="title"/>
          </p:nvPr>
        </p:nvSpPr>
        <p:spPr/>
        <p:txBody>
          <a:bodyPr>
            <a:normAutofit fontScale="90000"/>
          </a:bodyPr>
          <a:lstStyle/>
          <a:p>
            <a:r>
              <a:rPr lang="hr-HR" dirty="0" smtClean="0"/>
              <a:t>Vocabulary revision (answers)</a:t>
            </a:r>
            <a:endParaRPr lang="hr-HR" dirty="0"/>
          </a:p>
        </p:txBody>
      </p:sp>
    </p:spTree>
    <p:extLst>
      <p:ext uri="{BB962C8B-B14F-4D97-AF65-F5344CB8AC3E}">
        <p14:creationId xmlns:p14="http://schemas.microsoft.com/office/powerpoint/2010/main" val="1418156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hr-HR" dirty="0" err="1" smtClean="0"/>
              <a:t>Explain</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torts</a:t>
            </a:r>
            <a:r>
              <a:rPr lang="hr-HR" dirty="0" smtClean="0"/>
              <a:t>:</a:t>
            </a:r>
          </a:p>
          <a:p>
            <a:pPr>
              <a:buNone/>
            </a:pPr>
            <a:endParaRPr lang="hr-HR" dirty="0" smtClean="0"/>
          </a:p>
          <a:p>
            <a:pPr marL="623887" indent="-514350">
              <a:buFont typeface="+mj-lt"/>
              <a:buAutoNum type="arabicPeriod"/>
            </a:pPr>
            <a:r>
              <a:rPr lang="hr-HR" dirty="0" err="1" smtClean="0"/>
              <a:t>defamation</a:t>
            </a:r>
            <a:endParaRPr lang="hr-HR" dirty="0" smtClean="0"/>
          </a:p>
          <a:p>
            <a:pPr marL="623887" indent="-514350">
              <a:buFont typeface="+mj-lt"/>
              <a:buAutoNum type="arabicPeriod"/>
            </a:pPr>
            <a:r>
              <a:rPr lang="hr-HR" dirty="0" err="1" smtClean="0"/>
              <a:t>trespass</a:t>
            </a:r>
            <a:endParaRPr lang="hr-HR" dirty="0" smtClean="0"/>
          </a:p>
          <a:p>
            <a:pPr marL="623887" indent="-514350">
              <a:buFont typeface="+mj-lt"/>
              <a:buAutoNum type="arabicPeriod"/>
            </a:pPr>
            <a:r>
              <a:rPr lang="hr-HR" dirty="0" err="1" smtClean="0"/>
              <a:t>nuisance</a:t>
            </a:r>
            <a:endParaRPr lang="hr-HR" dirty="0" smtClean="0"/>
          </a:p>
          <a:p>
            <a:pPr marL="623887" indent="-514350">
              <a:buFont typeface="+mj-lt"/>
              <a:buAutoNum type="arabicPeriod"/>
            </a:pPr>
            <a:r>
              <a:rPr lang="hr-HR" dirty="0" err="1" smtClean="0"/>
              <a:t>negligence</a:t>
            </a:r>
            <a:endParaRPr lang="hr-HR" dirty="0" smtClean="0"/>
          </a:p>
          <a:p>
            <a:pPr marL="623887" indent="-514350">
              <a:buFont typeface="+mj-lt"/>
              <a:buAutoNum type="arabicPeriod"/>
            </a:pPr>
            <a:r>
              <a:rPr lang="hr-HR" dirty="0" err="1" smtClean="0"/>
              <a:t>false</a:t>
            </a:r>
            <a:r>
              <a:rPr lang="hr-HR" dirty="0" smtClean="0"/>
              <a:t> </a:t>
            </a:r>
            <a:r>
              <a:rPr lang="hr-HR" dirty="0" err="1" smtClean="0"/>
              <a:t>imprisonment</a:t>
            </a:r>
            <a:endParaRPr lang="hr-HR" dirty="0" smtClean="0"/>
          </a:p>
          <a:p>
            <a:pPr marL="623887" indent="-514350">
              <a:buFont typeface="+mj-lt"/>
              <a:buAutoNum type="arabicPeriod"/>
            </a:pPr>
            <a:r>
              <a:rPr lang="hr-HR" dirty="0" err="1" smtClean="0"/>
              <a:t>conversion</a:t>
            </a:r>
            <a:endParaRPr lang="hr-HR" dirty="0"/>
          </a:p>
        </p:txBody>
      </p:sp>
      <p:sp>
        <p:nvSpPr>
          <p:cNvPr id="4" name="Title 3"/>
          <p:cNvSpPr>
            <a:spLocks noGrp="1"/>
          </p:cNvSpPr>
          <p:nvPr>
            <p:ph type="title"/>
          </p:nvPr>
        </p:nvSpPr>
        <p:spPr/>
        <p:txBody>
          <a:bodyPr/>
          <a:lstStyle/>
          <a:p>
            <a:r>
              <a:rPr lang="hr-HR" dirty="0" err="1" smtClean="0"/>
              <a:t>Torts</a:t>
            </a:r>
            <a:endParaRPr lang="hr-HR" dirty="0"/>
          </a:p>
        </p:txBody>
      </p:sp>
    </p:spTree>
    <p:extLst>
      <p:ext uri="{BB962C8B-B14F-4D97-AF65-F5344CB8AC3E}">
        <p14:creationId xmlns:p14="http://schemas.microsoft.com/office/powerpoint/2010/main" val="916441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Opulent</Template>
  <TotalTime>3552</TotalTime>
  <Words>644</Words>
  <Application>Microsoft Office PowerPoint</Application>
  <PresentationFormat>On-screen Show (4:3)</PresentationFormat>
  <Paragraphs>87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Trebuchet MS</vt:lpstr>
      <vt:lpstr>Wingdings</vt:lpstr>
      <vt:lpstr>Wingdings 2</vt:lpstr>
      <vt:lpstr>Opulent</vt:lpstr>
      <vt:lpstr>English for Tax Administration Study 3</vt:lpstr>
      <vt:lpstr>Today’s session</vt:lpstr>
      <vt:lpstr>REVISION OF THE PREVIOUS SESSIONs</vt:lpstr>
      <vt:lpstr>revision - wills</vt:lpstr>
      <vt:lpstr>revision - wills</vt:lpstr>
      <vt:lpstr>Contract</vt:lpstr>
      <vt:lpstr>Torts</vt:lpstr>
      <vt:lpstr>Vocabulary revision (answers)</vt:lpstr>
      <vt:lpstr>Torts</vt:lpstr>
      <vt:lpstr>Vocabulary revision</vt:lpstr>
      <vt:lpstr>SUE – GET – APPEAL – AWARD WIN – SETTLE - TAKE</vt:lpstr>
      <vt:lpstr>SUE – GET – APPEAL – AWARD WIN – SETTLE - TAKE</vt:lpstr>
      <vt:lpstr>void – injunction – claim – WRONG – damage COMPENSATION – qualify – sustain – BREACH </vt:lpstr>
      <vt:lpstr>void – injunction – claim – WRONG – damage COMPENSATION – qualify – sustain – BREACH </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 1</dc:title>
  <dc:creator>Test</dc:creator>
  <cp:lastModifiedBy>Miljen Matijašević</cp:lastModifiedBy>
  <cp:revision>214</cp:revision>
  <dcterms:created xsi:type="dcterms:W3CDTF">2008-09-29T13:50:14Z</dcterms:created>
  <dcterms:modified xsi:type="dcterms:W3CDTF">2014-12-08T19:41:52Z</dcterms:modified>
</cp:coreProperties>
</file>