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5" r:id="rId1"/>
  </p:sldMasterIdLst>
  <p:handoutMasterIdLst>
    <p:handoutMasterId r:id="rId25"/>
  </p:handoutMasterIdLst>
  <p:sldIdLst>
    <p:sldId id="256" r:id="rId2"/>
    <p:sldId id="328" r:id="rId3"/>
    <p:sldId id="329" r:id="rId4"/>
    <p:sldId id="330" r:id="rId5"/>
    <p:sldId id="331" r:id="rId6"/>
    <p:sldId id="332" r:id="rId7"/>
    <p:sldId id="333" r:id="rId8"/>
    <p:sldId id="334" r:id="rId9"/>
    <p:sldId id="335" r:id="rId10"/>
    <p:sldId id="336" r:id="rId11"/>
    <p:sldId id="337" r:id="rId12"/>
    <p:sldId id="338" r:id="rId13"/>
    <p:sldId id="339" r:id="rId14"/>
    <p:sldId id="340" r:id="rId15"/>
    <p:sldId id="341" r:id="rId16"/>
    <p:sldId id="342" r:id="rId17"/>
    <p:sldId id="321" r:id="rId18"/>
    <p:sldId id="322" r:id="rId19"/>
    <p:sldId id="323" r:id="rId20"/>
    <p:sldId id="324" r:id="rId21"/>
    <p:sldId id="325" r:id="rId22"/>
    <p:sldId id="326" r:id="rId23"/>
    <p:sldId id="327" r:id="rId24"/>
  </p:sldIdLst>
  <p:sldSz cx="9144000" cy="6858000" type="screen4x3"/>
  <p:notesSz cx="6858000" cy="9945688"/>
  <p:defaultTextStyle>
    <a:defPPr>
      <a:defRPr lang="sr-Latn-C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61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r-HR"/>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0E1CB9F-7F5B-4127-B928-87DABBD3603E}" type="datetimeFigureOut">
              <a:rPr lang="sr-Latn-CS"/>
              <a:pPr>
                <a:defRPr/>
              </a:pPr>
              <a:t>14.10.2014.</a:t>
            </a:fld>
            <a:endParaRPr lang="hr-HR"/>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r-HR"/>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845B391-2E26-4478-8E1E-DEA1765358CC}" type="slidenum">
              <a:rPr lang="hr-HR"/>
              <a:pPr>
                <a:defRPr/>
              </a:pPr>
              <a:t>‹#›</a:t>
            </a:fld>
            <a:endParaRPr lang="hr-HR"/>
          </a:p>
        </p:txBody>
      </p:sp>
    </p:spTree>
    <p:extLst>
      <p:ext uri="{BB962C8B-B14F-4D97-AF65-F5344CB8AC3E}">
        <p14:creationId xmlns:p14="http://schemas.microsoft.com/office/powerpoint/2010/main" val="16203479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76A39D8B-CEC8-403F-A580-EF2C5AD028BA}" type="datetimeFigureOut">
              <a:rPr lang="sr-Latn-CS"/>
              <a:pPr>
                <a:defRPr/>
              </a:pPr>
              <a:t>14.10.2014.</a:t>
            </a:fld>
            <a:endParaRPr lang="hr-H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hr-H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1A3FDDD2-2214-41C2-AE65-7E1A7119E6AD}"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B3ACFAFD-F5A1-4BCE-8EA0-C9347C175FC0}" type="datetimeFigureOut">
              <a:rPr lang="sr-Latn-CS"/>
              <a:pPr>
                <a:defRPr/>
              </a:pPr>
              <a:t>14.10.2014.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8734A03C-0695-45CD-A431-7B1FBBBDB152}"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E877098B-6807-4C73-9479-A4A147823C62}" type="datetimeFigureOut">
              <a:rPr lang="sr-Latn-CS"/>
              <a:pPr>
                <a:defRPr/>
              </a:pPr>
              <a:t>14.10.2014.</a:t>
            </a:fld>
            <a:endParaRPr lang="hr-H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hr-HR"/>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DF241BF1-7F27-40BC-8EAF-2A7A386A13D3}"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25DA23BC-B4C1-430E-A875-251444848251}" type="datetimeFigureOut">
              <a:rPr lang="sr-Latn-CS"/>
              <a:pPr>
                <a:defRPr/>
              </a:pPr>
              <a:t>14.10.2014.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63B03B38-18A0-4BA8-9E9C-1F11C0F3BD7E}"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6CF940C9-378E-47E4-A5ED-B85913F769DD}" type="datetimeFigureOut">
              <a:rPr lang="sr-Latn-CS"/>
              <a:pPr>
                <a:defRPr/>
              </a:pPr>
              <a:t>14.10.2014.</a:t>
            </a:fld>
            <a:endParaRPr lang="hr-H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hr-H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B8323BD2-03C1-40F1-A1AE-CCE008766143}"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CAA27A1D-8EF4-437C-8368-4513D1E89650}" type="datetimeFigureOut">
              <a:rPr lang="sr-Latn-CS"/>
              <a:pPr>
                <a:defRPr/>
              </a:pPr>
              <a:t>14.10.2014.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D2B3C781-3360-4CA0-B600-36878D04655E}"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AEE411A9-21ED-4725-AD95-D2FB58C7F10B}" type="datetimeFigureOut">
              <a:rPr lang="sr-Latn-CS"/>
              <a:pPr>
                <a:defRPr/>
              </a:pPr>
              <a:t>14.10.2014.</a:t>
            </a:fld>
            <a:endParaRPr lang="hr-HR"/>
          </a:p>
        </p:txBody>
      </p:sp>
      <p:sp>
        <p:nvSpPr>
          <p:cNvPr id="8" name="Footer Placeholder 3"/>
          <p:cNvSpPr>
            <a:spLocks noGrp="1"/>
          </p:cNvSpPr>
          <p:nvPr>
            <p:ph type="ftr" sz="quarter" idx="11"/>
          </p:nvPr>
        </p:nvSpPr>
        <p:spPr/>
        <p:txBody>
          <a:bodyPr/>
          <a:lstStyle>
            <a:lvl1pPr>
              <a:defRPr/>
            </a:lvl1pPr>
          </a:lstStyle>
          <a:p>
            <a:pPr>
              <a:defRPr/>
            </a:pPr>
            <a:endParaRPr lang="hr-HR"/>
          </a:p>
        </p:txBody>
      </p:sp>
      <p:sp>
        <p:nvSpPr>
          <p:cNvPr id="9" name="Slide Number Placeholder 15"/>
          <p:cNvSpPr>
            <a:spLocks noGrp="1"/>
          </p:cNvSpPr>
          <p:nvPr>
            <p:ph type="sldNum" sz="quarter" idx="12"/>
          </p:nvPr>
        </p:nvSpPr>
        <p:spPr/>
        <p:txBody>
          <a:bodyPr/>
          <a:lstStyle>
            <a:lvl1pPr>
              <a:defRPr/>
            </a:lvl1pPr>
          </a:lstStyle>
          <a:p>
            <a:pPr>
              <a:defRPr/>
            </a:pPr>
            <a:fld id="{C9BDAB1F-CEBA-4E71-A9B0-541A26A0BDEF}"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9F3E89B0-0DB8-48E9-B5A0-E9B9554A4EE4}" type="datetimeFigureOut">
              <a:rPr lang="sr-Latn-CS"/>
              <a:pPr>
                <a:defRPr/>
              </a:pPr>
              <a:t>14.10.2014.</a:t>
            </a:fld>
            <a:endParaRPr lang="hr-HR"/>
          </a:p>
        </p:txBody>
      </p:sp>
      <p:sp>
        <p:nvSpPr>
          <p:cNvPr id="4" name="Footer Placeholder 3"/>
          <p:cNvSpPr>
            <a:spLocks noGrp="1"/>
          </p:cNvSpPr>
          <p:nvPr>
            <p:ph type="ftr" sz="quarter" idx="11"/>
          </p:nvPr>
        </p:nvSpPr>
        <p:spPr/>
        <p:txBody>
          <a:bodyPr/>
          <a:lstStyle>
            <a:lvl1pPr>
              <a:defRPr/>
            </a:lvl1pPr>
          </a:lstStyle>
          <a:p>
            <a:pPr>
              <a:defRPr/>
            </a:pPr>
            <a:endParaRPr lang="hr-HR"/>
          </a:p>
        </p:txBody>
      </p:sp>
      <p:sp>
        <p:nvSpPr>
          <p:cNvPr id="5" name="Slide Number Placeholder 15"/>
          <p:cNvSpPr>
            <a:spLocks noGrp="1"/>
          </p:cNvSpPr>
          <p:nvPr>
            <p:ph type="sldNum" sz="quarter" idx="12"/>
          </p:nvPr>
        </p:nvSpPr>
        <p:spPr/>
        <p:txBody>
          <a:bodyPr/>
          <a:lstStyle>
            <a:lvl1pPr>
              <a:defRPr/>
            </a:lvl1pPr>
          </a:lstStyle>
          <a:p>
            <a:pPr>
              <a:defRPr/>
            </a:pPr>
            <a:fld id="{2E861526-1E50-437C-AA41-1EB4F006558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8BB290E5-0242-4E13-8450-672BC5A59F67}" type="datetimeFigureOut">
              <a:rPr lang="sr-Latn-CS"/>
              <a:pPr>
                <a:defRPr/>
              </a:pPr>
              <a:t>14.10.2014.</a:t>
            </a:fld>
            <a:endParaRPr lang="hr-HR"/>
          </a:p>
        </p:txBody>
      </p:sp>
      <p:sp>
        <p:nvSpPr>
          <p:cNvPr id="3" name="Footer Placeholder 3"/>
          <p:cNvSpPr>
            <a:spLocks noGrp="1"/>
          </p:cNvSpPr>
          <p:nvPr>
            <p:ph type="ftr" sz="quarter" idx="11"/>
          </p:nvPr>
        </p:nvSpPr>
        <p:spPr/>
        <p:txBody>
          <a:bodyPr/>
          <a:lstStyle>
            <a:lvl1pPr>
              <a:defRPr/>
            </a:lvl1pPr>
          </a:lstStyle>
          <a:p>
            <a:pPr>
              <a:defRPr/>
            </a:pPr>
            <a:endParaRPr lang="hr-HR"/>
          </a:p>
        </p:txBody>
      </p:sp>
      <p:sp>
        <p:nvSpPr>
          <p:cNvPr id="4" name="Slide Number Placeholder 15"/>
          <p:cNvSpPr>
            <a:spLocks noGrp="1"/>
          </p:cNvSpPr>
          <p:nvPr>
            <p:ph type="sldNum" sz="quarter" idx="12"/>
          </p:nvPr>
        </p:nvSpPr>
        <p:spPr/>
        <p:txBody>
          <a:bodyPr/>
          <a:lstStyle>
            <a:lvl1pPr>
              <a:defRPr/>
            </a:lvl1pPr>
          </a:lstStyle>
          <a:p>
            <a:pPr>
              <a:defRPr/>
            </a:pPr>
            <a:fld id="{529EDFD7-83CB-4D7B-8E81-142AAD257C7C}"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F1012FB1-5D25-41E8-A9CE-0B9F9343EB98}" type="datetimeFigureOut">
              <a:rPr lang="sr-Latn-CS"/>
              <a:pPr>
                <a:defRPr/>
              </a:pPr>
              <a:t>14.10.2014.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5AF0100B-3F79-492C-B4CA-1B02700AD529}"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AAD27B29-7A0B-46A3-B355-8C30A16E6FF2}" type="datetimeFigureOut">
              <a:rPr lang="sr-Latn-CS"/>
              <a:pPr>
                <a:defRPr/>
              </a:pPr>
              <a:t>14.10.2014.</a:t>
            </a:fld>
            <a:endParaRPr lang="hr-HR"/>
          </a:p>
        </p:txBody>
      </p:sp>
      <p:sp>
        <p:nvSpPr>
          <p:cNvPr id="8" name="Footer Placeholder 5"/>
          <p:cNvSpPr>
            <a:spLocks noGrp="1"/>
          </p:cNvSpPr>
          <p:nvPr>
            <p:ph type="ftr" sz="quarter" idx="11"/>
          </p:nvPr>
        </p:nvSpPr>
        <p:spPr/>
        <p:txBody>
          <a:bodyPr/>
          <a:lstStyle>
            <a:lvl1pPr>
              <a:defRPr/>
            </a:lvl1pPr>
            <a:extLst/>
          </a:lstStyle>
          <a:p>
            <a:pPr>
              <a:defRPr/>
            </a:pPr>
            <a:endParaRPr lang="hr-HR"/>
          </a:p>
        </p:txBody>
      </p:sp>
      <p:sp>
        <p:nvSpPr>
          <p:cNvPr id="9" name="Slide Number Placeholder 6"/>
          <p:cNvSpPr>
            <a:spLocks noGrp="1"/>
          </p:cNvSpPr>
          <p:nvPr>
            <p:ph type="sldNum" sz="quarter" idx="12"/>
          </p:nvPr>
        </p:nvSpPr>
        <p:spPr/>
        <p:txBody>
          <a:bodyPr/>
          <a:lstStyle>
            <a:lvl1pPr>
              <a:defRPr/>
            </a:lvl1pPr>
            <a:extLst/>
          </a:lstStyle>
          <a:p>
            <a:pPr>
              <a:defRPr/>
            </a:pPr>
            <a:fld id="{10AD6993-3A27-4B7A-B7A6-2A64C16384B3}"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smtClean="0">
                <a:solidFill>
                  <a:schemeClr val="tx2"/>
                </a:solidFill>
              </a:defRPr>
            </a:lvl1pPr>
            <a:extLst/>
          </a:lstStyle>
          <a:p>
            <a:pPr>
              <a:defRPr/>
            </a:pPr>
            <a:fld id="{22CB0C5C-1F17-4306-9C66-AA69635E68AF}" type="datetimeFigureOut">
              <a:rPr lang="sr-Latn-CS"/>
              <a:pPr>
                <a:defRPr/>
              </a:pPr>
              <a:t>14.10.2014.</a:t>
            </a:fld>
            <a:endParaRPr lang="hr-H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hr-H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smtClean="0">
                <a:solidFill>
                  <a:schemeClr val="tx2"/>
                </a:solidFill>
              </a:defRPr>
            </a:lvl1pPr>
            <a:extLst/>
          </a:lstStyle>
          <a:p>
            <a:pPr>
              <a:defRPr/>
            </a:pPr>
            <a:fld id="{58FF7C56-55B3-4C5D-9334-03D2944D1472}"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4148" r:id="rId1"/>
    <p:sldLayoutId id="2147484141" r:id="rId2"/>
    <p:sldLayoutId id="2147484149" r:id="rId3"/>
    <p:sldLayoutId id="2147484142" r:id="rId4"/>
    <p:sldLayoutId id="2147484143" r:id="rId5"/>
    <p:sldLayoutId id="2147484144" r:id="rId6"/>
    <p:sldLayoutId id="2147484145" r:id="rId7"/>
    <p:sldLayoutId id="2147484146" r:id="rId8"/>
    <p:sldLayoutId id="2147484150" r:id="rId9"/>
    <p:sldLayoutId id="2147484147" r:id="rId10"/>
    <p:sldLayoutId id="2147484151" r:id="rId11"/>
  </p:sldLayoutIdLst>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10CF9B"/>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10CF9B"/>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10CF9B"/>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10CF9B"/>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p:txBody>
          <a:bodyPr>
            <a:normAutofit/>
          </a:bodyPr>
          <a:lstStyle/>
          <a:p>
            <a:pPr fontAlgn="auto">
              <a:spcAft>
                <a:spcPts val="0"/>
              </a:spcAft>
              <a:defRPr/>
            </a:pPr>
            <a:r>
              <a:rPr lang="hr-HR" dirty="0" smtClean="0"/>
              <a:t>English for Tax Administration Study 3</a:t>
            </a:r>
          </a:p>
        </p:txBody>
      </p:sp>
      <p:sp>
        <p:nvSpPr>
          <p:cNvPr id="3" name="Subtitle 2"/>
          <p:cNvSpPr>
            <a:spLocks noGrp="1"/>
          </p:cNvSpPr>
          <p:nvPr>
            <p:ph type="subTitle" idx="1"/>
          </p:nvPr>
        </p:nvSpPr>
        <p:spPr>
          <a:xfrm>
            <a:off x="685800" y="3611563"/>
            <a:ext cx="7772400" cy="1389062"/>
          </a:xfrm>
        </p:spPr>
        <p:txBody>
          <a:bodyPr>
            <a:normAutofit lnSpcReduction="10000"/>
          </a:bodyPr>
          <a:lstStyle/>
          <a:p>
            <a:pPr fontAlgn="auto">
              <a:spcBef>
                <a:spcPts val="580"/>
              </a:spcBef>
              <a:spcAft>
                <a:spcPts val="0"/>
              </a:spcAft>
              <a:buFont typeface="Wingdings 2"/>
              <a:buNone/>
              <a:defRPr/>
            </a:pPr>
            <a:r>
              <a:rPr lang="hr-HR" dirty="0" smtClean="0"/>
              <a:t>Lecturer: Miljen Matijašević</a:t>
            </a:r>
          </a:p>
          <a:p>
            <a:pPr fontAlgn="auto">
              <a:spcBef>
                <a:spcPts val="580"/>
              </a:spcBef>
              <a:spcAft>
                <a:spcPts val="0"/>
              </a:spcAft>
              <a:buFont typeface="Wingdings 2"/>
              <a:buNone/>
              <a:defRPr/>
            </a:pPr>
            <a:r>
              <a:rPr lang="hr-HR" sz="1900" dirty="0" smtClean="0"/>
              <a:t>e-mail: </a:t>
            </a:r>
            <a:r>
              <a:rPr lang="hr-HR" sz="1900" dirty="0" err="1" smtClean="0">
                <a:hlinkClick r:id="rId2"/>
              </a:rPr>
              <a:t>miljen.matijasevic</a:t>
            </a:r>
            <a:r>
              <a:rPr lang="hr-HR" sz="1900" dirty="0" smtClean="0">
                <a:hlinkClick r:id="rId2"/>
              </a:rPr>
              <a:t>@</a:t>
            </a:r>
            <a:r>
              <a:rPr lang="hr-HR" sz="1900" dirty="0" err="1" smtClean="0">
                <a:hlinkClick r:id="rId2"/>
              </a:rPr>
              <a:t>gmail.com</a:t>
            </a:r>
            <a:endParaRPr lang="hr-HR" sz="1900" dirty="0" smtClean="0"/>
          </a:p>
          <a:p>
            <a:pPr fontAlgn="auto">
              <a:spcBef>
                <a:spcPts val="580"/>
              </a:spcBef>
              <a:spcAft>
                <a:spcPts val="0"/>
              </a:spcAft>
              <a:buFont typeface="Wingdings 2"/>
              <a:buNone/>
              <a:defRPr/>
            </a:pPr>
            <a:r>
              <a:rPr lang="hr-HR" sz="1900" dirty="0" smtClean="0"/>
              <a:t>G10, room 6, </a:t>
            </a:r>
            <a:r>
              <a:rPr lang="hr-HR" sz="1900" dirty="0" err="1" smtClean="0"/>
              <a:t>Tue</a:t>
            </a:r>
            <a:r>
              <a:rPr lang="hr-HR" sz="1900" dirty="0" smtClean="0"/>
              <a:t> </a:t>
            </a:r>
            <a:r>
              <a:rPr lang="hr-HR" sz="1900" dirty="0" smtClean="0"/>
              <a:t>15:30-16:30</a:t>
            </a:r>
            <a:endParaRPr lang="hr-HR" sz="1900" dirty="0" smtClean="0"/>
          </a:p>
          <a:p>
            <a:pPr fontAlgn="auto">
              <a:spcBef>
                <a:spcPts val="580"/>
              </a:spcBef>
              <a:spcAft>
                <a:spcPts val="0"/>
              </a:spcAft>
              <a:buFont typeface="Wingdings 2"/>
              <a:buNone/>
              <a:defRPr/>
            </a:pPr>
            <a:r>
              <a:rPr lang="hr-HR" dirty="0" smtClean="0"/>
              <a:t>Session 1, </a:t>
            </a:r>
            <a:r>
              <a:rPr lang="hr-HR" dirty="0" smtClean="0"/>
              <a:t>14 </a:t>
            </a:r>
            <a:r>
              <a:rPr lang="hr-HR" dirty="0" err="1" smtClean="0"/>
              <a:t>Oct</a:t>
            </a:r>
            <a:r>
              <a:rPr lang="hr-HR" smtClean="0"/>
              <a:t> </a:t>
            </a:r>
            <a:r>
              <a:rPr lang="hr-HR" smtClean="0"/>
              <a:t>2014</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Family Provision</a:t>
            </a:r>
          </a:p>
        </p:txBody>
      </p:sp>
      <p:sp>
        <p:nvSpPr>
          <p:cNvPr id="15363" name="Content Placeholder 2"/>
          <p:cNvSpPr>
            <a:spLocks noGrp="1"/>
          </p:cNvSpPr>
          <p:nvPr>
            <p:ph idx="1"/>
          </p:nvPr>
        </p:nvSpPr>
        <p:spPr>
          <a:xfrm>
            <a:off x="457200" y="1481138"/>
            <a:ext cx="8229600" cy="4448175"/>
          </a:xfrm>
        </p:spPr>
        <p:txBody>
          <a:bodyPr/>
          <a:lstStyle/>
          <a:p>
            <a:pPr eaLnBrk="1" hangingPunct="1"/>
            <a:endParaRPr lang="hr-HR" sz="2400" dirty="0" smtClean="0"/>
          </a:p>
          <a:p>
            <a:pPr eaLnBrk="1" hangingPunct="1"/>
            <a:r>
              <a:rPr lang="hr-HR" sz="2400" dirty="0" smtClean="0"/>
              <a:t>in common law a testator </a:t>
            </a:r>
            <a:r>
              <a:rPr lang="hr-HR" sz="2400" dirty="0" err="1" smtClean="0"/>
              <a:t>has</a:t>
            </a:r>
            <a:r>
              <a:rPr lang="hr-HR" sz="2400" dirty="0" smtClean="0"/>
              <a:t> </a:t>
            </a:r>
            <a:r>
              <a:rPr lang="hr-HR" sz="2400" dirty="0" smtClean="0"/>
              <a:t>complete freedom to dispose of property</a:t>
            </a:r>
          </a:p>
          <a:p>
            <a:pPr eaLnBrk="1" hangingPunct="1"/>
            <a:r>
              <a:rPr lang="hr-HR" sz="2400" dirty="0" smtClean="0"/>
              <a:t>not obliged to include provision for his </a:t>
            </a:r>
            <a:r>
              <a:rPr lang="hr-HR" sz="2400" b="1" dirty="0" smtClean="0"/>
              <a:t>dependants</a:t>
            </a:r>
          </a:p>
          <a:p>
            <a:pPr eaLnBrk="1" hangingPunct="1"/>
            <a:endParaRPr lang="hr-HR" sz="2400" b="1" dirty="0" smtClean="0"/>
          </a:p>
          <a:p>
            <a:pPr eaLnBrk="1" hangingPunct="1"/>
            <a:r>
              <a:rPr lang="hr-HR" sz="2400" b="1" dirty="0" smtClean="0"/>
              <a:t>Inheritance (Family Provision) Act 1938 </a:t>
            </a:r>
            <a:r>
              <a:rPr lang="hr-HR" sz="2400" dirty="0" smtClean="0"/>
              <a:t>(amended in 1952 and 1975)</a:t>
            </a:r>
          </a:p>
          <a:p>
            <a:pPr lvl="1" eaLnBrk="1" hangingPunct="1"/>
            <a:r>
              <a:rPr lang="hr-HR" sz="2100" dirty="0" smtClean="0"/>
              <a:t>court given power to vary a will upon request by a dependant of the deceased</a:t>
            </a:r>
          </a:p>
          <a:p>
            <a:pPr lvl="1" eaLnBrk="1" hangingPunct="1"/>
            <a:r>
              <a:rPr lang="hr-HR" sz="2100" dirty="0" smtClean="0"/>
              <a:t>possible for the court to order that ‘reasonable financial provision’ be paid out of the estate left by the deceased</a:t>
            </a:r>
          </a:p>
        </p:txBody>
      </p:sp>
    </p:spTree>
    <p:extLst>
      <p:ext uri="{BB962C8B-B14F-4D97-AF65-F5344CB8AC3E}">
        <p14:creationId xmlns:p14="http://schemas.microsoft.com/office/powerpoint/2010/main" val="125394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Family Provision</a:t>
            </a:r>
          </a:p>
        </p:txBody>
      </p:sp>
      <p:sp>
        <p:nvSpPr>
          <p:cNvPr id="2" name="Content Placeholder 2"/>
          <p:cNvSpPr>
            <a:spLocks noGrp="1"/>
          </p:cNvSpPr>
          <p:nvPr>
            <p:ph idx="1"/>
          </p:nvPr>
        </p:nvSpPr>
        <p:spPr>
          <a:xfrm>
            <a:off x="457200" y="1481138"/>
            <a:ext cx="8229600" cy="4448175"/>
          </a:xfrm>
        </p:spPr>
        <p:txBody>
          <a:bodyPr/>
          <a:lstStyle/>
          <a:p>
            <a:pPr eaLnBrk="1" hangingPunct="1"/>
            <a:endParaRPr lang="hr-HR" sz="2400" smtClean="0"/>
          </a:p>
          <a:p>
            <a:pPr eaLnBrk="1" hangingPunct="1"/>
            <a:r>
              <a:rPr lang="hr-HR" sz="2400" smtClean="0"/>
              <a:t>list of eligible claimants for family provision</a:t>
            </a:r>
          </a:p>
          <a:p>
            <a:pPr lvl="1" eaLnBrk="1" hangingPunct="1"/>
            <a:r>
              <a:rPr lang="hr-HR" sz="2100" smtClean="0"/>
              <a:t>the wife or husband</a:t>
            </a:r>
          </a:p>
          <a:p>
            <a:pPr lvl="1" eaLnBrk="1" hangingPunct="1"/>
            <a:r>
              <a:rPr lang="hr-HR" sz="2100" smtClean="0"/>
              <a:t>a former spouse who has not remarried</a:t>
            </a:r>
          </a:p>
          <a:p>
            <a:pPr lvl="1" eaLnBrk="1" hangingPunct="1"/>
            <a:r>
              <a:rPr lang="hr-HR" sz="2100" smtClean="0"/>
              <a:t>a child</a:t>
            </a:r>
          </a:p>
          <a:p>
            <a:pPr lvl="1" eaLnBrk="1" hangingPunct="1"/>
            <a:r>
              <a:rPr lang="hr-HR" sz="2100" smtClean="0"/>
              <a:t>any person treated by the deceased as a child of the family</a:t>
            </a:r>
          </a:p>
          <a:p>
            <a:pPr lvl="1" eaLnBrk="1" hangingPunct="1"/>
            <a:r>
              <a:rPr lang="hr-HR" sz="2100" smtClean="0"/>
              <a:t>any person who immediately before the death of the deceased was being maintained by the deceased</a:t>
            </a:r>
          </a:p>
        </p:txBody>
      </p:sp>
    </p:spTree>
    <p:extLst>
      <p:ext uri="{BB962C8B-B14F-4D97-AF65-F5344CB8AC3E}">
        <p14:creationId xmlns:p14="http://schemas.microsoft.com/office/powerpoint/2010/main" val="1064791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Personal Representatives</a:t>
            </a:r>
          </a:p>
        </p:txBody>
      </p:sp>
      <p:sp>
        <p:nvSpPr>
          <p:cNvPr id="17411" name="Content Placeholder 2"/>
          <p:cNvSpPr>
            <a:spLocks noGrp="1"/>
          </p:cNvSpPr>
          <p:nvPr>
            <p:ph idx="1"/>
          </p:nvPr>
        </p:nvSpPr>
        <p:spPr>
          <a:xfrm>
            <a:off x="457200" y="1481138"/>
            <a:ext cx="8229600" cy="4448175"/>
          </a:xfrm>
        </p:spPr>
        <p:txBody>
          <a:bodyPr/>
          <a:lstStyle/>
          <a:p>
            <a:pPr eaLnBrk="1" hangingPunct="1"/>
            <a:endParaRPr lang="hr-HR" sz="2100" smtClean="0"/>
          </a:p>
          <a:p>
            <a:pPr eaLnBrk="1" hangingPunct="1"/>
            <a:r>
              <a:rPr lang="hr-HR" sz="2100" smtClean="0"/>
              <a:t>estate left to BENEFICIARIES</a:t>
            </a:r>
          </a:p>
          <a:p>
            <a:pPr eaLnBrk="1" hangingPunct="1"/>
            <a:r>
              <a:rPr lang="hr-HR" sz="2100" smtClean="0"/>
              <a:t>disposal of a testator’s estate vested in PERSONAL REPRESENTATIVES:</a:t>
            </a:r>
          </a:p>
          <a:p>
            <a:pPr eaLnBrk="1" hangingPunct="1"/>
            <a:endParaRPr lang="hr-HR" sz="2100" smtClean="0"/>
          </a:p>
          <a:p>
            <a:pPr lvl="1" eaLnBrk="1" hangingPunct="1"/>
            <a:r>
              <a:rPr lang="hr-HR" sz="2400" smtClean="0"/>
              <a:t>EXECUTORS (of the will)</a:t>
            </a:r>
          </a:p>
          <a:p>
            <a:pPr lvl="2" eaLnBrk="1" hangingPunct="1"/>
            <a:r>
              <a:rPr lang="hr-HR" sz="1800" smtClean="0"/>
              <a:t>appointed in the will</a:t>
            </a:r>
          </a:p>
          <a:p>
            <a:pPr lvl="2" eaLnBrk="1" hangingPunct="1"/>
            <a:endParaRPr lang="hr-HR" sz="1800" smtClean="0"/>
          </a:p>
          <a:p>
            <a:pPr lvl="1" eaLnBrk="1" hangingPunct="1"/>
            <a:r>
              <a:rPr lang="hr-HR" sz="2400" smtClean="0"/>
              <a:t>ADMINISTRATORS (of the estate)</a:t>
            </a:r>
          </a:p>
          <a:p>
            <a:pPr lvl="2" eaLnBrk="1" hangingPunct="1"/>
            <a:r>
              <a:rPr lang="hr-HR" sz="1800" smtClean="0"/>
              <a:t>for someone who died intestate</a:t>
            </a:r>
          </a:p>
        </p:txBody>
      </p:sp>
    </p:spTree>
    <p:extLst>
      <p:ext uri="{BB962C8B-B14F-4D97-AF65-F5344CB8AC3E}">
        <p14:creationId xmlns:p14="http://schemas.microsoft.com/office/powerpoint/2010/main" val="1776026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Probate</a:t>
            </a:r>
          </a:p>
        </p:txBody>
      </p:sp>
      <p:sp>
        <p:nvSpPr>
          <p:cNvPr id="18435" name="Content Placeholder 2"/>
          <p:cNvSpPr>
            <a:spLocks noGrp="1"/>
          </p:cNvSpPr>
          <p:nvPr>
            <p:ph idx="1"/>
          </p:nvPr>
        </p:nvSpPr>
        <p:spPr>
          <a:xfrm>
            <a:off x="457200" y="1481138"/>
            <a:ext cx="8229600" cy="4448175"/>
          </a:xfrm>
        </p:spPr>
        <p:txBody>
          <a:bodyPr/>
          <a:lstStyle/>
          <a:p>
            <a:pPr eaLnBrk="1" hangingPunct="1"/>
            <a:r>
              <a:rPr lang="hr-HR" sz="2400" dirty="0" smtClean="0"/>
              <a:t>an official document</a:t>
            </a:r>
          </a:p>
          <a:p>
            <a:pPr lvl="1" eaLnBrk="1" hangingPunct="1"/>
            <a:r>
              <a:rPr lang="hr-HR" sz="2000" dirty="0" smtClean="0"/>
              <a:t>confirming that the will is genuine</a:t>
            </a:r>
          </a:p>
          <a:p>
            <a:pPr lvl="1" eaLnBrk="1" hangingPunct="1"/>
            <a:r>
              <a:rPr lang="hr-HR" sz="2000" dirty="0" smtClean="0"/>
              <a:t>approving the executor’s right to administer the estate</a:t>
            </a:r>
          </a:p>
          <a:p>
            <a:pPr eaLnBrk="1" hangingPunct="1"/>
            <a:endParaRPr lang="hr-HR" sz="2400" dirty="0" smtClean="0"/>
          </a:p>
          <a:p>
            <a:pPr eaLnBrk="1" hangingPunct="1"/>
            <a:r>
              <a:rPr lang="hr-HR" sz="2400" dirty="0" smtClean="0"/>
              <a:t>executors apply for probate with the following documents</a:t>
            </a:r>
          </a:p>
          <a:p>
            <a:pPr lvl="1" eaLnBrk="1" hangingPunct="1"/>
            <a:r>
              <a:rPr lang="hr-HR" sz="1800" dirty="0" smtClean="0"/>
              <a:t>the will</a:t>
            </a:r>
          </a:p>
          <a:p>
            <a:pPr lvl="1" eaLnBrk="1" hangingPunct="1"/>
            <a:r>
              <a:rPr lang="hr-HR" sz="1800" dirty="0" smtClean="0"/>
              <a:t>a death certificate</a:t>
            </a:r>
          </a:p>
          <a:p>
            <a:pPr lvl="1" eaLnBrk="1" hangingPunct="1"/>
            <a:r>
              <a:rPr lang="hr-HR" sz="1800" dirty="0" smtClean="0"/>
              <a:t>details of property liable to </a:t>
            </a:r>
            <a:r>
              <a:rPr lang="hr-HR" sz="1800" b="1" dirty="0" smtClean="0"/>
              <a:t>capital transfer tax</a:t>
            </a:r>
          </a:p>
          <a:p>
            <a:pPr lvl="1" eaLnBrk="1" hangingPunct="1"/>
            <a:r>
              <a:rPr lang="hr-HR" sz="1800" dirty="0" smtClean="0"/>
              <a:t>a list of debts and funeral expenses</a:t>
            </a:r>
          </a:p>
          <a:p>
            <a:pPr lvl="1" eaLnBrk="1" hangingPunct="1"/>
            <a:endParaRPr lang="hr-HR" sz="1600" dirty="0" smtClean="0"/>
          </a:p>
          <a:p>
            <a:pPr eaLnBrk="1" hangingPunct="1"/>
            <a:r>
              <a:rPr lang="hr-HR" sz="2400" dirty="0" smtClean="0"/>
              <a:t>administrators – appointed by the court</a:t>
            </a:r>
          </a:p>
        </p:txBody>
      </p:sp>
    </p:spTree>
    <p:extLst>
      <p:ext uri="{BB962C8B-B14F-4D97-AF65-F5344CB8AC3E}">
        <p14:creationId xmlns:p14="http://schemas.microsoft.com/office/powerpoint/2010/main" val="376043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Probate</a:t>
            </a:r>
          </a:p>
        </p:txBody>
      </p:sp>
      <p:sp>
        <p:nvSpPr>
          <p:cNvPr id="19459" name="Content Placeholder 2"/>
          <p:cNvSpPr>
            <a:spLocks noGrp="1"/>
          </p:cNvSpPr>
          <p:nvPr>
            <p:ph idx="1"/>
          </p:nvPr>
        </p:nvSpPr>
        <p:spPr>
          <a:xfrm>
            <a:off x="457200" y="1481138"/>
            <a:ext cx="8229600" cy="4448175"/>
          </a:xfrm>
        </p:spPr>
        <p:txBody>
          <a:bodyPr/>
          <a:lstStyle/>
          <a:p>
            <a:pPr eaLnBrk="1" hangingPunct="1"/>
            <a:endParaRPr lang="hr-HR" sz="2400" smtClean="0"/>
          </a:p>
          <a:p>
            <a:pPr eaLnBrk="1" hangingPunct="1"/>
            <a:r>
              <a:rPr lang="hr-HR" sz="2400" smtClean="0"/>
              <a:t>personal representatives</a:t>
            </a:r>
          </a:p>
          <a:p>
            <a:pPr lvl="1" eaLnBrk="1" hangingPunct="1"/>
            <a:r>
              <a:rPr lang="hr-HR" sz="2000" smtClean="0"/>
              <a:t>absolute power to dispose of the estate</a:t>
            </a:r>
          </a:p>
          <a:p>
            <a:pPr lvl="1" eaLnBrk="1" hangingPunct="1"/>
            <a:r>
              <a:rPr lang="hr-HR" sz="2000" smtClean="0"/>
              <a:t>must execute the will/administer the estate within one year and according to law</a:t>
            </a:r>
          </a:p>
          <a:p>
            <a:pPr lvl="1" eaLnBrk="1" hangingPunct="1"/>
            <a:r>
              <a:rPr lang="hr-HR" sz="2000" smtClean="0"/>
              <a:t>e.g. must pay off any leftover debts before they transfer property to the beneficiaries</a:t>
            </a:r>
            <a:endParaRPr lang="hr-HR" sz="2400" smtClean="0"/>
          </a:p>
        </p:txBody>
      </p:sp>
    </p:spTree>
    <p:extLst>
      <p:ext uri="{BB962C8B-B14F-4D97-AF65-F5344CB8AC3E}">
        <p14:creationId xmlns:p14="http://schemas.microsoft.com/office/powerpoint/2010/main" val="2104722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Intestacy</a:t>
            </a:r>
          </a:p>
        </p:txBody>
      </p:sp>
      <p:sp>
        <p:nvSpPr>
          <p:cNvPr id="20483" name="Content Placeholder 2"/>
          <p:cNvSpPr>
            <a:spLocks noGrp="1"/>
          </p:cNvSpPr>
          <p:nvPr>
            <p:ph idx="1"/>
          </p:nvPr>
        </p:nvSpPr>
        <p:spPr>
          <a:xfrm>
            <a:off x="457200" y="1481138"/>
            <a:ext cx="8229600" cy="4448175"/>
          </a:xfrm>
        </p:spPr>
        <p:txBody>
          <a:bodyPr/>
          <a:lstStyle/>
          <a:p>
            <a:pPr eaLnBrk="1" hangingPunct="1"/>
            <a:r>
              <a:rPr lang="hr-HR" sz="2400" smtClean="0"/>
              <a:t>if a person dies intestate, the estate is distributed according to special rules, laid down by the law (Administration of Estates Act, 1925 and Intestates’ Estate Act, 1952)</a:t>
            </a:r>
          </a:p>
          <a:p>
            <a:pPr eaLnBrk="1" hangingPunct="1"/>
            <a:endParaRPr lang="hr-HR" sz="2400" smtClean="0"/>
          </a:p>
          <a:p>
            <a:pPr eaLnBrk="1" hangingPunct="1"/>
            <a:r>
              <a:rPr lang="hr-HR" sz="2400" smtClean="0"/>
              <a:t>the following groups of people are considered</a:t>
            </a:r>
          </a:p>
          <a:p>
            <a:pPr lvl="1" eaLnBrk="1" hangingPunct="1"/>
            <a:r>
              <a:rPr lang="hr-HR" sz="2100" smtClean="0"/>
              <a:t>surviving spouse (husband or wife)</a:t>
            </a:r>
          </a:p>
          <a:p>
            <a:pPr lvl="1" eaLnBrk="1" hangingPunct="1"/>
            <a:r>
              <a:rPr lang="hr-HR" sz="2100" smtClean="0"/>
              <a:t>surviving children</a:t>
            </a:r>
          </a:p>
          <a:p>
            <a:pPr lvl="1" eaLnBrk="1" hangingPunct="1"/>
            <a:r>
              <a:rPr lang="hr-HR" sz="2100" smtClean="0"/>
              <a:t>surviving parents</a:t>
            </a:r>
          </a:p>
          <a:p>
            <a:pPr lvl="1" eaLnBrk="1" hangingPunct="1"/>
            <a:r>
              <a:rPr lang="hr-HR" sz="2100" smtClean="0"/>
              <a:t>surviving brothers and sisters of the whole blood</a:t>
            </a:r>
          </a:p>
          <a:p>
            <a:pPr lvl="1" eaLnBrk="1" hangingPunct="1"/>
            <a:r>
              <a:rPr lang="hr-HR" sz="2100" smtClean="0"/>
              <a:t>surviving relations of remoter degree</a:t>
            </a:r>
          </a:p>
        </p:txBody>
      </p:sp>
    </p:spTree>
    <p:extLst>
      <p:ext uri="{BB962C8B-B14F-4D97-AF65-F5344CB8AC3E}">
        <p14:creationId xmlns:p14="http://schemas.microsoft.com/office/powerpoint/2010/main" val="2018327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Intestacy</a:t>
            </a:r>
          </a:p>
        </p:txBody>
      </p:sp>
      <p:sp>
        <p:nvSpPr>
          <p:cNvPr id="21507" name="Content Placeholder 2"/>
          <p:cNvSpPr>
            <a:spLocks noGrp="1"/>
          </p:cNvSpPr>
          <p:nvPr>
            <p:ph idx="1"/>
          </p:nvPr>
        </p:nvSpPr>
        <p:spPr>
          <a:xfrm>
            <a:off x="457200" y="1481138"/>
            <a:ext cx="8229600" cy="4448175"/>
          </a:xfrm>
        </p:spPr>
        <p:txBody>
          <a:bodyPr/>
          <a:lstStyle/>
          <a:p>
            <a:pPr eaLnBrk="1" hangingPunct="1"/>
            <a:endParaRPr lang="hr-HR" sz="2400" dirty="0" smtClean="0"/>
          </a:p>
          <a:p>
            <a:pPr eaLnBrk="1" hangingPunct="1"/>
            <a:endParaRPr lang="hr-HR" sz="2400" dirty="0" smtClean="0"/>
          </a:p>
          <a:p>
            <a:pPr eaLnBrk="1" hangingPunct="1"/>
            <a:r>
              <a:rPr lang="hr-HR" sz="2400" dirty="0" smtClean="0"/>
              <a:t>the surviving spouse is entitled to the largest part of the estate, the rest distributed in the above order</a:t>
            </a:r>
          </a:p>
          <a:p>
            <a:pPr eaLnBrk="1" hangingPunct="1"/>
            <a:endParaRPr lang="hr-HR" sz="2400" dirty="0" smtClean="0"/>
          </a:p>
          <a:p>
            <a:pPr eaLnBrk="1" hangingPunct="1"/>
            <a:endParaRPr lang="hr-HR" sz="2400" dirty="0" smtClean="0"/>
          </a:p>
          <a:p>
            <a:pPr eaLnBrk="1" hangingPunct="1"/>
            <a:r>
              <a:rPr lang="hr-HR" sz="2400" dirty="0" smtClean="0"/>
              <a:t>if a person leaves no relatives whatsoever, the property goes to the Crown</a:t>
            </a:r>
            <a:endParaRPr lang="hr-HR" sz="2100" dirty="0" smtClean="0"/>
          </a:p>
        </p:txBody>
      </p:sp>
    </p:spTree>
    <p:extLst>
      <p:ext uri="{BB962C8B-B14F-4D97-AF65-F5344CB8AC3E}">
        <p14:creationId xmlns:p14="http://schemas.microsoft.com/office/powerpoint/2010/main" val="1805176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38916" name="Text Box 4"/>
          <p:cNvSpPr txBox="1">
            <a:spLocks noChangeArrowheads="1"/>
          </p:cNvSpPr>
          <p:nvPr/>
        </p:nvSpPr>
        <p:spPr bwMode="auto">
          <a:xfrm>
            <a:off x="539750" y="1700213"/>
            <a:ext cx="7127875" cy="4081462"/>
          </a:xfrm>
          <a:prstGeom prst="rect">
            <a:avLst/>
          </a:prstGeom>
          <a:noFill/>
          <a:ln w="9525">
            <a:noFill/>
            <a:miter lim="800000"/>
            <a:headEnd/>
            <a:tailEnd/>
          </a:ln>
          <a:effectLst/>
        </p:spPr>
        <p:txBody>
          <a:bodyPr>
            <a:spAutoFit/>
          </a:bodyPr>
          <a:lstStyle/>
          <a:p>
            <a:pPr>
              <a:spcBef>
                <a:spcPct val="50000"/>
              </a:spcBef>
              <a:buFontTx/>
              <a:buChar char="•"/>
            </a:pPr>
            <a:r>
              <a:rPr lang="hr-HR"/>
              <a:t> to die testate/intestate</a:t>
            </a:r>
          </a:p>
          <a:p>
            <a:pPr>
              <a:spcBef>
                <a:spcPct val="50000"/>
              </a:spcBef>
              <a:buFontTx/>
              <a:buChar char="•"/>
            </a:pPr>
            <a:r>
              <a:rPr lang="hr-HR"/>
              <a:t> testator </a:t>
            </a:r>
          </a:p>
          <a:p>
            <a:pPr>
              <a:spcBef>
                <a:spcPct val="50000"/>
              </a:spcBef>
              <a:buFontTx/>
              <a:buChar char="•"/>
            </a:pPr>
            <a:r>
              <a:rPr lang="hr-HR"/>
              <a:t> testamentary capacity</a:t>
            </a:r>
          </a:p>
          <a:p>
            <a:pPr>
              <a:spcBef>
                <a:spcPct val="50000"/>
              </a:spcBef>
              <a:buFontTx/>
              <a:buChar char="•"/>
            </a:pPr>
            <a:r>
              <a:rPr lang="hr-HR"/>
              <a:t> of sound mind</a:t>
            </a:r>
          </a:p>
          <a:p>
            <a:pPr>
              <a:spcBef>
                <a:spcPct val="50000"/>
              </a:spcBef>
              <a:buFontTx/>
              <a:buChar char="•"/>
            </a:pPr>
            <a:r>
              <a:rPr lang="hr-HR"/>
              <a:t> alteration (of a will)</a:t>
            </a:r>
          </a:p>
          <a:p>
            <a:pPr>
              <a:spcBef>
                <a:spcPct val="50000"/>
              </a:spcBef>
              <a:buFontTx/>
              <a:buChar char="•"/>
            </a:pPr>
            <a:r>
              <a:rPr lang="hr-HR"/>
              <a:t> to alter a will</a:t>
            </a:r>
          </a:p>
          <a:p>
            <a:pPr>
              <a:spcBef>
                <a:spcPct val="50000"/>
              </a:spcBef>
              <a:buFontTx/>
              <a:buChar char="•"/>
            </a:pPr>
            <a:r>
              <a:rPr lang="hr-HR"/>
              <a:t> revocation (of a will)</a:t>
            </a:r>
          </a:p>
          <a:p>
            <a:pPr>
              <a:spcBef>
                <a:spcPct val="50000"/>
              </a:spcBef>
              <a:buFontTx/>
              <a:buChar char="•"/>
            </a:pPr>
            <a:r>
              <a:rPr lang="hr-HR"/>
              <a:t> to revoke a will</a:t>
            </a:r>
          </a:p>
          <a:p>
            <a:pPr>
              <a:spcBef>
                <a:spcPct val="50000"/>
              </a:spcBef>
              <a:buFontTx/>
              <a:buChar char="•"/>
            </a:pPr>
            <a:r>
              <a:rPr lang="hr-HR"/>
              <a:t> codicil</a:t>
            </a:r>
          </a:p>
          <a:p>
            <a:pPr>
              <a:spcBef>
                <a:spcPct val="50000"/>
              </a:spcBef>
              <a:buFontTx/>
              <a:buChar char="•"/>
            </a:pPr>
            <a:r>
              <a:rPr lang="hr-HR"/>
              <a:t> estate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14339" name="Content Placeholder 2"/>
          <p:cNvSpPr>
            <a:spLocks noGrp="1"/>
          </p:cNvSpPr>
          <p:nvPr>
            <p:ph idx="1"/>
          </p:nvPr>
        </p:nvSpPr>
        <p:spPr>
          <a:xfrm>
            <a:off x="457200" y="1481138"/>
            <a:ext cx="8229600" cy="4448175"/>
          </a:xfrm>
        </p:spPr>
        <p:txBody>
          <a:bodyPr numCol="2"/>
          <a:lstStyle/>
          <a:p>
            <a:pPr eaLnBrk="1" hangingPunct="1">
              <a:defRPr/>
            </a:pPr>
            <a:r>
              <a:rPr lang="en-US" sz="2400" dirty="0" smtClean="0"/>
              <a:t>to die testate/intestate</a:t>
            </a:r>
          </a:p>
          <a:p>
            <a:pPr eaLnBrk="1" hangingPunct="1">
              <a:defRPr/>
            </a:pPr>
            <a:r>
              <a:rPr lang="en-US" sz="2400" dirty="0" smtClean="0"/>
              <a:t>testator</a:t>
            </a:r>
          </a:p>
          <a:p>
            <a:pPr eaLnBrk="1" hangingPunct="1">
              <a:defRPr/>
            </a:pPr>
            <a:r>
              <a:rPr lang="en-US" sz="2400" dirty="0" smtClean="0"/>
              <a:t>test</a:t>
            </a:r>
            <a:r>
              <a:rPr lang="hr-HR" sz="2400" dirty="0" smtClean="0"/>
              <a:t>a</a:t>
            </a:r>
            <a:r>
              <a:rPr lang="en-US" sz="2400" dirty="0" err="1" smtClean="0"/>
              <a:t>mentary</a:t>
            </a:r>
            <a:r>
              <a:rPr lang="en-US" sz="2400" dirty="0" smtClean="0"/>
              <a:t> capacity</a:t>
            </a:r>
          </a:p>
          <a:p>
            <a:pPr eaLnBrk="1" hangingPunct="1">
              <a:defRPr/>
            </a:pPr>
            <a:r>
              <a:rPr lang="en-US" sz="2400" dirty="0" smtClean="0"/>
              <a:t>of sound mind</a:t>
            </a:r>
          </a:p>
          <a:p>
            <a:pPr eaLnBrk="1" hangingPunct="1">
              <a:defRPr/>
            </a:pPr>
            <a:r>
              <a:rPr lang="en-US" sz="2400" dirty="0" smtClean="0"/>
              <a:t>alteration (of a will)</a:t>
            </a:r>
          </a:p>
          <a:p>
            <a:pPr eaLnBrk="1" hangingPunct="1">
              <a:defRPr/>
            </a:pPr>
            <a:r>
              <a:rPr lang="en-US" sz="2400" dirty="0" smtClean="0"/>
              <a:t>to alter a will</a:t>
            </a:r>
          </a:p>
          <a:p>
            <a:pPr eaLnBrk="1" hangingPunct="1">
              <a:defRPr/>
            </a:pPr>
            <a:r>
              <a:rPr lang="en-US" sz="2400" dirty="0" smtClean="0"/>
              <a:t>revocation (of a will)</a:t>
            </a:r>
          </a:p>
          <a:p>
            <a:pPr eaLnBrk="1" hangingPunct="1">
              <a:defRPr/>
            </a:pPr>
            <a:r>
              <a:rPr lang="en-US" sz="2400" dirty="0" smtClean="0"/>
              <a:t>to revoke a will</a:t>
            </a:r>
          </a:p>
          <a:p>
            <a:pPr eaLnBrk="1" hangingPunct="1">
              <a:defRPr/>
            </a:pPr>
            <a:r>
              <a:rPr lang="en-US" sz="2400" dirty="0" smtClean="0"/>
              <a:t>codicil</a:t>
            </a:r>
          </a:p>
          <a:p>
            <a:pPr eaLnBrk="1" hangingPunct="1">
              <a:defRPr/>
            </a:pPr>
            <a:r>
              <a:rPr lang="en-US" sz="2400" dirty="0" smtClean="0"/>
              <a:t>estate</a:t>
            </a:r>
            <a:endParaRPr lang="hr-HR" sz="2400" dirty="0" smtClean="0"/>
          </a:p>
          <a:p>
            <a:pPr eaLnBrk="1" hangingPunct="1">
              <a:buFont typeface="Wingdings 2" pitchFamily="18" charset="2"/>
              <a:buNone/>
              <a:defRPr/>
            </a:pPr>
            <a:r>
              <a:rPr lang="hr-HR" sz="1800" dirty="0" smtClean="0"/>
              <a:t>ostaviti oporuku, umrijeti bez oporuke</a:t>
            </a:r>
          </a:p>
          <a:p>
            <a:pPr eaLnBrk="1" hangingPunct="1">
              <a:buFont typeface="Wingdings 2" pitchFamily="18" charset="2"/>
              <a:buNone/>
              <a:defRPr/>
            </a:pPr>
            <a:r>
              <a:rPr lang="hr-HR" sz="2400" dirty="0" smtClean="0"/>
              <a:t>oporučitelj</a:t>
            </a:r>
          </a:p>
          <a:p>
            <a:pPr eaLnBrk="1" hangingPunct="1">
              <a:buFont typeface="Wingdings 2" pitchFamily="18" charset="2"/>
              <a:buNone/>
              <a:defRPr/>
            </a:pPr>
            <a:r>
              <a:rPr lang="hr-HR" sz="2000" dirty="0" smtClean="0"/>
              <a:t>sposobnost sastavljanja oporuke</a:t>
            </a:r>
            <a:endParaRPr lang="hr-HR" sz="2400" dirty="0" smtClean="0"/>
          </a:p>
          <a:p>
            <a:pPr eaLnBrk="1" hangingPunct="1">
              <a:buFont typeface="Wingdings 2" pitchFamily="18" charset="2"/>
              <a:buNone/>
              <a:defRPr/>
            </a:pPr>
            <a:r>
              <a:rPr lang="hr-HR" sz="2400" dirty="0" smtClean="0"/>
              <a:t>mentalno zdrav</a:t>
            </a:r>
          </a:p>
          <a:p>
            <a:pPr eaLnBrk="1" hangingPunct="1">
              <a:buFont typeface="Wingdings 2" pitchFamily="18" charset="2"/>
              <a:buNone/>
              <a:defRPr/>
            </a:pPr>
            <a:r>
              <a:rPr lang="hr-HR" sz="2400" dirty="0" smtClean="0"/>
              <a:t>izmjena oporuke</a:t>
            </a:r>
          </a:p>
          <a:p>
            <a:pPr eaLnBrk="1" hangingPunct="1">
              <a:buFont typeface="Wingdings 2" pitchFamily="18" charset="2"/>
              <a:buNone/>
              <a:defRPr/>
            </a:pPr>
            <a:r>
              <a:rPr lang="hr-HR" sz="2400" dirty="0" smtClean="0"/>
              <a:t>izmijeniti oporuku</a:t>
            </a:r>
          </a:p>
          <a:p>
            <a:pPr eaLnBrk="1" hangingPunct="1">
              <a:buFont typeface="Wingdings 2" pitchFamily="18" charset="2"/>
              <a:buNone/>
              <a:defRPr/>
            </a:pPr>
            <a:r>
              <a:rPr lang="hr-HR" sz="2400" dirty="0" smtClean="0"/>
              <a:t>opoziv oporuke</a:t>
            </a:r>
          </a:p>
          <a:p>
            <a:pPr eaLnBrk="1" hangingPunct="1">
              <a:buFont typeface="Wingdings 2" pitchFamily="18" charset="2"/>
              <a:buNone/>
              <a:defRPr/>
            </a:pPr>
            <a:r>
              <a:rPr lang="hr-HR" sz="2400" dirty="0" smtClean="0"/>
              <a:t>opozvati oporuku</a:t>
            </a:r>
          </a:p>
          <a:p>
            <a:pPr eaLnBrk="1" hangingPunct="1">
              <a:buFont typeface="Wingdings 2" pitchFamily="18" charset="2"/>
              <a:buNone/>
              <a:defRPr/>
            </a:pPr>
            <a:r>
              <a:rPr lang="hr-HR" sz="2400" dirty="0" smtClean="0"/>
              <a:t>dodatak oporuci</a:t>
            </a:r>
          </a:p>
          <a:p>
            <a:pPr eaLnBrk="1" hangingPunct="1">
              <a:buFont typeface="Wingdings 2" pitchFamily="18" charset="2"/>
              <a:buNone/>
              <a:defRPr/>
            </a:pPr>
            <a:r>
              <a:rPr lang="hr-HR" sz="2400" dirty="0" smtClean="0"/>
              <a:t>imovina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39940" name="Text Box 4"/>
          <p:cNvSpPr txBox="1">
            <a:spLocks noChangeArrowheads="1"/>
          </p:cNvSpPr>
          <p:nvPr/>
        </p:nvSpPr>
        <p:spPr bwMode="auto">
          <a:xfrm>
            <a:off x="539750" y="1844675"/>
            <a:ext cx="6985000" cy="3668713"/>
          </a:xfrm>
          <a:prstGeom prst="rect">
            <a:avLst/>
          </a:prstGeom>
          <a:noFill/>
          <a:ln w="9525">
            <a:noFill/>
            <a:miter lim="800000"/>
            <a:headEnd/>
            <a:tailEnd/>
          </a:ln>
          <a:effectLst/>
        </p:spPr>
        <p:txBody>
          <a:bodyPr>
            <a:spAutoFit/>
          </a:bodyPr>
          <a:lstStyle/>
          <a:p>
            <a:pPr>
              <a:spcBef>
                <a:spcPct val="50000"/>
              </a:spcBef>
              <a:buFontTx/>
              <a:buChar char="•"/>
            </a:pPr>
            <a:r>
              <a:rPr lang="hr-HR"/>
              <a:t> devise, legacy/bequest</a:t>
            </a:r>
          </a:p>
          <a:p>
            <a:pPr>
              <a:spcBef>
                <a:spcPct val="50000"/>
              </a:spcBef>
              <a:buFontTx/>
              <a:buChar char="•"/>
            </a:pPr>
            <a:r>
              <a:rPr lang="hr-HR"/>
              <a:t> pecuniary bequest</a:t>
            </a:r>
          </a:p>
          <a:p>
            <a:pPr>
              <a:spcBef>
                <a:spcPct val="50000"/>
              </a:spcBef>
              <a:buFontTx/>
              <a:buChar char="•"/>
            </a:pPr>
            <a:r>
              <a:rPr lang="hr-HR"/>
              <a:t> residue</a:t>
            </a:r>
          </a:p>
          <a:p>
            <a:pPr>
              <a:spcBef>
                <a:spcPct val="50000"/>
              </a:spcBef>
              <a:buFontTx/>
              <a:buChar char="•"/>
            </a:pPr>
            <a:r>
              <a:rPr lang="hr-HR"/>
              <a:t> spouse</a:t>
            </a:r>
          </a:p>
          <a:p>
            <a:pPr>
              <a:spcBef>
                <a:spcPct val="50000"/>
              </a:spcBef>
              <a:buFontTx/>
              <a:buChar char="•"/>
            </a:pPr>
            <a:r>
              <a:rPr lang="hr-HR"/>
              <a:t> executor (of a will)</a:t>
            </a:r>
          </a:p>
          <a:p>
            <a:pPr>
              <a:spcBef>
                <a:spcPct val="50000"/>
              </a:spcBef>
              <a:buFontTx/>
              <a:buChar char="•"/>
            </a:pPr>
            <a:r>
              <a:rPr lang="hr-HR"/>
              <a:t> administrator (of the estate)</a:t>
            </a:r>
          </a:p>
          <a:p>
            <a:pPr>
              <a:spcBef>
                <a:spcPct val="50000"/>
              </a:spcBef>
              <a:buFontTx/>
              <a:buChar char="•"/>
            </a:pPr>
            <a:r>
              <a:rPr lang="hr-HR"/>
              <a:t> beneficiary (of the estate)</a:t>
            </a:r>
          </a:p>
          <a:p>
            <a:pPr>
              <a:spcBef>
                <a:spcPct val="50000"/>
              </a:spcBef>
              <a:buFontTx/>
              <a:buChar char="•"/>
            </a:pPr>
            <a:r>
              <a:rPr lang="hr-HR"/>
              <a:t> probate</a:t>
            </a:r>
          </a:p>
          <a:p>
            <a:pPr>
              <a:spcBef>
                <a:spcPct val="50000"/>
              </a:spcBef>
              <a:buFontTx/>
              <a:buChar char="•"/>
            </a:pPr>
            <a:r>
              <a:rPr lang="hr-HR"/>
              <a:t> capital transfer tax</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Wills and Inheritance</a:t>
            </a:r>
            <a:endParaRPr lang="hr-HR" dirty="0"/>
          </a:p>
        </p:txBody>
      </p:sp>
      <p:sp>
        <p:nvSpPr>
          <p:cNvPr id="5" name="Text Placeholder 4"/>
          <p:cNvSpPr>
            <a:spLocks noGrp="1"/>
          </p:cNvSpPr>
          <p:nvPr>
            <p:ph type="body" idx="1"/>
          </p:nvPr>
        </p:nvSpPr>
        <p:spPr/>
        <p:txBody>
          <a:bodyPr/>
          <a:lstStyle/>
          <a:p>
            <a:pPr algn="r"/>
            <a:r>
              <a:rPr lang="hr-HR" dirty="0" smtClean="0"/>
              <a:t>Unit 24</a:t>
            </a:r>
            <a:endParaRPr lang="hr-HR" dirty="0"/>
          </a:p>
        </p:txBody>
      </p:sp>
    </p:spTree>
    <p:extLst>
      <p:ext uri="{BB962C8B-B14F-4D97-AF65-F5344CB8AC3E}">
        <p14:creationId xmlns:p14="http://schemas.microsoft.com/office/powerpoint/2010/main" val="1908639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vocabulary</a:t>
            </a:r>
          </a:p>
        </p:txBody>
      </p:sp>
      <p:sp>
        <p:nvSpPr>
          <p:cNvPr id="14339" name="Content Placeholder 2"/>
          <p:cNvSpPr>
            <a:spLocks noGrp="1"/>
          </p:cNvSpPr>
          <p:nvPr>
            <p:ph idx="1"/>
          </p:nvPr>
        </p:nvSpPr>
        <p:spPr>
          <a:xfrm>
            <a:off x="457200" y="1481138"/>
            <a:ext cx="8229600" cy="4448175"/>
          </a:xfrm>
        </p:spPr>
        <p:txBody>
          <a:bodyPr numCol="2"/>
          <a:lstStyle/>
          <a:p>
            <a:pPr eaLnBrk="1" hangingPunct="1">
              <a:defRPr/>
            </a:pPr>
            <a:r>
              <a:rPr lang="en-US" sz="2400" dirty="0" smtClean="0"/>
              <a:t>devise, legacy/bequest</a:t>
            </a:r>
          </a:p>
          <a:p>
            <a:pPr eaLnBrk="1" hangingPunct="1">
              <a:defRPr/>
            </a:pPr>
            <a:r>
              <a:rPr lang="en-US" sz="2400" dirty="0" smtClean="0"/>
              <a:t>pecuniary bequest</a:t>
            </a:r>
          </a:p>
          <a:p>
            <a:pPr eaLnBrk="1" hangingPunct="1">
              <a:defRPr/>
            </a:pPr>
            <a:r>
              <a:rPr lang="en-US" sz="2400" dirty="0" smtClean="0"/>
              <a:t>residue</a:t>
            </a:r>
          </a:p>
          <a:p>
            <a:pPr eaLnBrk="1" hangingPunct="1">
              <a:defRPr/>
            </a:pPr>
            <a:r>
              <a:rPr lang="en-US" sz="2400" dirty="0" smtClean="0"/>
              <a:t>spouse</a:t>
            </a:r>
          </a:p>
          <a:p>
            <a:pPr eaLnBrk="1" hangingPunct="1">
              <a:defRPr/>
            </a:pPr>
            <a:r>
              <a:rPr lang="en-US" sz="2400" dirty="0" smtClean="0"/>
              <a:t>executor (of a will)</a:t>
            </a:r>
          </a:p>
          <a:p>
            <a:pPr eaLnBrk="1" hangingPunct="1">
              <a:defRPr/>
            </a:pPr>
            <a:r>
              <a:rPr lang="en-US" sz="2400" dirty="0" smtClean="0"/>
              <a:t>administrator (of the estate)</a:t>
            </a:r>
          </a:p>
          <a:p>
            <a:pPr eaLnBrk="1" hangingPunct="1">
              <a:defRPr/>
            </a:pPr>
            <a:r>
              <a:rPr lang="en-US" sz="2400" dirty="0" smtClean="0"/>
              <a:t>beneficiary (of the estate)</a:t>
            </a:r>
          </a:p>
          <a:p>
            <a:pPr eaLnBrk="1" hangingPunct="1">
              <a:defRPr/>
            </a:pPr>
            <a:r>
              <a:rPr lang="en-US" sz="2400" dirty="0" smtClean="0"/>
              <a:t>probate</a:t>
            </a:r>
          </a:p>
          <a:p>
            <a:pPr eaLnBrk="1" hangingPunct="1">
              <a:defRPr/>
            </a:pPr>
            <a:r>
              <a:rPr lang="en-US" sz="2400" dirty="0" smtClean="0"/>
              <a:t>capital transfer tax</a:t>
            </a:r>
            <a:endParaRPr lang="hr-HR" sz="2400" dirty="0" smtClean="0"/>
          </a:p>
          <a:p>
            <a:pPr eaLnBrk="1" hangingPunct="1">
              <a:buFont typeface="Wingdings 2" pitchFamily="18" charset="2"/>
              <a:buNone/>
              <a:defRPr/>
            </a:pPr>
            <a:r>
              <a:rPr lang="hr-HR" sz="2400" dirty="0" smtClean="0"/>
              <a:t>ostavština, oporučni dar</a:t>
            </a:r>
          </a:p>
          <a:p>
            <a:pPr eaLnBrk="1" hangingPunct="1">
              <a:buFont typeface="Wingdings 2" pitchFamily="18" charset="2"/>
              <a:buNone/>
              <a:defRPr/>
            </a:pPr>
            <a:r>
              <a:rPr lang="hr-HR" sz="2400" dirty="0" smtClean="0"/>
              <a:t>novčana ostavina</a:t>
            </a:r>
          </a:p>
          <a:p>
            <a:pPr eaLnBrk="1" hangingPunct="1">
              <a:buFont typeface="Wingdings 2" pitchFamily="18" charset="2"/>
              <a:buNone/>
              <a:defRPr/>
            </a:pPr>
            <a:r>
              <a:rPr lang="hr-HR" sz="2400" dirty="0" smtClean="0"/>
              <a:t>ostatak</a:t>
            </a:r>
          </a:p>
          <a:p>
            <a:pPr eaLnBrk="1" hangingPunct="1">
              <a:buFont typeface="Wingdings 2" pitchFamily="18" charset="2"/>
              <a:buNone/>
              <a:defRPr/>
            </a:pPr>
            <a:r>
              <a:rPr lang="hr-HR" sz="2400" dirty="0" smtClean="0"/>
              <a:t>supružnik</a:t>
            </a:r>
          </a:p>
          <a:p>
            <a:pPr eaLnBrk="1" hangingPunct="1">
              <a:buFont typeface="Wingdings 2" pitchFamily="18" charset="2"/>
              <a:buNone/>
              <a:defRPr/>
            </a:pPr>
            <a:r>
              <a:rPr lang="hr-HR" sz="2400" dirty="0" smtClean="0"/>
              <a:t>izvršitelj oporuke</a:t>
            </a:r>
          </a:p>
          <a:p>
            <a:pPr eaLnBrk="1" hangingPunct="1">
              <a:buFont typeface="Wingdings 2" pitchFamily="18" charset="2"/>
              <a:buNone/>
              <a:defRPr/>
            </a:pPr>
            <a:r>
              <a:rPr lang="hr-HR" sz="2400" dirty="0" smtClean="0"/>
              <a:t>upravitelj imanja</a:t>
            </a:r>
          </a:p>
          <a:p>
            <a:pPr eaLnBrk="1" hangingPunct="1">
              <a:buFont typeface="Wingdings 2" pitchFamily="18" charset="2"/>
              <a:buNone/>
              <a:defRPr/>
            </a:pPr>
            <a:endParaRPr lang="hr-HR" sz="2400" dirty="0" smtClean="0"/>
          </a:p>
          <a:p>
            <a:pPr eaLnBrk="1" hangingPunct="1">
              <a:buFont typeface="Wingdings 2" pitchFamily="18" charset="2"/>
              <a:buNone/>
              <a:defRPr/>
            </a:pPr>
            <a:r>
              <a:rPr lang="hr-HR" sz="2400" dirty="0" smtClean="0"/>
              <a:t>nasljednik</a:t>
            </a:r>
          </a:p>
          <a:p>
            <a:pPr eaLnBrk="1" hangingPunct="1">
              <a:buFont typeface="Wingdings 2" pitchFamily="18" charset="2"/>
              <a:buNone/>
              <a:defRPr/>
            </a:pPr>
            <a:r>
              <a:rPr lang="hr-HR" sz="2400" dirty="0" smtClean="0"/>
              <a:t>sudska ovjera oporuke</a:t>
            </a:r>
          </a:p>
          <a:p>
            <a:pPr eaLnBrk="1" hangingPunct="1">
              <a:buFont typeface="Wingdings 2" pitchFamily="18" charset="2"/>
              <a:buNone/>
              <a:defRPr/>
            </a:pPr>
            <a:r>
              <a:rPr lang="hr-HR" sz="2400" dirty="0" smtClean="0"/>
              <a:t>porez na prijenos kapitala</a:t>
            </a:r>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23863" y="335915"/>
            <a:ext cx="7239000" cy="1143000"/>
          </a:xfrm>
        </p:spPr>
        <p:txBody>
          <a:bodyPr/>
          <a:lstStyle/>
          <a:p>
            <a:pPr eaLnBrk="1" fontAlgn="auto" hangingPunct="1">
              <a:spcAft>
                <a:spcPts val="0"/>
              </a:spcAft>
              <a:defRPr/>
            </a:pPr>
            <a:r>
              <a:rPr lang="hr-HR" dirty="0" smtClean="0"/>
              <a:t>a sample will</a:t>
            </a:r>
          </a:p>
        </p:txBody>
      </p:sp>
      <p:sp>
        <p:nvSpPr>
          <p:cNvPr id="24579" name="Content Placeholder 2"/>
          <p:cNvSpPr>
            <a:spLocks noGrp="1"/>
          </p:cNvSpPr>
          <p:nvPr>
            <p:ph idx="1"/>
          </p:nvPr>
        </p:nvSpPr>
        <p:spPr>
          <a:xfrm>
            <a:off x="179388" y="1484313"/>
            <a:ext cx="8229600" cy="4972050"/>
          </a:xfrm>
        </p:spPr>
        <p:txBody>
          <a:bodyPr/>
          <a:lstStyle/>
          <a:p>
            <a:pPr marL="495300" indent="-495300" eaLnBrk="1" hangingPunct="1">
              <a:buFont typeface="Wingdings 2" pitchFamily="18" charset="2"/>
              <a:buNone/>
            </a:pPr>
            <a:r>
              <a:rPr lang="hr-HR" sz="1600" smtClean="0">
                <a:latin typeface="Arial" charset="0"/>
              </a:rPr>
              <a:t>I, EDWARD COKE, of 14 Acacia Avenue, Oxbridge, in the County of Somerset, company director, HEREBY REVOKE all Wills and testamentary documents heretofore made by me AND DECLARE this to be my LAST WILL</a:t>
            </a:r>
          </a:p>
          <a:p>
            <a:pPr marL="495300" indent="-495300" eaLnBrk="1" hangingPunct="1">
              <a:buFont typeface="Wingdings 2" pitchFamily="18" charset="2"/>
              <a:buAutoNum type="arabicPeriod"/>
            </a:pPr>
            <a:r>
              <a:rPr lang="hr-HR" sz="1600" smtClean="0">
                <a:latin typeface="Arial" charset="0"/>
              </a:rPr>
              <a:t>I APPOINT my wife Gladys Coke, and my solicitor, Thomas B. Macaulay, to be jointly the executors of this my will.</a:t>
            </a:r>
          </a:p>
          <a:p>
            <a:pPr marL="495300" indent="-495300" eaLnBrk="1" hangingPunct="1">
              <a:buFont typeface="Wingdings 2" pitchFamily="18" charset="2"/>
              <a:buAutoNum type="arabicPeriod"/>
            </a:pPr>
            <a:r>
              <a:rPr lang="hr-HR" sz="1600" smtClean="0">
                <a:latin typeface="Arial" charset="0"/>
              </a:rPr>
              <a:t>I DEVISE my freehold cottage known as THE LILACS, at Tone Dale, Oxbridge, unto my son, Hugh Coke, in fee simple.</a:t>
            </a:r>
          </a:p>
          <a:p>
            <a:pPr marL="495300" indent="-495300" eaLnBrk="1" hangingPunct="1">
              <a:buFont typeface="Wingdings 2" pitchFamily="18" charset="2"/>
              <a:buAutoNum type="arabicPeriod"/>
            </a:pPr>
            <a:r>
              <a:rPr lang="hr-HR" sz="1600" smtClean="0">
                <a:latin typeface="Arial" charset="0"/>
              </a:rPr>
              <a:t>I BEQUEATH the following specific legacies:</a:t>
            </a:r>
          </a:p>
          <a:p>
            <a:pPr marL="895350" lvl="1" indent="-438150" eaLnBrk="1" hangingPunct="1">
              <a:buFont typeface="Wingdings 2" pitchFamily="18" charset="2"/>
              <a:buAutoNum type="arabicPeriod"/>
            </a:pPr>
            <a:r>
              <a:rPr lang="hr-HR" sz="1500" smtClean="0">
                <a:latin typeface="Arial" charset="0"/>
              </a:rPr>
              <a:t>To my son, John Coke, any motor-car I may own at the date of my death.</a:t>
            </a:r>
          </a:p>
          <a:p>
            <a:pPr marL="895350" lvl="1" indent="-438150" eaLnBrk="1" hangingPunct="1">
              <a:buFont typeface="Wingdings 2" pitchFamily="18" charset="2"/>
              <a:buAutoNum type="arabicPeriod"/>
            </a:pPr>
            <a:r>
              <a:rPr lang="hr-HR" sz="1500" smtClean="0">
                <a:latin typeface="Arial" charset="0"/>
              </a:rPr>
              <a:t>To my daughter, Carolyn Coke, all my ordinary shares in the company known as Imperial Chemical Industries plc.</a:t>
            </a:r>
          </a:p>
          <a:p>
            <a:pPr marL="895350" lvl="1" indent="-438150" eaLnBrk="1" hangingPunct="1">
              <a:buFont typeface="Wingdings 2" pitchFamily="18" charset="2"/>
              <a:buAutoNum type="arabicPeriod"/>
            </a:pPr>
            <a:r>
              <a:rPr lang="hr-HR" sz="1500" smtClean="0">
                <a:latin typeface="Arial" charset="0"/>
              </a:rPr>
              <a:t>To my said wife all my personal chattels not hereby bequeathed for her absolute use and benefit.</a:t>
            </a:r>
          </a:p>
          <a:p>
            <a:pPr marL="495300" indent="-495300" eaLnBrk="1" hangingPunct="1">
              <a:buFont typeface="Wingdings 2" pitchFamily="18" charset="2"/>
              <a:buAutoNum type="arabicPeriod"/>
            </a:pPr>
            <a:r>
              <a:rPr lang="hr-HR" sz="1600" smtClean="0">
                <a:latin typeface="Arial" charset="0"/>
              </a:rPr>
              <a:t>I BEQUEATH the following pecuniary legacies:</a:t>
            </a:r>
          </a:p>
          <a:p>
            <a:pPr marL="895350" lvl="1" indent="-438150" eaLnBrk="1" hangingPunct="1">
              <a:buFont typeface="Wingdings 2" pitchFamily="18" charset="2"/>
              <a:buAutoNum type="arabicPeriod"/>
            </a:pPr>
            <a:r>
              <a:rPr lang="hr-HR" sz="1500" smtClean="0">
                <a:latin typeface="Arial" charset="0"/>
              </a:rPr>
              <a:t>To my daughter Rosalyn Coke the sum of Three Thousand Pounds</a:t>
            </a:r>
          </a:p>
          <a:p>
            <a:pPr marL="895350" lvl="1" indent="-438150" eaLnBrk="1" hangingPunct="1">
              <a:buFont typeface="Wingdings 2" pitchFamily="18" charset="2"/>
              <a:buAutoNum type="arabicPeriod"/>
            </a:pPr>
            <a:r>
              <a:rPr lang="hr-HR" sz="1500" smtClean="0">
                <a:latin typeface="Arial" charset="0"/>
              </a:rPr>
              <a:t>To my daughter Elizabeth Coke the sum of Three Thousand Pounds</a:t>
            </a:r>
            <a:endParaRPr lang="en-US" sz="1500" smtClean="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idx="4294967295"/>
          </p:nvPr>
        </p:nvSpPr>
        <p:spPr>
          <a:xfrm>
            <a:off x="423863" y="335915"/>
            <a:ext cx="7239000" cy="1143000"/>
          </a:xfrm>
        </p:spPr>
        <p:txBody>
          <a:bodyPr/>
          <a:lstStyle/>
          <a:p>
            <a:pPr eaLnBrk="1" fontAlgn="auto" hangingPunct="1">
              <a:spcAft>
                <a:spcPts val="0"/>
              </a:spcAft>
              <a:defRPr/>
            </a:pPr>
            <a:r>
              <a:rPr lang="hr-HR" dirty="0" smtClean="0"/>
              <a:t>a sample will</a:t>
            </a:r>
          </a:p>
        </p:txBody>
      </p:sp>
      <p:sp>
        <p:nvSpPr>
          <p:cNvPr id="40963" name="Content Placeholder 2"/>
          <p:cNvSpPr>
            <a:spLocks noGrp="1"/>
          </p:cNvSpPr>
          <p:nvPr>
            <p:ph idx="4294967295"/>
          </p:nvPr>
        </p:nvSpPr>
        <p:spPr>
          <a:xfrm>
            <a:off x="179388" y="1484313"/>
            <a:ext cx="8229600" cy="4972050"/>
          </a:xfrm>
        </p:spPr>
        <p:txBody>
          <a:bodyPr/>
          <a:lstStyle/>
          <a:p>
            <a:pPr marL="495300" indent="-495300" eaLnBrk="1" hangingPunct="1">
              <a:buFont typeface="Wingdings 2" pitchFamily="18" charset="2"/>
              <a:buAutoNum type="arabicPeriod"/>
            </a:pPr>
            <a:r>
              <a:rPr lang="hr-HR" sz="1600" smtClean="0">
                <a:latin typeface="Arial" charset="0"/>
              </a:rPr>
              <a:t>I DEVISE AND BEQUEATH all the residue of my real and personal estate whatsoever and wheresoever not hereby or by any codicil hereto otherwise expressly disposed of as to my freeholds in fee simple and as to my personal estate absolutely unto my said wife Gladys Coke for her own absolute use and benefit.</a:t>
            </a:r>
          </a:p>
          <a:p>
            <a:pPr marL="495300" indent="-495300" eaLnBrk="1" hangingPunct="1">
              <a:buFont typeface="Wingdings 2" pitchFamily="18" charset="2"/>
              <a:buAutoNum type="arabicPeriod"/>
            </a:pPr>
            <a:endParaRPr lang="hr-HR" sz="1600" smtClean="0">
              <a:latin typeface="Arial" charset="0"/>
            </a:endParaRPr>
          </a:p>
          <a:p>
            <a:pPr marL="495300" indent="-495300" eaLnBrk="1" hangingPunct="1">
              <a:buFont typeface="Wingdings 2" pitchFamily="18" charset="2"/>
              <a:buAutoNum type="arabicPeriod"/>
            </a:pPr>
            <a:endParaRPr lang="hr-HR" sz="1600" smtClean="0">
              <a:latin typeface="Arial" charset="0"/>
            </a:endParaRPr>
          </a:p>
          <a:p>
            <a:pPr marL="495300" indent="-495300" eaLnBrk="1" hangingPunct="1">
              <a:buFont typeface="Wingdings 2" pitchFamily="18" charset="2"/>
              <a:buNone/>
            </a:pPr>
            <a:r>
              <a:rPr lang="hr-HR" sz="1600" smtClean="0">
                <a:latin typeface="Arial" charset="0"/>
              </a:rPr>
              <a:t>IN WITNESS whereof I the said Edward Coke the Testator have to this my LAST WILL set my hand this thirty-first day of March One Thousand Nine Hundred and Ninety-Three.</a:t>
            </a:r>
          </a:p>
          <a:p>
            <a:pPr marL="495300" indent="-495300" eaLnBrk="1" hangingPunct="1">
              <a:buFont typeface="Wingdings 2" pitchFamily="18" charset="2"/>
              <a:buNone/>
            </a:pPr>
            <a:endParaRPr lang="hr-HR" sz="1600" smtClean="0">
              <a:latin typeface="Arial" charset="0"/>
            </a:endParaRPr>
          </a:p>
          <a:p>
            <a:pPr marL="495300" indent="-495300" eaLnBrk="1" hangingPunct="1">
              <a:buFont typeface="Wingdings 2" pitchFamily="18" charset="2"/>
              <a:buNone/>
            </a:pPr>
            <a:r>
              <a:rPr lang="hr-HR" sz="1600" smtClean="0">
                <a:latin typeface="Arial" charset="0"/>
              </a:rPr>
              <a:t>SIGNED AND ACKNOWLEDGED by the above-named Edward Coke the Testator as and for his LAST WILL in the presence of us both present at the same time who at his request in his presence and in the presence of each other have hereunto subscribed our names as witnesses:</a:t>
            </a:r>
          </a:p>
          <a:p>
            <a:pPr marL="495300" indent="-495300" eaLnBrk="1" hangingPunct="1">
              <a:buFont typeface="Wingdings 2" pitchFamily="18" charset="2"/>
              <a:buNone/>
            </a:pPr>
            <a:endParaRPr lang="hr-HR" sz="1600" smtClean="0">
              <a:latin typeface="Arial" charset="0"/>
            </a:endParaRPr>
          </a:p>
          <a:p>
            <a:pPr marL="495300" indent="-495300" eaLnBrk="1" hangingPunct="1">
              <a:buFont typeface="Wingdings 2" pitchFamily="18" charset="2"/>
              <a:buNone/>
            </a:pPr>
            <a:r>
              <a:rPr lang="hr-HR" sz="1600" smtClean="0">
                <a:latin typeface="Arial" charset="0"/>
              </a:rPr>
              <a:t>(signatures)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bwMode="auto"/>
        <p:txBody>
          <a:bodyPr wrap="square" numCol="1" compatLnSpc="1">
            <a:prstTxWarp prst="textNoShape">
              <a:avLst/>
            </a:prstTxWarp>
          </a:bodyPr>
          <a:lstStyle/>
          <a:p>
            <a:pPr eaLnBrk="1" hangingPunct="1"/>
            <a:endParaRPr lang="hr-HR" cap="none" smtClean="0">
              <a:ln>
                <a:noFill/>
              </a:ln>
              <a:solidFill>
                <a:schemeClr val="tx1"/>
              </a:solidFill>
            </a:endParaRPr>
          </a:p>
        </p:txBody>
      </p:sp>
      <p:sp>
        <p:nvSpPr>
          <p:cNvPr id="34819" name="Rectangle 3"/>
          <p:cNvSpPr>
            <a:spLocks noGrp="1"/>
          </p:cNvSpPr>
          <p:nvPr>
            <p:ph type="body" idx="1"/>
          </p:nvPr>
        </p:nvSpPr>
        <p:spPr/>
        <p:txBody>
          <a:bodyPr/>
          <a:lstStyle/>
          <a:p>
            <a:pPr algn="ctr" eaLnBrk="1" hangingPunct="1">
              <a:buFont typeface="Wingdings 2" pitchFamily="18" charset="2"/>
              <a:buNone/>
              <a:defRPr/>
            </a:pPr>
            <a:endParaRPr lang="hr-HR" sz="3800" smtClean="0">
              <a:effectLst>
                <a:outerShdw blurRad="38100" dist="38100" dir="2700000" algn="tl">
                  <a:srgbClr val="C0C0C0"/>
                </a:outerShdw>
              </a:effectLst>
              <a:latin typeface="Arial" pitchFamily="34" charset="0"/>
            </a:endParaRPr>
          </a:p>
          <a:p>
            <a:pPr algn="ctr" eaLnBrk="1" hangingPunct="1">
              <a:buFont typeface="Wingdings 2" pitchFamily="18" charset="2"/>
              <a:buNone/>
              <a:defRPr/>
            </a:pPr>
            <a:endParaRPr lang="hr-HR" sz="3800" smtClean="0">
              <a:effectLst>
                <a:outerShdw blurRad="38100" dist="38100" dir="2700000" algn="tl">
                  <a:srgbClr val="C0C0C0"/>
                </a:outerShdw>
              </a:effectLst>
              <a:latin typeface="Arial" pitchFamily="34" charset="0"/>
            </a:endParaRPr>
          </a:p>
          <a:p>
            <a:pPr algn="ctr" eaLnBrk="1" hangingPunct="1">
              <a:buFont typeface="Wingdings 2" pitchFamily="18" charset="2"/>
              <a:buNone/>
              <a:defRPr/>
            </a:pPr>
            <a:r>
              <a:rPr lang="hr-HR" sz="3800" smtClean="0">
                <a:effectLst>
                  <a:outerShdw blurRad="38100" dist="38100" dir="2700000" algn="tl">
                    <a:srgbClr val="C0C0C0"/>
                  </a:outerShdw>
                </a:effectLst>
                <a:latin typeface="Arial" pitchFamily="34" charset="0"/>
              </a:rPr>
              <a:t>Thank you for your attention!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Inheritance law</a:t>
            </a:r>
          </a:p>
        </p:txBody>
      </p:sp>
      <p:sp>
        <p:nvSpPr>
          <p:cNvPr id="8195" name="Content Placeholder 2"/>
          <p:cNvSpPr>
            <a:spLocks noGrp="1"/>
          </p:cNvSpPr>
          <p:nvPr>
            <p:ph idx="1"/>
          </p:nvPr>
        </p:nvSpPr>
        <p:spPr/>
        <p:txBody>
          <a:bodyPr/>
          <a:lstStyle/>
          <a:p>
            <a:pPr eaLnBrk="1" hangingPunct="1"/>
            <a:r>
              <a:rPr lang="hr-HR" dirty="0" smtClean="0"/>
              <a:t>a.k.a. the law of succession</a:t>
            </a:r>
          </a:p>
          <a:p>
            <a:pPr eaLnBrk="1" hangingPunct="1"/>
            <a:endParaRPr lang="hr-HR" dirty="0" smtClean="0"/>
          </a:p>
          <a:p>
            <a:pPr eaLnBrk="1" hangingPunct="1"/>
            <a:r>
              <a:rPr lang="hr-HR" dirty="0" smtClean="0"/>
              <a:t>law that regulates the succession of property upon a person’s death</a:t>
            </a:r>
          </a:p>
          <a:p>
            <a:pPr eaLnBrk="1" hangingPunct="1"/>
            <a:endParaRPr lang="hr-HR" dirty="0" smtClean="0"/>
          </a:p>
          <a:p>
            <a:pPr eaLnBrk="1" hangingPunct="1"/>
            <a:r>
              <a:rPr lang="hr-HR" dirty="0" smtClean="0"/>
              <a:t>a deceased person may:</a:t>
            </a:r>
          </a:p>
          <a:p>
            <a:pPr lvl="1" eaLnBrk="1" hangingPunct="1"/>
            <a:r>
              <a:rPr lang="hr-HR" dirty="0" smtClean="0"/>
              <a:t>die ‘</a:t>
            </a:r>
            <a:r>
              <a:rPr lang="hr-HR" b="1" dirty="0" smtClean="0"/>
              <a:t>testate</a:t>
            </a:r>
            <a:r>
              <a:rPr lang="hr-HR" dirty="0" smtClean="0"/>
              <a:t>’ (having left a valid will)</a:t>
            </a:r>
          </a:p>
          <a:p>
            <a:pPr lvl="1" eaLnBrk="1" hangingPunct="1"/>
            <a:r>
              <a:rPr lang="hr-HR" dirty="0" smtClean="0"/>
              <a:t>die ‘</a:t>
            </a:r>
            <a:r>
              <a:rPr lang="hr-HR" b="1" dirty="0" smtClean="0"/>
              <a:t>intestate</a:t>
            </a:r>
            <a:r>
              <a:rPr lang="hr-HR" dirty="0" smtClean="0"/>
              <a:t>’ (having left no will or an invalid will)</a:t>
            </a:r>
          </a:p>
        </p:txBody>
      </p:sp>
    </p:spTree>
    <p:extLst>
      <p:ext uri="{BB962C8B-B14F-4D97-AF65-F5344CB8AC3E}">
        <p14:creationId xmlns:p14="http://schemas.microsoft.com/office/powerpoint/2010/main" val="419102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Will</a:t>
            </a:r>
            <a:endParaRPr lang="hr-HR" dirty="0"/>
          </a:p>
        </p:txBody>
      </p:sp>
      <p:sp>
        <p:nvSpPr>
          <p:cNvPr id="9219" name="Content Placeholder 2"/>
          <p:cNvSpPr>
            <a:spLocks noGrp="1"/>
          </p:cNvSpPr>
          <p:nvPr>
            <p:ph idx="1"/>
          </p:nvPr>
        </p:nvSpPr>
        <p:spPr/>
        <p:txBody>
          <a:bodyPr/>
          <a:lstStyle/>
          <a:p>
            <a:pPr eaLnBrk="1" hangingPunct="1"/>
            <a:r>
              <a:rPr lang="hr-HR" dirty="0" smtClean="0"/>
              <a:t>a declaration of a person’s wishes concerning the distribution of his/her property after death</a:t>
            </a:r>
          </a:p>
          <a:p>
            <a:pPr eaLnBrk="1" hangingPunct="1"/>
            <a:endParaRPr lang="hr-HR" dirty="0" smtClean="0"/>
          </a:p>
          <a:p>
            <a:pPr eaLnBrk="1" hangingPunct="1"/>
            <a:r>
              <a:rPr lang="hr-HR" dirty="0" smtClean="0"/>
              <a:t>it can regulate only what happens to the property owned by the deceased at the time of death</a:t>
            </a:r>
          </a:p>
          <a:p>
            <a:pPr eaLnBrk="1" hangingPunct="1"/>
            <a:endParaRPr lang="hr-HR" dirty="0" smtClean="0"/>
          </a:p>
          <a:p>
            <a:pPr eaLnBrk="1" hangingPunct="1"/>
            <a:r>
              <a:rPr lang="hr-HR" dirty="0" smtClean="0"/>
              <a:t>not a permanent document – can be changed or revoked</a:t>
            </a:r>
          </a:p>
        </p:txBody>
      </p:sp>
    </p:spTree>
    <p:extLst>
      <p:ext uri="{BB962C8B-B14F-4D97-AF65-F5344CB8AC3E}">
        <p14:creationId xmlns:p14="http://schemas.microsoft.com/office/powerpoint/2010/main" val="714470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 Valid Will</a:t>
            </a:r>
          </a:p>
        </p:txBody>
      </p:sp>
      <p:sp>
        <p:nvSpPr>
          <p:cNvPr id="10243" name="Content Placeholder 2"/>
          <p:cNvSpPr>
            <a:spLocks noGrp="1"/>
          </p:cNvSpPr>
          <p:nvPr>
            <p:ph idx="1"/>
          </p:nvPr>
        </p:nvSpPr>
        <p:spPr>
          <a:xfrm>
            <a:off x="457200" y="1481138"/>
            <a:ext cx="8229600" cy="4448175"/>
          </a:xfrm>
        </p:spPr>
        <p:txBody>
          <a:bodyPr/>
          <a:lstStyle/>
          <a:p>
            <a:pPr eaLnBrk="1" hangingPunct="1">
              <a:spcBef>
                <a:spcPts val="575"/>
              </a:spcBef>
              <a:buFont typeface="Wingdings 2" pitchFamily="18" charset="2"/>
              <a:buChar char=""/>
            </a:pPr>
            <a:endParaRPr lang="hr-HR" sz="2000" dirty="0" smtClean="0"/>
          </a:p>
          <a:p>
            <a:pPr eaLnBrk="1" hangingPunct="1">
              <a:spcBef>
                <a:spcPts val="575"/>
              </a:spcBef>
              <a:buFont typeface="Wingdings 2" pitchFamily="18" charset="2"/>
              <a:buChar char=""/>
            </a:pPr>
            <a:r>
              <a:rPr lang="hr-HR" sz="2800" dirty="0" smtClean="0"/>
              <a:t>a will is valid</a:t>
            </a:r>
          </a:p>
          <a:p>
            <a:pPr lvl="1" eaLnBrk="1" hangingPunct="1">
              <a:spcBef>
                <a:spcPts val="575"/>
              </a:spcBef>
              <a:buFont typeface="Wingdings 2" pitchFamily="18" charset="2"/>
              <a:buChar char=""/>
            </a:pPr>
            <a:endParaRPr lang="hr-HR" sz="2400" dirty="0" smtClean="0"/>
          </a:p>
          <a:p>
            <a:pPr lvl="1" eaLnBrk="1" hangingPunct="1">
              <a:spcBef>
                <a:spcPts val="575"/>
              </a:spcBef>
              <a:buFont typeface="Wingdings 2" pitchFamily="18" charset="2"/>
              <a:buChar char=""/>
            </a:pPr>
            <a:r>
              <a:rPr lang="hr-HR" sz="2400" dirty="0" smtClean="0"/>
              <a:t>if the </a:t>
            </a:r>
            <a:r>
              <a:rPr lang="hr-HR" sz="2400" b="1" dirty="0" smtClean="0"/>
              <a:t>testator</a:t>
            </a:r>
            <a:r>
              <a:rPr lang="hr-HR" sz="2400" dirty="0" smtClean="0"/>
              <a:t> has </a:t>
            </a:r>
            <a:r>
              <a:rPr lang="hr-HR" sz="2400" b="1" dirty="0" smtClean="0"/>
              <a:t>testamentary capacity</a:t>
            </a:r>
          </a:p>
          <a:p>
            <a:pPr lvl="1" indent="-273050" eaLnBrk="1" hangingPunct="1">
              <a:spcBef>
                <a:spcPts val="575"/>
              </a:spcBef>
              <a:buNone/>
            </a:pPr>
            <a:r>
              <a:rPr lang="hr-HR" sz="2500" dirty="0" smtClean="0"/>
              <a:t>	</a:t>
            </a:r>
            <a:r>
              <a:rPr lang="hr-HR" sz="2400" dirty="0" smtClean="0"/>
              <a:t>(any person of full age and sound mind)</a:t>
            </a:r>
            <a:endParaRPr lang="hr-HR" sz="2500" dirty="0" smtClean="0"/>
          </a:p>
          <a:p>
            <a:pPr eaLnBrk="1" hangingPunct="1">
              <a:spcBef>
                <a:spcPts val="575"/>
              </a:spcBef>
              <a:buFont typeface="Wingdings 2" pitchFamily="18" charset="2"/>
              <a:buChar char=""/>
            </a:pPr>
            <a:endParaRPr lang="hr-HR" sz="2800" dirty="0" smtClean="0"/>
          </a:p>
          <a:p>
            <a:pPr lvl="1" eaLnBrk="1" hangingPunct="1">
              <a:spcBef>
                <a:spcPts val="575"/>
              </a:spcBef>
              <a:buFont typeface="Wingdings 2" pitchFamily="18" charset="2"/>
              <a:buChar char=""/>
            </a:pPr>
            <a:r>
              <a:rPr lang="hr-HR" sz="2400" dirty="0" smtClean="0"/>
              <a:t>if it is written in accordance with legal requirements</a:t>
            </a:r>
          </a:p>
        </p:txBody>
      </p:sp>
    </p:spTree>
    <p:extLst>
      <p:ext uri="{BB962C8B-B14F-4D97-AF65-F5344CB8AC3E}">
        <p14:creationId xmlns:p14="http://schemas.microsoft.com/office/powerpoint/2010/main" val="3617360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 Valid Will</a:t>
            </a:r>
          </a:p>
        </p:txBody>
      </p:sp>
      <p:sp>
        <p:nvSpPr>
          <p:cNvPr id="11267" name="Content Placeholder 2"/>
          <p:cNvSpPr>
            <a:spLocks noGrp="1"/>
          </p:cNvSpPr>
          <p:nvPr>
            <p:ph idx="1"/>
          </p:nvPr>
        </p:nvSpPr>
        <p:spPr>
          <a:xfrm>
            <a:off x="457200" y="1481138"/>
            <a:ext cx="8229600" cy="4448175"/>
          </a:xfrm>
        </p:spPr>
        <p:txBody>
          <a:bodyPr/>
          <a:lstStyle/>
          <a:p>
            <a:pPr eaLnBrk="1" hangingPunct="1">
              <a:spcBef>
                <a:spcPts val="575"/>
              </a:spcBef>
              <a:buFont typeface="Wingdings 2" pitchFamily="18" charset="2"/>
              <a:buChar char=""/>
            </a:pPr>
            <a:endParaRPr lang="hr-HR" sz="2000" dirty="0" smtClean="0"/>
          </a:p>
          <a:p>
            <a:pPr eaLnBrk="1" hangingPunct="1">
              <a:spcBef>
                <a:spcPts val="575"/>
              </a:spcBef>
              <a:buFont typeface="Wingdings 2" pitchFamily="18" charset="2"/>
              <a:buChar char=""/>
            </a:pPr>
            <a:r>
              <a:rPr lang="hr-HR" sz="2800" dirty="0" smtClean="0"/>
              <a:t>a valid will must be:</a:t>
            </a:r>
          </a:p>
          <a:p>
            <a:pPr lvl="1" indent="-273050" eaLnBrk="1" hangingPunct="1">
              <a:spcBef>
                <a:spcPts val="575"/>
              </a:spcBef>
              <a:buFont typeface="Wingdings 2" pitchFamily="18" charset="2"/>
              <a:buChar char=""/>
            </a:pPr>
            <a:r>
              <a:rPr lang="hr-HR" sz="2500" dirty="0" smtClean="0"/>
              <a:t>in writing</a:t>
            </a:r>
          </a:p>
          <a:p>
            <a:pPr lvl="1" indent="-273050" eaLnBrk="1" hangingPunct="1">
              <a:spcBef>
                <a:spcPts val="575"/>
              </a:spcBef>
              <a:buFont typeface="Wingdings 2" pitchFamily="18" charset="2"/>
              <a:buChar char=""/>
            </a:pPr>
            <a:r>
              <a:rPr lang="hr-HR" sz="2500" dirty="0" smtClean="0"/>
              <a:t>signed by the testator</a:t>
            </a:r>
          </a:p>
          <a:p>
            <a:pPr lvl="1" indent="-273050" eaLnBrk="1" hangingPunct="1">
              <a:spcBef>
                <a:spcPts val="575"/>
              </a:spcBef>
              <a:buFont typeface="Wingdings 2" pitchFamily="18" charset="2"/>
              <a:buChar char=""/>
            </a:pPr>
            <a:r>
              <a:rPr lang="hr-HR" sz="2500" dirty="0" smtClean="0"/>
              <a:t>attested by at least 2 witnesses</a:t>
            </a:r>
          </a:p>
          <a:p>
            <a:pPr lvl="1" indent="-273050" eaLnBrk="1" hangingPunct="1">
              <a:spcBef>
                <a:spcPts val="575"/>
              </a:spcBef>
              <a:buFont typeface="Wingdings 2" pitchFamily="18" charset="2"/>
              <a:buChar char=""/>
            </a:pPr>
            <a:endParaRPr lang="hr-HR" sz="2500" dirty="0" smtClean="0"/>
          </a:p>
          <a:p>
            <a:pPr eaLnBrk="1" hangingPunct="1">
              <a:spcBef>
                <a:spcPts val="575"/>
              </a:spcBef>
              <a:buFont typeface="Wingdings 2" pitchFamily="18" charset="2"/>
              <a:buChar char=""/>
            </a:pPr>
            <a:r>
              <a:rPr lang="hr-HR" sz="2800" dirty="0" smtClean="0"/>
              <a:t>the witnesses confirm by their signature the </a:t>
            </a:r>
            <a:r>
              <a:rPr lang="hr-HR" sz="2800" dirty="0" smtClean="0">
                <a:effectLst>
                  <a:outerShdw blurRad="38100" dist="38100" dir="2700000" algn="tl">
                    <a:srgbClr val="000000">
                      <a:alpha val="43137"/>
                    </a:srgbClr>
                  </a:outerShdw>
                </a:effectLst>
              </a:rPr>
              <a:t>authenticity of the testator’s signature</a:t>
            </a:r>
          </a:p>
          <a:p>
            <a:pPr eaLnBrk="1" hangingPunct="1">
              <a:spcBef>
                <a:spcPts val="575"/>
              </a:spcBef>
              <a:buFont typeface="Wingdings 2" pitchFamily="18" charset="2"/>
              <a:buChar char=""/>
            </a:pPr>
            <a:r>
              <a:rPr lang="hr-HR" sz="2800" dirty="0" smtClean="0"/>
              <a:t>they do not need to know the contents of the will</a:t>
            </a:r>
          </a:p>
        </p:txBody>
      </p:sp>
    </p:spTree>
    <p:extLst>
      <p:ext uri="{BB962C8B-B14F-4D97-AF65-F5344CB8AC3E}">
        <p14:creationId xmlns:p14="http://schemas.microsoft.com/office/powerpoint/2010/main" val="189424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Additions and Alterations</a:t>
            </a:r>
          </a:p>
        </p:txBody>
      </p:sp>
      <p:sp>
        <p:nvSpPr>
          <p:cNvPr id="12291" name="Content Placeholder 2"/>
          <p:cNvSpPr>
            <a:spLocks noGrp="1"/>
          </p:cNvSpPr>
          <p:nvPr>
            <p:ph idx="1"/>
          </p:nvPr>
        </p:nvSpPr>
        <p:spPr>
          <a:xfrm>
            <a:off x="457200" y="1481138"/>
            <a:ext cx="8229600" cy="4448175"/>
          </a:xfrm>
        </p:spPr>
        <p:txBody>
          <a:bodyPr/>
          <a:lstStyle/>
          <a:p>
            <a:pPr eaLnBrk="1" hangingPunct="1"/>
            <a:endParaRPr lang="hr-HR" sz="2800" smtClean="0"/>
          </a:p>
          <a:p>
            <a:pPr eaLnBrk="1" hangingPunct="1"/>
            <a:r>
              <a:rPr lang="hr-HR" sz="2800" smtClean="0"/>
              <a:t>a will is alterable</a:t>
            </a:r>
          </a:p>
          <a:p>
            <a:pPr eaLnBrk="1" hangingPunct="1"/>
            <a:r>
              <a:rPr lang="hr-HR" sz="2800" smtClean="0"/>
              <a:t>can be </a:t>
            </a:r>
            <a:r>
              <a:rPr lang="hr-HR" sz="2800" b="1" smtClean="0"/>
              <a:t>altered</a:t>
            </a:r>
            <a:r>
              <a:rPr lang="hr-HR" sz="2800" smtClean="0"/>
              <a:t> (changed) or added to</a:t>
            </a:r>
          </a:p>
          <a:p>
            <a:pPr eaLnBrk="1" hangingPunct="1"/>
            <a:endParaRPr lang="hr-HR" sz="2800" smtClean="0"/>
          </a:p>
          <a:p>
            <a:pPr eaLnBrk="1" hangingPunct="1"/>
            <a:r>
              <a:rPr lang="hr-HR" sz="2800" smtClean="0"/>
              <a:t>any changes within the will must be signed by the testator and witnesses</a:t>
            </a:r>
          </a:p>
          <a:p>
            <a:pPr eaLnBrk="1" hangingPunct="1"/>
            <a:endParaRPr lang="hr-HR" sz="2800" smtClean="0"/>
          </a:p>
          <a:p>
            <a:pPr eaLnBrk="1" hangingPunct="1"/>
            <a:r>
              <a:rPr lang="hr-HR" sz="2800" smtClean="0"/>
              <a:t>a will can be added to by an attached </a:t>
            </a:r>
            <a:r>
              <a:rPr lang="hr-HR" sz="2800" b="1" smtClean="0"/>
              <a:t>codicil</a:t>
            </a:r>
          </a:p>
        </p:txBody>
      </p:sp>
    </p:spTree>
    <p:extLst>
      <p:ext uri="{BB962C8B-B14F-4D97-AF65-F5344CB8AC3E}">
        <p14:creationId xmlns:p14="http://schemas.microsoft.com/office/powerpoint/2010/main" val="2440506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Revocation of a Will</a:t>
            </a:r>
          </a:p>
        </p:txBody>
      </p:sp>
      <p:sp>
        <p:nvSpPr>
          <p:cNvPr id="2" name="Content Placeholder 2"/>
          <p:cNvSpPr>
            <a:spLocks noGrp="1"/>
          </p:cNvSpPr>
          <p:nvPr>
            <p:ph idx="1"/>
          </p:nvPr>
        </p:nvSpPr>
        <p:spPr>
          <a:xfrm>
            <a:off x="457200" y="1481138"/>
            <a:ext cx="8229600" cy="4448175"/>
          </a:xfrm>
        </p:spPr>
        <p:txBody>
          <a:bodyPr/>
          <a:lstStyle/>
          <a:p>
            <a:pPr eaLnBrk="1" hangingPunct="1"/>
            <a:r>
              <a:rPr lang="hr-HR" sz="2800" dirty="0" smtClean="0"/>
              <a:t>a will is revocable until the testator dies</a:t>
            </a:r>
          </a:p>
          <a:p>
            <a:pPr eaLnBrk="1" hangingPunct="1"/>
            <a:endParaRPr lang="hr-HR" sz="2800" dirty="0" smtClean="0"/>
          </a:p>
          <a:p>
            <a:pPr eaLnBrk="1" hangingPunct="1"/>
            <a:r>
              <a:rPr lang="hr-HR" sz="2800" dirty="0" smtClean="0"/>
              <a:t>it can be revoked by:</a:t>
            </a:r>
          </a:p>
          <a:p>
            <a:pPr lvl="1" eaLnBrk="1" hangingPunct="1"/>
            <a:r>
              <a:rPr lang="hr-HR" sz="2500" dirty="0" smtClean="0"/>
              <a:t>a new will (revoking the previous will)</a:t>
            </a:r>
          </a:p>
          <a:p>
            <a:pPr lvl="1" eaLnBrk="1" hangingPunct="1"/>
            <a:r>
              <a:rPr lang="hr-HR" sz="2500" dirty="0" smtClean="0"/>
              <a:t>a codicil</a:t>
            </a:r>
          </a:p>
          <a:p>
            <a:pPr lvl="1" eaLnBrk="1" hangingPunct="1"/>
            <a:r>
              <a:rPr lang="hr-HR" sz="2500" dirty="0" smtClean="0"/>
              <a:t>a writing executed as a will</a:t>
            </a:r>
          </a:p>
          <a:p>
            <a:pPr lvl="1" eaLnBrk="1" hangingPunct="1"/>
            <a:r>
              <a:rPr lang="hr-HR" sz="2500" dirty="0" smtClean="0"/>
              <a:t>subsequent marriage of the testator</a:t>
            </a:r>
          </a:p>
          <a:p>
            <a:pPr lvl="1" eaLnBrk="1" hangingPunct="1"/>
            <a:r>
              <a:rPr lang="hr-HR" sz="2500" dirty="0" smtClean="0"/>
              <a:t>destruction of the will</a:t>
            </a:r>
            <a:endParaRPr lang="hr-HR" sz="2800" b="1" dirty="0" smtClean="0"/>
          </a:p>
        </p:txBody>
      </p:sp>
    </p:spTree>
    <p:extLst>
      <p:ext uri="{BB962C8B-B14F-4D97-AF65-F5344CB8AC3E}">
        <p14:creationId xmlns:p14="http://schemas.microsoft.com/office/powerpoint/2010/main" val="137319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20040"/>
            <a:ext cx="7239000" cy="1143000"/>
          </a:xfrm>
        </p:spPr>
        <p:txBody>
          <a:bodyPr/>
          <a:lstStyle/>
          <a:p>
            <a:pPr eaLnBrk="1" fontAlgn="auto" hangingPunct="1">
              <a:spcAft>
                <a:spcPts val="0"/>
              </a:spcAft>
              <a:defRPr/>
            </a:pPr>
            <a:r>
              <a:rPr lang="hr-HR" dirty="0" smtClean="0"/>
              <a:t>Estate</a:t>
            </a:r>
          </a:p>
        </p:txBody>
      </p:sp>
      <p:sp>
        <p:nvSpPr>
          <p:cNvPr id="14339" name="Content Placeholder 2"/>
          <p:cNvSpPr>
            <a:spLocks noGrp="1"/>
          </p:cNvSpPr>
          <p:nvPr>
            <p:ph idx="1"/>
          </p:nvPr>
        </p:nvSpPr>
        <p:spPr>
          <a:xfrm>
            <a:off x="457200" y="1481138"/>
            <a:ext cx="8229600" cy="4448175"/>
          </a:xfrm>
        </p:spPr>
        <p:txBody>
          <a:bodyPr/>
          <a:lstStyle/>
          <a:p>
            <a:pPr eaLnBrk="1" hangingPunct="1"/>
            <a:r>
              <a:rPr lang="hr-HR" sz="2400" dirty="0" smtClean="0"/>
              <a:t>t</a:t>
            </a:r>
            <a:r>
              <a:rPr lang="en-US" sz="2400" dirty="0" smtClean="0"/>
              <a:t>he whole of one's possessions, especially all the property and debts left by one at death</a:t>
            </a:r>
            <a:endParaRPr lang="hr-HR" sz="2400" dirty="0" smtClean="0"/>
          </a:p>
          <a:p>
            <a:pPr lvl="1" eaLnBrk="1" hangingPunct="1"/>
            <a:endParaRPr lang="hr-HR" sz="2100" dirty="0" smtClean="0"/>
          </a:p>
          <a:p>
            <a:pPr lvl="1" eaLnBrk="1" hangingPunct="1"/>
            <a:r>
              <a:rPr lang="hr-HR" dirty="0" smtClean="0"/>
              <a:t>DEVISE</a:t>
            </a:r>
          </a:p>
          <a:p>
            <a:pPr lvl="2" eaLnBrk="1" hangingPunct="1"/>
            <a:r>
              <a:rPr lang="hr-HR" sz="1800" dirty="0" smtClean="0"/>
              <a:t>land and real property owned by the testator</a:t>
            </a:r>
          </a:p>
          <a:p>
            <a:pPr lvl="1" eaLnBrk="1" hangingPunct="1"/>
            <a:endParaRPr lang="hr-HR" dirty="0" smtClean="0"/>
          </a:p>
          <a:p>
            <a:pPr lvl="1" eaLnBrk="1" hangingPunct="1"/>
            <a:r>
              <a:rPr lang="hr-HR" dirty="0" smtClean="0"/>
              <a:t>LEGACY/BEQUEST</a:t>
            </a:r>
          </a:p>
          <a:p>
            <a:pPr lvl="2" eaLnBrk="1" hangingPunct="1"/>
            <a:r>
              <a:rPr lang="hr-HR" sz="1800" dirty="0" smtClean="0"/>
              <a:t>any other form of property (e.g. cars, pecuniary bequests)</a:t>
            </a:r>
          </a:p>
          <a:p>
            <a:pPr lvl="1" eaLnBrk="1" hangingPunct="1"/>
            <a:endParaRPr lang="hr-HR" sz="2000" dirty="0" smtClean="0"/>
          </a:p>
          <a:p>
            <a:pPr lvl="1" eaLnBrk="1" hangingPunct="1"/>
            <a:r>
              <a:rPr lang="hr-HR" dirty="0" smtClean="0"/>
              <a:t>RESIDUE</a:t>
            </a:r>
          </a:p>
          <a:p>
            <a:pPr lvl="2" eaLnBrk="1" hangingPunct="1"/>
            <a:r>
              <a:rPr lang="hr-HR" dirty="0" smtClean="0"/>
              <a:t>all that remains after all the debts have been paid</a:t>
            </a:r>
          </a:p>
          <a:p>
            <a:pPr eaLnBrk="1" hangingPunct="1"/>
            <a:endParaRPr lang="hr-HR" sz="2400" dirty="0" smtClean="0"/>
          </a:p>
          <a:p>
            <a:pPr eaLnBrk="1" hangingPunct="1">
              <a:buFont typeface="Wingdings 2" pitchFamily="18" charset="2"/>
              <a:buNone/>
            </a:pPr>
            <a:endParaRPr lang="hr-HR" sz="1800" dirty="0" smtClean="0"/>
          </a:p>
        </p:txBody>
      </p:sp>
    </p:spTree>
    <p:extLst>
      <p:ext uri="{BB962C8B-B14F-4D97-AF65-F5344CB8AC3E}">
        <p14:creationId xmlns:p14="http://schemas.microsoft.com/office/powerpoint/2010/main" val="139314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3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Opulent</Template>
  <TotalTime>1737</TotalTime>
  <Words>1193</Words>
  <Application>Microsoft Office PowerPoint</Application>
  <PresentationFormat>On-screen Show (4:3)</PresentationFormat>
  <Paragraphs>211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Trebuchet MS</vt:lpstr>
      <vt:lpstr>Wingdings</vt:lpstr>
      <vt:lpstr>Wingdings 2</vt:lpstr>
      <vt:lpstr>Opulent</vt:lpstr>
      <vt:lpstr>English for Tax Administration Study 3</vt:lpstr>
      <vt:lpstr>Wills and Inheritance</vt:lpstr>
      <vt:lpstr>Inheritance law</vt:lpstr>
      <vt:lpstr>Will</vt:lpstr>
      <vt:lpstr>A Valid Will</vt:lpstr>
      <vt:lpstr>A Valid Will</vt:lpstr>
      <vt:lpstr>Additions and Alterations</vt:lpstr>
      <vt:lpstr>Revocation of a Will</vt:lpstr>
      <vt:lpstr>Estate</vt:lpstr>
      <vt:lpstr>Family Provision</vt:lpstr>
      <vt:lpstr>Family Provision</vt:lpstr>
      <vt:lpstr>Personal Representatives</vt:lpstr>
      <vt:lpstr>Probate</vt:lpstr>
      <vt:lpstr>Probate</vt:lpstr>
      <vt:lpstr>Intestacy</vt:lpstr>
      <vt:lpstr>Intestacy</vt:lpstr>
      <vt:lpstr>vocabulary</vt:lpstr>
      <vt:lpstr>vocabulary</vt:lpstr>
      <vt:lpstr>vocabulary</vt:lpstr>
      <vt:lpstr>vocabulary</vt:lpstr>
      <vt:lpstr>a sample will</vt:lpstr>
      <vt:lpstr>a sample will</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 1</dc:title>
  <dc:creator>Test</dc:creator>
  <cp:lastModifiedBy>Miljen Matijašević</cp:lastModifiedBy>
  <cp:revision>111</cp:revision>
  <dcterms:created xsi:type="dcterms:W3CDTF">2008-09-29T13:50:14Z</dcterms:created>
  <dcterms:modified xsi:type="dcterms:W3CDTF">2014-10-14T07:24:20Z</dcterms:modified>
</cp:coreProperties>
</file>