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2" r:id="rId1"/>
  </p:sldMasterIdLst>
  <p:handoutMasterIdLst>
    <p:handoutMasterId r:id="rId16"/>
  </p:handoutMasterIdLst>
  <p:sldIdLst>
    <p:sldId id="256" r:id="rId2"/>
    <p:sldId id="257" r:id="rId3"/>
    <p:sldId id="258" r:id="rId4"/>
    <p:sldId id="305" r:id="rId5"/>
    <p:sldId id="259" r:id="rId6"/>
    <p:sldId id="298" r:id="rId7"/>
    <p:sldId id="299" r:id="rId8"/>
    <p:sldId id="300" r:id="rId9"/>
    <p:sldId id="314" r:id="rId10"/>
    <p:sldId id="315" r:id="rId11"/>
    <p:sldId id="316" r:id="rId12"/>
    <p:sldId id="319" r:id="rId13"/>
    <p:sldId id="318" r:id="rId14"/>
    <p:sldId id="320" r:id="rId15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61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1E0DC7-30CB-4BF5-AC63-EA8A79BCC9F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C500EFD-1AD6-4779-973B-625EF0901A1E}">
      <dgm:prSet phldrT="[Text]" custT="1"/>
      <dgm:spPr/>
      <dgm:t>
        <a:bodyPr/>
        <a:lstStyle/>
        <a:p>
          <a:r>
            <a:rPr lang="hr-HR" sz="4400" dirty="0" smtClean="0"/>
            <a:t>a TAX</a:t>
          </a:r>
          <a:endParaRPr lang="hr-HR" sz="4400" dirty="0"/>
        </a:p>
      </dgm:t>
    </dgm:pt>
    <dgm:pt modelId="{B6DD7BF2-A7CC-43AF-A62E-C7410042F743}" type="parTrans" cxnId="{DB765F23-1AD1-45B9-BFCF-D7A680F41819}">
      <dgm:prSet/>
      <dgm:spPr/>
      <dgm:t>
        <a:bodyPr/>
        <a:lstStyle/>
        <a:p>
          <a:endParaRPr lang="hr-HR"/>
        </a:p>
      </dgm:t>
    </dgm:pt>
    <dgm:pt modelId="{E6747B29-032C-416D-9965-C9D65D4077A3}" type="sibTrans" cxnId="{DB765F23-1AD1-45B9-BFCF-D7A680F41819}">
      <dgm:prSet/>
      <dgm:spPr/>
      <dgm:t>
        <a:bodyPr/>
        <a:lstStyle/>
        <a:p>
          <a:endParaRPr lang="hr-HR"/>
        </a:p>
      </dgm:t>
    </dgm:pt>
    <dgm:pt modelId="{6DFAE066-1CBC-45EF-9DEB-807E1CFA85FF}">
      <dgm:prSet phldrT="[Text]" custT="1"/>
      <dgm:spPr/>
      <dgm:t>
        <a:bodyPr/>
        <a:lstStyle/>
        <a:p>
          <a:pPr algn="ctr"/>
          <a:endParaRPr lang="hr-HR" sz="2400" dirty="0" smtClean="0"/>
        </a:p>
        <a:p>
          <a:pPr algn="ctr"/>
          <a:r>
            <a:rPr lang="hr-HR" sz="2400" dirty="0" smtClean="0"/>
            <a:t>impose</a:t>
          </a:r>
        </a:p>
        <a:p>
          <a:pPr algn="ctr"/>
          <a:r>
            <a:rPr lang="hr-HR" sz="2400" dirty="0" smtClean="0"/>
            <a:t>levy</a:t>
          </a:r>
        </a:p>
        <a:p>
          <a:pPr algn="ctr"/>
          <a:r>
            <a:rPr lang="hr-HR" sz="2400" dirty="0" smtClean="0"/>
            <a:t>collect</a:t>
          </a:r>
        </a:p>
      </dgm:t>
    </dgm:pt>
    <dgm:pt modelId="{0FA2B08A-3EEC-4EA9-A609-A13F1184E771}" type="parTrans" cxnId="{4B53C5CF-173E-453F-9937-CE8DEC879731}">
      <dgm:prSet/>
      <dgm:spPr/>
      <dgm:t>
        <a:bodyPr/>
        <a:lstStyle/>
        <a:p>
          <a:endParaRPr lang="hr-HR"/>
        </a:p>
      </dgm:t>
    </dgm:pt>
    <dgm:pt modelId="{36EDCEF8-AF4A-447D-B47B-99D450D6C378}" type="sibTrans" cxnId="{4B53C5CF-173E-453F-9937-CE8DEC879731}">
      <dgm:prSet/>
      <dgm:spPr/>
      <dgm:t>
        <a:bodyPr/>
        <a:lstStyle/>
        <a:p>
          <a:endParaRPr lang="hr-HR"/>
        </a:p>
      </dgm:t>
    </dgm:pt>
    <dgm:pt modelId="{C92BF912-3512-473A-8362-72B997BEA8CB}">
      <dgm:prSet phldrT="[Text]" custT="1"/>
      <dgm:spPr/>
      <dgm:t>
        <a:bodyPr/>
        <a:lstStyle/>
        <a:p>
          <a:endParaRPr lang="hr-HR" sz="2400" dirty="0" smtClean="0"/>
        </a:p>
        <a:p>
          <a:r>
            <a:rPr lang="hr-HR" sz="2400" dirty="0" smtClean="0"/>
            <a:t>pay</a:t>
          </a:r>
        </a:p>
        <a:p>
          <a:r>
            <a:rPr lang="hr-HR" sz="2400" dirty="0" err="1" smtClean="0"/>
            <a:t>avoid</a:t>
          </a:r>
          <a:endParaRPr lang="hr-HR" sz="2400" dirty="0" smtClean="0"/>
        </a:p>
        <a:p>
          <a:r>
            <a:rPr lang="hr-HR" sz="2400" dirty="0" err="1" smtClean="0"/>
            <a:t>evade</a:t>
          </a:r>
          <a:endParaRPr lang="hr-HR" sz="1700" dirty="0"/>
        </a:p>
      </dgm:t>
    </dgm:pt>
    <dgm:pt modelId="{C2C932B4-C644-4E12-8BFF-587C44B2A331}" type="parTrans" cxnId="{DF10F908-168C-47C1-9B60-58C5DB3A907C}">
      <dgm:prSet/>
      <dgm:spPr/>
      <dgm:t>
        <a:bodyPr/>
        <a:lstStyle/>
        <a:p>
          <a:endParaRPr lang="hr-HR"/>
        </a:p>
      </dgm:t>
    </dgm:pt>
    <dgm:pt modelId="{C69B31EA-5447-4F75-B8CF-2AEA7BEC6ECB}" type="sibTrans" cxnId="{DF10F908-168C-47C1-9B60-58C5DB3A907C}">
      <dgm:prSet/>
      <dgm:spPr/>
      <dgm:t>
        <a:bodyPr/>
        <a:lstStyle/>
        <a:p>
          <a:endParaRPr lang="hr-HR"/>
        </a:p>
      </dgm:t>
    </dgm:pt>
    <dgm:pt modelId="{862360D9-8FF1-40D3-81DB-36110F1B3D76}">
      <dgm:prSet phldrT="[Text]" custT="1"/>
      <dgm:spPr/>
      <dgm:t>
        <a:bodyPr/>
        <a:lstStyle/>
        <a:p>
          <a:r>
            <a:rPr lang="hr-HR" sz="2400" dirty="0" smtClean="0"/>
            <a:t>raise / increase</a:t>
          </a:r>
        </a:p>
        <a:p>
          <a:r>
            <a:rPr lang="hr-HR" sz="2400" dirty="0" smtClean="0"/>
            <a:t>cut / lower / reduce</a:t>
          </a:r>
          <a:endParaRPr lang="hr-HR" sz="2400" dirty="0"/>
        </a:p>
      </dgm:t>
    </dgm:pt>
    <dgm:pt modelId="{6DFE7F33-6B53-4139-BB11-136AD9D81990}" type="parTrans" cxnId="{F9B21C9C-D444-4DC4-A1D9-431B86E4B06F}">
      <dgm:prSet/>
      <dgm:spPr/>
      <dgm:t>
        <a:bodyPr/>
        <a:lstStyle/>
        <a:p>
          <a:endParaRPr lang="hr-HR"/>
        </a:p>
      </dgm:t>
    </dgm:pt>
    <dgm:pt modelId="{9FF961B2-4808-418E-B06C-4EADAE277199}" type="sibTrans" cxnId="{F9B21C9C-D444-4DC4-A1D9-431B86E4B06F}">
      <dgm:prSet/>
      <dgm:spPr/>
      <dgm:t>
        <a:bodyPr/>
        <a:lstStyle/>
        <a:p>
          <a:endParaRPr lang="hr-HR"/>
        </a:p>
      </dgm:t>
    </dgm:pt>
    <dgm:pt modelId="{3D17A136-D609-4D5A-8864-3BF0C612687B}">
      <dgm:prSet phldrT="[Text]" custT="1"/>
      <dgm:spPr/>
      <dgm:t>
        <a:bodyPr/>
        <a:lstStyle/>
        <a:p>
          <a:r>
            <a:rPr lang="hr-HR" sz="2400" dirty="0" smtClean="0"/>
            <a:t>rescind</a:t>
          </a:r>
        </a:p>
        <a:p>
          <a:r>
            <a:rPr lang="hr-HR" sz="2400" dirty="0" smtClean="0"/>
            <a:t>revoke</a:t>
          </a:r>
          <a:endParaRPr lang="hr-HR" sz="2400" dirty="0"/>
        </a:p>
      </dgm:t>
    </dgm:pt>
    <dgm:pt modelId="{512577B9-1E38-47D5-A08C-40D567C00735}" type="parTrans" cxnId="{BFFC940C-4E20-468A-A449-39432837F36A}">
      <dgm:prSet/>
      <dgm:spPr/>
      <dgm:t>
        <a:bodyPr/>
        <a:lstStyle/>
        <a:p>
          <a:endParaRPr lang="hr-HR"/>
        </a:p>
      </dgm:t>
    </dgm:pt>
    <dgm:pt modelId="{2CC0F1DF-6B69-42A3-B3BF-52A58EB9312C}" type="sibTrans" cxnId="{BFFC940C-4E20-468A-A449-39432837F36A}">
      <dgm:prSet/>
      <dgm:spPr/>
      <dgm:t>
        <a:bodyPr/>
        <a:lstStyle/>
        <a:p>
          <a:endParaRPr lang="hr-HR"/>
        </a:p>
      </dgm:t>
    </dgm:pt>
    <dgm:pt modelId="{A3745DC1-C1F8-4581-8018-2910202FC770}" type="pres">
      <dgm:prSet presAssocID="{A81E0DC7-30CB-4BF5-AC63-EA8A79BCC9F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756A956-CA30-46E8-BB19-1126967731BF}" type="pres">
      <dgm:prSet presAssocID="{A81E0DC7-30CB-4BF5-AC63-EA8A79BCC9F5}" presName="matrix" presStyleCnt="0"/>
      <dgm:spPr/>
    </dgm:pt>
    <dgm:pt modelId="{D55B1831-7889-4B45-8F2C-BCCB19093938}" type="pres">
      <dgm:prSet presAssocID="{A81E0DC7-30CB-4BF5-AC63-EA8A79BCC9F5}" presName="tile1" presStyleLbl="node1" presStyleIdx="0" presStyleCnt="4"/>
      <dgm:spPr/>
      <dgm:t>
        <a:bodyPr/>
        <a:lstStyle/>
        <a:p>
          <a:endParaRPr lang="hr-HR"/>
        </a:p>
      </dgm:t>
    </dgm:pt>
    <dgm:pt modelId="{BDD6C1C9-313A-4748-B047-62A343DE25BA}" type="pres">
      <dgm:prSet presAssocID="{A81E0DC7-30CB-4BF5-AC63-EA8A79BCC9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1E1BD6-87D5-4674-83B1-629DED1C1C47}" type="pres">
      <dgm:prSet presAssocID="{A81E0DC7-30CB-4BF5-AC63-EA8A79BCC9F5}" presName="tile2" presStyleLbl="node1" presStyleIdx="1" presStyleCnt="4"/>
      <dgm:spPr/>
      <dgm:t>
        <a:bodyPr/>
        <a:lstStyle/>
        <a:p>
          <a:endParaRPr lang="hr-HR"/>
        </a:p>
      </dgm:t>
    </dgm:pt>
    <dgm:pt modelId="{FF71E7B8-569D-4D13-8152-A99392756D51}" type="pres">
      <dgm:prSet presAssocID="{A81E0DC7-30CB-4BF5-AC63-EA8A79BCC9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FFC4C78-1D87-4CAD-A24A-7F27FCF5A75C}" type="pres">
      <dgm:prSet presAssocID="{A81E0DC7-30CB-4BF5-AC63-EA8A79BCC9F5}" presName="tile3" presStyleLbl="node1" presStyleIdx="2" presStyleCnt="4"/>
      <dgm:spPr/>
      <dgm:t>
        <a:bodyPr/>
        <a:lstStyle/>
        <a:p>
          <a:endParaRPr lang="hr-HR"/>
        </a:p>
      </dgm:t>
    </dgm:pt>
    <dgm:pt modelId="{97542A0D-5F63-422B-870E-491E3D38E6C2}" type="pres">
      <dgm:prSet presAssocID="{A81E0DC7-30CB-4BF5-AC63-EA8A79BCC9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C50277B-2B22-4FFB-8756-282F17DEC918}" type="pres">
      <dgm:prSet presAssocID="{A81E0DC7-30CB-4BF5-AC63-EA8A79BCC9F5}" presName="tile4" presStyleLbl="node1" presStyleIdx="3" presStyleCnt="4"/>
      <dgm:spPr/>
      <dgm:t>
        <a:bodyPr/>
        <a:lstStyle/>
        <a:p>
          <a:endParaRPr lang="hr-HR"/>
        </a:p>
      </dgm:t>
    </dgm:pt>
    <dgm:pt modelId="{32B40D17-386B-4A9A-8B87-F9DD00851060}" type="pres">
      <dgm:prSet presAssocID="{A81E0DC7-30CB-4BF5-AC63-EA8A79BCC9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DB7F670-5328-4830-8CC3-27F6AD2879C2}" type="pres">
      <dgm:prSet presAssocID="{A81E0DC7-30CB-4BF5-AC63-EA8A79BCC9F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</dgm:ptLst>
  <dgm:cxnLst>
    <dgm:cxn modelId="{561E3219-A798-4C54-90EF-E499666EC44C}" type="presOf" srcId="{3D17A136-D609-4D5A-8864-3BF0C612687B}" destId="{32B40D17-386B-4A9A-8B87-F9DD00851060}" srcOrd="1" destOrd="0" presId="urn:microsoft.com/office/officeart/2005/8/layout/matrix1"/>
    <dgm:cxn modelId="{EAEAD453-8273-4259-954D-F410FDA522B7}" type="presOf" srcId="{C92BF912-3512-473A-8362-72B997BEA8CB}" destId="{541E1BD6-87D5-4674-83B1-629DED1C1C47}" srcOrd="0" destOrd="0" presId="urn:microsoft.com/office/officeart/2005/8/layout/matrix1"/>
    <dgm:cxn modelId="{BFFC940C-4E20-468A-A449-39432837F36A}" srcId="{0C500EFD-1AD6-4779-973B-625EF0901A1E}" destId="{3D17A136-D609-4D5A-8864-3BF0C612687B}" srcOrd="3" destOrd="0" parTransId="{512577B9-1E38-47D5-A08C-40D567C00735}" sibTransId="{2CC0F1DF-6B69-42A3-B3BF-52A58EB9312C}"/>
    <dgm:cxn modelId="{C300E001-1DA4-4988-AE6C-8E9D1861D07E}" type="presOf" srcId="{A81E0DC7-30CB-4BF5-AC63-EA8A79BCC9F5}" destId="{A3745DC1-C1F8-4581-8018-2910202FC770}" srcOrd="0" destOrd="0" presId="urn:microsoft.com/office/officeart/2005/8/layout/matrix1"/>
    <dgm:cxn modelId="{8167F0D4-1FBE-4950-A51D-A52657D77F01}" type="presOf" srcId="{0C500EFD-1AD6-4779-973B-625EF0901A1E}" destId="{3DB7F670-5328-4830-8CC3-27F6AD2879C2}" srcOrd="0" destOrd="0" presId="urn:microsoft.com/office/officeart/2005/8/layout/matrix1"/>
    <dgm:cxn modelId="{4B53C5CF-173E-453F-9937-CE8DEC879731}" srcId="{0C500EFD-1AD6-4779-973B-625EF0901A1E}" destId="{6DFAE066-1CBC-45EF-9DEB-807E1CFA85FF}" srcOrd="0" destOrd="0" parTransId="{0FA2B08A-3EEC-4EA9-A609-A13F1184E771}" sibTransId="{36EDCEF8-AF4A-447D-B47B-99D450D6C378}"/>
    <dgm:cxn modelId="{154F9450-9021-4F64-B96C-1BAC29DAC626}" type="presOf" srcId="{6DFAE066-1CBC-45EF-9DEB-807E1CFA85FF}" destId="{BDD6C1C9-313A-4748-B047-62A343DE25BA}" srcOrd="1" destOrd="0" presId="urn:microsoft.com/office/officeart/2005/8/layout/matrix1"/>
    <dgm:cxn modelId="{2464CEE8-A603-4307-A2EA-C204E686A5D5}" type="presOf" srcId="{862360D9-8FF1-40D3-81DB-36110F1B3D76}" destId="{1FFC4C78-1D87-4CAD-A24A-7F27FCF5A75C}" srcOrd="0" destOrd="0" presId="urn:microsoft.com/office/officeart/2005/8/layout/matrix1"/>
    <dgm:cxn modelId="{E447ED0E-ABB2-4A76-84BC-541266B0B2ED}" type="presOf" srcId="{C92BF912-3512-473A-8362-72B997BEA8CB}" destId="{FF71E7B8-569D-4D13-8152-A99392756D51}" srcOrd="1" destOrd="0" presId="urn:microsoft.com/office/officeart/2005/8/layout/matrix1"/>
    <dgm:cxn modelId="{A006EA1A-4DB9-4F0D-BC60-817C7052EA76}" type="presOf" srcId="{862360D9-8FF1-40D3-81DB-36110F1B3D76}" destId="{97542A0D-5F63-422B-870E-491E3D38E6C2}" srcOrd="1" destOrd="0" presId="urn:microsoft.com/office/officeart/2005/8/layout/matrix1"/>
    <dgm:cxn modelId="{F9B21C9C-D444-4DC4-A1D9-431B86E4B06F}" srcId="{0C500EFD-1AD6-4779-973B-625EF0901A1E}" destId="{862360D9-8FF1-40D3-81DB-36110F1B3D76}" srcOrd="2" destOrd="0" parTransId="{6DFE7F33-6B53-4139-BB11-136AD9D81990}" sibTransId="{9FF961B2-4808-418E-B06C-4EADAE277199}"/>
    <dgm:cxn modelId="{D16D80B9-1618-4816-A2F8-F99D224A64F7}" type="presOf" srcId="{6DFAE066-1CBC-45EF-9DEB-807E1CFA85FF}" destId="{D55B1831-7889-4B45-8F2C-BCCB19093938}" srcOrd="0" destOrd="0" presId="urn:microsoft.com/office/officeart/2005/8/layout/matrix1"/>
    <dgm:cxn modelId="{DF10F908-168C-47C1-9B60-58C5DB3A907C}" srcId="{0C500EFD-1AD6-4779-973B-625EF0901A1E}" destId="{C92BF912-3512-473A-8362-72B997BEA8CB}" srcOrd="1" destOrd="0" parTransId="{C2C932B4-C644-4E12-8BFF-587C44B2A331}" sibTransId="{C69B31EA-5447-4F75-B8CF-2AEA7BEC6ECB}"/>
    <dgm:cxn modelId="{DB765F23-1AD1-45B9-BFCF-D7A680F41819}" srcId="{A81E0DC7-30CB-4BF5-AC63-EA8A79BCC9F5}" destId="{0C500EFD-1AD6-4779-973B-625EF0901A1E}" srcOrd="0" destOrd="0" parTransId="{B6DD7BF2-A7CC-43AF-A62E-C7410042F743}" sibTransId="{E6747B29-032C-416D-9965-C9D65D4077A3}"/>
    <dgm:cxn modelId="{AC446303-7E91-47C3-9E05-8D1AE89D99AB}" type="presOf" srcId="{3D17A136-D609-4D5A-8864-3BF0C612687B}" destId="{AC50277B-2B22-4FFB-8756-282F17DEC918}" srcOrd="0" destOrd="0" presId="urn:microsoft.com/office/officeart/2005/8/layout/matrix1"/>
    <dgm:cxn modelId="{BE0F0B9C-2F57-4C4F-83CC-EB69517544B4}" type="presParOf" srcId="{A3745DC1-C1F8-4581-8018-2910202FC770}" destId="{A756A956-CA30-46E8-BB19-1126967731BF}" srcOrd="0" destOrd="0" presId="urn:microsoft.com/office/officeart/2005/8/layout/matrix1"/>
    <dgm:cxn modelId="{74FC0A21-7A2A-4344-93CE-E162550B521B}" type="presParOf" srcId="{A756A956-CA30-46E8-BB19-1126967731BF}" destId="{D55B1831-7889-4B45-8F2C-BCCB19093938}" srcOrd="0" destOrd="0" presId="urn:microsoft.com/office/officeart/2005/8/layout/matrix1"/>
    <dgm:cxn modelId="{7F7DDE7D-D371-4518-B8A0-FCEBCC3D6CAB}" type="presParOf" srcId="{A756A956-CA30-46E8-BB19-1126967731BF}" destId="{BDD6C1C9-313A-4748-B047-62A343DE25BA}" srcOrd="1" destOrd="0" presId="urn:microsoft.com/office/officeart/2005/8/layout/matrix1"/>
    <dgm:cxn modelId="{6C858584-7FA7-4F8F-8C55-94113A24FFDB}" type="presParOf" srcId="{A756A956-CA30-46E8-BB19-1126967731BF}" destId="{541E1BD6-87D5-4674-83B1-629DED1C1C47}" srcOrd="2" destOrd="0" presId="urn:microsoft.com/office/officeart/2005/8/layout/matrix1"/>
    <dgm:cxn modelId="{B9DA567F-D1B0-41D8-B360-A3CB026085EB}" type="presParOf" srcId="{A756A956-CA30-46E8-BB19-1126967731BF}" destId="{FF71E7B8-569D-4D13-8152-A99392756D51}" srcOrd="3" destOrd="0" presId="urn:microsoft.com/office/officeart/2005/8/layout/matrix1"/>
    <dgm:cxn modelId="{DB67B7A8-9429-414A-BF91-E0A2DB8732E1}" type="presParOf" srcId="{A756A956-CA30-46E8-BB19-1126967731BF}" destId="{1FFC4C78-1D87-4CAD-A24A-7F27FCF5A75C}" srcOrd="4" destOrd="0" presId="urn:microsoft.com/office/officeart/2005/8/layout/matrix1"/>
    <dgm:cxn modelId="{36D7B3CB-4539-4081-8063-930575B688CF}" type="presParOf" srcId="{A756A956-CA30-46E8-BB19-1126967731BF}" destId="{97542A0D-5F63-422B-870E-491E3D38E6C2}" srcOrd="5" destOrd="0" presId="urn:microsoft.com/office/officeart/2005/8/layout/matrix1"/>
    <dgm:cxn modelId="{242EAC23-0DE1-443E-90B8-C30283505D69}" type="presParOf" srcId="{A756A956-CA30-46E8-BB19-1126967731BF}" destId="{AC50277B-2B22-4FFB-8756-282F17DEC918}" srcOrd="6" destOrd="0" presId="urn:microsoft.com/office/officeart/2005/8/layout/matrix1"/>
    <dgm:cxn modelId="{C3580485-8FD0-4719-9596-09215E7E439F}" type="presParOf" srcId="{A756A956-CA30-46E8-BB19-1126967731BF}" destId="{32B40D17-386B-4A9A-8B87-F9DD00851060}" srcOrd="7" destOrd="0" presId="urn:microsoft.com/office/officeart/2005/8/layout/matrix1"/>
    <dgm:cxn modelId="{8B5E5AEA-C77D-4477-BD26-5C49B3CF59EC}" type="presParOf" srcId="{A3745DC1-C1F8-4581-8018-2910202FC770}" destId="{3DB7F670-5328-4830-8CC3-27F6AD2879C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1831-7889-4B45-8F2C-BCCB19093938}">
      <dsp:nvSpPr>
        <dsp:cNvPr id="0" name=""/>
        <dsp:cNvSpPr/>
      </dsp:nvSpPr>
      <dsp:spPr>
        <a:xfrm rot="16200000">
          <a:off x="800100" y="-800100"/>
          <a:ext cx="2286000" cy="38862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impose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levy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collect</a:t>
          </a:r>
        </a:p>
      </dsp:txBody>
      <dsp:txXfrm rot="5400000">
        <a:off x="0" y="0"/>
        <a:ext cx="3886200" cy="1714500"/>
      </dsp:txXfrm>
    </dsp:sp>
    <dsp:sp modelId="{541E1BD6-87D5-4674-83B1-629DED1C1C47}">
      <dsp:nvSpPr>
        <dsp:cNvPr id="0" name=""/>
        <dsp:cNvSpPr/>
      </dsp:nvSpPr>
      <dsp:spPr>
        <a:xfrm>
          <a:off x="3886200" y="0"/>
          <a:ext cx="3886200" cy="228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pay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avoid</a:t>
          </a:r>
          <a:endParaRPr lang="hr-HR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err="1" smtClean="0"/>
            <a:t>evade</a:t>
          </a:r>
          <a:endParaRPr lang="hr-HR" sz="1700" kern="1200" dirty="0"/>
        </a:p>
      </dsp:txBody>
      <dsp:txXfrm>
        <a:off x="3886200" y="0"/>
        <a:ext cx="3886200" cy="1714500"/>
      </dsp:txXfrm>
    </dsp:sp>
    <dsp:sp modelId="{1FFC4C78-1D87-4CAD-A24A-7F27FCF5A75C}">
      <dsp:nvSpPr>
        <dsp:cNvPr id="0" name=""/>
        <dsp:cNvSpPr/>
      </dsp:nvSpPr>
      <dsp:spPr>
        <a:xfrm rot="10800000">
          <a:off x="0" y="2286000"/>
          <a:ext cx="3886200" cy="228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raise / increase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cut / lower / reduce</a:t>
          </a:r>
          <a:endParaRPr lang="hr-HR" sz="2400" kern="1200" dirty="0"/>
        </a:p>
      </dsp:txBody>
      <dsp:txXfrm rot="10800000">
        <a:off x="0" y="2857500"/>
        <a:ext cx="3886200" cy="1714500"/>
      </dsp:txXfrm>
    </dsp:sp>
    <dsp:sp modelId="{AC50277B-2B22-4FFB-8756-282F17DEC918}">
      <dsp:nvSpPr>
        <dsp:cNvPr id="0" name=""/>
        <dsp:cNvSpPr/>
      </dsp:nvSpPr>
      <dsp:spPr>
        <a:xfrm rot="5400000">
          <a:off x="4686300" y="1485900"/>
          <a:ext cx="2286000" cy="38862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rescind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dirty="0" smtClean="0"/>
            <a:t>revoke</a:t>
          </a:r>
          <a:endParaRPr lang="hr-HR" sz="2400" kern="1200" dirty="0"/>
        </a:p>
      </dsp:txBody>
      <dsp:txXfrm rot="-5400000">
        <a:off x="3886200" y="2857500"/>
        <a:ext cx="3886200" cy="1714500"/>
      </dsp:txXfrm>
    </dsp:sp>
    <dsp:sp modelId="{3DB7F670-5328-4830-8CC3-27F6AD2879C2}">
      <dsp:nvSpPr>
        <dsp:cNvPr id="0" name=""/>
        <dsp:cNvSpPr/>
      </dsp:nvSpPr>
      <dsp:spPr>
        <a:xfrm>
          <a:off x="2720340" y="1714500"/>
          <a:ext cx="2331720" cy="1143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400" kern="1200" dirty="0" smtClean="0"/>
            <a:t>a TAX</a:t>
          </a:r>
          <a:endParaRPr lang="hr-HR" sz="4400" kern="1200" dirty="0"/>
        </a:p>
      </dsp:txBody>
      <dsp:txXfrm>
        <a:off x="2776137" y="1770297"/>
        <a:ext cx="2220126" cy="1031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E1CB9F-7F5B-4127-B928-87DABBD3603E}" type="datetimeFigureOut">
              <a:rPr lang="sr-Latn-CS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45B391-2E26-4478-8E1E-DEA1765358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9041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A39D8B-CEC8-403F-A580-EF2C5AD028BA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3FDDD2-2214-41C2-AE65-7E1A7119E6A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ACFAFD-F5A1-4BCE-8EA0-C9347C175FC0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34A03C-0695-45CD-A431-7B1FBBBDB15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E877098B-6807-4C73-9479-A4A147823C62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F241BF1-7F27-40BC-8EAF-2A7A386A13D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DA23BC-B4C1-430E-A875-251444848251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B03B38-18A0-4BA8-9E9C-1F11C0F3BD7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CF940C9-378E-47E4-A5ED-B85913F769DD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B8323BD2-03C1-40F1-A1AE-CCE00876614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AA27A1D-8EF4-437C-8368-4513D1E89650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B3C781-3360-4CA0-B600-36878D04655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E411A9-21ED-4725-AD95-D2FB58C7F10B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BDAB1F-CEBA-4E71-A9B0-541A26A0BDE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3E89B0-0DB8-48E9-B5A0-E9B9554A4EE4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861526-1E50-437C-AA41-1EB4F006558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BB290E5-0242-4E13-8450-672BC5A59F67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9EDFD7-83CB-4D7B-8E81-142AAD257C7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012FB1-5D25-41E8-A9CE-0B9F9343EB98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F0100B-3F79-492C-B4CA-1B02700AD52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D27B29-7A0B-46A3-B355-8C30A16E6FF2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AD6993-3A27-4B7A-B7A6-2A64C16384B3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2CB0C5C-1F17-4306-9C66-AA69635E68AF}" type="datetimeFigureOut">
              <a:rPr lang="sr-Latn-CS" smtClean="0"/>
              <a:pPr>
                <a:defRPr/>
              </a:pPr>
              <a:t>10.3.2015.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8FF7C56-55B3-4C5D-9334-03D2944D147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3" r:id="rId1"/>
    <p:sldLayoutId id="2147484394" r:id="rId2"/>
    <p:sldLayoutId id="2147484395" r:id="rId3"/>
    <p:sldLayoutId id="2147484396" r:id="rId4"/>
    <p:sldLayoutId id="2147484397" r:id="rId5"/>
    <p:sldLayoutId id="2147484398" r:id="rId6"/>
    <p:sldLayoutId id="2147484399" r:id="rId7"/>
    <p:sldLayoutId id="2147484400" r:id="rId8"/>
    <p:sldLayoutId id="2147484401" r:id="rId9"/>
    <p:sldLayoutId id="2147484402" r:id="rId10"/>
    <p:sldLayoutId id="21474844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zg.t-com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English for Tax Administration Study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err="1" smtClean="0">
                <a:hlinkClick r:id="rId2"/>
              </a:rPr>
              <a:t>miljen.matijasevic</a:t>
            </a:r>
            <a:r>
              <a:rPr lang="hr-HR" sz="1900" dirty="0" smtClean="0">
                <a:hlinkClick r:id="rId2"/>
              </a:rPr>
              <a:t>@</a:t>
            </a:r>
            <a:r>
              <a:rPr lang="hr-HR" sz="1900" dirty="0" err="1" smtClean="0">
                <a:hlinkClick r:id="rId2"/>
              </a:rPr>
              <a:t>gmail.com</a:t>
            </a:r>
            <a:endParaRPr lang="hr-HR" sz="19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err="1" smtClean="0"/>
              <a:t>Session</a:t>
            </a:r>
            <a:r>
              <a:rPr lang="hr-HR" dirty="0" smtClean="0"/>
              <a:t> 1, 10 Mar 2015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Taxes (verbs)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36691150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Taxes (verbs)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Key vocabulary 1:</a:t>
            </a:r>
          </a:p>
          <a:p>
            <a:endParaRPr lang="hr-HR" sz="2000" dirty="0" smtClean="0"/>
          </a:p>
          <a:p>
            <a:pPr>
              <a:lnSpc>
                <a:spcPct val="150000"/>
              </a:lnSpc>
            </a:pPr>
            <a:r>
              <a:rPr lang="hr-HR" sz="2000" dirty="0" smtClean="0"/>
              <a:t>impose a tax – </a:t>
            </a:r>
            <a:r>
              <a:rPr lang="hr-HR" sz="2000" i="1" dirty="0" smtClean="0"/>
              <a:t>uvesti, nametnuti porez</a:t>
            </a:r>
          </a:p>
          <a:p>
            <a:pPr>
              <a:lnSpc>
                <a:spcPct val="150000"/>
              </a:lnSpc>
            </a:pPr>
            <a:r>
              <a:rPr lang="hr-HR" sz="2000" dirty="0" smtClean="0"/>
              <a:t>levy, collect a tax – </a:t>
            </a:r>
            <a:r>
              <a:rPr lang="hr-HR" sz="2000" i="1" dirty="0" smtClean="0"/>
              <a:t>ubirati porez</a:t>
            </a:r>
            <a:endParaRPr lang="en-US" sz="2000" i="1" dirty="0" smtClean="0"/>
          </a:p>
          <a:p>
            <a:pPr>
              <a:lnSpc>
                <a:spcPct val="150000"/>
              </a:lnSpc>
            </a:pPr>
            <a:r>
              <a:rPr lang="hr-HR" sz="2000" dirty="0" err="1" smtClean="0"/>
              <a:t>avoid</a:t>
            </a:r>
            <a:r>
              <a:rPr lang="hr-HR" sz="2000" dirty="0" smtClean="0"/>
              <a:t> / </a:t>
            </a:r>
            <a:r>
              <a:rPr lang="hr-HR" sz="2000" dirty="0" smtClean="0"/>
              <a:t>evade (paying) a tax – </a:t>
            </a:r>
            <a:r>
              <a:rPr lang="hr-HR" sz="1800" i="1" dirty="0" smtClean="0"/>
              <a:t>izbjeći plaćanje </a:t>
            </a:r>
            <a:r>
              <a:rPr lang="hr-HR" sz="1800" i="1" dirty="0" smtClean="0"/>
              <a:t>poreza / </a:t>
            </a:r>
            <a:r>
              <a:rPr lang="hr-HR" sz="1800" i="1" dirty="0" smtClean="0"/>
              <a:t>utajiti porez</a:t>
            </a:r>
            <a:endParaRPr lang="hr-HR" sz="2000" i="1" dirty="0" smtClean="0"/>
          </a:p>
          <a:p>
            <a:pPr>
              <a:lnSpc>
                <a:spcPct val="150000"/>
              </a:lnSpc>
            </a:pPr>
            <a:r>
              <a:rPr lang="hr-HR" sz="2000" dirty="0" smtClean="0"/>
              <a:t>raise, increase – </a:t>
            </a:r>
            <a:r>
              <a:rPr lang="hr-HR" sz="2000" i="1" dirty="0" smtClean="0"/>
              <a:t>povećati porez, povisiti stopu poreza</a:t>
            </a:r>
          </a:p>
          <a:p>
            <a:pPr>
              <a:lnSpc>
                <a:spcPct val="150000"/>
              </a:lnSpc>
            </a:pPr>
            <a:r>
              <a:rPr lang="hr-HR" sz="2000" dirty="0" smtClean="0"/>
              <a:t>cut, reduce, lower – </a:t>
            </a:r>
            <a:r>
              <a:rPr lang="hr-HR" sz="2000" i="1" dirty="0" smtClean="0"/>
              <a:t>smanjiti porez, sniziti stopu poreza</a:t>
            </a:r>
            <a:endParaRPr lang="en-US" sz="2000" i="1" dirty="0" smtClean="0"/>
          </a:p>
          <a:p>
            <a:pPr>
              <a:lnSpc>
                <a:spcPct val="150000"/>
              </a:lnSpc>
            </a:pPr>
            <a:r>
              <a:rPr lang="hr-HR" sz="2000" dirty="0" smtClean="0"/>
              <a:t>rescind, revoke a tax – </a:t>
            </a:r>
            <a:r>
              <a:rPr lang="hr-HR" sz="2000" i="1" dirty="0" smtClean="0"/>
              <a:t>ukinuti porez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 dirty="0" smtClean="0"/>
              <a:t>Taxes – </a:t>
            </a:r>
            <a:r>
              <a:rPr lang="hr-HR" sz="2400" dirty="0" smtClean="0"/>
              <a:t>match them with their Croatian translations</a:t>
            </a:r>
            <a:endParaRPr lang="hr-H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income tax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excise tax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import tax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err="1" smtClean="0"/>
              <a:t>sales</a:t>
            </a:r>
            <a:r>
              <a:rPr lang="hr-HR" dirty="0" smtClean="0"/>
              <a:t> tax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gift tax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property tax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inheritance tax</a:t>
            </a:r>
          </a:p>
          <a:p>
            <a:pPr marL="514350" indent="-514350">
              <a:buFont typeface="+mj-lt"/>
              <a:buAutoNum type="alphaUcPeriod"/>
            </a:pPr>
            <a:r>
              <a:rPr lang="hr-HR" dirty="0" smtClean="0"/>
              <a:t>property sales tax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86248" y="1447800"/>
            <a:ext cx="4396742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porez na nasljedstvo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porez na uvoz robe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porez na imovinu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porez na dohodak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porez na darove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porez na promet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porez na </a:t>
            </a:r>
            <a:r>
              <a:rPr lang="hr-HR" dirty="0" smtClean="0"/>
              <a:t>promet </a:t>
            </a:r>
            <a:r>
              <a:rPr lang="hr-HR" dirty="0" smtClean="0"/>
              <a:t>nekretnina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trošarina</a:t>
            </a:r>
          </a:p>
          <a:p>
            <a:pPr marL="514350" indent="-514350">
              <a:buFont typeface="+mj-lt"/>
              <a:buAutoNum type="arabicPeriod"/>
            </a:pP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Taxes (verbs) – exercise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Translate the following sentences:</a:t>
            </a:r>
          </a:p>
          <a:p>
            <a:endParaRPr lang="hr-HR" sz="2000" i="1" dirty="0" smtClean="0"/>
          </a:p>
          <a:p>
            <a:r>
              <a:rPr lang="hr-HR" sz="2000" i="1" dirty="0" smtClean="0"/>
              <a:t>Michael </a:t>
            </a:r>
            <a:r>
              <a:rPr lang="hr-HR" sz="2000" i="1" dirty="0" smtClean="0"/>
              <a:t>is in </a:t>
            </a:r>
            <a:r>
              <a:rPr lang="hr-HR" sz="2000" i="1" dirty="0" err="1" smtClean="0"/>
              <a:t>court</a:t>
            </a:r>
            <a:r>
              <a:rPr lang="hr-HR" sz="2000" i="1" dirty="0" smtClean="0"/>
              <a:t> </a:t>
            </a:r>
            <a:r>
              <a:rPr lang="hr-HR" sz="2000" i="1" dirty="0" smtClean="0"/>
              <a:t>for </a:t>
            </a:r>
            <a:r>
              <a:rPr lang="hr-HR" sz="2000" i="1" dirty="0" err="1" smtClean="0"/>
              <a:t>tax</a:t>
            </a:r>
            <a:r>
              <a:rPr lang="hr-HR" sz="2000" i="1" dirty="0" smtClean="0"/>
              <a:t> </a:t>
            </a:r>
            <a:r>
              <a:rPr lang="hr-HR" sz="2000" i="1" dirty="0" err="1" smtClean="0"/>
              <a:t>evasion</a:t>
            </a:r>
            <a:r>
              <a:rPr lang="hr-HR" sz="2000" i="1" dirty="0" smtClean="0"/>
              <a:t>.</a:t>
            </a:r>
            <a:endParaRPr lang="hr-HR" sz="2000" i="1" dirty="0" smtClean="0"/>
          </a:p>
          <a:p>
            <a:endParaRPr lang="hr-HR" sz="2000" i="1" dirty="0" smtClean="0"/>
          </a:p>
          <a:p>
            <a:r>
              <a:rPr lang="hr-HR" sz="2000" i="1" dirty="0" err="1" smtClean="0"/>
              <a:t>The</a:t>
            </a:r>
            <a:r>
              <a:rPr lang="hr-HR" sz="2000" i="1" dirty="0" smtClean="0"/>
              <a:t> </a:t>
            </a:r>
            <a:r>
              <a:rPr lang="hr-HR" sz="2000" i="1" dirty="0" smtClean="0"/>
              <a:t>state has imposed a new sales tax and rescinded the old one.</a:t>
            </a:r>
          </a:p>
          <a:p>
            <a:endParaRPr lang="hr-HR" sz="2000" dirty="0" smtClean="0"/>
          </a:p>
          <a:p>
            <a:r>
              <a:rPr lang="hr-HR" sz="2000" i="1" dirty="0" err="1" smtClean="0"/>
              <a:t>The</a:t>
            </a:r>
            <a:r>
              <a:rPr lang="hr-HR" sz="2000" i="1" dirty="0" smtClean="0"/>
              <a:t> </a:t>
            </a:r>
            <a:r>
              <a:rPr lang="hr-HR" sz="2000" i="1" dirty="0" smtClean="0"/>
              <a:t>property sales tax has been reduced to 2%.</a:t>
            </a:r>
          </a:p>
          <a:p>
            <a:endParaRPr lang="hr-HR" sz="2000" i="1" dirty="0" smtClean="0"/>
          </a:p>
          <a:p>
            <a:r>
              <a:rPr lang="hr-HR" sz="2000" i="1" dirty="0" err="1" smtClean="0"/>
              <a:t>Counties</a:t>
            </a:r>
            <a:r>
              <a:rPr lang="hr-HR" sz="2000" i="1" dirty="0" smtClean="0"/>
              <a:t> </a:t>
            </a:r>
            <a:r>
              <a:rPr lang="hr-HR" sz="2000" i="1" dirty="0" smtClean="0"/>
              <a:t>levy gift and inheritance taxes.</a:t>
            </a:r>
          </a:p>
          <a:p>
            <a:endParaRPr lang="hr-HR" sz="2000" i="1" dirty="0" smtClean="0"/>
          </a:p>
          <a:p>
            <a:r>
              <a:rPr lang="hr-HR" sz="2000" i="1" dirty="0" err="1" smtClean="0"/>
              <a:t>The</a:t>
            </a:r>
            <a:r>
              <a:rPr lang="hr-HR" sz="2000" i="1" dirty="0" smtClean="0"/>
              <a:t> </a:t>
            </a:r>
            <a:r>
              <a:rPr lang="hr-HR" sz="2000" i="1" dirty="0" smtClean="0"/>
              <a:t>income tax has been raised this year.</a:t>
            </a:r>
            <a:endParaRPr lang="en-US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Taxes (verbs) – exercise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Translate the following sentences:</a:t>
            </a:r>
          </a:p>
          <a:p>
            <a:r>
              <a:rPr lang="hr-HR" sz="2000" i="1" dirty="0"/>
              <a:t>Michael </a:t>
            </a:r>
            <a:r>
              <a:rPr lang="hr-HR" sz="2000" i="1" dirty="0" err="1"/>
              <a:t>is</a:t>
            </a:r>
            <a:r>
              <a:rPr lang="hr-HR" sz="2000" i="1" dirty="0"/>
              <a:t> </a:t>
            </a:r>
            <a:r>
              <a:rPr lang="hr-HR" sz="2000" i="1" dirty="0" err="1"/>
              <a:t>in</a:t>
            </a:r>
            <a:r>
              <a:rPr lang="hr-HR" sz="2000" i="1" dirty="0"/>
              <a:t> </a:t>
            </a:r>
            <a:r>
              <a:rPr lang="hr-HR" sz="2000" i="1" dirty="0" err="1"/>
              <a:t>court</a:t>
            </a:r>
            <a:r>
              <a:rPr lang="hr-HR" sz="2000" i="1" dirty="0"/>
              <a:t> for </a:t>
            </a:r>
            <a:r>
              <a:rPr lang="hr-HR" sz="2000" i="1" dirty="0" err="1"/>
              <a:t>tax</a:t>
            </a:r>
            <a:r>
              <a:rPr lang="hr-HR" sz="2000" i="1" dirty="0"/>
              <a:t> </a:t>
            </a:r>
            <a:r>
              <a:rPr lang="hr-HR" sz="2000" i="1" dirty="0" err="1"/>
              <a:t>evasion</a:t>
            </a:r>
            <a:r>
              <a:rPr lang="hr-HR" sz="2000" i="1" dirty="0"/>
              <a:t>.</a:t>
            </a:r>
          </a:p>
          <a:p>
            <a:pPr marL="0" indent="0">
              <a:buNone/>
            </a:pPr>
            <a:r>
              <a:rPr lang="hr-HR" sz="2000" dirty="0" smtClean="0"/>
              <a:t>	Michael </a:t>
            </a:r>
            <a:r>
              <a:rPr lang="hr-HR" sz="2000" dirty="0" smtClean="0"/>
              <a:t>je na sudu jer je utajio porez.</a:t>
            </a:r>
          </a:p>
          <a:p>
            <a:r>
              <a:rPr lang="hr-HR" sz="2000" i="1" dirty="0" err="1" smtClean="0"/>
              <a:t>The</a:t>
            </a:r>
            <a:r>
              <a:rPr lang="hr-HR" sz="2000" i="1" dirty="0" smtClean="0"/>
              <a:t> </a:t>
            </a:r>
            <a:r>
              <a:rPr lang="hr-HR" sz="2000" i="1" dirty="0" err="1"/>
              <a:t>state</a:t>
            </a:r>
            <a:r>
              <a:rPr lang="hr-HR" sz="2000" i="1" dirty="0"/>
              <a:t> </a:t>
            </a:r>
            <a:r>
              <a:rPr lang="hr-HR" sz="2000" i="1" dirty="0" err="1"/>
              <a:t>has</a:t>
            </a:r>
            <a:r>
              <a:rPr lang="hr-HR" sz="2000" i="1" dirty="0"/>
              <a:t> </a:t>
            </a:r>
            <a:r>
              <a:rPr lang="hr-HR" sz="2000" i="1" dirty="0" err="1"/>
              <a:t>imposed</a:t>
            </a:r>
            <a:r>
              <a:rPr lang="hr-HR" sz="2000" i="1" dirty="0"/>
              <a:t> a </a:t>
            </a:r>
            <a:r>
              <a:rPr lang="hr-HR" sz="2000" i="1" dirty="0" err="1"/>
              <a:t>new</a:t>
            </a:r>
            <a:r>
              <a:rPr lang="hr-HR" sz="2000" i="1" dirty="0"/>
              <a:t> </a:t>
            </a:r>
            <a:r>
              <a:rPr lang="hr-HR" sz="2000" i="1" dirty="0" err="1"/>
              <a:t>sales</a:t>
            </a:r>
            <a:r>
              <a:rPr lang="hr-HR" sz="2000" i="1" dirty="0"/>
              <a:t> </a:t>
            </a:r>
            <a:r>
              <a:rPr lang="hr-HR" sz="2000" i="1" dirty="0" err="1"/>
              <a:t>tax</a:t>
            </a:r>
            <a:r>
              <a:rPr lang="hr-HR" sz="2000" i="1" dirty="0"/>
              <a:t> </a:t>
            </a:r>
            <a:r>
              <a:rPr lang="hr-HR" sz="2000" i="1" dirty="0" err="1"/>
              <a:t>and</a:t>
            </a:r>
            <a:r>
              <a:rPr lang="hr-HR" sz="2000" i="1" dirty="0"/>
              <a:t> </a:t>
            </a:r>
            <a:r>
              <a:rPr lang="hr-HR" sz="2000" i="1" dirty="0" err="1"/>
              <a:t>rescinded</a:t>
            </a:r>
            <a:r>
              <a:rPr lang="hr-HR" sz="2000" i="1" dirty="0"/>
              <a:t> </a:t>
            </a:r>
            <a:r>
              <a:rPr lang="hr-HR" sz="2000" i="1" dirty="0" err="1"/>
              <a:t>the</a:t>
            </a:r>
            <a:r>
              <a:rPr lang="hr-HR" sz="2000" i="1" dirty="0"/>
              <a:t> </a:t>
            </a:r>
            <a:r>
              <a:rPr lang="hr-HR" sz="2000" i="1" dirty="0" err="1"/>
              <a:t>old</a:t>
            </a:r>
            <a:r>
              <a:rPr lang="hr-HR" sz="2000" i="1" dirty="0"/>
              <a:t> one.</a:t>
            </a:r>
          </a:p>
          <a:p>
            <a:pPr marL="0" indent="0">
              <a:buNone/>
            </a:pPr>
            <a:r>
              <a:rPr lang="hr-HR" sz="2000" dirty="0" smtClean="0"/>
              <a:t>	Država </a:t>
            </a:r>
            <a:r>
              <a:rPr lang="hr-HR" sz="2000" dirty="0" smtClean="0"/>
              <a:t>je nametnula novi porez na promet i ukinula stari.</a:t>
            </a:r>
          </a:p>
          <a:p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/>
              <a:t>property</a:t>
            </a:r>
            <a:r>
              <a:rPr lang="hr-HR" sz="2000" dirty="0"/>
              <a:t> </a:t>
            </a:r>
            <a:r>
              <a:rPr lang="hr-HR" sz="2000" dirty="0" err="1"/>
              <a:t>sales</a:t>
            </a:r>
            <a:r>
              <a:rPr lang="hr-HR" sz="2000" dirty="0"/>
              <a:t> </a:t>
            </a:r>
            <a:r>
              <a:rPr lang="hr-HR" sz="2000" dirty="0" err="1"/>
              <a:t>tax</a:t>
            </a:r>
            <a:r>
              <a:rPr lang="hr-HR" sz="2000" dirty="0"/>
              <a:t> </a:t>
            </a:r>
            <a:r>
              <a:rPr lang="hr-HR" sz="2000" dirty="0" err="1"/>
              <a:t>has</a:t>
            </a:r>
            <a:r>
              <a:rPr lang="hr-HR" sz="2000" dirty="0"/>
              <a:t> </a:t>
            </a:r>
            <a:r>
              <a:rPr lang="hr-HR" sz="2000" dirty="0" err="1"/>
              <a:t>been</a:t>
            </a:r>
            <a:r>
              <a:rPr lang="hr-HR" sz="2000" dirty="0"/>
              <a:t> </a:t>
            </a:r>
            <a:r>
              <a:rPr lang="hr-HR" sz="2000" dirty="0" err="1"/>
              <a:t>reduced</a:t>
            </a:r>
            <a:r>
              <a:rPr lang="hr-HR" sz="2000" dirty="0"/>
              <a:t> to 2</a:t>
            </a:r>
            <a:r>
              <a:rPr lang="hr-HR" sz="2000" dirty="0" smtClean="0"/>
              <a:t>%.</a:t>
            </a:r>
          </a:p>
          <a:p>
            <a:pPr marL="0" indent="0">
              <a:buNone/>
            </a:pPr>
            <a:r>
              <a:rPr lang="hr-HR" sz="2000" dirty="0" smtClean="0"/>
              <a:t>	Porez </a:t>
            </a:r>
            <a:r>
              <a:rPr lang="hr-HR" sz="2000" dirty="0" smtClean="0"/>
              <a:t>na promet nekretnina smanjen je na 2</a:t>
            </a:r>
            <a:r>
              <a:rPr lang="hr-HR" sz="2000" dirty="0" smtClean="0"/>
              <a:t>%.</a:t>
            </a:r>
            <a:endParaRPr lang="hr-HR" sz="2000" dirty="0" smtClean="0"/>
          </a:p>
          <a:p>
            <a:r>
              <a:rPr lang="hr-HR" sz="2000" i="1" dirty="0" err="1"/>
              <a:t>Counties</a:t>
            </a:r>
            <a:r>
              <a:rPr lang="hr-HR" sz="2000" i="1" dirty="0"/>
              <a:t> </a:t>
            </a:r>
            <a:r>
              <a:rPr lang="hr-HR" sz="2000" i="1" dirty="0" err="1"/>
              <a:t>levy</a:t>
            </a:r>
            <a:r>
              <a:rPr lang="hr-HR" sz="2000" i="1" dirty="0"/>
              <a:t> </a:t>
            </a:r>
            <a:r>
              <a:rPr lang="hr-HR" sz="2000" i="1" dirty="0" err="1"/>
              <a:t>gift</a:t>
            </a:r>
            <a:r>
              <a:rPr lang="hr-HR" sz="2000" i="1" dirty="0"/>
              <a:t> </a:t>
            </a:r>
            <a:r>
              <a:rPr lang="hr-HR" sz="2000" i="1" dirty="0" err="1"/>
              <a:t>and</a:t>
            </a:r>
            <a:r>
              <a:rPr lang="hr-HR" sz="2000" i="1" dirty="0"/>
              <a:t> </a:t>
            </a:r>
            <a:r>
              <a:rPr lang="hr-HR" sz="2000" i="1" dirty="0" err="1"/>
              <a:t>inheritance</a:t>
            </a:r>
            <a:r>
              <a:rPr lang="hr-HR" sz="2000" i="1" dirty="0"/>
              <a:t> </a:t>
            </a:r>
            <a:r>
              <a:rPr lang="hr-HR" sz="2000" i="1" dirty="0" err="1"/>
              <a:t>taxes</a:t>
            </a:r>
            <a:r>
              <a:rPr lang="hr-HR" sz="2000" i="1" dirty="0"/>
              <a:t>.</a:t>
            </a:r>
          </a:p>
          <a:p>
            <a:pPr marL="0" indent="0">
              <a:buNone/>
            </a:pPr>
            <a:r>
              <a:rPr lang="hr-HR" sz="2000" dirty="0" smtClean="0"/>
              <a:t>	Županije </a:t>
            </a:r>
            <a:r>
              <a:rPr lang="hr-HR" sz="2000" dirty="0" smtClean="0"/>
              <a:t>ubiru porez na darove i nasljedstvo.</a:t>
            </a:r>
          </a:p>
          <a:p>
            <a:r>
              <a:rPr lang="hr-HR" sz="2000" i="1" dirty="0" err="1" smtClean="0"/>
              <a:t>The</a:t>
            </a:r>
            <a:r>
              <a:rPr lang="hr-HR" sz="2000" i="1" dirty="0" smtClean="0"/>
              <a:t> </a:t>
            </a:r>
            <a:r>
              <a:rPr lang="hr-HR" sz="2000" i="1" dirty="0" err="1"/>
              <a:t>income</a:t>
            </a:r>
            <a:r>
              <a:rPr lang="hr-HR" sz="2000" i="1" dirty="0"/>
              <a:t> </a:t>
            </a:r>
            <a:r>
              <a:rPr lang="hr-HR" sz="2000" i="1" dirty="0" err="1"/>
              <a:t>tax</a:t>
            </a:r>
            <a:r>
              <a:rPr lang="hr-HR" sz="2000" i="1" dirty="0"/>
              <a:t> </a:t>
            </a:r>
            <a:r>
              <a:rPr lang="hr-HR" sz="2000" i="1" dirty="0" err="1"/>
              <a:t>has</a:t>
            </a:r>
            <a:r>
              <a:rPr lang="hr-HR" sz="2000" i="1" dirty="0"/>
              <a:t> </a:t>
            </a:r>
            <a:r>
              <a:rPr lang="hr-HR" sz="2000" i="1" dirty="0" err="1"/>
              <a:t>been</a:t>
            </a:r>
            <a:r>
              <a:rPr lang="hr-HR" sz="2000" i="1" dirty="0"/>
              <a:t> </a:t>
            </a:r>
            <a:r>
              <a:rPr lang="hr-HR" sz="2000" i="1" dirty="0" err="1"/>
              <a:t>raised</a:t>
            </a:r>
            <a:r>
              <a:rPr lang="hr-HR" sz="2000" i="1" dirty="0"/>
              <a:t> </a:t>
            </a:r>
            <a:r>
              <a:rPr lang="hr-HR" sz="2000" i="1" dirty="0" err="1"/>
              <a:t>this</a:t>
            </a:r>
            <a:r>
              <a:rPr lang="hr-HR" sz="2000" i="1" dirty="0"/>
              <a:t> </a:t>
            </a:r>
            <a:r>
              <a:rPr lang="hr-HR" sz="2000" i="1" dirty="0" err="1"/>
              <a:t>year</a:t>
            </a:r>
            <a:r>
              <a:rPr lang="hr-HR" sz="2000" i="1" dirty="0"/>
              <a:t>.</a:t>
            </a:r>
            <a:endParaRPr lang="en-US" sz="2000" i="1" dirty="0"/>
          </a:p>
          <a:p>
            <a:pPr marL="0" indent="0">
              <a:buNone/>
            </a:pPr>
            <a:r>
              <a:rPr lang="hr-HR" sz="2000" dirty="0" smtClean="0"/>
              <a:t>	Ove </a:t>
            </a:r>
            <a:r>
              <a:rPr lang="hr-HR" sz="2000" dirty="0" smtClean="0"/>
              <a:t>je godine povećan porez na dohodak</a:t>
            </a:r>
            <a:r>
              <a:rPr lang="hr-HR" sz="2000" dirty="0" smtClean="0"/>
              <a:t>.</a:t>
            </a:r>
            <a:endParaRPr lang="hr-HR" sz="2000" dirty="0" smtClean="0"/>
          </a:p>
        </p:txBody>
      </p:sp>
    </p:spTree>
    <p:extLst>
      <p:ext uri="{BB962C8B-B14F-4D97-AF65-F5344CB8AC3E}">
        <p14:creationId xmlns:p14="http://schemas.microsoft.com/office/powerpoint/2010/main" val="32912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2400" dirty="0" err="1" smtClean="0"/>
              <a:t>English</a:t>
            </a:r>
            <a:r>
              <a:rPr lang="hr-HR" sz="2400" dirty="0" smtClean="0"/>
              <a:t> for </a:t>
            </a:r>
            <a:r>
              <a:rPr lang="hr-HR" sz="2400" dirty="0" err="1" smtClean="0"/>
              <a:t>Tax</a:t>
            </a:r>
            <a:r>
              <a:rPr lang="hr-HR" sz="2400" dirty="0" smtClean="0"/>
              <a:t> </a:t>
            </a:r>
            <a:r>
              <a:rPr lang="hr-HR" sz="2400" dirty="0" err="1" smtClean="0"/>
              <a:t>Administration</a:t>
            </a:r>
            <a:r>
              <a:rPr lang="hr-HR" sz="2400" dirty="0" smtClean="0"/>
              <a:t> 4 – </a:t>
            </a:r>
            <a:r>
              <a:rPr lang="hr-HR" sz="2400" dirty="0" err="1" smtClean="0"/>
              <a:t>Course</a:t>
            </a:r>
            <a:r>
              <a:rPr lang="hr-HR" sz="2400" dirty="0" smtClean="0"/>
              <a:t> </a:t>
            </a:r>
            <a:r>
              <a:rPr lang="hr-HR" sz="2400" dirty="0" err="1" smtClean="0"/>
              <a:t>outline</a:t>
            </a:r>
            <a:endParaRPr lang="hr-HR" sz="2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Coursebook: Javornik Čubrić, M., </a:t>
            </a:r>
            <a:r>
              <a:rPr lang="hr-HR" i="1" dirty="0" smtClean="0"/>
              <a:t>English for Tax Administration Study</a:t>
            </a:r>
            <a:r>
              <a:rPr lang="hr-HR" dirty="0" smtClean="0"/>
              <a:t>, Društveno veleučilište u Zagrebu, 2009.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presentations available at </a:t>
            </a:r>
            <a:r>
              <a:rPr lang="hr-HR" dirty="0"/>
              <a:t>http://</a:t>
            </a:r>
            <a:r>
              <a:rPr lang="hr-HR" dirty="0" smtClean="0"/>
              <a:t>www.pravo.unizg.hr/SJ/predmet/ejzps4/nastavni_materijali/miljen_matijasevic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English for </a:t>
            </a:r>
            <a:r>
              <a:rPr lang="hr-HR" sz="3600" dirty="0" err="1" smtClean="0"/>
              <a:t>Tax</a:t>
            </a:r>
            <a:r>
              <a:rPr lang="hr-HR" sz="3600" dirty="0" smtClean="0"/>
              <a:t> 4</a:t>
            </a:r>
            <a:br>
              <a:rPr lang="hr-HR" sz="3600" dirty="0" smtClean="0"/>
            </a:br>
            <a:r>
              <a:rPr lang="hr-HR" sz="2700" dirty="0" err="1" smtClean="0"/>
              <a:t>course</a:t>
            </a:r>
            <a:r>
              <a:rPr lang="hr-HR" sz="2700" dirty="0" smtClean="0"/>
              <a:t> </a:t>
            </a:r>
            <a:r>
              <a:rPr lang="hr-HR" sz="2700" dirty="0" err="1" smtClean="0"/>
              <a:t>syllabus</a:t>
            </a:r>
            <a:endParaRPr lang="hr-HR" sz="31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85750" y="1571625"/>
            <a:ext cx="8643938" cy="4929188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10 Mar 2015 – Introduction to the Course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17 Mar 2015 –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</a:t>
            </a:r>
            <a:endParaRPr lang="hr-H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24 Mar 2015 – 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Electronic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</a:t>
            </a:r>
            <a:endParaRPr lang="hr-H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31 Mar 2015 –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Monetary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Union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Euro</a:t>
            </a:r>
            <a:endParaRPr lang="hr-H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7 </a:t>
            </a:r>
            <a:r>
              <a:rPr lang="hr-HR" sz="2000" dirty="0" err="1" smtClean="0"/>
              <a:t>Apr</a:t>
            </a:r>
            <a:r>
              <a:rPr lang="hr-HR" sz="2000" dirty="0" smtClean="0"/>
              <a:t> 2015 –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Taxation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European Union</a:t>
            </a:r>
            <a:endParaRPr lang="hr-HR" sz="2000" b="1" dirty="0" smtClean="0"/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21 </a:t>
            </a:r>
            <a:r>
              <a:rPr lang="hr-HR" sz="2000" dirty="0" err="1" smtClean="0"/>
              <a:t>Apr</a:t>
            </a:r>
            <a:r>
              <a:rPr lang="hr-HR" sz="2000" dirty="0" smtClean="0"/>
              <a:t> 2015 –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European Court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Auditors</a:t>
            </a:r>
            <a:endParaRPr lang="hr-H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28 </a:t>
            </a:r>
            <a:r>
              <a:rPr lang="hr-HR" sz="2000" dirty="0" err="1" smtClean="0"/>
              <a:t>Apr</a:t>
            </a:r>
            <a:r>
              <a:rPr lang="hr-HR" sz="2000" dirty="0" smtClean="0"/>
              <a:t> 2015 – 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 Anti-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Fraud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Office</a:t>
            </a:r>
            <a:endParaRPr lang="hr-H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Wingdings 3" pitchFamily="18" charset="2"/>
              <a:buAutoNum type="arabicPeriod"/>
              <a:defRPr/>
            </a:pPr>
            <a:r>
              <a:rPr lang="hr-HR" sz="2000" dirty="0" smtClean="0"/>
              <a:t>5 May 2015 –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</a:t>
            </a:r>
            <a:endParaRPr lang="hr-H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3" pitchFamily="18" charset="2"/>
              <a:buAutoNum type="arabicPeriod"/>
              <a:defRPr/>
            </a:pPr>
            <a:r>
              <a:rPr lang="hr-HR" sz="2000" dirty="0" smtClean="0"/>
              <a:t>12 May 2015 – Final Revision</a:t>
            </a:r>
            <a:endParaRPr lang="hr-H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3" pitchFamily="18" charset="2"/>
              <a:buAutoNum type="arabicPeriod"/>
              <a:defRPr/>
            </a:pPr>
            <a:r>
              <a:rPr lang="hr-HR" sz="2000" dirty="0" smtClean="0"/>
              <a:t>19 May 2015 – </a:t>
            </a:r>
            <a:r>
              <a:rPr lang="hr-HR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End-of-term Test</a:t>
            </a:r>
            <a:endParaRPr lang="hr-HR" sz="2000" dirty="0" smtClean="0"/>
          </a:p>
          <a:p>
            <a:pPr marL="514350" indent="-514350">
              <a:buFont typeface="Wingdings 3" pitchFamily="18" charset="2"/>
              <a:buAutoNum type="arabicPeriod"/>
              <a:defRPr/>
            </a:pPr>
            <a:r>
              <a:rPr lang="hr-HR" sz="2000" dirty="0" smtClean="0"/>
              <a:t>26 May 2015 – Signatures and tutorials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Attendance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mtClean="0"/>
          </a:p>
          <a:p>
            <a:r>
              <a:rPr lang="hr-HR" smtClean="0"/>
              <a:t>Optional</a:t>
            </a:r>
          </a:p>
          <a:p>
            <a:endParaRPr lang="hr-HR" smtClean="0"/>
          </a:p>
          <a:p>
            <a:r>
              <a:rPr lang="hr-HR" smtClean="0"/>
              <a:t>Regular attendance </a:t>
            </a:r>
          </a:p>
          <a:p>
            <a:pPr>
              <a:buFont typeface="Wingdings 2" pitchFamily="18" charset="2"/>
              <a:buNone/>
            </a:pPr>
            <a:r>
              <a:rPr lang="hr-HR" smtClean="0"/>
              <a:t>	(missing no more than 3 sessions)</a:t>
            </a:r>
          </a:p>
          <a:p>
            <a:pPr lvl="1"/>
            <a:endParaRPr lang="hr-HR" smtClean="0"/>
          </a:p>
          <a:p>
            <a:pPr lvl="1"/>
            <a:r>
              <a:rPr lang="hr-HR" smtClean="0"/>
              <a:t>opportunity to take the end-of-term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Requirements for the examination</a:t>
            </a:r>
            <a:endParaRPr lang="hr-H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r-HR" smtClean="0"/>
              <a:t>Mastering relevant vocabulary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r-H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r-HR" smtClean="0"/>
              <a:t>Being able to talk about the topics covered by the curriculum, using relevant terms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r-H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r-HR" smtClean="0"/>
              <a:t>The extra material covered in class will help you understand the content and prepare for the exam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r-H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r-HR" smtClean="0"/>
              <a:t>The exam will test the knowledge of the content presented in the coursebook and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Optional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0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presentations</a:t>
            </a:r>
            <a:r>
              <a:rPr lang="hr-HR" sz="2800" dirty="0" smtClean="0"/>
              <a:t> on topics more or less related to the curriculum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/>
              <a:t>duration: 15-20 minutes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/>
              <a:t>2-3 students prepare each presentation as a joint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Presentations</a:t>
            </a:r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>
            <a:normAutofit/>
          </a:bodyPr>
          <a:lstStyle/>
          <a:p>
            <a:endParaRPr lang="hr-HR" sz="2000" smtClean="0"/>
          </a:p>
          <a:p>
            <a:r>
              <a:rPr lang="hr-HR" sz="2800" smtClean="0"/>
              <a:t>Before giving the presentation, students MUST:</a:t>
            </a:r>
          </a:p>
          <a:p>
            <a:pPr lvl="1"/>
            <a:endParaRPr lang="hr-HR" smtClean="0"/>
          </a:p>
          <a:p>
            <a:pPr lvl="1"/>
            <a:r>
              <a:rPr lang="hr-HR" smtClean="0">
                <a:solidFill>
                  <a:schemeClr val="tx1"/>
                </a:solidFill>
              </a:rPr>
              <a:t>consult the lecturer about the topic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consult the lecturer about the sources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show the entire PP presentation, as well as the outline and notes at least one week before giving the presentation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consult the lecturer about the pronunciation of difficult words</a:t>
            </a:r>
          </a:p>
          <a:p>
            <a:endParaRPr lang="hr-H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Presentations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endParaRPr lang="hr-HR" sz="2000" smtClean="0"/>
          </a:p>
          <a:p>
            <a:r>
              <a:rPr lang="hr-HR" sz="2400" smtClean="0"/>
              <a:t>REWARD for participating in a successful presentation:</a:t>
            </a:r>
          </a:p>
          <a:p>
            <a:pPr lvl="1"/>
            <a:r>
              <a:rPr lang="hr-HR" sz="2000" smtClean="0"/>
              <a:t>you can SKIP the oral examination</a:t>
            </a:r>
          </a:p>
          <a:p>
            <a:pPr lvl="1"/>
            <a:endParaRPr lang="hr-HR" sz="2000" smtClean="0"/>
          </a:p>
          <a:p>
            <a:r>
              <a:rPr lang="hr-HR" sz="2400" smtClean="0"/>
              <a:t>HOWEVER...</a:t>
            </a:r>
          </a:p>
          <a:p>
            <a:pPr lvl="1"/>
            <a:r>
              <a:rPr lang="hr-HR" sz="2000" smtClean="0"/>
              <a:t>you still have to take the written test</a:t>
            </a:r>
          </a:p>
          <a:p>
            <a:pPr lvl="1"/>
            <a:r>
              <a:rPr lang="hr-HR" sz="2000" smtClean="0"/>
              <a:t>you MUST attend the classes</a:t>
            </a:r>
          </a:p>
          <a:p>
            <a:endParaRPr lang="hr-H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Taxes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1747</TotalTime>
  <Words>530</Words>
  <Application>Microsoft Office PowerPoint</Application>
  <PresentationFormat>On-screen Show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2</vt:lpstr>
      <vt:lpstr>Wingdings 3</vt:lpstr>
      <vt:lpstr>Opulent</vt:lpstr>
      <vt:lpstr>English for Tax Administration Study 4</vt:lpstr>
      <vt:lpstr>English for Tax Administration 4 – Course outline</vt:lpstr>
      <vt:lpstr>English for Tax 4 course syllabus</vt:lpstr>
      <vt:lpstr>Attendance</vt:lpstr>
      <vt:lpstr>Requirements for the examination</vt:lpstr>
      <vt:lpstr>Optional assignments</vt:lpstr>
      <vt:lpstr>Presentations</vt:lpstr>
      <vt:lpstr>Presentations</vt:lpstr>
      <vt:lpstr>Taxes</vt:lpstr>
      <vt:lpstr>Taxes (verbs)</vt:lpstr>
      <vt:lpstr>Taxes (verbs)</vt:lpstr>
      <vt:lpstr>Taxes – match them with their Croatian translations</vt:lpstr>
      <vt:lpstr>Taxes (verbs) – exercise</vt:lpstr>
      <vt:lpstr>Taxes (verbs) – exercise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95</cp:revision>
  <dcterms:created xsi:type="dcterms:W3CDTF">2008-09-29T13:50:14Z</dcterms:created>
  <dcterms:modified xsi:type="dcterms:W3CDTF">2015-03-10T09:27:12Z</dcterms:modified>
</cp:coreProperties>
</file>