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92" r:id="rId1"/>
  </p:sldMasterIdLst>
  <p:handoutMasterIdLst>
    <p:handoutMasterId r:id="rId17"/>
  </p:handoutMasterIdLst>
  <p:sldIdLst>
    <p:sldId id="256" r:id="rId2"/>
    <p:sldId id="330" r:id="rId3"/>
    <p:sldId id="376" r:id="rId4"/>
    <p:sldId id="355" r:id="rId5"/>
    <p:sldId id="384" r:id="rId6"/>
    <p:sldId id="385" r:id="rId7"/>
    <p:sldId id="383" r:id="rId8"/>
    <p:sldId id="381" r:id="rId9"/>
    <p:sldId id="382" r:id="rId10"/>
    <p:sldId id="373" r:id="rId11"/>
    <p:sldId id="370" r:id="rId12"/>
    <p:sldId id="374" r:id="rId13"/>
    <p:sldId id="368" r:id="rId14"/>
    <p:sldId id="386" r:id="rId15"/>
    <p:sldId id="313" r:id="rId16"/>
  </p:sldIdLst>
  <p:sldSz cx="9144000" cy="6858000" type="screen4x3"/>
  <p:notesSz cx="6858000" cy="9945688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618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0E1CB9F-7F5B-4127-B928-87DABBD3603E}" type="datetimeFigureOut">
              <a:rPr lang="sr-Latn-CS"/>
              <a:pPr>
                <a:defRPr/>
              </a:pPr>
              <a:t>24.3.2015.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845B391-2E26-4478-8E1E-DEA1765358CC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436385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6A39D8B-CEC8-403F-A580-EF2C5AD028BA}" type="datetimeFigureOut">
              <a:rPr lang="sr-Latn-CS" smtClean="0"/>
              <a:pPr>
                <a:defRPr/>
              </a:pPr>
              <a:t>24.3.2015.</a:t>
            </a:fld>
            <a:endParaRPr lang="hr-HR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A3FDDD2-2214-41C2-AE65-7E1A7119E6AD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3ACFAFD-F5A1-4BCE-8EA0-C9347C175FC0}" type="datetimeFigureOut">
              <a:rPr lang="sr-Latn-CS" smtClean="0"/>
              <a:pPr>
                <a:defRPr/>
              </a:pPr>
              <a:t>24.3.2015.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734A03C-0695-45CD-A431-7B1FBBBDB15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pPr>
              <a:defRPr/>
            </a:pPr>
            <a:fld id="{E877098B-6807-4C73-9479-A4A147823C62}" type="datetimeFigureOut">
              <a:rPr lang="sr-Latn-CS" smtClean="0"/>
              <a:pPr>
                <a:defRPr/>
              </a:pPr>
              <a:t>24.3.2015.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DF241BF1-7F27-40BC-8EAF-2A7A386A13D3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5DA23BC-B4C1-430E-A875-251444848251}" type="datetimeFigureOut">
              <a:rPr lang="sr-Latn-CS" smtClean="0"/>
              <a:pPr>
                <a:defRPr/>
              </a:pPr>
              <a:t>24.3.2015.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3B03B38-18A0-4BA8-9E9C-1F11C0F3BD7E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6CF940C9-378E-47E4-A5ED-B85913F769DD}" type="datetimeFigureOut">
              <a:rPr lang="sr-Latn-CS" smtClean="0"/>
              <a:pPr>
                <a:defRPr/>
              </a:pPr>
              <a:t>24.3.2015.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pPr>
              <a:defRPr/>
            </a:pPr>
            <a:fld id="{B8323BD2-03C1-40F1-A1AE-CCE008766143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AA27A1D-8EF4-437C-8368-4513D1E89650}" type="datetimeFigureOut">
              <a:rPr lang="sr-Latn-CS" smtClean="0"/>
              <a:pPr>
                <a:defRPr/>
              </a:pPr>
              <a:t>24.3.2015.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2B3C781-3360-4CA0-B600-36878D04655E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EE411A9-21ED-4725-AD95-D2FB58C7F10B}" type="datetimeFigureOut">
              <a:rPr lang="sr-Latn-CS" smtClean="0"/>
              <a:pPr>
                <a:defRPr/>
              </a:pPr>
              <a:t>24.3.2015.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9BDAB1F-CEBA-4E71-A9B0-541A26A0BDEF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F3E89B0-0DB8-48E9-B5A0-E9B9554A4EE4}" type="datetimeFigureOut">
              <a:rPr lang="sr-Latn-CS" smtClean="0"/>
              <a:pPr>
                <a:defRPr/>
              </a:pPr>
              <a:t>24.3.2015.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E861526-1E50-437C-AA41-1EB4F0065581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8BB290E5-0242-4E13-8450-672BC5A59F67}" type="datetimeFigureOut">
              <a:rPr lang="sr-Latn-CS" smtClean="0"/>
              <a:pPr>
                <a:defRPr/>
              </a:pPr>
              <a:t>24.3.2015.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29EDFD7-83CB-4D7B-8E81-142AAD257C7C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1012FB1-5D25-41E8-A9CE-0B9F9343EB98}" type="datetimeFigureOut">
              <a:rPr lang="sr-Latn-CS" smtClean="0"/>
              <a:pPr>
                <a:defRPr/>
              </a:pPr>
              <a:t>24.3.2015.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AF0100B-3F79-492C-B4CA-1B02700AD529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AD27B29-7A0B-46A3-B355-8C30A16E6FF2}" type="datetimeFigureOut">
              <a:rPr lang="sr-Latn-CS" smtClean="0"/>
              <a:pPr>
                <a:defRPr/>
              </a:pPr>
              <a:t>24.3.2015.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0AD6993-3A27-4B7A-B7A6-2A64C16384B3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22CB0C5C-1F17-4306-9C66-AA69635E68AF}" type="datetimeFigureOut">
              <a:rPr lang="sr-Latn-CS" smtClean="0"/>
              <a:pPr>
                <a:defRPr/>
              </a:pPr>
              <a:t>24.3.2015.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58FF7C56-55B3-4C5D-9334-03D2944D147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94" r:id="rId2"/>
    <p:sldLayoutId id="2147484395" r:id="rId3"/>
    <p:sldLayoutId id="2147484396" r:id="rId4"/>
    <p:sldLayoutId id="2147484397" r:id="rId5"/>
    <p:sldLayoutId id="2147484398" r:id="rId6"/>
    <p:sldLayoutId id="2147484399" r:id="rId7"/>
    <p:sldLayoutId id="2147484400" r:id="rId8"/>
    <p:sldLayoutId id="2147484401" r:id="rId9"/>
    <p:sldLayoutId id="2147484402" r:id="rId10"/>
    <p:sldLayoutId id="214748440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iljen.matijasevic@zg.t-com.h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dirty="0" smtClean="0"/>
              <a:t>English for Tax Administration Study 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389062"/>
          </a:xfrm>
        </p:spPr>
        <p:txBody>
          <a:bodyPr>
            <a:normAutofit lnSpcReduction="10000"/>
          </a:bodyPr>
          <a:lstStyle/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hr-HR" dirty="0" smtClean="0"/>
              <a:t>Lecturer: Miljen Matijašević</a:t>
            </a: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hr-HR" sz="1900" dirty="0" smtClean="0"/>
              <a:t>e-mail: </a:t>
            </a:r>
            <a:r>
              <a:rPr lang="hr-HR" sz="1900" dirty="0" err="1" smtClean="0">
                <a:hlinkClick r:id="rId2"/>
              </a:rPr>
              <a:t>miljen.matijasevic</a:t>
            </a:r>
            <a:r>
              <a:rPr lang="hr-HR" sz="1900" dirty="0" smtClean="0">
                <a:hlinkClick r:id="rId2"/>
              </a:rPr>
              <a:t>@</a:t>
            </a:r>
            <a:r>
              <a:rPr lang="hr-HR" sz="1900" dirty="0" err="1" smtClean="0">
                <a:hlinkClick r:id="rId2"/>
              </a:rPr>
              <a:t>gmail.com</a:t>
            </a:r>
            <a:endParaRPr lang="hr-HR" sz="1900" dirty="0" smtClean="0"/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hr-HR" sz="1900" dirty="0" smtClean="0"/>
              <a:t>G10, </a:t>
            </a:r>
            <a:r>
              <a:rPr lang="hr-HR" sz="1900" smtClean="0"/>
              <a:t>room </a:t>
            </a:r>
            <a:r>
              <a:rPr lang="hr-HR" sz="1900" smtClean="0"/>
              <a:t>6</a:t>
            </a:r>
            <a:endParaRPr lang="hr-HR" sz="1900" dirty="0" smtClean="0"/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hr-HR" dirty="0" err="1" smtClean="0"/>
              <a:t>Session</a:t>
            </a:r>
            <a:r>
              <a:rPr lang="hr-HR" dirty="0" smtClean="0"/>
              <a:t> </a:t>
            </a:r>
            <a:r>
              <a:rPr lang="hr-HR" dirty="0" smtClean="0"/>
              <a:t>3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E-Tax – HITRO.hr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r-HR" dirty="0" smtClean="0"/>
          </a:p>
          <a:p>
            <a:r>
              <a:rPr lang="hr-HR" dirty="0" smtClean="0"/>
              <a:t>Service of the Government of the RC for quick communication with citizens</a:t>
            </a:r>
          </a:p>
          <a:p>
            <a:endParaRPr lang="hr-HR" dirty="0" smtClean="0"/>
          </a:p>
          <a:p>
            <a:r>
              <a:rPr lang="hr-HR" dirty="0" smtClean="0"/>
              <a:t>Includes the following:</a:t>
            </a:r>
          </a:p>
          <a:p>
            <a:pPr lvl="1"/>
            <a:r>
              <a:rPr lang="hr-HR" dirty="0" smtClean="0"/>
              <a:t>e-Regos</a:t>
            </a:r>
          </a:p>
          <a:p>
            <a:pPr lvl="1"/>
            <a:r>
              <a:rPr lang="hr-HR" dirty="0" smtClean="0"/>
              <a:t>e-Katastar</a:t>
            </a:r>
          </a:p>
          <a:p>
            <a:pPr lvl="1"/>
            <a:r>
              <a:rPr lang="hr-HR" dirty="0" smtClean="0"/>
              <a:t>e-</a:t>
            </a:r>
            <a:r>
              <a:rPr lang="hr-HR" dirty="0" err="1" smtClean="0"/>
              <a:t>Tax</a:t>
            </a:r>
            <a:endParaRPr lang="hr-HR" dirty="0" smtClean="0"/>
          </a:p>
          <a:p>
            <a:pPr lvl="1"/>
            <a:r>
              <a:rPr lang="hr-HR" dirty="0" smtClean="0"/>
              <a:t>e-</a:t>
            </a:r>
            <a:r>
              <a:rPr lang="hr-HR" dirty="0" err="1" smtClean="0"/>
              <a:t>Pension</a:t>
            </a:r>
            <a:endParaRPr lang="hr-HR" dirty="0" smtClean="0"/>
          </a:p>
          <a:p>
            <a:pPr lvl="1"/>
            <a:r>
              <a:rPr lang="hr-HR" dirty="0" smtClean="0"/>
              <a:t>e-Health</a:t>
            </a:r>
          </a:p>
          <a:p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E-Tax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r-HR" dirty="0" smtClean="0"/>
          </a:p>
          <a:p>
            <a:r>
              <a:rPr lang="hr-HR" dirty="0" smtClean="0"/>
              <a:t>Internet services for taxpayers</a:t>
            </a:r>
          </a:p>
          <a:p>
            <a:endParaRPr lang="hr-HR" dirty="0" smtClean="0"/>
          </a:p>
          <a:p>
            <a:r>
              <a:rPr lang="hr-HR" dirty="0" smtClean="0"/>
              <a:t>Electronic communication with the Tax Administration and online delivery of tax forms</a:t>
            </a:r>
          </a:p>
          <a:p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E-</a:t>
            </a:r>
            <a:r>
              <a:rPr lang="hr-HR" dirty="0" err="1" smtClean="0"/>
              <a:t>business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err="1" smtClean="0"/>
              <a:t>What</a:t>
            </a:r>
            <a:r>
              <a:rPr lang="hr-HR" dirty="0" smtClean="0"/>
              <a:t> do </a:t>
            </a:r>
            <a:r>
              <a:rPr lang="hr-HR" dirty="0" err="1" smtClean="0"/>
              <a:t>you</a:t>
            </a:r>
            <a:r>
              <a:rPr lang="hr-HR" dirty="0" smtClean="0"/>
              <a:t> </a:t>
            </a:r>
            <a:r>
              <a:rPr lang="hr-HR" dirty="0" err="1" smtClean="0"/>
              <a:t>think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term</a:t>
            </a:r>
            <a:r>
              <a:rPr lang="hr-HR" dirty="0" smtClean="0"/>
              <a:t> e-</a:t>
            </a:r>
            <a:r>
              <a:rPr lang="hr-HR" dirty="0" err="1" smtClean="0"/>
              <a:t>business</a:t>
            </a:r>
            <a:r>
              <a:rPr lang="hr-HR" dirty="0" smtClean="0"/>
              <a:t> </a:t>
            </a:r>
            <a:r>
              <a:rPr lang="hr-HR" dirty="0" err="1" smtClean="0"/>
              <a:t>means</a:t>
            </a:r>
            <a:r>
              <a:rPr lang="hr-HR" dirty="0" smtClean="0"/>
              <a:t>?</a:t>
            </a:r>
          </a:p>
          <a:p>
            <a:endParaRPr lang="hr-HR" dirty="0" smtClean="0"/>
          </a:p>
          <a:p>
            <a:r>
              <a:rPr lang="hr-HR" dirty="0" smtClean="0"/>
              <a:t>Read about e-Business and e-PDV on pp.19-20</a:t>
            </a:r>
          </a:p>
          <a:p>
            <a:endParaRPr lang="hr-HR" dirty="0" smtClean="0"/>
          </a:p>
          <a:p>
            <a:pPr lvl="1"/>
            <a:r>
              <a:rPr lang="hr-HR" dirty="0" smtClean="0"/>
              <a:t>What is the main task of the e-Croatia programme?</a:t>
            </a:r>
          </a:p>
          <a:p>
            <a:pPr lvl="1"/>
            <a:r>
              <a:rPr lang="hr-HR" dirty="0" smtClean="0"/>
              <a:t>How was the environment created for the development of electronic business in Croatia?</a:t>
            </a:r>
          </a:p>
          <a:p>
            <a:pPr lvl="1"/>
            <a:r>
              <a:rPr lang="hr-HR" dirty="0" smtClean="0"/>
              <a:t>What is the purpose of the e-PDV service?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Key vocabulary</a:t>
            </a:r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hr-HR" sz="2400" dirty="0" smtClean="0"/>
          </a:p>
          <a:p>
            <a:pPr algn="ctr">
              <a:buNone/>
            </a:pPr>
            <a:endParaRPr lang="hr-HR" sz="2400" dirty="0" smtClean="0"/>
          </a:p>
          <a:p>
            <a:pPr algn="ctr">
              <a:buNone/>
            </a:pPr>
            <a:r>
              <a:rPr lang="hr-HR" sz="2400" dirty="0" smtClean="0"/>
              <a:t>to submit (records)</a:t>
            </a:r>
          </a:p>
          <a:p>
            <a:pPr algn="ctr">
              <a:buNone/>
            </a:pPr>
            <a:r>
              <a:rPr lang="hr-HR" sz="2400" dirty="0" smtClean="0"/>
              <a:t>dependent labour</a:t>
            </a:r>
          </a:p>
          <a:p>
            <a:pPr algn="ctr">
              <a:buNone/>
            </a:pPr>
            <a:r>
              <a:rPr lang="hr-HR" sz="2400" dirty="0" smtClean="0"/>
              <a:t>supplement</a:t>
            </a:r>
          </a:p>
          <a:p>
            <a:pPr algn="ctr">
              <a:buNone/>
            </a:pPr>
            <a:r>
              <a:rPr lang="hr-HR" sz="2400" dirty="0" smtClean="0"/>
              <a:t>process (an application)</a:t>
            </a:r>
          </a:p>
          <a:p>
            <a:pPr algn="ctr">
              <a:buNone/>
            </a:pPr>
            <a:r>
              <a:rPr lang="hr-HR" sz="2400" dirty="0" smtClean="0"/>
              <a:t>digital certificate (digital signature)</a:t>
            </a:r>
          </a:p>
          <a:p>
            <a:pPr algn="ctr">
              <a:buNone/>
            </a:pPr>
            <a:r>
              <a:rPr lang="hr-HR" sz="2400" dirty="0" smtClean="0"/>
              <a:t>electronic business</a:t>
            </a:r>
          </a:p>
          <a:p>
            <a:pPr algn="ctr">
              <a:buNone/>
            </a:pPr>
            <a:r>
              <a:rPr lang="hr-HR" sz="2400" dirty="0" smtClean="0"/>
              <a:t>periodic calculation (of VAT)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Practice</a:t>
            </a:r>
            <a:endParaRPr lang="hr-HR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Do the exercises on p.20 in your coursebook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numCol="1" compatLnSpc="1">
            <a:prstTxWarp prst="textNoShape">
              <a:avLst/>
            </a:prstTxWarp>
          </a:bodyPr>
          <a:lstStyle/>
          <a:p>
            <a:endParaRPr lang="hr-HR" cap="none" smtClean="0">
              <a:ln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34819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 2" pitchFamily="18" charset="2"/>
              <a:buNone/>
            </a:pPr>
            <a:endParaRPr lang="hr-HR" sz="3800" smtClean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algn="ctr">
              <a:buFont typeface="Wingdings 2" pitchFamily="18" charset="2"/>
              <a:buNone/>
            </a:pPr>
            <a:endParaRPr lang="hr-HR" sz="3800" smtClean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algn="ctr">
              <a:buFont typeface="Wingdings 2" pitchFamily="18" charset="2"/>
              <a:buNone/>
            </a:pPr>
            <a:r>
              <a:rPr lang="hr-HR" sz="38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Thank you for your attention!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Today’s Session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Tax</a:t>
            </a:r>
            <a:r>
              <a:rPr lang="hr-HR" dirty="0" smtClean="0"/>
              <a:t> </a:t>
            </a:r>
            <a:r>
              <a:rPr lang="hr-HR" dirty="0" err="1" smtClean="0"/>
              <a:t>Administration</a:t>
            </a:r>
            <a:r>
              <a:rPr lang="hr-HR" dirty="0" smtClean="0"/>
              <a:t> </a:t>
            </a:r>
            <a:r>
              <a:rPr lang="hr-HR" dirty="0" smtClean="0"/>
              <a:t>(</a:t>
            </a:r>
            <a:r>
              <a:rPr lang="hr-HR" dirty="0" err="1" smtClean="0"/>
              <a:t>continued</a:t>
            </a:r>
            <a:r>
              <a:rPr lang="hr-HR" dirty="0" smtClean="0"/>
              <a:t>)</a:t>
            </a: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New Electronic Services of the Tax Administration</a:t>
            </a:r>
          </a:p>
          <a:p>
            <a:pPr marL="514350" indent="-514350">
              <a:buFont typeface="+mj-lt"/>
              <a:buAutoNum type="arabicPeriod"/>
            </a:pP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Revision exercises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DUTIES OF THE TAX ADMINISTRATION</a:t>
            </a:r>
            <a:endParaRPr lang="hr-H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err="1" smtClean="0"/>
              <a:t>reading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tax</a:t>
            </a:r>
            <a:r>
              <a:rPr lang="hr-HR" dirty="0" smtClean="0"/>
              <a:t> </a:t>
            </a:r>
            <a:r>
              <a:rPr lang="hr-HR" dirty="0" err="1" smtClean="0"/>
              <a:t>administration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r-HR" dirty="0" smtClean="0"/>
          </a:p>
          <a:p>
            <a:pPr>
              <a:buNone/>
            </a:pP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Tax</a:t>
            </a:r>
            <a:r>
              <a:rPr lang="hr-HR" dirty="0" smtClean="0"/>
              <a:t> </a:t>
            </a:r>
            <a:r>
              <a:rPr lang="hr-HR" dirty="0" err="1" smtClean="0"/>
              <a:t>Administration</a:t>
            </a:r>
            <a:r>
              <a:rPr lang="hr-HR" dirty="0" smtClean="0"/>
              <a:t> is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administrative</a:t>
            </a:r>
            <a:r>
              <a:rPr lang="hr-HR" dirty="0" smtClean="0"/>
              <a:t> </a:t>
            </a:r>
            <a:r>
              <a:rPr lang="hr-HR" dirty="0" err="1" smtClean="0"/>
              <a:t>organisation</a:t>
            </a:r>
            <a:r>
              <a:rPr lang="hr-HR" dirty="0" smtClean="0"/>
              <a:t> </a:t>
            </a:r>
            <a:r>
              <a:rPr lang="hr-HR" dirty="0" err="1" smtClean="0"/>
              <a:t>within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Ministry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Finance</a:t>
            </a:r>
            <a:r>
              <a:rPr lang="hr-HR" dirty="0" smtClean="0"/>
              <a:t> </a:t>
            </a:r>
            <a:r>
              <a:rPr lang="hr-HR" dirty="0" err="1" smtClean="0"/>
              <a:t>whose</a:t>
            </a:r>
            <a:r>
              <a:rPr lang="hr-HR" dirty="0" smtClean="0"/>
              <a:t> </a:t>
            </a:r>
            <a:r>
              <a:rPr lang="hr-HR" dirty="0" err="1" smtClean="0"/>
              <a:t>basic</a:t>
            </a:r>
            <a:r>
              <a:rPr lang="hr-HR" dirty="0" smtClean="0"/>
              <a:t> </a:t>
            </a:r>
            <a:r>
              <a:rPr lang="hr-HR" dirty="0" err="1" smtClean="0"/>
              <a:t>duty</a:t>
            </a:r>
            <a:r>
              <a:rPr lang="hr-HR" dirty="0" smtClean="0"/>
              <a:t> </a:t>
            </a:r>
            <a:r>
              <a:rPr lang="hr-HR" dirty="0" err="1" smtClean="0"/>
              <a:t>is</a:t>
            </a:r>
            <a:r>
              <a:rPr lang="hr-HR" dirty="0" smtClean="0"/>
              <a:t> to </a:t>
            </a:r>
            <a:r>
              <a:rPr lang="hr-HR" dirty="0" err="1" smtClean="0"/>
              <a:t>implement</a:t>
            </a:r>
            <a:r>
              <a:rPr lang="hr-HR" dirty="0" smtClean="0"/>
              <a:t> </a:t>
            </a:r>
            <a:r>
              <a:rPr lang="hr-HR" dirty="0" err="1" smtClean="0"/>
              <a:t>tax</a:t>
            </a:r>
            <a:r>
              <a:rPr lang="hr-HR" dirty="0" smtClean="0"/>
              <a:t> </a:t>
            </a:r>
            <a:r>
              <a:rPr lang="hr-HR" dirty="0" err="1" smtClean="0"/>
              <a:t>regulations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regulations</a:t>
            </a:r>
            <a:r>
              <a:rPr lang="hr-HR" dirty="0" smtClean="0"/>
              <a:t> </a:t>
            </a:r>
            <a:r>
              <a:rPr lang="hr-HR" dirty="0" err="1" smtClean="0"/>
              <a:t>concerning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payment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obligatory</a:t>
            </a:r>
            <a:r>
              <a:rPr lang="hr-HR" dirty="0" smtClean="0"/>
              <a:t> </a:t>
            </a:r>
            <a:r>
              <a:rPr lang="hr-HR" dirty="0" err="1" smtClean="0"/>
              <a:t>contributions</a:t>
            </a:r>
            <a:r>
              <a:rPr lang="hr-HR" dirty="0" smtClean="0"/>
              <a:t>.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err="1" smtClean="0"/>
              <a:t>Is</a:t>
            </a:r>
            <a:r>
              <a:rPr lang="hr-HR" dirty="0" smtClean="0"/>
              <a:t> </a:t>
            </a:r>
            <a:r>
              <a:rPr lang="hr-HR" dirty="0" err="1" smtClean="0"/>
              <a:t>everybody</a:t>
            </a:r>
            <a:r>
              <a:rPr lang="hr-HR" dirty="0" smtClean="0"/>
              <a:t> </a:t>
            </a:r>
            <a:r>
              <a:rPr lang="hr-HR" dirty="0" err="1" smtClean="0"/>
              <a:t>obliged</a:t>
            </a:r>
            <a:r>
              <a:rPr lang="hr-HR" dirty="0" smtClean="0"/>
              <a:t> to </a:t>
            </a:r>
            <a:r>
              <a:rPr lang="hr-HR" dirty="0" err="1" smtClean="0"/>
              <a:t>pay</a:t>
            </a:r>
            <a:r>
              <a:rPr lang="hr-HR" dirty="0" smtClean="0"/>
              <a:t> </a:t>
            </a:r>
            <a:r>
              <a:rPr lang="hr-HR" dirty="0" err="1" smtClean="0"/>
              <a:t>taxes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Croatia?</a:t>
            </a:r>
          </a:p>
          <a:p>
            <a:r>
              <a:rPr lang="hr-HR" dirty="0" err="1" smtClean="0"/>
              <a:t>What</a:t>
            </a:r>
            <a:r>
              <a:rPr lang="hr-HR" dirty="0" smtClean="0"/>
              <a:t> do </a:t>
            </a:r>
            <a:r>
              <a:rPr lang="hr-HR" dirty="0" err="1" smtClean="0"/>
              <a:t>you</a:t>
            </a:r>
            <a:r>
              <a:rPr lang="hr-HR" dirty="0" smtClean="0"/>
              <a:t> </a:t>
            </a:r>
            <a:r>
              <a:rPr lang="hr-HR" dirty="0" err="1" smtClean="0"/>
              <a:t>know</a:t>
            </a:r>
            <a:r>
              <a:rPr lang="hr-HR" dirty="0" smtClean="0"/>
              <a:t> </a:t>
            </a:r>
            <a:r>
              <a:rPr lang="hr-HR" dirty="0" err="1" smtClean="0"/>
              <a:t>about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tasks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Tax</a:t>
            </a:r>
            <a:r>
              <a:rPr lang="hr-HR" dirty="0" smtClean="0"/>
              <a:t> </a:t>
            </a:r>
            <a:r>
              <a:rPr lang="hr-HR" dirty="0" err="1" smtClean="0"/>
              <a:t>Administration</a:t>
            </a:r>
            <a:r>
              <a:rPr lang="hr-HR" dirty="0" smtClean="0"/>
              <a:t>?</a:t>
            </a:r>
          </a:p>
          <a:p>
            <a:pPr>
              <a:buNone/>
            </a:pPr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tax</a:t>
            </a:r>
            <a:r>
              <a:rPr lang="hr-HR" dirty="0" smtClean="0"/>
              <a:t> </a:t>
            </a:r>
            <a:r>
              <a:rPr lang="hr-HR" dirty="0" err="1" smtClean="0"/>
              <a:t>administration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dirty="0" smtClean="0"/>
              <a:t>KEY TERMS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err="1" smtClean="0"/>
              <a:t>tax</a:t>
            </a:r>
            <a:r>
              <a:rPr lang="hr-HR" dirty="0" smtClean="0"/>
              <a:t> </a:t>
            </a:r>
            <a:r>
              <a:rPr lang="hr-HR" dirty="0" err="1" smtClean="0"/>
              <a:t>return</a:t>
            </a: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r>
              <a:rPr lang="hr-HR" dirty="0" err="1" smtClean="0"/>
              <a:t>tax</a:t>
            </a:r>
            <a:r>
              <a:rPr lang="hr-HR" dirty="0" smtClean="0"/>
              <a:t> </a:t>
            </a:r>
            <a:r>
              <a:rPr lang="hr-HR" dirty="0" err="1" smtClean="0"/>
              <a:t>accounts</a:t>
            </a: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r>
              <a:rPr lang="hr-HR" dirty="0" err="1" smtClean="0"/>
              <a:t>seizure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assets</a:t>
            </a: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to file a </a:t>
            </a:r>
            <a:r>
              <a:rPr lang="hr-HR" dirty="0" err="1" smtClean="0"/>
              <a:t>charge</a:t>
            </a: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r>
              <a:rPr lang="hr-HR" dirty="0" err="1" smtClean="0"/>
              <a:t>violation</a:t>
            </a: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r>
              <a:rPr lang="hr-HR" dirty="0" err="1" smtClean="0"/>
              <a:t>enforcement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regulations</a:t>
            </a: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r>
              <a:rPr lang="hr-HR" dirty="0" err="1" smtClean="0"/>
              <a:t>official</a:t>
            </a:r>
            <a:r>
              <a:rPr lang="hr-HR" dirty="0" smtClean="0"/>
              <a:t> </a:t>
            </a:r>
            <a:r>
              <a:rPr lang="hr-HR" dirty="0" err="1" smtClean="0"/>
              <a:t>record</a:t>
            </a: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r>
              <a:rPr lang="hr-HR" dirty="0" err="1" smtClean="0"/>
              <a:t>contribution</a:t>
            </a:r>
            <a:endParaRPr lang="hr-HR" dirty="0" smtClean="0"/>
          </a:p>
          <a:p>
            <a:pPr marL="514350" indent="-514350">
              <a:buNone/>
            </a:pPr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tax</a:t>
            </a:r>
            <a:r>
              <a:rPr lang="hr-HR" dirty="0" smtClean="0"/>
              <a:t> </a:t>
            </a:r>
            <a:r>
              <a:rPr lang="hr-HR" dirty="0" err="1" smtClean="0"/>
              <a:t>administration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dirty="0" smtClean="0"/>
              <a:t>KEY TERMS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err="1" smtClean="0"/>
              <a:t>tax</a:t>
            </a:r>
            <a:r>
              <a:rPr lang="hr-HR" dirty="0" smtClean="0"/>
              <a:t> </a:t>
            </a:r>
            <a:r>
              <a:rPr lang="hr-HR" dirty="0" err="1" smtClean="0"/>
              <a:t>return</a:t>
            </a:r>
            <a:r>
              <a:rPr lang="hr-HR" dirty="0" smtClean="0"/>
              <a:t> – porezna prijava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err="1" smtClean="0"/>
              <a:t>tax</a:t>
            </a:r>
            <a:r>
              <a:rPr lang="hr-HR" dirty="0" smtClean="0"/>
              <a:t> </a:t>
            </a:r>
            <a:r>
              <a:rPr lang="hr-HR" dirty="0" err="1" smtClean="0"/>
              <a:t>accounts</a:t>
            </a:r>
            <a:r>
              <a:rPr lang="hr-HR" dirty="0" smtClean="0"/>
              <a:t> – porezno knjigovodstvo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err="1" smtClean="0"/>
              <a:t>seizure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assets</a:t>
            </a:r>
            <a:r>
              <a:rPr lang="hr-HR" dirty="0" smtClean="0"/>
              <a:t> – ovrha, zapljena imovine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to file a </a:t>
            </a:r>
            <a:r>
              <a:rPr lang="hr-HR" dirty="0" err="1" smtClean="0"/>
              <a:t>charge</a:t>
            </a:r>
            <a:r>
              <a:rPr lang="hr-HR" dirty="0" smtClean="0"/>
              <a:t> – podnijeti prijavu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err="1" smtClean="0"/>
              <a:t>violation</a:t>
            </a:r>
            <a:r>
              <a:rPr lang="hr-HR" dirty="0" smtClean="0"/>
              <a:t> – povreda (propisa)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err="1" smtClean="0"/>
              <a:t>enforcement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regulations</a:t>
            </a:r>
            <a:r>
              <a:rPr lang="hr-HR" dirty="0" smtClean="0"/>
              <a:t> – provođenje propisa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err="1" smtClean="0"/>
              <a:t>official</a:t>
            </a:r>
            <a:r>
              <a:rPr lang="hr-HR" dirty="0" smtClean="0"/>
              <a:t> </a:t>
            </a:r>
            <a:r>
              <a:rPr lang="hr-HR" dirty="0" err="1" smtClean="0"/>
              <a:t>record</a:t>
            </a:r>
            <a:r>
              <a:rPr lang="hr-HR" dirty="0" smtClean="0"/>
              <a:t> – službena evidencija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err="1" smtClean="0"/>
              <a:t>contribution</a:t>
            </a:r>
            <a:r>
              <a:rPr lang="hr-HR" dirty="0" smtClean="0"/>
              <a:t> - doprinos</a:t>
            </a:r>
          </a:p>
          <a:p>
            <a:pPr marL="514350" indent="-514350">
              <a:buNone/>
            </a:pPr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tax</a:t>
            </a:r>
            <a:r>
              <a:rPr lang="hr-HR" dirty="0" smtClean="0"/>
              <a:t> </a:t>
            </a:r>
            <a:r>
              <a:rPr lang="hr-HR" dirty="0" err="1" smtClean="0"/>
              <a:t>administration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hr-HR" dirty="0" smtClean="0"/>
          </a:p>
          <a:p>
            <a:r>
              <a:rPr lang="hr-HR" dirty="0" err="1" smtClean="0"/>
              <a:t>Read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translate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text</a:t>
            </a:r>
            <a:r>
              <a:rPr lang="hr-HR" dirty="0" smtClean="0"/>
              <a:t> on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handout</a:t>
            </a:r>
            <a:r>
              <a:rPr lang="hr-HR" dirty="0" smtClean="0"/>
              <a:t>.</a:t>
            </a:r>
          </a:p>
          <a:p>
            <a:pPr>
              <a:buNone/>
            </a:pPr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New Electronic Services of the Tax Administration</a:t>
            </a:r>
            <a:endParaRPr lang="hr-H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Unit 6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E-Tax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Read the first part of the text on p.19 and answer these questions:</a:t>
            </a:r>
          </a:p>
          <a:p>
            <a:pPr lvl="1"/>
            <a:endParaRPr lang="hr-HR" dirty="0" smtClean="0"/>
          </a:p>
          <a:p>
            <a:pPr marL="749808" lvl="1" indent="-457200">
              <a:buFont typeface="+mj-lt"/>
              <a:buAutoNum type="arabicPeriod"/>
            </a:pPr>
            <a:r>
              <a:rPr lang="hr-HR" dirty="0" smtClean="0"/>
              <a:t>What is the HITRO.hr project?</a:t>
            </a:r>
          </a:p>
          <a:p>
            <a:pPr marL="749808" lvl="1" indent="-457200">
              <a:buFont typeface="+mj-lt"/>
              <a:buAutoNum type="arabicPeriod"/>
            </a:pPr>
            <a:r>
              <a:rPr lang="hr-HR" dirty="0" smtClean="0"/>
              <a:t>What e-Tax services are mentioned?</a:t>
            </a:r>
          </a:p>
          <a:p>
            <a:pPr marL="749808" lvl="1" indent="-457200">
              <a:buFont typeface="+mj-lt"/>
              <a:buAutoNum type="arabicPeriod"/>
            </a:pPr>
            <a:r>
              <a:rPr lang="hr-HR" dirty="0" smtClean="0"/>
              <a:t>Who benefits from these services?</a:t>
            </a:r>
          </a:p>
          <a:p>
            <a:pPr marL="749808" lvl="1" indent="-457200">
              <a:buFont typeface="+mj-lt"/>
              <a:buAutoNum type="arabicPeriod"/>
            </a:pPr>
            <a:r>
              <a:rPr lang="hr-HR" dirty="0" smtClean="0"/>
              <a:t>How much do these services cost?</a:t>
            </a:r>
          </a:p>
          <a:p>
            <a:pPr marL="749808" lvl="1" indent="-457200">
              <a:buFont typeface="+mj-lt"/>
              <a:buAutoNum type="arabicPeriod"/>
            </a:pPr>
            <a:r>
              <a:rPr lang="hr-HR" dirty="0" smtClean="0"/>
              <a:t>Can anyone use them?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3469</TotalTime>
  <Words>369</Words>
  <Application>Microsoft Office PowerPoint</Application>
  <PresentationFormat>On-screen Show (4:3)</PresentationFormat>
  <Paragraphs>94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Trebuchet MS</vt:lpstr>
      <vt:lpstr>Wingdings</vt:lpstr>
      <vt:lpstr>Wingdings 2</vt:lpstr>
      <vt:lpstr>Opulent</vt:lpstr>
      <vt:lpstr>English for Tax Administration Study 4</vt:lpstr>
      <vt:lpstr>Today’s Session</vt:lpstr>
      <vt:lpstr>DUTIES OF THE TAX ADMINISTRATION</vt:lpstr>
      <vt:lpstr>The tax administration</vt:lpstr>
      <vt:lpstr>The tax administration</vt:lpstr>
      <vt:lpstr>The tax administration</vt:lpstr>
      <vt:lpstr>The tax administration</vt:lpstr>
      <vt:lpstr>New Electronic Services of the Tax Administration</vt:lpstr>
      <vt:lpstr>E-Tax</vt:lpstr>
      <vt:lpstr>E-Tax – HITRO.hr</vt:lpstr>
      <vt:lpstr>E-Tax</vt:lpstr>
      <vt:lpstr>E-business</vt:lpstr>
      <vt:lpstr>Key vocabulary</vt:lpstr>
      <vt:lpstr>Practice</vt:lpstr>
      <vt:lpstr>PowerPoint Presentation</vt:lpstr>
    </vt:vector>
  </TitlesOfParts>
  <Company>Prevoditelj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for Law 1</dc:title>
  <dc:creator>Test</dc:creator>
  <cp:lastModifiedBy>Miljen Matijašević</cp:lastModifiedBy>
  <cp:revision>260</cp:revision>
  <dcterms:created xsi:type="dcterms:W3CDTF">2008-09-29T13:50:14Z</dcterms:created>
  <dcterms:modified xsi:type="dcterms:W3CDTF">2015-03-24T09:21:41Z</dcterms:modified>
</cp:coreProperties>
</file>