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handoutMasterIdLst>
    <p:handoutMasterId r:id="rId17"/>
  </p:handoutMasterIdLst>
  <p:sldIdLst>
    <p:sldId id="256" r:id="rId2"/>
    <p:sldId id="330" r:id="rId3"/>
    <p:sldId id="354" r:id="rId4"/>
    <p:sldId id="377" r:id="rId5"/>
    <p:sldId id="376" r:id="rId6"/>
    <p:sldId id="384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68" r:id="rId15"/>
    <p:sldId id="369" r:id="rId16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E1CB9F-7F5B-4127-B928-87DABBD3603E}" type="datetimeFigureOut">
              <a:rPr lang="sr-Latn-CS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5B391-2E26-4478-8E1E-DEA1765358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1185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A39D8B-CEC8-403F-A580-EF2C5AD028BA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3FDDD2-2214-41C2-AE65-7E1A7119E6A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ACFAFD-F5A1-4BCE-8EA0-C9347C175FC0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34A03C-0695-45CD-A431-7B1FBBBDB15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E877098B-6807-4C73-9479-A4A147823C62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F241BF1-7F27-40BC-8EAF-2A7A386A13D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DA23BC-B4C1-430E-A875-251444848251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B03B38-18A0-4BA8-9E9C-1F11C0F3BD7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CF940C9-378E-47E4-A5ED-B85913F769DD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B8323BD2-03C1-40F1-A1AE-CCE0087661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A27A1D-8EF4-437C-8368-4513D1E89650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B3C781-3360-4CA0-B600-36878D0465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E411A9-21ED-4725-AD95-D2FB58C7F10B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BDAB1F-CEBA-4E71-A9B0-541A26A0BDE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3E89B0-0DB8-48E9-B5A0-E9B9554A4EE4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861526-1E50-437C-AA41-1EB4F006558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B290E5-0242-4E13-8450-672BC5A59F67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9EDFD7-83CB-4D7B-8E81-142AAD257C7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012FB1-5D25-41E8-A9CE-0B9F9343EB98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F0100B-3F79-492C-B4CA-1B02700AD5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D27B29-7A0B-46A3-B355-8C30A16E6FF2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AD6993-3A27-4B7A-B7A6-2A64C16384B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2CB0C5C-1F17-4306-9C66-AA69635E68AF}" type="datetimeFigureOut">
              <a:rPr lang="sr-Latn-CS" smtClean="0"/>
              <a:pPr>
                <a:defRPr/>
              </a:pPr>
              <a:t>7.4.2015.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8FF7C56-55B3-4C5D-9334-03D2944D147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zg.t-com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English for Tax Administration Study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smtClean="0">
                <a:hlinkClick r:id="rId2"/>
              </a:rPr>
              <a:t>miljen.matijasevic@gmail.com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Wed</a:t>
            </a:r>
            <a:r>
              <a:rPr lang="hr-HR" sz="1900" dirty="0" smtClean="0"/>
              <a:t> 11:00-12:00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smtClean="0"/>
              <a:t> 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The Role of indirect Taxes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page 25, paragraph 1</a:t>
            </a:r>
          </a:p>
          <a:p>
            <a:endParaRPr lang="hr-HR" dirty="0" smtClean="0"/>
          </a:p>
          <a:p>
            <a:pPr lvl="1"/>
            <a:r>
              <a:rPr lang="hr-HR" sz="2600" dirty="0" smtClean="0">
                <a:solidFill>
                  <a:schemeClr val="tx1"/>
                </a:solidFill>
              </a:rPr>
              <a:t>How is VAT policy regulated at EU level?</a:t>
            </a:r>
          </a:p>
          <a:p>
            <a:endParaRPr lang="hr-HR" dirty="0" smtClean="0"/>
          </a:p>
          <a:p>
            <a:r>
              <a:rPr lang="hr-HR" sz="2300" dirty="0" smtClean="0">
                <a:solidFill>
                  <a:schemeClr val="tx1">
                    <a:tint val="85000"/>
                  </a:schemeClr>
                </a:solidFill>
              </a:rPr>
              <a:t>paragraph 2</a:t>
            </a:r>
          </a:p>
          <a:p>
            <a:pPr lvl="1"/>
            <a:r>
              <a:rPr lang="hr-HR" sz="2600" dirty="0" smtClean="0">
                <a:solidFill>
                  <a:schemeClr val="tx1"/>
                </a:solidFill>
              </a:rPr>
              <a:t>What about excise taxes?</a:t>
            </a:r>
          </a:p>
          <a:p>
            <a:pPr lvl="1"/>
            <a:r>
              <a:rPr lang="hr-HR" sz="2600" dirty="0" smtClean="0">
                <a:solidFill>
                  <a:schemeClr val="tx1"/>
                </a:solidFill>
              </a:rPr>
              <a:t>Are energy products treated differently?</a:t>
            </a:r>
          </a:p>
          <a:p>
            <a:endParaRPr lang="hr-HR" dirty="0" smtClean="0"/>
          </a:p>
          <a:p>
            <a:r>
              <a:rPr lang="hr-HR" sz="2300" dirty="0" smtClean="0">
                <a:solidFill>
                  <a:schemeClr val="tx1">
                    <a:tint val="85000"/>
                  </a:schemeClr>
                </a:solidFill>
              </a:rPr>
              <a:t>paragraphs 3-5</a:t>
            </a:r>
          </a:p>
          <a:p>
            <a:pPr lvl="1"/>
            <a:r>
              <a:rPr lang="hr-HR" sz="2600" dirty="0" smtClean="0">
                <a:solidFill>
                  <a:schemeClr val="tx1"/>
                </a:solidFill>
              </a:rPr>
              <a:t>Summarize the outlined tax-related challenges.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Savings and Pensions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paragraph 1</a:t>
            </a:r>
          </a:p>
          <a:p>
            <a:endParaRPr lang="hr-HR" dirty="0" smtClean="0"/>
          </a:p>
          <a:p>
            <a:pPr lvl="1"/>
            <a:r>
              <a:rPr lang="hr-HR" sz="2600" dirty="0" smtClean="0">
                <a:solidFill>
                  <a:schemeClr val="tx1"/>
                </a:solidFill>
              </a:rPr>
              <a:t>Who makes personal taxation rules?</a:t>
            </a:r>
          </a:p>
          <a:p>
            <a:pPr lvl="1"/>
            <a:r>
              <a:rPr lang="hr-HR" sz="2600" dirty="0" smtClean="0">
                <a:solidFill>
                  <a:schemeClr val="tx1"/>
                </a:solidFill>
              </a:rPr>
              <a:t>What is the role of the European Commission?</a:t>
            </a:r>
          </a:p>
          <a:p>
            <a:endParaRPr lang="hr-HR" dirty="0" smtClean="0"/>
          </a:p>
          <a:p>
            <a:r>
              <a:rPr lang="hr-HR" sz="2300" dirty="0" smtClean="0">
                <a:solidFill>
                  <a:schemeClr val="tx1">
                    <a:tint val="85000"/>
                  </a:schemeClr>
                </a:solidFill>
              </a:rPr>
              <a:t>paragraph 2</a:t>
            </a:r>
          </a:p>
          <a:p>
            <a:pPr lvl="1"/>
            <a:r>
              <a:rPr lang="hr-HR" sz="2600" dirty="0" smtClean="0">
                <a:solidFill>
                  <a:schemeClr val="tx1"/>
                </a:solidFill>
              </a:rPr>
              <a:t>How is taxation of savings regulated in the EU?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summary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EU member states decide about tax collection and rates</a:t>
            </a:r>
          </a:p>
          <a:p>
            <a:r>
              <a:rPr lang="hr-HR" dirty="0" smtClean="0"/>
              <a:t>EU – guardian of the single market</a:t>
            </a:r>
          </a:p>
          <a:p>
            <a:r>
              <a:rPr lang="hr-HR" dirty="0" smtClean="0"/>
              <a:t>EU regulations to avoid double taxation or tax avoidance</a:t>
            </a:r>
          </a:p>
          <a:p>
            <a:r>
              <a:rPr lang="hr-HR" dirty="0" smtClean="0"/>
              <a:t>VAT – minimum 15% rate is set at EU level, as is the introduction of exceptional reduced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Summary </a:t>
            </a:r>
            <a:r>
              <a:rPr lang="hr-HR" sz="2800" dirty="0" smtClean="0"/>
              <a:t>(continued)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Variations in excise taxes</a:t>
            </a:r>
          </a:p>
          <a:p>
            <a:r>
              <a:rPr lang="hr-HR" dirty="0" smtClean="0"/>
              <a:t>Common policy regarding taxation of energy products -&gt; facilitates common energy policy</a:t>
            </a:r>
          </a:p>
          <a:p>
            <a:r>
              <a:rPr lang="hr-HR" dirty="0" smtClean="0"/>
              <a:t>Personal taxation – regulated at national level</a:t>
            </a:r>
          </a:p>
          <a:p>
            <a:r>
              <a:rPr lang="hr-HR" dirty="0" smtClean="0"/>
              <a:t>Tax on savings paid to country of residence</a:t>
            </a:r>
          </a:p>
          <a:p>
            <a:r>
              <a:rPr lang="hr-HR" dirty="0" smtClean="0"/>
              <a:t>Alternative: withholding tax – paid in bulk for all interests to the country of residence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Key vocabulary and Terms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2400" dirty="0" smtClean="0"/>
          </a:p>
          <a:p>
            <a:pPr algn="ctr">
              <a:buNone/>
            </a:pPr>
            <a:endParaRPr lang="hr-HR" sz="2400" smtClean="0"/>
          </a:p>
          <a:p>
            <a:pPr algn="ctr">
              <a:buNone/>
            </a:pPr>
            <a:r>
              <a:rPr lang="hr-HR" sz="2400" smtClean="0"/>
              <a:t>single market</a:t>
            </a:r>
          </a:p>
          <a:p>
            <a:pPr algn="ctr">
              <a:buNone/>
            </a:pPr>
            <a:r>
              <a:rPr lang="hr-HR" sz="2400" dirty="0" smtClean="0"/>
              <a:t>free movement of capital</a:t>
            </a:r>
          </a:p>
          <a:p>
            <a:pPr algn="ctr">
              <a:buNone/>
            </a:pPr>
            <a:r>
              <a:rPr lang="hr-HR" sz="2400" dirty="0" smtClean="0"/>
              <a:t>leeway</a:t>
            </a:r>
          </a:p>
          <a:p>
            <a:pPr algn="ctr">
              <a:buNone/>
            </a:pPr>
            <a:r>
              <a:rPr lang="hr-HR" sz="2400" dirty="0" smtClean="0"/>
              <a:t>unanimity (unanimous)</a:t>
            </a:r>
          </a:p>
          <a:p>
            <a:pPr algn="ctr">
              <a:buNone/>
            </a:pPr>
            <a:r>
              <a:rPr lang="hr-HR" sz="2400" dirty="0" smtClean="0"/>
              <a:t>standard VAT rate</a:t>
            </a:r>
          </a:p>
          <a:p>
            <a:pPr algn="ctr">
              <a:buNone/>
            </a:pPr>
            <a:r>
              <a:rPr lang="hr-HR" sz="2400" dirty="0" smtClean="0"/>
              <a:t>withholding tax</a:t>
            </a:r>
          </a:p>
          <a:p>
            <a:pPr algn="ctr">
              <a:buNone/>
            </a:pPr>
            <a:r>
              <a:rPr lang="hr-HR" sz="2400" dirty="0" smtClean="0"/>
              <a:t>tax revenue</a:t>
            </a:r>
          </a:p>
          <a:p>
            <a:pPr algn="ctr">
              <a:buNone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Practice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Do the exercises </a:t>
            </a:r>
            <a:r>
              <a:rPr lang="hr-HR" smtClean="0"/>
              <a:t>on </a:t>
            </a:r>
            <a:r>
              <a:rPr lang="hr-HR" smtClean="0"/>
              <a:t>p.26 </a:t>
            </a:r>
            <a:r>
              <a:rPr lang="hr-HR" dirty="0" smtClean="0"/>
              <a:t>in your coursebook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Revision of the previous session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Taxation in the European Union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Vocabulary and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Revision of the previous session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Economic and Monetary Union and the Euro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Revision – Emu AND THE EURO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was the EMU set up?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makes part of the EMU?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was the Treaty of Maastricht important for the EMU?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opted out of the EMU?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Euro Group and what decision made it possible?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ben</a:t>
            </a:r>
            <a:r>
              <a:rPr lang="hr-HR" dirty="0" smtClean="0"/>
              <a:t>e</a:t>
            </a:r>
            <a:r>
              <a:rPr lang="en-US" dirty="0" smtClean="0"/>
              <a:t>fits of the EMU?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Taxation in the European Union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Unit 8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Taxation in the eu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What do you think?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Who </a:t>
            </a:r>
            <a:r>
              <a:rPr lang="hr-HR" dirty="0" smtClean="0"/>
              <a:t>determines tax rates in the EU?</a:t>
            </a:r>
          </a:p>
          <a:p>
            <a:pPr lvl="1"/>
            <a:r>
              <a:rPr lang="hr-HR" dirty="0" smtClean="0"/>
              <a:t>What freedom do member states have in determining taxes?</a:t>
            </a:r>
          </a:p>
          <a:p>
            <a:pPr lvl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Taxation in the eu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Read the introductory paragraph on p. 24.</a:t>
            </a:r>
          </a:p>
          <a:p>
            <a:endParaRPr lang="hr-HR" dirty="0" smtClean="0"/>
          </a:p>
          <a:p>
            <a:r>
              <a:rPr lang="hr-HR" dirty="0" smtClean="0"/>
              <a:t>Who </a:t>
            </a:r>
            <a:r>
              <a:rPr lang="hr-HR" dirty="0" err="1" smtClean="0"/>
              <a:t>decides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levels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taxation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smtClean="0"/>
              <a:t>is the aim of EU taxation policy?</a:t>
            </a:r>
          </a:p>
          <a:p>
            <a:pPr lvl="1">
              <a:buNone/>
            </a:pPr>
            <a:r>
              <a:rPr lang="hr-HR" dirty="0" smtClean="0"/>
              <a:t>To ensure achievement of the goals of:</a:t>
            </a:r>
          </a:p>
          <a:p>
            <a:pPr lvl="1"/>
            <a:r>
              <a:rPr lang="hr-HR" dirty="0" smtClean="0"/>
              <a:t>job creation</a:t>
            </a:r>
          </a:p>
          <a:p>
            <a:pPr lvl="1"/>
            <a:r>
              <a:rPr lang="hr-HR" dirty="0" smtClean="0"/>
              <a:t>competitiveness of the EU</a:t>
            </a:r>
          </a:p>
          <a:p>
            <a:pPr lvl="1"/>
            <a:r>
              <a:rPr lang="hr-HR" dirty="0" smtClean="0"/>
              <a:t>the single market</a:t>
            </a:r>
          </a:p>
          <a:p>
            <a:pPr lvl="1"/>
            <a:r>
              <a:rPr lang="hr-HR" dirty="0" smtClean="0"/>
              <a:t>free movement of capital</a:t>
            </a:r>
          </a:p>
          <a:p>
            <a:pPr lvl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Taxation in the eu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Read the following two paragraphs.</a:t>
            </a:r>
          </a:p>
          <a:p>
            <a:endParaRPr lang="hr-HR" dirty="0" smtClean="0"/>
          </a:p>
          <a:p>
            <a:r>
              <a:rPr lang="hr-HR" dirty="0" smtClean="0"/>
              <a:t>Are there any requirements as to national public finances?</a:t>
            </a:r>
          </a:p>
          <a:p>
            <a:r>
              <a:rPr lang="hr-HR" dirty="0" smtClean="0"/>
              <a:t>Who sets tax rates?</a:t>
            </a:r>
          </a:p>
          <a:p>
            <a:r>
              <a:rPr lang="hr-HR" dirty="0" smtClean="0"/>
              <a:t>What principle is applied in decision-making regarding tax matters at EU level? What is the purpose of this principle?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Taxation in the eu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Read the remaining two paragraphs on the page.</a:t>
            </a:r>
          </a:p>
          <a:p>
            <a:endParaRPr lang="hr-HR" dirty="0" smtClean="0"/>
          </a:p>
          <a:p>
            <a:r>
              <a:rPr lang="hr-HR" dirty="0" smtClean="0"/>
              <a:t>Why does the European Commission promote co-ordination and coherence?</a:t>
            </a:r>
          </a:p>
          <a:p>
            <a:r>
              <a:rPr lang="hr-HR" dirty="0" smtClean="0"/>
              <a:t>What would happen if there was no co-ordination at EU level?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role </a:t>
            </a:r>
            <a:r>
              <a:rPr lang="hr-HR" dirty="0" smtClean="0"/>
              <a:t>of the ECJ in tax matters?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4233</TotalTime>
  <Words>489</Words>
  <Application>Microsoft Office PowerPoint</Application>
  <PresentationFormat>On-screen Show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2</vt:lpstr>
      <vt:lpstr>Opulent</vt:lpstr>
      <vt:lpstr>English for Tax Administration Study 4</vt:lpstr>
      <vt:lpstr>Today’s Session</vt:lpstr>
      <vt:lpstr>Revision of the previous session</vt:lpstr>
      <vt:lpstr>Revision – Emu AND THE EURO</vt:lpstr>
      <vt:lpstr>Taxation in the European Union</vt:lpstr>
      <vt:lpstr>Taxation in the eu</vt:lpstr>
      <vt:lpstr>Taxation in the eu</vt:lpstr>
      <vt:lpstr>Taxation in the eu</vt:lpstr>
      <vt:lpstr>Taxation in the eu</vt:lpstr>
      <vt:lpstr>The Role of indirect Taxes</vt:lpstr>
      <vt:lpstr>Savings and Pensions</vt:lpstr>
      <vt:lpstr>summary</vt:lpstr>
      <vt:lpstr>Summary (continued)</vt:lpstr>
      <vt:lpstr>Key vocabulary and Terms</vt:lpstr>
      <vt:lpstr>Practice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319</cp:revision>
  <dcterms:created xsi:type="dcterms:W3CDTF">2008-09-29T13:50:14Z</dcterms:created>
  <dcterms:modified xsi:type="dcterms:W3CDTF">2015-04-07T08:15:24Z</dcterms:modified>
</cp:coreProperties>
</file>