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2" r:id="rId1"/>
  </p:sldMasterIdLst>
  <p:handoutMasterIdLst>
    <p:handoutMasterId r:id="rId17"/>
  </p:handoutMasterIdLst>
  <p:sldIdLst>
    <p:sldId id="256" r:id="rId2"/>
    <p:sldId id="330" r:id="rId3"/>
    <p:sldId id="354" r:id="rId4"/>
    <p:sldId id="377" r:id="rId5"/>
    <p:sldId id="376" r:id="rId6"/>
    <p:sldId id="397" r:id="rId7"/>
    <p:sldId id="399" r:id="rId8"/>
    <p:sldId id="384" r:id="rId9"/>
    <p:sldId id="388" r:id="rId10"/>
    <p:sldId id="395" r:id="rId11"/>
    <p:sldId id="396" r:id="rId12"/>
    <p:sldId id="392" r:id="rId13"/>
    <p:sldId id="398" r:id="rId14"/>
    <p:sldId id="368" r:id="rId15"/>
    <p:sldId id="369" r:id="rId16"/>
  </p:sldIdLst>
  <p:sldSz cx="9144000" cy="6858000" type="screen4x3"/>
  <p:notesSz cx="6858000" cy="994568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1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E1CB9F-7F5B-4127-B928-87DABBD3603E}" type="datetimeFigureOut">
              <a:rPr lang="sr-Latn-CS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45B391-2E26-4478-8E1E-DEA1765358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863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6A39D8B-CEC8-403F-A580-EF2C5AD028BA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3FDDD2-2214-41C2-AE65-7E1A7119E6A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ACFAFD-F5A1-4BCE-8EA0-C9347C175FC0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34A03C-0695-45CD-A431-7B1FBBBDB15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E877098B-6807-4C73-9479-A4A147823C62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F241BF1-7F27-40BC-8EAF-2A7A386A13D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DA23BC-B4C1-430E-A875-251444848251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B03B38-18A0-4BA8-9E9C-1F11C0F3BD7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CF940C9-378E-47E4-A5ED-B85913F769DD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B8323BD2-03C1-40F1-A1AE-CCE0087661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A27A1D-8EF4-437C-8368-4513D1E89650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B3C781-3360-4CA0-B600-36878D0465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E411A9-21ED-4725-AD95-D2FB58C7F10B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9BDAB1F-CEBA-4E71-A9B0-541A26A0BDE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3E89B0-0DB8-48E9-B5A0-E9B9554A4EE4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861526-1E50-437C-AA41-1EB4F006558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BB290E5-0242-4E13-8450-672BC5A59F67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9EDFD7-83CB-4D7B-8E81-142AAD257C7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1012FB1-5D25-41E8-A9CE-0B9F9343EB98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F0100B-3F79-492C-B4CA-1B02700AD5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D27B29-7A0B-46A3-B355-8C30A16E6FF2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AD6993-3A27-4B7A-B7A6-2A64C16384B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2CB0C5C-1F17-4306-9C66-AA69635E68AF}" type="datetimeFigureOut">
              <a:rPr lang="sr-Latn-CS" smtClean="0"/>
              <a:pPr>
                <a:defRPr/>
              </a:pPr>
              <a:t>20.4.2015.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8FF7C56-55B3-4C5D-9334-03D2944D147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English for Tax Administration Study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389062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Lecturer: Miljen Matijašević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e-mail: </a:t>
            </a:r>
            <a:r>
              <a:rPr lang="hr-HR" sz="1900" dirty="0" err="1" smtClean="0">
                <a:hlinkClick r:id="rId2"/>
              </a:rPr>
              <a:t>miljen.matijasevic</a:t>
            </a:r>
            <a:r>
              <a:rPr lang="hr-HR" sz="1900" dirty="0" smtClean="0">
                <a:hlinkClick r:id="rId2"/>
              </a:rPr>
              <a:t>@</a:t>
            </a:r>
            <a:r>
              <a:rPr lang="hr-HR" sz="1900" dirty="0" err="1" smtClean="0">
                <a:hlinkClick r:id="rId2"/>
              </a:rPr>
              <a:t>gmail.com</a:t>
            </a:r>
            <a:endParaRPr lang="hr-HR" sz="1900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G10, room 6, </a:t>
            </a:r>
            <a:r>
              <a:rPr lang="hr-HR" sz="1900" dirty="0" err="1" smtClean="0"/>
              <a:t>Wed</a:t>
            </a:r>
            <a:r>
              <a:rPr lang="hr-HR" sz="1900" dirty="0" smtClean="0"/>
              <a:t> 11:00-12:00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err="1" smtClean="0"/>
              <a:t>Session</a:t>
            </a:r>
            <a:r>
              <a:rPr lang="hr-HR" smtClean="0"/>
              <a:t> </a:t>
            </a:r>
            <a:r>
              <a:rPr lang="hr-HR" smtClean="0"/>
              <a:t>6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What does the Court do?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hr-HR" dirty="0" smtClean="0"/>
              <a:t>Read the following section on pp. 27-28</a:t>
            </a:r>
          </a:p>
          <a:p>
            <a:endParaRPr lang="hr-HR" dirty="0" smtClean="0"/>
          </a:p>
          <a:p>
            <a:r>
              <a:rPr lang="hr-HR" dirty="0" err="1" smtClean="0"/>
              <a:t>Whose</a:t>
            </a:r>
            <a:r>
              <a:rPr lang="hr-HR" dirty="0" smtClean="0"/>
              <a:t> </a:t>
            </a:r>
            <a:r>
              <a:rPr lang="hr-HR" dirty="0" smtClean="0"/>
              <a:t>paperwork can the Court investigate?</a:t>
            </a:r>
          </a:p>
          <a:p>
            <a:r>
              <a:rPr lang="hr-HR" dirty="0" smtClean="0"/>
              <a:t>What are on-the-spot checks?</a:t>
            </a:r>
          </a:p>
          <a:p>
            <a:r>
              <a:rPr lang="hr-HR" dirty="0" smtClean="0"/>
              <a:t>What institutions is the Court connected to? What is the nature of this connection?</a:t>
            </a:r>
          </a:p>
          <a:p>
            <a:r>
              <a:rPr lang="hr-HR" dirty="0" smtClean="0"/>
              <a:t>What is the importance of the annual report?</a:t>
            </a:r>
          </a:p>
          <a:p>
            <a:r>
              <a:rPr lang="hr-HR" dirty="0" smtClean="0"/>
              <a:t>When else is the Court consulted?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How is the Court’s work organised?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hr-HR" dirty="0" smtClean="0"/>
              <a:t>Read the following section on p. 28</a:t>
            </a:r>
          </a:p>
          <a:p>
            <a:endParaRPr lang="hr-HR" dirty="0" smtClean="0"/>
          </a:p>
          <a:p>
            <a:r>
              <a:rPr lang="hr-HR" dirty="0" smtClean="0"/>
              <a:t>Who organises the court’s work?</a:t>
            </a:r>
          </a:p>
          <a:p>
            <a:r>
              <a:rPr lang="hr-HR" dirty="0" smtClean="0"/>
              <a:t>What is the composition of the court?</a:t>
            </a:r>
          </a:p>
          <a:p>
            <a:r>
              <a:rPr lang="hr-HR" dirty="0" smtClean="0"/>
              <a:t>What institutions do the auditors usually inspect?</a:t>
            </a:r>
          </a:p>
          <a:p>
            <a:r>
              <a:rPr lang="hr-HR" dirty="0" smtClean="0"/>
              <a:t>What are the legal powers of the Court?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Summary - ECA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checks the implementation of the EU budget (legality of income and expenditure)</a:t>
            </a:r>
          </a:p>
          <a:p>
            <a:r>
              <a:rPr lang="hr-HR" dirty="0" smtClean="0"/>
              <a:t>one member per country</a:t>
            </a:r>
          </a:p>
          <a:p>
            <a:r>
              <a:rPr lang="hr-HR" dirty="0" smtClean="0"/>
              <a:t>appointed by the Council (6 years, renewable)</a:t>
            </a:r>
          </a:p>
          <a:p>
            <a:r>
              <a:rPr lang="hr-HR" dirty="0" smtClean="0"/>
              <a:t>investigates management of EU funds by any institution and drafts reports</a:t>
            </a:r>
          </a:p>
          <a:p>
            <a:r>
              <a:rPr lang="hr-HR" dirty="0" smtClean="0"/>
              <a:t>presents an annual report to EP and the Council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Summary – ECA </a:t>
            </a:r>
            <a:r>
              <a:rPr lang="hr-HR" sz="28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(continued)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gives opinion before EU’s financial regulations are adopted</a:t>
            </a:r>
          </a:p>
          <a:p>
            <a:r>
              <a:rPr lang="hr-HR" dirty="0" smtClean="0"/>
              <a:t>works independently</a:t>
            </a:r>
          </a:p>
          <a:p>
            <a:r>
              <a:rPr lang="hr-HR" dirty="0" smtClean="0"/>
              <a:t>staff of 550, of which about 250 auditors</a:t>
            </a:r>
          </a:p>
          <a:p>
            <a:r>
              <a:rPr lang="hr-HR" dirty="0" smtClean="0"/>
              <a:t>inspections of national authorities handling EU funds allocated by the Commission</a:t>
            </a:r>
          </a:p>
          <a:p>
            <a:r>
              <a:rPr lang="hr-HR" dirty="0" smtClean="0"/>
              <a:t>no legal powers of its own – pass on information to authorities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Key vocabulary and Terms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r-HR" sz="2400" dirty="0" smtClean="0"/>
          </a:p>
          <a:p>
            <a:pPr algn="ctr">
              <a:buNone/>
            </a:pPr>
            <a:r>
              <a:rPr lang="hr-HR" sz="2400" dirty="0" smtClean="0"/>
              <a:t>revenue</a:t>
            </a:r>
          </a:p>
          <a:p>
            <a:pPr algn="ctr">
              <a:buNone/>
            </a:pPr>
            <a:r>
              <a:rPr lang="hr-HR" sz="2400" dirty="0" smtClean="0"/>
              <a:t>expenditure</a:t>
            </a:r>
          </a:p>
          <a:p>
            <a:pPr algn="ctr">
              <a:buNone/>
            </a:pPr>
            <a:r>
              <a:rPr lang="hr-HR" sz="2400" dirty="0" smtClean="0"/>
              <a:t>to incur (expenditure, costs)</a:t>
            </a:r>
          </a:p>
          <a:p>
            <a:pPr algn="ctr">
              <a:buNone/>
            </a:pPr>
            <a:r>
              <a:rPr lang="hr-HR" sz="2400" dirty="0" smtClean="0"/>
              <a:t>carry out (an audit)</a:t>
            </a:r>
          </a:p>
          <a:p>
            <a:pPr algn="ctr">
              <a:buNone/>
            </a:pPr>
            <a:r>
              <a:rPr lang="hr-HR" sz="2400" dirty="0" smtClean="0"/>
              <a:t>on-the-spot checks</a:t>
            </a:r>
          </a:p>
          <a:p>
            <a:pPr algn="ctr">
              <a:buNone/>
            </a:pPr>
            <a:r>
              <a:rPr lang="hr-HR" sz="2400" dirty="0" smtClean="0"/>
              <a:t>statement of assurance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Practice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Do the exercises </a:t>
            </a:r>
            <a:r>
              <a:rPr lang="hr-HR" smtClean="0"/>
              <a:t>on p.29 </a:t>
            </a:r>
            <a:r>
              <a:rPr lang="hr-HR" dirty="0" smtClean="0"/>
              <a:t>in your coursebook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Today’s Session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Revision of the previous session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European Court of Auditors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Vocabulary and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Revision of the previous session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Taxation in the EU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Revision – Taxation in the Eu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Who prescribes and collects taxes in the EU?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Wh</a:t>
            </a:r>
            <a:r>
              <a:rPr lang="hr-HR" dirty="0" smtClean="0"/>
              <a:t>at are the rules of the E</a:t>
            </a:r>
            <a:r>
              <a:rPr lang="en-US" dirty="0" smtClean="0"/>
              <a:t>U</a:t>
            </a:r>
            <a:r>
              <a:rPr lang="hr-HR" dirty="0" smtClean="0"/>
              <a:t> taxation policy</a:t>
            </a:r>
            <a:r>
              <a:rPr lang="en-US" dirty="0" smtClean="0"/>
              <a:t>?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What does the EU try to avoid by coherence and co-ordination?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What are the common VAT rules?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What dictates excise rates in the EU?</a:t>
            </a:r>
          </a:p>
          <a:p>
            <a:pPr marL="514350" indent="-514350">
              <a:buFont typeface="+mj-lt"/>
              <a:buAutoNum type="arabicPeriod"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The European Court of Auditors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Unit 9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European Court of Auditors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pPr>
              <a:buNone/>
            </a:pPr>
            <a:r>
              <a:rPr lang="hr-HR" dirty="0" smtClean="0"/>
              <a:t>INTRODUCTION</a:t>
            </a:r>
          </a:p>
          <a:p>
            <a:endParaRPr lang="hr-HR" dirty="0" smtClean="0"/>
          </a:p>
          <a:p>
            <a:r>
              <a:rPr lang="hr-HR" dirty="0" err="1" smtClean="0"/>
              <a:t>Remember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five</a:t>
            </a:r>
            <a:r>
              <a:rPr lang="hr-HR" dirty="0" smtClean="0"/>
              <a:t> </a:t>
            </a:r>
            <a:r>
              <a:rPr lang="hr-HR" dirty="0" err="1" smtClean="0"/>
              <a:t>institutions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EU,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composition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functions</a:t>
            </a:r>
            <a:r>
              <a:rPr lang="hr-HR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European Court of Auditors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pPr>
              <a:buNone/>
            </a:pPr>
            <a:r>
              <a:rPr lang="hr-HR" dirty="0" smtClean="0"/>
              <a:t>INTRODUCTION</a:t>
            </a:r>
          </a:p>
          <a:p>
            <a:endParaRPr lang="hr-HR" dirty="0" smtClean="0"/>
          </a:p>
          <a:p>
            <a:r>
              <a:rPr lang="hr-HR" dirty="0" smtClean="0"/>
              <a:t>Using your previous knowledge, try to answer the Comprehension Check questions on p. 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European Court of Auditors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>
              <a:buNone/>
            </a:pPr>
            <a:r>
              <a:rPr lang="hr-HR" dirty="0" smtClean="0"/>
              <a:t>INTRODUCTION</a:t>
            </a:r>
          </a:p>
          <a:p>
            <a:endParaRPr lang="hr-HR" dirty="0" smtClean="0"/>
          </a:p>
          <a:p>
            <a:r>
              <a:rPr lang="hr-HR" dirty="0" smtClean="0"/>
              <a:t>Who approves the EU budget?</a:t>
            </a:r>
          </a:p>
          <a:p>
            <a:endParaRPr lang="hr-HR" dirty="0" smtClean="0"/>
          </a:p>
          <a:p>
            <a:r>
              <a:rPr lang="hr-HR" dirty="0" smtClean="0"/>
              <a:t>Who handles the budgetary funds?</a:t>
            </a:r>
          </a:p>
          <a:p>
            <a:endParaRPr lang="hr-HR" dirty="0" smtClean="0"/>
          </a:p>
          <a:p>
            <a:r>
              <a:rPr lang="hr-HR" dirty="0" smtClean="0"/>
              <a:t>What do you remember about the European Court of Auditors and its role?</a:t>
            </a: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European Court of Auditors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hr-HR" dirty="0" smtClean="0"/>
              <a:t>Read the introductory paragraphs on p. 27</a:t>
            </a:r>
          </a:p>
          <a:p>
            <a:endParaRPr lang="hr-HR" dirty="0" smtClean="0"/>
          </a:p>
          <a:p>
            <a:r>
              <a:rPr lang="hr-HR" dirty="0" smtClean="0"/>
              <a:t>When was the court established?</a:t>
            </a:r>
          </a:p>
          <a:p>
            <a:r>
              <a:rPr lang="hr-HR" dirty="0" smtClean="0"/>
              <a:t>How can you summarise its main task?</a:t>
            </a:r>
          </a:p>
          <a:p>
            <a:r>
              <a:rPr lang="hr-HR" dirty="0" smtClean="0"/>
              <a:t>What is the composition of the court?</a:t>
            </a:r>
          </a:p>
          <a:p>
            <a:r>
              <a:rPr lang="hr-HR" dirty="0" smtClean="0"/>
              <a:t>What is the typical background of the members?</a:t>
            </a:r>
          </a:p>
          <a:p>
            <a:r>
              <a:rPr lang="hr-HR" dirty="0" smtClean="0"/>
              <a:t>How is the President of the Court elected?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4186</TotalTime>
  <Words>465</Words>
  <Application>Microsoft Office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2</vt:lpstr>
      <vt:lpstr>Opulent</vt:lpstr>
      <vt:lpstr>English for Tax Administration Study 4</vt:lpstr>
      <vt:lpstr>Today’s Session</vt:lpstr>
      <vt:lpstr>Revision of the previous session</vt:lpstr>
      <vt:lpstr>Revision – Taxation in the Eu</vt:lpstr>
      <vt:lpstr>The European Court of Auditors</vt:lpstr>
      <vt:lpstr>European Court of Auditors</vt:lpstr>
      <vt:lpstr>European Court of Auditors</vt:lpstr>
      <vt:lpstr>European Court of Auditors</vt:lpstr>
      <vt:lpstr>European Court of Auditors</vt:lpstr>
      <vt:lpstr>What does the Court do?</vt:lpstr>
      <vt:lpstr>How is the Court’s work organised?</vt:lpstr>
      <vt:lpstr>Summary - ECA</vt:lpstr>
      <vt:lpstr>Summary – ECA (continued)</vt:lpstr>
      <vt:lpstr>Key vocabulary and Terms</vt:lpstr>
      <vt:lpstr>Practice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327</cp:revision>
  <dcterms:created xsi:type="dcterms:W3CDTF">2008-09-29T13:50:14Z</dcterms:created>
  <dcterms:modified xsi:type="dcterms:W3CDTF">2015-04-20T18:15:57Z</dcterms:modified>
</cp:coreProperties>
</file>