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7"/>
  </p:handoutMasterIdLst>
  <p:sldIdLst>
    <p:sldId id="256" r:id="rId2"/>
    <p:sldId id="330" r:id="rId3"/>
    <p:sldId id="354" r:id="rId4"/>
    <p:sldId id="377" r:id="rId5"/>
    <p:sldId id="376" r:id="rId6"/>
    <p:sldId id="397" r:id="rId7"/>
    <p:sldId id="399" r:id="rId8"/>
    <p:sldId id="384" r:id="rId9"/>
    <p:sldId id="388" r:id="rId10"/>
    <p:sldId id="395" r:id="rId11"/>
    <p:sldId id="396" r:id="rId12"/>
    <p:sldId id="392" r:id="rId13"/>
    <p:sldId id="398" r:id="rId14"/>
    <p:sldId id="368" r:id="rId15"/>
    <p:sldId id="369" r:id="rId16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863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FAFD-F5A1-4BCE-8EA0-C9347C175FC0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A03C-0695-45CD-A431-7B1FBBBDB15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877098B-6807-4C73-9479-A4A147823C62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A23BC-B4C1-430E-A875-251444848251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03B38-18A0-4BA8-9E9C-1F11C0F3BD7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323BD2-03C1-40F1-A1AE-CCE0087661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27A1D-8EF4-437C-8368-4513D1E89650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C781-3360-4CA0-B600-36878D0465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411A9-21ED-4725-AD95-D2FB58C7F10B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DAB1F-CEBA-4E71-A9B0-541A26A0BDE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E89B0-0DB8-48E9-B5A0-E9B9554A4EE4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861526-1E50-437C-AA41-1EB4F006558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290E5-0242-4E13-8450-672BC5A59F67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EDFD7-83CB-4D7B-8E81-142AAD257C7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012FB1-5D25-41E8-A9CE-0B9F9343EB98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0100B-3F79-492C-B4CA-1B02700AD5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27B29-7A0B-46A3-B355-8C30A16E6FF2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D6993-3A27-4B7A-B7A6-2A64C16384B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 smtClean="0"/>
              <a:pPr>
                <a:defRPr/>
              </a:pPr>
              <a:t>20.4.2015.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Wed</a:t>
            </a:r>
            <a:r>
              <a:rPr lang="hr-HR" sz="1900" dirty="0" smtClean="0"/>
              <a:t> 11:00-12:00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smtClean="0"/>
              <a:t> </a:t>
            </a:r>
            <a:r>
              <a:rPr lang="hr-HR" smtClean="0"/>
              <a:t>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What does the Court do?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Read the following section on pp. 27-28</a:t>
            </a:r>
          </a:p>
          <a:p>
            <a:endParaRPr lang="hr-HR" dirty="0" smtClean="0"/>
          </a:p>
          <a:p>
            <a:r>
              <a:rPr lang="hr-HR" dirty="0" err="1" smtClean="0"/>
              <a:t>Whose</a:t>
            </a:r>
            <a:r>
              <a:rPr lang="hr-HR" dirty="0" smtClean="0"/>
              <a:t> </a:t>
            </a:r>
            <a:r>
              <a:rPr lang="hr-HR" dirty="0" smtClean="0"/>
              <a:t>paperwork can the Court investigate?</a:t>
            </a:r>
          </a:p>
          <a:p>
            <a:r>
              <a:rPr lang="hr-HR" dirty="0" smtClean="0"/>
              <a:t>What are on-the-spot checks?</a:t>
            </a:r>
          </a:p>
          <a:p>
            <a:r>
              <a:rPr lang="hr-HR" dirty="0" smtClean="0"/>
              <a:t>What institutions is the Court connected to? What is the nature of this connection?</a:t>
            </a:r>
          </a:p>
          <a:p>
            <a:r>
              <a:rPr lang="hr-HR" dirty="0" smtClean="0"/>
              <a:t>What is the importance of the annual report?</a:t>
            </a:r>
          </a:p>
          <a:p>
            <a:r>
              <a:rPr lang="hr-HR" dirty="0" smtClean="0"/>
              <a:t>When else is the Court consulted?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How is the Court’s work organised?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Read the following section on p. 28</a:t>
            </a:r>
          </a:p>
          <a:p>
            <a:endParaRPr lang="hr-HR" dirty="0" smtClean="0"/>
          </a:p>
          <a:p>
            <a:r>
              <a:rPr lang="hr-HR" dirty="0" smtClean="0"/>
              <a:t>Who organises the court’s work?</a:t>
            </a:r>
          </a:p>
          <a:p>
            <a:r>
              <a:rPr lang="hr-HR" dirty="0" smtClean="0"/>
              <a:t>What is the composition of the court?</a:t>
            </a:r>
          </a:p>
          <a:p>
            <a:r>
              <a:rPr lang="hr-HR" dirty="0" smtClean="0"/>
              <a:t>What institutions do the auditors usually inspect?</a:t>
            </a:r>
          </a:p>
          <a:p>
            <a:r>
              <a:rPr lang="hr-HR" dirty="0" smtClean="0"/>
              <a:t>What are the legal powers of the Court?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Summary - ECA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checks the implementation of the EU budget (legality of income and expenditure)</a:t>
            </a:r>
          </a:p>
          <a:p>
            <a:r>
              <a:rPr lang="hr-HR" dirty="0" smtClean="0"/>
              <a:t>one member per country</a:t>
            </a:r>
          </a:p>
          <a:p>
            <a:r>
              <a:rPr lang="hr-HR" dirty="0" smtClean="0"/>
              <a:t>appointed by the Council (6 years, renewable)</a:t>
            </a:r>
          </a:p>
          <a:p>
            <a:r>
              <a:rPr lang="hr-HR" dirty="0" smtClean="0"/>
              <a:t>investigates management of EU funds by any institution and drafts reports</a:t>
            </a:r>
          </a:p>
          <a:p>
            <a:r>
              <a:rPr lang="hr-HR" dirty="0" smtClean="0"/>
              <a:t>presents an annual report to EP and the Council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Summary – ECA </a:t>
            </a:r>
            <a:r>
              <a:rPr lang="hr-HR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(continued)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gives opinion before EU’s financial regulations are adopted</a:t>
            </a:r>
          </a:p>
          <a:p>
            <a:r>
              <a:rPr lang="hr-HR" dirty="0" smtClean="0"/>
              <a:t>works independently</a:t>
            </a:r>
          </a:p>
          <a:p>
            <a:r>
              <a:rPr lang="hr-HR" dirty="0" smtClean="0"/>
              <a:t>staff of 550, of which about 250 auditors</a:t>
            </a:r>
          </a:p>
          <a:p>
            <a:r>
              <a:rPr lang="hr-HR" dirty="0" smtClean="0"/>
              <a:t>inspections of national authorities handling EU funds allocated by the Commission</a:t>
            </a:r>
          </a:p>
          <a:p>
            <a:r>
              <a:rPr lang="hr-HR" dirty="0" smtClean="0"/>
              <a:t>no legal powers of its own – pass on information to authorities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vocabulary and Terms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r>
              <a:rPr lang="hr-HR" sz="2400" dirty="0" smtClean="0"/>
              <a:t>revenue</a:t>
            </a:r>
          </a:p>
          <a:p>
            <a:pPr algn="ctr">
              <a:buNone/>
            </a:pPr>
            <a:r>
              <a:rPr lang="hr-HR" sz="2400" dirty="0" smtClean="0"/>
              <a:t>expenditure</a:t>
            </a:r>
          </a:p>
          <a:p>
            <a:pPr algn="ctr">
              <a:buNone/>
            </a:pPr>
            <a:r>
              <a:rPr lang="hr-HR" sz="2400" dirty="0" smtClean="0"/>
              <a:t>to incur (expenditure, costs)</a:t>
            </a:r>
          </a:p>
          <a:p>
            <a:pPr algn="ctr">
              <a:buNone/>
            </a:pPr>
            <a:r>
              <a:rPr lang="hr-HR" sz="2400" dirty="0" smtClean="0"/>
              <a:t>carry out (an audit)</a:t>
            </a:r>
          </a:p>
          <a:p>
            <a:pPr algn="ctr">
              <a:buNone/>
            </a:pPr>
            <a:r>
              <a:rPr lang="hr-HR" sz="2400" dirty="0" smtClean="0"/>
              <a:t>on-the-spot checks</a:t>
            </a:r>
          </a:p>
          <a:p>
            <a:pPr algn="ctr">
              <a:buNone/>
            </a:pPr>
            <a:r>
              <a:rPr lang="hr-HR" sz="2400" dirty="0" smtClean="0"/>
              <a:t>statement of assurance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Practice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Do the exercises </a:t>
            </a:r>
            <a:r>
              <a:rPr lang="hr-HR" smtClean="0"/>
              <a:t>on p.29 </a:t>
            </a:r>
            <a:r>
              <a:rPr lang="hr-HR" dirty="0" smtClean="0"/>
              <a:t>in your coursebook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previous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European Court of Auditors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Vocabulary and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of the previous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Taxation in the EU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– Taxation in the Eu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Who prescribes and collects taxes in the EU?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Wh</a:t>
            </a:r>
            <a:r>
              <a:rPr lang="hr-HR" dirty="0" smtClean="0"/>
              <a:t>at are the rules of the E</a:t>
            </a:r>
            <a:r>
              <a:rPr lang="en-US" dirty="0" smtClean="0"/>
              <a:t>U</a:t>
            </a:r>
            <a:r>
              <a:rPr lang="hr-HR" dirty="0" smtClean="0"/>
              <a:t> taxation policy</a:t>
            </a:r>
            <a:r>
              <a:rPr lang="en-US" dirty="0" smtClean="0"/>
              <a:t>?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What does the EU try to avoid by coherence and co-ordination?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What are the common VAT rules?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What dictates excise rates in the EU?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The European Court of Auditors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Unit 9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European Court of Auditors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/>
              <a:t>INTRODUCTION</a:t>
            </a:r>
          </a:p>
          <a:p>
            <a:endParaRPr lang="hr-HR" dirty="0" smtClean="0"/>
          </a:p>
          <a:p>
            <a:r>
              <a:rPr lang="hr-HR" dirty="0" err="1" smtClean="0"/>
              <a:t>Remember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institutions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EU,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composition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functions</a:t>
            </a:r>
            <a:r>
              <a:rPr lang="hr-HR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European Court of Auditors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/>
              <a:t>INTRODUCTION</a:t>
            </a:r>
          </a:p>
          <a:p>
            <a:endParaRPr lang="hr-HR" dirty="0" smtClean="0"/>
          </a:p>
          <a:p>
            <a:r>
              <a:rPr lang="hr-HR" dirty="0" smtClean="0"/>
              <a:t>Using your previous knowledge, try to answer the Comprehension Check questions on p. 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European Court of Auditors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/>
              <a:t>INTRODUCTION</a:t>
            </a:r>
          </a:p>
          <a:p>
            <a:endParaRPr lang="hr-HR" dirty="0" smtClean="0"/>
          </a:p>
          <a:p>
            <a:r>
              <a:rPr lang="hr-HR" dirty="0" smtClean="0"/>
              <a:t>Who approves the EU budget?</a:t>
            </a:r>
          </a:p>
          <a:p>
            <a:endParaRPr lang="hr-HR" dirty="0" smtClean="0"/>
          </a:p>
          <a:p>
            <a:r>
              <a:rPr lang="hr-HR" dirty="0" smtClean="0"/>
              <a:t>Who handles the budgetary funds?</a:t>
            </a:r>
          </a:p>
          <a:p>
            <a:endParaRPr lang="hr-HR" dirty="0" smtClean="0"/>
          </a:p>
          <a:p>
            <a:r>
              <a:rPr lang="hr-HR" dirty="0" smtClean="0"/>
              <a:t>What do you remember about the European Court of Auditors and its role?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European Court of Auditors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hr-HR" dirty="0" smtClean="0"/>
              <a:t>Read the introductory paragraphs on p. 27</a:t>
            </a:r>
          </a:p>
          <a:p>
            <a:endParaRPr lang="hr-HR" dirty="0" smtClean="0"/>
          </a:p>
          <a:p>
            <a:r>
              <a:rPr lang="hr-HR" dirty="0" smtClean="0"/>
              <a:t>When was the court established?</a:t>
            </a:r>
          </a:p>
          <a:p>
            <a:r>
              <a:rPr lang="hr-HR" dirty="0" smtClean="0"/>
              <a:t>How can you summarise its main task?</a:t>
            </a:r>
          </a:p>
          <a:p>
            <a:r>
              <a:rPr lang="hr-HR" dirty="0" smtClean="0"/>
              <a:t>What is the composition of the court?</a:t>
            </a:r>
          </a:p>
          <a:p>
            <a:r>
              <a:rPr lang="hr-HR" dirty="0" smtClean="0"/>
              <a:t>What is the typical background of the members?</a:t>
            </a:r>
          </a:p>
          <a:p>
            <a:r>
              <a:rPr lang="hr-HR" dirty="0" smtClean="0"/>
              <a:t>How is the President of the Court elected?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4186</TotalTime>
  <Words>465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4</vt:lpstr>
      <vt:lpstr>Today’s Session</vt:lpstr>
      <vt:lpstr>Revision of the previous session</vt:lpstr>
      <vt:lpstr>Revision – Taxation in the Eu</vt:lpstr>
      <vt:lpstr>The European Court of Auditors</vt:lpstr>
      <vt:lpstr>European Court of Auditors</vt:lpstr>
      <vt:lpstr>European Court of Auditors</vt:lpstr>
      <vt:lpstr>European Court of Auditors</vt:lpstr>
      <vt:lpstr>European Court of Auditors</vt:lpstr>
      <vt:lpstr>What does the Court do?</vt:lpstr>
      <vt:lpstr>How is the Court’s work organised?</vt:lpstr>
      <vt:lpstr>Summary - ECA</vt:lpstr>
      <vt:lpstr>Summary – ECA (continued)</vt:lpstr>
      <vt:lpstr>Key vocabulary and Terms</vt:lpstr>
      <vt:lpstr>Practice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327</cp:revision>
  <dcterms:created xsi:type="dcterms:W3CDTF">2008-09-29T13:50:14Z</dcterms:created>
  <dcterms:modified xsi:type="dcterms:W3CDTF">2015-04-20T18:15:57Z</dcterms:modified>
</cp:coreProperties>
</file>