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handoutMasterIdLst>
    <p:handoutMasterId r:id="rId18"/>
  </p:handoutMasterIdLst>
  <p:sldIdLst>
    <p:sldId id="256" r:id="rId2"/>
    <p:sldId id="330" r:id="rId3"/>
    <p:sldId id="400" r:id="rId4"/>
    <p:sldId id="401" r:id="rId5"/>
    <p:sldId id="376" r:id="rId6"/>
    <p:sldId id="402" r:id="rId7"/>
    <p:sldId id="403" r:id="rId8"/>
    <p:sldId id="404" r:id="rId9"/>
    <p:sldId id="405" r:id="rId10"/>
    <p:sldId id="407" r:id="rId11"/>
    <p:sldId id="369" r:id="rId12"/>
    <p:sldId id="408" r:id="rId13"/>
    <p:sldId id="409" r:id="rId14"/>
    <p:sldId id="410" r:id="rId15"/>
    <p:sldId id="411" r:id="rId16"/>
    <p:sldId id="412" r:id="rId17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E1CB9F-7F5B-4127-B928-87DABBD3603E}" type="datetimeFigureOut">
              <a:rPr lang="sr-Latn-CS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5B391-2E26-4478-8E1E-DEA1765358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5670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A39D8B-CEC8-403F-A580-EF2C5AD028BA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3FDDD2-2214-41C2-AE65-7E1A7119E6A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ACFAFD-F5A1-4BCE-8EA0-C9347C175FC0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34A03C-0695-45CD-A431-7B1FBBBDB15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E877098B-6807-4C73-9479-A4A147823C62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F241BF1-7F27-40BC-8EAF-2A7A386A13D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DA23BC-B4C1-430E-A875-251444848251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B03B38-18A0-4BA8-9E9C-1F11C0F3BD7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CF940C9-378E-47E4-A5ED-B85913F769DD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B8323BD2-03C1-40F1-A1AE-CCE0087661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A27A1D-8EF4-437C-8368-4513D1E89650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B3C781-3360-4CA0-B600-36878D0465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E411A9-21ED-4725-AD95-D2FB58C7F10B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BDAB1F-CEBA-4E71-A9B0-541A26A0BDE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3E89B0-0DB8-48E9-B5A0-E9B9554A4EE4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861526-1E50-437C-AA41-1EB4F006558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B290E5-0242-4E13-8450-672BC5A59F67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9EDFD7-83CB-4D7B-8E81-142AAD257C7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012FB1-5D25-41E8-A9CE-0B9F9343EB98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F0100B-3F79-492C-B4CA-1B02700AD5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D27B29-7A0B-46A3-B355-8C30A16E6FF2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AD6993-3A27-4B7A-B7A6-2A64C16384B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2CB0C5C-1F17-4306-9C66-AA69635E68AF}" type="datetimeFigureOut">
              <a:rPr lang="sr-Latn-CS" smtClean="0"/>
              <a:pPr>
                <a:defRPr/>
              </a:pPr>
              <a:t>5.5.2015.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8FF7C56-55B3-4C5D-9334-03D2944D147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English for Tax Administration Study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err="1" smtClean="0">
                <a:hlinkClick r:id="rId2"/>
              </a:rPr>
              <a:t>miljen.matijasevic</a:t>
            </a:r>
            <a:r>
              <a:rPr lang="hr-HR" sz="1900" dirty="0" smtClean="0">
                <a:hlinkClick r:id="rId2"/>
              </a:rPr>
              <a:t>@</a:t>
            </a:r>
            <a:r>
              <a:rPr lang="hr-HR" sz="1900" dirty="0" err="1" smtClean="0">
                <a:hlinkClick r:id="rId2"/>
              </a:rPr>
              <a:t>gmail.com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Wed</a:t>
            </a:r>
            <a:r>
              <a:rPr lang="hr-HR" sz="1900" dirty="0" smtClean="0"/>
              <a:t> 11:00-12:00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dirty="0" smtClean="0"/>
              <a:t> </a:t>
            </a:r>
            <a:r>
              <a:rPr lang="hr-HR" dirty="0" smtClean="0"/>
              <a:t>7-8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EUROPEAN ANTI-FRAUD OFFICE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READ THE TEXT ON THE HANDOUTS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GLOSSARY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to </a:t>
            </a:r>
            <a:r>
              <a:rPr lang="hr-HR" b="1" dirty="0" err="1" smtClean="0"/>
              <a:t>counterfeit</a:t>
            </a:r>
            <a:r>
              <a:rPr lang="hr-HR" dirty="0" smtClean="0"/>
              <a:t>, v. - krivotvoriti</a:t>
            </a:r>
          </a:p>
          <a:p>
            <a:pPr>
              <a:buFont typeface="Wingdings" pitchFamily="2" charset="2"/>
              <a:buChar char="§"/>
            </a:pPr>
            <a:r>
              <a:rPr lang="hr-HR" b="1" dirty="0" err="1" smtClean="0"/>
              <a:t>subsidy</a:t>
            </a:r>
            <a:r>
              <a:rPr lang="hr-HR" dirty="0" smtClean="0"/>
              <a:t>, n. - subvencija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to </a:t>
            </a:r>
            <a:r>
              <a:rPr lang="hr-HR" b="1" dirty="0" err="1" smtClean="0"/>
              <a:t>defraud</a:t>
            </a:r>
            <a:r>
              <a:rPr lang="hr-HR" dirty="0" smtClean="0"/>
              <a:t>, v. – otuđiti, pronevjeriti, izvući novac na prijevaru</a:t>
            </a:r>
          </a:p>
          <a:p>
            <a:pPr>
              <a:buFont typeface="Wingdings" pitchFamily="2" charset="2"/>
              <a:buChar char="§"/>
            </a:pPr>
            <a:r>
              <a:rPr lang="hr-HR" b="1" dirty="0" err="1" smtClean="0"/>
              <a:t>misconduct</a:t>
            </a:r>
            <a:r>
              <a:rPr lang="hr-HR" b="1" dirty="0" smtClean="0"/>
              <a:t>, n.</a:t>
            </a:r>
            <a:r>
              <a:rPr lang="hr-HR" dirty="0" smtClean="0"/>
              <a:t> – povreda radne dužnosti, nesavjesno </a:t>
            </a:r>
            <a:r>
              <a:rPr lang="hr-HR" smtClean="0"/>
              <a:t>obavljanje posla</a:t>
            </a:r>
            <a:endParaRPr lang="hr-HR" b="1" dirty="0" smtClean="0"/>
          </a:p>
          <a:p>
            <a:pPr>
              <a:buFont typeface="Wingdings" pitchFamily="2" charset="2"/>
              <a:buChar char="§"/>
            </a:pPr>
            <a:r>
              <a:rPr lang="hr-HR" b="1" dirty="0" err="1" smtClean="0"/>
              <a:t>diversion</a:t>
            </a:r>
            <a:r>
              <a:rPr lang="hr-HR" dirty="0" smtClean="0"/>
              <a:t> (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funds</a:t>
            </a:r>
            <a:r>
              <a:rPr lang="hr-HR" dirty="0" smtClean="0"/>
              <a:t>), n. – prisvajanje, ilegalno preusmjeravanje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Practice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handouts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ANSWER THE QUESTIONS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(OLAF)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is the primary </a:t>
            </a:r>
            <a:r>
              <a:rPr lang="hr-HR" dirty="0" smtClean="0"/>
              <a:t>role </a:t>
            </a:r>
            <a:r>
              <a:rPr lang="hr-HR" dirty="0" err="1" smtClean="0"/>
              <a:t>of</a:t>
            </a:r>
            <a:r>
              <a:rPr lang="hr-HR" dirty="0" smtClean="0"/>
              <a:t> OLAF</a:t>
            </a:r>
            <a:r>
              <a:rPr lang="en-US" dirty="0" smtClean="0"/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result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OLAF’s </a:t>
            </a:r>
            <a:r>
              <a:rPr lang="hr-HR" dirty="0" err="1" smtClean="0"/>
              <a:t>investigations</a:t>
            </a:r>
            <a:r>
              <a:rPr lang="hr-HR" dirty="0" smtClean="0"/>
              <a:t>?</a:t>
            </a: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</a:t>
            </a:r>
            <a:r>
              <a:rPr lang="hr-HR" dirty="0" err="1" smtClean="0"/>
              <a:t>category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fraud</a:t>
            </a:r>
            <a:r>
              <a:rPr lang="hr-HR" dirty="0" smtClean="0"/>
              <a:t> </a:t>
            </a:r>
            <a:r>
              <a:rPr lang="hr-HR" dirty="0" err="1" smtClean="0"/>
              <a:t>committed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</a:t>
            </a:r>
            <a:r>
              <a:rPr lang="en-US" dirty="0" smtClean="0"/>
              <a:t>?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second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third</a:t>
            </a:r>
            <a:r>
              <a:rPr lang="hr-HR" dirty="0" smtClean="0"/>
              <a:t>?</a:t>
            </a: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act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order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EU or a </a:t>
            </a:r>
            <a:r>
              <a:rPr lang="hr-HR" dirty="0" err="1" smtClean="0"/>
              <a:t>national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r>
              <a:rPr lang="hr-HR" dirty="0" smtClean="0"/>
              <a:t> </a:t>
            </a:r>
            <a:r>
              <a:rPr lang="hr-HR" dirty="0" err="1" smtClean="0"/>
              <a:t>institution</a:t>
            </a:r>
            <a:r>
              <a:rPr lang="hr-HR" dirty="0" smtClean="0"/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hr-HR" dirty="0" smtClean="0"/>
              <a:t>are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powers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investigation</a:t>
            </a:r>
            <a:r>
              <a:rPr lang="hr-HR" dirty="0" smtClean="0"/>
              <a:t>?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investigate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offences</a:t>
            </a:r>
            <a:r>
              <a:rPr lang="hr-HR" dirty="0" smtClean="0"/>
              <a:t> </a:t>
            </a:r>
            <a:r>
              <a:rPr lang="hr-HR" dirty="0" err="1" smtClean="0"/>
              <a:t>independently</a:t>
            </a:r>
            <a:r>
              <a:rPr lang="en-US" dirty="0" smtClean="0"/>
              <a:t>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85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eNGLISH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rashodi</a:t>
            </a:r>
          </a:p>
          <a:p>
            <a:r>
              <a:rPr lang="hr-HR" dirty="0" smtClean="0"/>
              <a:t>stopa PDV-a</a:t>
            </a:r>
          </a:p>
          <a:p>
            <a:r>
              <a:rPr lang="hr-HR" dirty="0" smtClean="0"/>
              <a:t>podnijeti poreznu prijavu</a:t>
            </a:r>
          </a:p>
          <a:p>
            <a:r>
              <a:rPr lang="hr-HR" dirty="0" smtClean="0"/>
              <a:t>valuta</a:t>
            </a:r>
          </a:p>
          <a:p>
            <a:r>
              <a:rPr lang="hr-HR" dirty="0" smtClean="0"/>
              <a:t>tečaj</a:t>
            </a:r>
          </a:p>
          <a:p>
            <a:r>
              <a:rPr lang="hr-HR" dirty="0" smtClean="0"/>
              <a:t>proračunska politika</a:t>
            </a:r>
          </a:p>
          <a:p>
            <a:r>
              <a:rPr lang="hr-HR" dirty="0" smtClean="0"/>
              <a:t>službena evidencija</a:t>
            </a:r>
          </a:p>
          <a:p>
            <a:r>
              <a:rPr lang="hr-HR" dirty="0" smtClean="0"/>
              <a:t>porezno tijelo</a:t>
            </a:r>
          </a:p>
          <a:p>
            <a:r>
              <a:rPr lang="hr-HR" dirty="0" smtClean="0"/>
              <a:t>upravljanje sredstvima EU-a</a:t>
            </a:r>
          </a:p>
          <a:p>
            <a:r>
              <a:rPr lang="hr-HR" dirty="0" smtClean="0"/>
              <a:t>lažni novac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533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ANSWERS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931224" cy="4846320"/>
          </a:xfrm>
        </p:spPr>
        <p:txBody>
          <a:bodyPr>
            <a:normAutofit/>
          </a:bodyPr>
          <a:lstStyle/>
          <a:p>
            <a:r>
              <a:rPr lang="hr-HR" dirty="0" smtClean="0"/>
              <a:t>rashodi - </a:t>
            </a:r>
            <a:r>
              <a:rPr lang="hr-HR" dirty="0" err="1" smtClean="0"/>
              <a:t>expenditure</a:t>
            </a:r>
            <a:endParaRPr lang="hr-HR" dirty="0" smtClean="0"/>
          </a:p>
          <a:p>
            <a:r>
              <a:rPr lang="hr-HR" dirty="0" smtClean="0"/>
              <a:t>stopa PDV-a – VAT rate</a:t>
            </a:r>
          </a:p>
          <a:p>
            <a:r>
              <a:rPr lang="hr-HR" dirty="0" smtClean="0"/>
              <a:t>podnijeti poreznu prijavu – </a:t>
            </a:r>
            <a:r>
              <a:rPr lang="hr-HR" dirty="0" err="1" smtClean="0"/>
              <a:t>submit</a:t>
            </a:r>
            <a:r>
              <a:rPr lang="hr-HR" dirty="0" smtClean="0"/>
              <a:t> a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return</a:t>
            </a:r>
            <a:endParaRPr lang="hr-HR" dirty="0" smtClean="0"/>
          </a:p>
          <a:p>
            <a:r>
              <a:rPr lang="hr-HR" dirty="0" smtClean="0"/>
              <a:t>valuta - </a:t>
            </a:r>
            <a:r>
              <a:rPr lang="hr-HR" dirty="0" err="1" smtClean="0"/>
              <a:t>currency</a:t>
            </a:r>
            <a:endParaRPr lang="hr-HR" dirty="0" smtClean="0"/>
          </a:p>
          <a:p>
            <a:r>
              <a:rPr lang="hr-HR" dirty="0" smtClean="0"/>
              <a:t>tečaj – </a:t>
            </a:r>
            <a:r>
              <a:rPr lang="hr-HR" dirty="0" err="1" smtClean="0"/>
              <a:t>exchange</a:t>
            </a:r>
            <a:r>
              <a:rPr lang="hr-HR" dirty="0" smtClean="0"/>
              <a:t> rate</a:t>
            </a:r>
          </a:p>
          <a:p>
            <a:r>
              <a:rPr lang="hr-HR" dirty="0" smtClean="0"/>
              <a:t>proračunska politika – </a:t>
            </a:r>
            <a:r>
              <a:rPr lang="hr-HR" dirty="0" err="1" smtClean="0"/>
              <a:t>budgetary</a:t>
            </a:r>
            <a:r>
              <a:rPr lang="hr-HR" dirty="0" smtClean="0"/>
              <a:t> </a:t>
            </a:r>
            <a:r>
              <a:rPr lang="hr-HR" dirty="0" err="1" smtClean="0"/>
              <a:t>policy</a:t>
            </a:r>
            <a:endParaRPr lang="hr-HR" dirty="0" smtClean="0"/>
          </a:p>
          <a:p>
            <a:r>
              <a:rPr lang="hr-HR" dirty="0" smtClean="0"/>
              <a:t>službena evidencija – </a:t>
            </a:r>
            <a:r>
              <a:rPr lang="hr-HR" dirty="0" err="1" smtClean="0"/>
              <a:t>offical</a:t>
            </a:r>
            <a:r>
              <a:rPr lang="hr-HR" dirty="0" smtClean="0"/>
              <a:t> </a:t>
            </a:r>
            <a:r>
              <a:rPr lang="hr-HR" dirty="0" err="1" smtClean="0"/>
              <a:t>record</a:t>
            </a:r>
            <a:endParaRPr lang="hr-HR" dirty="0" smtClean="0"/>
          </a:p>
          <a:p>
            <a:r>
              <a:rPr lang="hr-HR" dirty="0" smtClean="0"/>
              <a:t>porezno tijelo –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authority</a:t>
            </a:r>
            <a:endParaRPr lang="hr-HR" dirty="0" smtClean="0"/>
          </a:p>
          <a:p>
            <a:r>
              <a:rPr lang="hr-HR" dirty="0" smtClean="0"/>
              <a:t>upravljanje sredstvima EU-a – </a:t>
            </a:r>
            <a:r>
              <a:rPr lang="hr-HR" dirty="0" err="1" smtClean="0"/>
              <a:t>handling</a:t>
            </a:r>
            <a:r>
              <a:rPr lang="hr-HR" dirty="0" smtClean="0"/>
              <a:t> EU </a:t>
            </a:r>
            <a:r>
              <a:rPr lang="hr-HR" dirty="0" err="1" smtClean="0"/>
              <a:t>funds</a:t>
            </a:r>
            <a:endParaRPr lang="hr-HR" dirty="0" smtClean="0"/>
          </a:p>
          <a:p>
            <a:r>
              <a:rPr lang="hr-HR" dirty="0" smtClean="0"/>
              <a:t>lažni novac – </a:t>
            </a:r>
            <a:r>
              <a:rPr lang="hr-HR" dirty="0" err="1" smtClean="0"/>
              <a:t>counterfeit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7642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2400" dirty="0" err="1"/>
              <a:t>accounts</a:t>
            </a:r>
            <a:r>
              <a:rPr lang="hr-HR" sz="2400" dirty="0"/>
              <a:t> </a:t>
            </a:r>
            <a:r>
              <a:rPr lang="hr-HR" sz="2400" dirty="0" smtClean="0"/>
              <a:t>- </a:t>
            </a:r>
            <a:r>
              <a:rPr lang="hr-HR" sz="2400" dirty="0" err="1" smtClean="0"/>
              <a:t>enforcement</a:t>
            </a:r>
            <a:r>
              <a:rPr lang="hr-HR" sz="2400" dirty="0" smtClean="0"/>
              <a:t> - </a:t>
            </a:r>
            <a:r>
              <a:rPr lang="hr-HR" sz="2400" dirty="0" err="1" smtClean="0"/>
              <a:t>regulations</a:t>
            </a:r>
            <a:r>
              <a:rPr lang="hr-HR" sz="2400" dirty="0" smtClean="0"/>
              <a:t> </a:t>
            </a:r>
            <a:br>
              <a:rPr lang="hr-HR" sz="2400" dirty="0" smtClean="0"/>
            </a:br>
            <a:r>
              <a:rPr lang="hr-HR" sz="2400" dirty="0" err="1" smtClean="0"/>
              <a:t>refunds</a:t>
            </a:r>
            <a:r>
              <a:rPr lang="hr-HR" sz="2400" dirty="0" smtClean="0"/>
              <a:t> - </a:t>
            </a:r>
            <a:r>
              <a:rPr lang="hr-HR" sz="2400" dirty="0" err="1" smtClean="0"/>
              <a:t>seizure</a:t>
            </a:r>
            <a:r>
              <a:rPr lang="hr-HR" sz="2400" dirty="0" smtClean="0"/>
              <a:t> - </a:t>
            </a:r>
            <a:r>
              <a:rPr lang="hr-HR" sz="2400" dirty="0" err="1" smtClean="0"/>
              <a:t>Collected</a:t>
            </a:r>
            <a:r>
              <a:rPr lang="hr-HR" sz="2400" dirty="0" smtClean="0"/>
              <a:t> - </a:t>
            </a:r>
            <a:r>
              <a:rPr lang="hr-HR" sz="2400" dirty="0" err="1" smtClean="0"/>
              <a:t>functions</a:t>
            </a:r>
            <a:r>
              <a:rPr lang="hr-HR" sz="2400" dirty="0" smtClean="0"/>
              <a:t> </a:t>
            </a:r>
            <a:r>
              <a:rPr lang="hr-HR" sz="2400" dirty="0" err="1"/>
              <a:t>borrowing</a:t>
            </a:r>
            <a:r>
              <a:rPr lang="hr-HR" sz="2400" dirty="0"/>
              <a:t> </a:t>
            </a:r>
            <a:r>
              <a:rPr lang="hr-HR" sz="2400" dirty="0" smtClean="0"/>
              <a:t>- </a:t>
            </a:r>
            <a:r>
              <a:rPr lang="hr-HR" sz="2400" dirty="0" err="1" smtClean="0"/>
              <a:t>contributions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203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</a:t>
            </a:r>
            <a:r>
              <a:rPr lang="hr-HR" dirty="0" err="1"/>
              <a:t>collects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data on </a:t>
            </a:r>
            <a:r>
              <a:rPr lang="hr-HR" dirty="0" err="1"/>
              <a:t>defined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smtClean="0"/>
              <a:t>_______ </a:t>
            </a:r>
            <a:r>
              <a:rPr lang="hr-HR" dirty="0" err="1" smtClean="0"/>
              <a:t>taxes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obligatory</a:t>
            </a:r>
            <a:r>
              <a:rPr lang="hr-HR" dirty="0"/>
              <a:t> _______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/>
              <a:t>proposes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tax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tax</a:t>
            </a:r>
            <a:r>
              <a:rPr lang="hr-HR" dirty="0"/>
              <a:t> _______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tax</a:t>
            </a:r>
            <a:r>
              <a:rPr lang="hr-HR" dirty="0"/>
              <a:t> system.</a:t>
            </a:r>
          </a:p>
          <a:p>
            <a:pPr marL="0" indent="0">
              <a:buNone/>
            </a:pP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performs</a:t>
            </a:r>
            <a:r>
              <a:rPr lang="hr-HR" dirty="0"/>
              <a:t> _______ </a:t>
            </a:r>
            <a:r>
              <a:rPr lang="hr-HR" dirty="0" err="1" smtClean="0"/>
              <a:t>relating</a:t>
            </a:r>
            <a:r>
              <a:rPr lang="hr-HR" dirty="0" smtClean="0"/>
              <a:t> </a:t>
            </a:r>
            <a:r>
              <a:rPr lang="hr-HR" dirty="0"/>
              <a:t>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control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calculation</a:t>
            </a:r>
            <a:r>
              <a:rPr lang="hr-HR" dirty="0"/>
              <a:t>, </a:t>
            </a:r>
            <a:r>
              <a:rPr lang="hr-HR" dirty="0" err="1"/>
              <a:t>collection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_______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assets</a:t>
            </a:r>
            <a:r>
              <a:rPr lang="hr-HR" dirty="0" smtClean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collect</a:t>
            </a:r>
            <a:r>
              <a:rPr lang="hr-HR" dirty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.</a:t>
            </a:r>
            <a:endParaRPr lang="hr-HR" dirty="0"/>
          </a:p>
          <a:p>
            <a:pPr marL="0" indent="0">
              <a:buNone/>
            </a:pP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monitors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/>
              <a:t>_______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treaties</a:t>
            </a:r>
            <a:r>
              <a:rPr lang="hr-HR" dirty="0" smtClean="0"/>
              <a:t> </a:t>
            </a:r>
            <a:r>
              <a:rPr lang="hr-HR" dirty="0" err="1" smtClean="0"/>
              <a:t>relating</a:t>
            </a:r>
            <a:r>
              <a:rPr lang="hr-HR" dirty="0" smtClean="0"/>
              <a:t> to </a:t>
            </a:r>
            <a:r>
              <a:rPr lang="hr-HR" dirty="0" err="1" smtClean="0"/>
              <a:t>taxes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receives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returns</a:t>
            </a:r>
            <a:r>
              <a:rPr lang="hr-HR" dirty="0" smtClean="0"/>
              <a:t>, </a:t>
            </a:r>
            <a:r>
              <a:rPr lang="hr-HR" dirty="0" err="1" smtClean="0"/>
              <a:t>establishes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liabilities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/>
              <a:t> _______</a:t>
            </a:r>
            <a:r>
              <a:rPr lang="hr-HR" dirty="0" smtClean="0"/>
              <a:t>, </a:t>
            </a:r>
            <a:r>
              <a:rPr lang="hr-HR" dirty="0" err="1" smtClean="0"/>
              <a:t>collects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/>
              <a:t>_______ </a:t>
            </a:r>
            <a:r>
              <a:rPr lang="hr-HR" dirty="0" err="1" smtClean="0"/>
              <a:t>taxes</a:t>
            </a:r>
            <a:r>
              <a:rPr lang="hr-H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5444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2400" dirty="0" err="1"/>
              <a:t>accounts</a:t>
            </a:r>
            <a:r>
              <a:rPr lang="hr-HR" sz="2400" dirty="0"/>
              <a:t> </a:t>
            </a:r>
            <a:r>
              <a:rPr lang="hr-HR" sz="2400" dirty="0" smtClean="0"/>
              <a:t>- </a:t>
            </a:r>
            <a:r>
              <a:rPr lang="hr-HR" sz="2400" dirty="0" err="1" smtClean="0"/>
              <a:t>enforcement</a:t>
            </a:r>
            <a:r>
              <a:rPr lang="hr-HR" sz="2400" dirty="0" smtClean="0"/>
              <a:t> - </a:t>
            </a:r>
            <a:r>
              <a:rPr lang="hr-HR" sz="2400" dirty="0" err="1" smtClean="0"/>
              <a:t>regulations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err="1" smtClean="0"/>
              <a:t>refunds</a:t>
            </a:r>
            <a:r>
              <a:rPr lang="hr-HR" sz="2400" dirty="0" smtClean="0"/>
              <a:t> - </a:t>
            </a:r>
            <a:r>
              <a:rPr lang="hr-HR" sz="2400" dirty="0" err="1" smtClean="0"/>
              <a:t>seizure</a:t>
            </a:r>
            <a:r>
              <a:rPr lang="hr-HR" sz="2400" dirty="0" smtClean="0"/>
              <a:t> - </a:t>
            </a:r>
            <a:r>
              <a:rPr lang="hr-HR" sz="2400" dirty="0" err="1" smtClean="0"/>
              <a:t>Collected</a:t>
            </a:r>
            <a:r>
              <a:rPr lang="hr-HR" sz="2400" dirty="0" smtClean="0"/>
              <a:t> - </a:t>
            </a:r>
            <a:r>
              <a:rPr lang="hr-HR" sz="2400" dirty="0" err="1" smtClean="0"/>
              <a:t>functions</a:t>
            </a:r>
            <a:r>
              <a:rPr lang="hr-HR" sz="2400" dirty="0" smtClean="0"/>
              <a:t> </a:t>
            </a:r>
            <a:r>
              <a:rPr lang="hr-HR" sz="2400" dirty="0" err="1"/>
              <a:t>borrowing</a:t>
            </a:r>
            <a:r>
              <a:rPr lang="hr-HR" sz="2400" dirty="0"/>
              <a:t> </a:t>
            </a:r>
            <a:r>
              <a:rPr lang="hr-HR" sz="2400" dirty="0" smtClean="0"/>
              <a:t>- </a:t>
            </a:r>
            <a:r>
              <a:rPr lang="hr-HR" sz="2400" dirty="0" err="1" smtClean="0"/>
              <a:t>contributions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203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</a:t>
            </a:r>
            <a:r>
              <a:rPr lang="hr-HR" dirty="0" err="1"/>
              <a:t>collects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data on </a:t>
            </a:r>
            <a:r>
              <a:rPr lang="hr-HR" dirty="0" err="1"/>
              <a:t>defined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smtClean="0"/>
              <a:t>COLLECTED </a:t>
            </a:r>
            <a:r>
              <a:rPr lang="hr-HR" dirty="0" err="1" smtClean="0"/>
              <a:t>taxes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obligatory</a:t>
            </a:r>
            <a:r>
              <a:rPr lang="hr-HR" dirty="0"/>
              <a:t> </a:t>
            </a:r>
            <a:r>
              <a:rPr lang="hr-HR" dirty="0" smtClean="0"/>
              <a:t>CONTRIBUTIONS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/>
              <a:t>proposes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tax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tax</a:t>
            </a:r>
            <a:r>
              <a:rPr lang="hr-HR" dirty="0"/>
              <a:t> </a:t>
            </a:r>
            <a:r>
              <a:rPr lang="hr-HR" dirty="0" smtClean="0"/>
              <a:t>REGULATIONS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tax</a:t>
            </a:r>
            <a:r>
              <a:rPr lang="hr-HR" dirty="0"/>
              <a:t> system.</a:t>
            </a:r>
          </a:p>
          <a:p>
            <a:pPr marL="0" indent="0">
              <a:buNone/>
            </a:pP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performs</a:t>
            </a:r>
            <a:r>
              <a:rPr lang="hr-HR" dirty="0"/>
              <a:t> </a:t>
            </a:r>
            <a:r>
              <a:rPr lang="hr-HR" dirty="0" smtClean="0"/>
              <a:t>FUNCTIONS </a:t>
            </a:r>
            <a:r>
              <a:rPr lang="hr-HR" dirty="0" err="1" smtClean="0"/>
              <a:t>relating</a:t>
            </a:r>
            <a:r>
              <a:rPr lang="hr-HR" dirty="0" smtClean="0"/>
              <a:t> </a:t>
            </a:r>
            <a:r>
              <a:rPr lang="hr-HR" dirty="0"/>
              <a:t>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control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calculation</a:t>
            </a:r>
            <a:r>
              <a:rPr lang="hr-HR" dirty="0"/>
              <a:t>, </a:t>
            </a:r>
            <a:r>
              <a:rPr lang="hr-HR" dirty="0" err="1"/>
              <a:t>collection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smtClean="0"/>
              <a:t>SEIZURE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assets</a:t>
            </a:r>
            <a:r>
              <a:rPr lang="hr-HR" dirty="0" smtClean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collect</a:t>
            </a:r>
            <a:r>
              <a:rPr lang="hr-HR" dirty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.</a:t>
            </a:r>
            <a:endParaRPr lang="hr-HR" dirty="0"/>
          </a:p>
          <a:p>
            <a:pPr marL="0" indent="0">
              <a:buNone/>
            </a:pP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monitors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ENFORCEMENT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treaties</a:t>
            </a:r>
            <a:r>
              <a:rPr lang="hr-HR" dirty="0" smtClean="0"/>
              <a:t> </a:t>
            </a:r>
            <a:r>
              <a:rPr lang="hr-HR" dirty="0" err="1" smtClean="0"/>
              <a:t>relating</a:t>
            </a:r>
            <a:r>
              <a:rPr lang="hr-HR" dirty="0" smtClean="0"/>
              <a:t> to </a:t>
            </a:r>
            <a:r>
              <a:rPr lang="hr-HR" dirty="0" err="1" smtClean="0"/>
              <a:t>taxes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receives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returns</a:t>
            </a:r>
            <a:r>
              <a:rPr lang="hr-HR" dirty="0" smtClean="0"/>
              <a:t>, </a:t>
            </a:r>
            <a:r>
              <a:rPr lang="hr-HR" dirty="0" err="1" smtClean="0"/>
              <a:t>establishes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liabilities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/>
              <a:t> </a:t>
            </a:r>
            <a:r>
              <a:rPr lang="hr-HR" dirty="0" smtClean="0"/>
              <a:t>ACCOUNTS, </a:t>
            </a:r>
            <a:r>
              <a:rPr lang="hr-HR" dirty="0" err="1" smtClean="0"/>
              <a:t>collects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REFUNDS </a:t>
            </a:r>
            <a:r>
              <a:rPr lang="hr-HR" dirty="0" err="1" smtClean="0"/>
              <a:t>taxes</a:t>
            </a:r>
            <a:r>
              <a:rPr lang="hr-H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2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Revision of the previous session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European</a:t>
            </a:r>
            <a:r>
              <a:rPr lang="hr-HR" dirty="0" smtClean="0"/>
              <a:t> Anti-</a:t>
            </a:r>
            <a:r>
              <a:rPr lang="hr-HR" dirty="0" err="1" smtClean="0"/>
              <a:t>Fraud</a:t>
            </a:r>
            <a:r>
              <a:rPr lang="hr-HR" dirty="0" smtClean="0"/>
              <a:t> Office (OLAF)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smtClean="0"/>
              <a:t>Practice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Revision of the previous session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European Court of Auditors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Revision</a:t>
            </a:r>
            <a:br>
              <a:rPr lang="hr-HR" dirty="0" smtClean="0"/>
            </a:br>
            <a:r>
              <a:rPr lang="hr-HR" dirty="0" smtClean="0"/>
              <a:t>European Court of Auditors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is the primary task of the ECA?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Who appoints the members of the ECA?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Who does the ECA submit its reports to?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Can the ECA inspect national authorities?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legal powers does the ECA have?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The </a:t>
            </a:r>
            <a:r>
              <a:rPr lang="hr-HR" dirty="0" err="1" smtClean="0"/>
              <a:t>European</a:t>
            </a:r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>ANTI-FRAUD OFFICE (OLAF)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European</a:t>
            </a:r>
            <a:r>
              <a:rPr lang="hr-HR" dirty="0" smtClean="0"/>
              <a:t> ANTI-FRAUD OFFICE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 The European Anti-Fraud Office (OLAF) was set up in 1999 to protect the EU’s financial interests and to ensure that the best possible use can be made of EU’s resources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OLAF IN FIGURES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en-US" dirty="0" smtClean="0"/>
              <a:t>As a result of the 3 500 investigations OLAF has completed since it was set up in 1999:</a:t>
            </a:r>
          </a:p>
          <a:p>
            <a:pPr lvl="1"/>
            <a:r>
              <a:rPr lang="en-US" dirty="0" smtClean="0"/>
              <a:t>335 individuals have received prison sentences </a:t>
            </a:r>
            <a:r>
              <a:rPr lang="en-US" dirty="0" err="1" smtClean="0"/>
              <a:t>totalling</a:t>
            </a:r>
            <a:r>
              <a:rPr lang="en-US" dirty="0" smtClean="0"/>
              <a:t> 900 years</a:t>
            </a:r>
          </a:p>
          <a:p>
            <a:pPr lvl="1"/>
            <a:r>
              <a:rPr lang="en-US" dirty="0" smtClean="0"/>
              <a:t>over €1.1 billion of EU money has been recovered (excluding financial penalties)</a:t>
            </a:r>
          </a:p>
          <a:p>
            <a:pPr lvl="1"/>
            <a:r>
              <a:rPr lang="en-US" dirty="0" smtClean="0"/>
              <a:t>on average OLAF has recovered €100 million a year.</a:t>
            </a:r>
          </a:p>
          <a:p>
            <a:endParaRPr lang="hr-HR" dirty="0" smtClean="0"/>
          </a:p>
          <a:p>
            <a:pPr algn="r">
              <a:buNone/>
            </a:pPr>
            <a:endParaRPr lang="hr-HR" sz="1600" dirty="0" smtClean="0"/>
          </a:p>
          <a:p>
            <a:pPr algn="r">
              <a:buNone/>
            </a:pPr>
            <a:r>
              <a:rPr lang="hr-HR" sz="1600" dirty="0" smtClean="0"/>
              <a:t>(</a:t>
            </a:r>
            <a:r>
              <a:rPr lang="hr-HR" sz="1600" dirty="0" err="1" smtClean="0"/>
              <a:t>from</a:t>
            </a:r>
            <a:r>
              <a:rPr lang="hr-HR" sz="1600" dirty="0" smtClean="0"/>
              <a:t> OLAF’s </a:t>
            </a:r>
            <a:r>
              <a:rPr lang="hr-HR" sz="1600" dirty="0" err="1" smtClean="0"/>
              <a:t>website</a:t>
            </a:r>
            <a:r>
              <a:rPr lang="hr-HR" sz="1600" dirty="0" smtClean="0"/>
              <a:t>)</a:t>
            </a:r>
            <a:endParaRPr lang="hr-H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OLAF IN FIGURES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Results for 201</a:t>
            </a:r>
            <a:r>
              <a:rPr lang="hr-HR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€9</a:t>
            </a:r>
            <a:r>
              <a:rPr lang="hr-HR" dirty="0" smtClean="0"/>
              <a:t>4.5</a:t>
            </a:r>
            <a:r>
              <a:rPr lang="en-US" dirty="0" smtClean="0"/>
              <a:t> million recovered for the EU budget</a:t>
            </a:r>
          </a:p>
          <a:p>
            <a:pPr lvl="1"/>
            <a:r>
              <a:rPr lang="en-US" dirty="0" smtClean="0"/>
              <a:t>EU Member State courts issued a cumulative 511 years of prison sentences – not including an additional 70 years of suspended sentences.</a:t>
            </a:r>
            <a:endParaRPr lang="hr-HR" dirty="0" smtClean="0"/>
          </a:p>
          <a:p>
            <a:pPr>
              <a:buNone/>
            </a:pPr>
            <a:r>
              <a:rPr lang="en-US" dirty="0" smtClean="0"/>
              <a:t>How much does OLAF cost EU tax payers?</a:t>
            </a:r>
          </a:p>
          <a:p>
            <a:pPr lvl="1"/>
            <a:r>
              <a:rPr lang="en-US" dirty="0" smtClean="0"/>
              <a:t>OLAF's running costs for 2012 amount to €57.4 million</a:t>
            </a:r>
          </a:p>
          <a:p>
            <a:pPr lvl="1"/>
            <a:r>
              <a:rPr lang="en-US" dirty="0" smtClean="0"/>
              <a:t>OLAF is also providing €21.5 million in grants and project funding to help authorities and </a:t>
            </a:r>
            <a:r>
              <a:rPr lang="en-US" dirty="0" err="1" smtClean="0"/>
              <a:t>organisations</a:t>
            </a:r>
            <a:r>
              <a:rPr lang="en-US" dirty="0" smtClean="0"/>
              <a:t> fight fraud both inside and outside the EU.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OLAF IN FIGURES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How many people are involved in fighting fraud in the EU?</a:t>
            </a:r>
          </a:p>
          <a:p>
            <a:pPr lvl="1"/>
            <a:r>
              <a:rPr lang="en-US" dirty="0" smtClean="0"/>
              <a:t>EU countries manage 80% of EU funds and have primary responsibility for fighting fraud. They employ most of those involved in this fight </a:t>
            </a:r>
            <a:r>
              <a:rPr lang="en-US" i="1" dirty="0" smtClean="0"/>
              <a:t>for example</a:t>
            </a:r>
            <a:r>
              <a:rPr lang="en-US" dirty="0" smtClean="0"/>
              <a:t> 500 000 police officers.</a:t>
            </a:r>
          </a:p>
          <a:p>
            <a:pPr lvl="1"/>
            <a:r>
              <a:rPr lang="en-US" dirty="0" smtClean="0"/>
              <a:t>OLAF has 43</a:t>
            </a:r>
            <a:r>
              <a:rPr lang="hr-HR" dirty="0" smtClean="0"/>
              <a:t>5</a:t>
            </a:r>
            <a:r>
              <a:rPr lang="en-US" dirty="0" smtClean="0"/>
              <a:t> staff – of which more than two-thirds work on fraud investigations. </a:t>
            </a:r>
          </a:p>
          <a:p>
            <a:pPr>
              <a:buNone/>
            </a:pPr>
            <a:r>
              <a:rPr lang="en-US" b="1" dirty="0" smtClean="0"/>
              <a:t>What is OLAF's case load?</a:t>
            </a:r>
          </a:p>
          <a:p>
            <a:pPr lvl="1"/>
            <a:r>
              <a:rPr lang="en-US" dirty="0" smtClean="0"/>
              <a:t>OLAF had </a:t>
            </a:r>
            <a:r>
              <a:rPr lang="hr-HR" dirty="0" smtClean="0"/>
              <a:t>716</a:t>
            </a:r>
            <a:r>
              <a:rPr lang="en-US" dirty="0" smtClean="0"/>
              <a:t> open investigations at the end of 201</a:t>
            </a:r>
            <a:r>
              <a:rPr lang="hr-HR" dirty="0" smtClean="0"/>
              <a:t>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OLAF opened 7</a:t>
            </a:r>
            <a:r>
              <a:rPr lang="hr-HR" dirty="0" smtClean="0"/>
              <a:t>1</a:t>
            </a:r>
            <a:r>
              <a:rPr lang="en-US" dirty="0" smtClean="0"/>
              <a:t>8 new investigations and closed </a:t>
            </a:r>
            <a:r>
              <a:rPr lang="hr-HR" dirty="0" smtClean="0"/>
              <a:t>465</a:t>
            </a:r>
            <a:r>
              <a:rPr lang="en-US" dirty="0" smtClean="0"/>
              <a:t> in 201</a:t>
            </a:r>
            <a:r>
              <a:rPr lang="hr-HR" dirty="0" smtClean="0"/>
              <a:t>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Average length of an investigation was </a:t>
            </a:r>
            <a:r>
              <a:rPr lang="hr-HR" dirty="0" smtClean="0"/>
              <a:t>17</a:t>
            </a:r>
            <a:r>
              <a:rPr lang="en-US" dirty="0" smtClean="0"/>
              <a:t>.</a:t>
            </a:r>
            <a:r>
              <a:rPr lang="hr-HR" dirty="0" smtClean="0"/>
              <a:t>3</a:t>
            </a:r>
            <a:r>
              <a:rPr lang="en-US" dirty="0" smtClean="0"/>
              <a:t> months in 2011.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4306</TotalTime>
  <Words>693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2</vt:lpstr>
      <vt:lpstr>Opulent</vt:lpstr>
      <vt:lpstr>English for Tax Administration Study 4</vt:lpstr>
      <vt:lpstr>Today’s Session</vt:lpstr>
      <vt:lpstr>Revision of the previous session</vt:lpstr>
      <vt:lpstr>Revision European Court of Auditors</vt:lpstr>
      <vt:lpstr>The European  ANTI-FRAUD OFFICE (OLAF)</vt:lpstr>
      <vt:lpstr>European ANTI-FRAUD OFFICE</vt:lpstr>
      <vt:lpstr>OLAF IN FIGURES</vt:lpstr>
      <vt:lpstr>OLAF IN FIGURES</vt:lpstr>
      <vt:lpstr>OLAF IN FIGURES</vt:lpstr>
      <vt:lpstr>EUROPEAN ANTI-FRAUD OFFICE</vt:lpstr>
      <vt:lpstr>Practice</vt:lpstr>
      <vt:lpstr>ANSWER THE QUESTIONS (OLAF)</vt:lpstr>
      <vt:lpstr>Translate into eNGLISH</vt:lpstr>
      <vt:lpstr>ANSWERS</vt:lpstr>
      <vt:lpstr>accounts - enforcement - regulations  refunds - seizure - Collected - functions borrowing - contributions</vt:lpstr>
      <vt:lpstr>accounts - enforcement - regulations refunds - seizure - Collected - functions borrowing - contributions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335</cp:revision>
  <dcterms:created xsi:type="dcterms:W3CDTF">2008-09-29T13:50:14Z</dcterms:created>
  <dcterms:modified xsi:type="dcterms:W3CDTF">2015-05-05T08:00:28Z</dcterms:modified>
</cp:coreProperties>
</file>