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0" r:id="rId4"/>
    <p:sldId id="259" r:id="rId5"/>
    <p:sldId id="257" r:id="rId6"/>
    <p:sldId id="272" r:id="rId7"/>
    <p:sldId id="258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7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FAD5CD-92B0-4F90-97A3-FAC2E2DE801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62A677-E07A-47EB-A6D9-2EA1219E18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sLUidiYm0w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p554tcdWO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yI1gytXQG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Public administration and bureaucracy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Read the text carefully and list positive and negative aspects of modern bureaucracy: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Positive</a:t>
                      </a:r>
                      <a:r>
                        <a:rPr lang="hr-HR" baseline="0" dirty="0" smtClean="0"/>
                        <a:t> aspects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Negative</a:t>
                      </a:r>
                      <a:r>
                        <a:rPr lang="hr-HR" baseline="0" dirty="0" smtClean="0"/>
                        <a:t> aspects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Public administration employees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crucially important for the success or failure of administration.  </a:t>
            </a:r>
            <a:endParaRPr lang="hr-HR" dirty="0" smtClean="0"/>
          </a:p>
          <a:p>
            <a:r>
              <a:rPr lang="hr-HR" dirty="0" smtClean="0"/>
              <a:t>P</a:t>
            </a:r>
            <a:r>
              <a:rPr lang="en-GB" dirty="0" err="1" smtClean="0"/>
              <a:t>ublic</a:t>
            </a:r>
            <a:r>
              <a:rPr lang="en-GB" dirty="0" smtClean="0"/>
              <a:t> administration bodies should, to the extent possible, employ the “best and brightest”. </a:t>
            </a:r>
            <a:endParaRPr lang="hr-HR" dirty="0" smtClean="0"/>
          </a:p>
          <a:p>
            <a:r>
              <a:rPr lang="hr-HR" dirty="0" smtClean="0"/>
              <a:t>Merit and seniority principles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Management in the public sector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M</a:t>
            </a:r>
            <a:r>
              <a:rPr lang="en-GB" dirty="0" smtClean="0"/>
              <a:t>ore difficult than in the private sector, due to</a:t>
            </a:r>
            <a:r>
              <a:rPr lang="hr-HR" dirty="0" smtClean="0"/>
              <a:t>:</a:t>
            </a:r>
          </a:p>
          <a:p>
            <a:pPr marL="514350" indent="-514350">
              <a:buAutoNum type="arabicPeriod"/>
            </a:pPr>
            <a:r>
              <a:rPr lang="en-GB" dirty="0" smtClean="0"/>
              <a:t>the absence of clear criteria for success and failure </a:t>
            </a:r>
            <a:endParaRPr lang="hr-HR" dirty="0" smtClean="0"/>
          </a:p>
          <a:p>
            <a:pPr marL="514350" indent="-514350">
              <a:buAutoNum type="arabicPeriod"/>
            </a:pPr>
            <a:r>
              <a:rPr lang="en-GB" dirty="0" smtClean="0"/>
              <a:t>the transparency of most of the operations,</a:t>
            </a:r>
            <a:endParaRPr lang="hr-HR" dirty="0" smtClean="0"/>
          </a:p>
          <a:p>
            <a:pPr marL="514350" indent="-514350">
              <a:buAutoNum type="arabicPeriod"/>
            </a:pPr>
            <a:r>
              <a:rPr lang="en-GB" dirty="0" smtClean="0"/>
              <a:t>the absence of control over many aspects of the personnel and budget systems.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GB" b="1" dirty="0" smtClean="0"/>
              <a:t> 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r-HR" b="1" dirty="0" smtClean="0"/>
              <a:t>Representative bureaucracy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Questions:</a:t>
            </a:r>
          </a:p>
          <a:p>
            <a:r>
              <a:rPr lang="hr-HR" dirty="0" smtClean="0"/>
              <a:t>to which</a:t>
            </a:r>
            <a:r>
              <a:rPr lang="en-GB" dirty="0" smtClean="0"/>
              <a:t> extent </a:t>
            </a:r>
            <a:r>
              <a:rPr lang="hr-HR" dirty="0" smtClean="0"/>
              <a:t>are</a:t>
            </a:r>
            <a:r>
              <a:rPr lang="en-GB" dirty="0" smtClean="0"/>
              <a:t> the members of the civil service representative of the population, and especially t</a:t>
            </a:r>
            <a:r>
              <a:rPr lang="hr-HR" dirty="0" smtClean="0"/>
              <a:t>o which</a:t>
            </a:r>
            <a:r>
              <a:rPr lang="en-GB" dirty="0" smtClean="0"/>
              <a:t> extent </a:t>
            </a:r>
            <a:r>
              <a:rPr lang="hr-HR" dirty="0" smtClean="0"/>
              <a:t>are</a:t>
            </a:r>
            <a:r>
              <a:rPr lang="en-GB" dirty="0" smtClean="0"/>
              <a:t> women and members of minority groups included in government</a:t>
            </a:r>
            <a:r>
              <a:rPr lang="hr-HR" dirty="0" smtClean="0"/>
              <a:t>?</a:t>
            </a:r>
          </a:p>
          <a:p>
            <a:r>
              <a:rPr lang="hr-HR" dirty="0" smtClean="0"/>
              <a:t>to which </a:t>
            </a:r>
            <a:r>
              <a:rPr lang="en-GB" dirty="0" smtClean="0"/>
              <a:t>extent political criteria are, and should be, involved in the selection of public officials</a:t>
            </a:r>
            <a:r>
              <a:rPr lang="hr-HR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Recent developments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Bureucracy as a link between the public sector and the public</a:t>
            </a:r>
          </a:p>
          <a:p>
            <a:r>
              <a:rPr lang="hr-HR" dirty="0" smtClean="0"/>
              <a:t>It</a:t>
            </a:r>
            <a:r>
              <a:rPr lang="en-GB" dirty="0" smtClean="0"/>
              <a:t> is crucial for managing instruments such as contracts</a:t>
            </a:r>
            <a:r>
              <a:rPr lang="en-GB" b="1" dirty="0" smtClean="0"/>
              <a:t> </a:t>
            </a:r>
            <a:r>
              <a:rPr lang="en-GB" dirty="0" smtClean="0"/>
              <a:t>and partnerships and in providing the linkage between networks of social actors and the public sector.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/>
              <a:t>Translate and discuss the following paragraph: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Finally, to appreciate the advantages of bureaucracy, it is useful to imagine life without it. It would be a world without continuity, without consistency, and with a shortage of competence. We may not like bureaucracy, but we would certainly dislike a world without it even more.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Fill in the missing words: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i="1" dirty="0" smtClean="0"/>
              <a:t>bureaucracy, contradictory, government, organization, political</a:t>
            </a:r>
            <a:endParaRPr lang="en-US" i="1" dirty="0" smtClean="0"/>
          </a:p>
          <a:p>
            <a:endParaRPr lang="en-US" dirty="0" smtClean="0"/>
          </a:p>
          <a:p>
            <a:r>
              <a:rPr lang="en-GB" dirty="0" smtClean="0"/>
              <a:t>The limits and critiques of ______________are notable. Its virtues are also often its vices. Balancing the ______________tensions of the bureaucratic form of ______________presents a continuing challenge. There is also no doubt that much of the criticism of bureaucracy is distinctly _______________and has little to do with bureaucracy itself and more to do with views about the appropriate scope of _____________.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/>
            </a:r>
            <a:br>
              <a:rPr lang="hr-HR" b="1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GB" b="1" i="1" dirty="0" smtClean="0"/>
              <a:t> </a:t>
            </a:r>
            <a:r>
              <a:rPr lang="en-GB" b="1" dirty="0" smtClean="0"/>
              <a:t>Translate the following passage: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Continuity, predictability, legality and specialized expertise may lead to difficulties in adapting to change or recognizing novelty, as well as problems of coordination. Hierarchical authority also can lead to a lack of sensitivity to problems on the ground. Yet a lack of hierarchical control may lead to a lack of accountability. Because these problems are built into a system of law and impersonal authority, there are no set formulas for resolving them. But they remain problems inherent in bureaucracy.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Jokes for the end...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Bureaucracy: A system that enables ten men to do the work of one.</a:t>
            </a:r>
            <a:endParaRPr lang="hr-HR" dirty="0" smtClean="0"/>
          </a:p>
          <a:p>
            <a:r>
              <a:rPr lang="en-US" dirty="0" smtClean="0"/>
              <a:t>If the first person who answers the phone cannot answer your question, it's a bureaucracy.</a:t>
            </a:r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r>
              <a:rPr lang="hr-HR" dirty="0" err="1" smtClean="0"/>
              <a:t>Did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get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memo</a:t>
            </a:r>
            <a:r>
              <a:rPr lang="hr-HR" dirty="0" smtClean="0"/>
              <a:t>?</a:t>
            </a:r>
          </a:p>
          <a:p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www.youtube.com/watch?v=jsLUidiYm0w</a:t>
            </a:r>
            <a:r>
              <a:rPr lang="hr-HR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Thank you for your attention!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Revision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Max Weber's definition of the state?</a:t>
            </a:r>
            <a:endParaRPr lang="en-US" dirty="0" smtClean="0"/>
          </a:p>
          <a:p>
            <a:r>
              <a:rPr lang="en-GB" dirty="0" smtClean="0"/>
              <a:t>What is the other commonly accepted definition of the state?</a:t>
            </a:r>
            <a:endParaRPr lang="hr-HR" dirty="0" smtClean="0"/>
          </a:p>
          <a:p>
            <a:r>
              <a:rPr lang="en-GB" dirty="0" smtClean="0"/>
              <a:t>What are the three main functions of the state (corresponding to the three branches of government)?</a:t>
            </a:r>
            <a:endParaRPr lang="en-US" dirty="0" smtClean="0"/>
          </a:p>
          <a:p>
            <a:r>
              <a:rPr lang="en-GB" dirty="0" smtClean="0"/>
              <a:t>What is the highest legislative institution?</a:t>
            </a:r>
            <a:endParaRPr lang="en-US" dirty="0" smtClean="0"/>
          </a:p>
          <a:p>
            <a:r>
              <a:rPr lang="en-GB" dirty="0" smtClean="0"/>
              <a:t>What are the main executive functions of the state?</a:t>
            </a:r>
            <a:endParaRPr lang="en-US" dirty="0" smtClean="0"/>
          </a:p>
          <a:p>
            <a:r>
              <a:rPr lang="en-GB" dirty="0" smtClean="0"/>
              <a:t>What are the main types of state organization?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Discuss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Bureaucratic administration means fundamentally domination through knowledge.</a:t>
            </a:r>
            <a:endParaRPr lang="en-US" dirty="0" smtClean="0"/>
          </a:p>
          <a:p>
            <a:pPr>
              <a:buNone/>
            </a:pPr>
            <a:r>
              <a:rPr lang="hr-HR" i="1" dirty="0" smtClean="0"/>
              <a:t>	</a:t>
            </a:r>
            <a:r>
              <a:rPr lang="en-GB" i="1" dirty="0" smtClean="0"/>
              <a:t>–</a:t>
            </a:r>
            <a:r>
              <a:rPr lang="en-GB" b="1" i="1" dirty="0" smtClean="0"/>
              <a:t>Max Weber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GB" dirty="0" smtClean="0"/>
              <a:t>1. What do you think about Max Weber’s view of bureaucracy stated above?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2. Is there any difference between the terms “bureaucracy” and “public administration”?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3. How would you define </a:t>
            </a:r>
            <a:r>
              <a:rPr lang="hr-HR" dirty="0" smtClean="0"/>
              <a:t>public administration and </a:t>
            </a:r>
            <a:r>
              <a:rPr lang="en-GB" dirty="0" smtClean="0"/>
              <a:t>bureaucracy?</a:t>
            </a:r>
            <a:r>
              <a:rPr lang="hr-H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4. According to you, does the term “bureaucracy” have positive or negative connotations?</a:t>
            </a:r>
            <a:endParaRPr lang="hr-HR" dirty="0" smtClean="0"/>
          </a:p>
          <a:p>
            <a:pPr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www.youtube.com/watch?v=zp554tcdWO8</a:t>
            </a:r>
            <a:r>
              <a:rPr lang="hr-HR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Public administration - 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branch of political science dealing primarily with the structure and workings of agencies charged with the administration of governmental functions </a:t>
            </a:r>
            <a:endParaRPr lang="hr-HR" dirty="0" smtClean="0"/>
          </a:p>
          <a:p>
            <a:r>
              <a:rPr lang="hr-HR" dirty="0" smtClean="0"/>
              <a:t>the implementation of government policies</a:t>
            </a:r>
          </a:p>
          <a:p>
            <a:r>
              <a:rPr lang="en-US" dirty="0" smtClean="0"/>
              <a:t>the field of service that maintains a civil society and provides for the needs of the public. </a:t>
            </a:r>
            <a:endParaRPr lang="hr-HR" dirty="0" smtClean="0"/>
          </a:p>
          <a:p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www.youtube.com/watch?v=4yI1gytXQGs</a:t>
            </a:r>
            <a:r>
              <a:rPr lang="hr-HR" dirty="0" smtClean="0"/>
              <a:t> </a:t>
            </a:r>
            <a:endParaRPr lang="hr-HR" dirty="0" smtClean="0"/>
          </a:p>
          <a:p>
            <a:r>
              <a:rPr lang="hr-HR" i="1" dirty="0" smtClean="0"/>
              <a:t>Discuss the aforementioned definitions!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A definition of bureaucracy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bureaucracy n.</a:t>
            </a:r>
            <a:endParaRPr lang="en-US" dirty="0" smtClean="0"/>
          </a:p>
          <a:p>
            <a:r>
              <a:rPr lang="en-GB" i="1" dirty="0" smtClean="0"/>
              <a:t>plural</a:t>
            </a:r>
            <a:r>
              <a:rPr lang="en-GB" dirty="0" smtClean="0"/>
              <a:t> </a:t>
            </a:r>
            <a:r>
              <a:rPr lang="en-GB" b="1" dirty="0" smtClean="0"/>
              <a:t>bureaucracies</a:t>
            </a:r>
            <a:r>
              <a:rPr lang="en-GB" dirty="0" smtClean="0"/>
              <a:t> </a:t>
            </a:r>
            <a:endParaRPr lang="en-US" dirty="0" smtClean="0"/>
          </a:p>
          <a:p>
            <a:pPr fontAlgn="t"/>
            <a:r>
              <a:rPr lang="en-GB" b="1" dirty="0" smtClean="0"/>
              <a:t>1 a</a:t>
            </a:r>
            <a:r>
              <a:rPr lang="en-GB" dirty="0" smtClean="0"/>
              <a:t> </a:t>
            </a:r>
            <a:r>
              <a:rPr lang="en-GB" dirty="0" err="1" smtClean="0"/>
              <a:t>a</a:t>
            </a:r>
            <a:r>
              <a:rPr lang="en-GB" dirty="0" smtClean="0"/>
              <a:t> body of non-elective government officials </a:t>
            </a:r>
            <a:endParaRPr lang="en-US" dirty="0" smtClean="0"/>
          </a:p>
          <a:p>
            <a:pPr fontAlgn="t"/>
            <a:r>
              <a:rPr lang="en-GB" b="1" dirty="0" smtClean="0"/>
              <a:t>   b</a:t>
            </a:r>
            <a:r>
              <a:rPr lang="en-GB" dirty="0" smtClean="0"/>
              <a:t>:an administrative policy-making group </a:t>
            </a:r>
            <a:endParaRPr lang="en-US" dirty="0" smtClean="0"/>
          </a:p>
          <a:p>
            <a:pPr fontAlgn="t"/>
            <a:r>
              <a:rPr lang="en-GB" b="1" dirty="0" smtClean="0"/>
              <a:t>2</a:t>
            </a:r>
            <a:r>
              <a:rPr lang="en-GB" dirty="0" smtClean="0"/>
              <a:t> government characterized by specialization of functions, adherence to fixed rules, and a hierarchy of authority </a:t>
            </a:r>
            <a:endParaRPr lang="en-US" dirty="0" smtClean="0"/>
          </a:p>
          <a:p>
            <a:pPr fontAlgn="t"/>
            <a:r>
              <a:rPr lang="en-GB" b="1" dirty="0" smtClean="0"/>
              <a:t>3</a:t>
            </a:r>
            <a:r>
              <a:rPr lang="en-GB" dirty="0" smtClean="0"/>
              <a:t> a system of administration marked by </a:t>
            </a:r>
            <a:r>
              <a:rPr lang="en-GB" dirty="0" err="1" smtClean="0"/>
              <a:t>officialism</a:t>
            </a:r>
            <a:r>
              <a:rPr lang="en-GB" dirty="0" smtClean="0"/>
              <a:t>, red tape, and proliferation </a:t>
            </a:r>
            <a:endParaRPr lang="en-US" dirty="0" smtClean="0"/>
          </a:p>
          <a:p>
            <a:r>
              <a:rPr lang="en-GB" sz="1500" u="sng" dirty="0" smtClean="0"/>
              <a:t>https://www.merriam-webster.com/dictionary/bureaucrac</a:t>
            </a:r>
            <a:r>
              <a:rPr lang="hr-HR" sz="1500" u="sng" dirty="0" smtClean="0"/>
              <a:t>y </a:t>
            </a:r>
            <a:endParaRPr lang="en-US" sz="1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Answer the following questions: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Who are members of bureaucracy?</a:t>
            </a:r>
            <a:endParaRPr lang="en-US" dirty="0" smtClean="0"/>
          </a:p>
          <a:p>
            <a:r>
              <a:rPr lang="en-GB" dirty="0" smtClean="0"/>
              <a:t>2. What is their main role?</a:t>
            </a:r>
            <a:endParaRPr lang="en-US" dirty="0" smtClean="0"/>
          </a:p>
          <a:p>
            <a:r>
              <a:rPr lang="en-GB" dirty="0" smtClean="0"/>
              <a:t>3. What are the characteristics of bureaucracy?</a:t>
            </a:r>
            <a:endParaRPr lang="en-US" dirty="0" smtClean="0"/>
          </a:p>
          <a:p>
            <a:r>
              <a:rPr lang="en-GB" dirty="0" smtClean="0"/>
              <a:t>4. Which negative aspects are included in the definition?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Public administration and bureaucracy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Public administration is the more general term, while bureaucracy refers to a particular organizational form, and especially to the ideal-type model developed by Max Weber. As the concept was developed by Weber, bureaucracy was meant to be the highest level of development of rational-legal governance.</a:t>
            </a:r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Public perception of bureucracy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What are the negative connotations associated with bureaucracy?</a:t>
            </a:r>
          </a:p>
          <a:p>
            <a:r>
              <a:rPr lang="hr-HR" dirty="0" smtClean="0"/>
              <a:t>What is the meaning of this statement:</a:t>
            </a:r>
          </a:p>
          <a:p>
            <a:pPr>
              <a:buNone/>
            </a:pPr>
            <a:r>
              <a:rPr lang="hr-HR" dirty="0" smtClean="0"/>
              <a:t>	</a:t>
            </a:r>
          </a:p>
          <a:p>
            <a:pPr>
              <a:buNone/>
            </a:pPr>
            <a:r>
              <a:rPr lang="hr-HR" dirty="0" smtClean="0"/>
              <a:t>	“</a:t>
            </a:r>
            <a:r>
              <a:rPr lang="en-GB" dirty="0" smtClean="0"/>
              <a:t>Rather than oppressing the public, as is now often argued, bureaucracy should provide both greater equality and greater transparency than the traditional forms of governance that it should replace</a:t>
            </a:r>
            <a:r>
              <a:rPr lang="hr-HR" dirty="0" smtClean="0"/>
              <a:t>.”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en-GB" sz="3100" b="1" dirty="0" smtClean="0"/>
              <a:t>Characteristics of bureaucracy</a:t>
            </a:r>
            <a:r>
              <a:rPr lang="hr-HR" sz="3100" b="1" dirty="0" smtClean="0"/>
              <a:t> (Weber):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Bureaucracy derives its authority from </a:t>
            </a:r>
            <a:r>
              <a:rPr lang="en-GB" b="1" dirty="0" smtClean="0"/>
              <a:t>law</a:t>
            </a:r>
            <a:r>
              <a:rPr lang="en-GB" dirty="0" smtClean="0"/>
              <a:t>. </a:t>
            </a:r>
            <a:endParaRPr lang="en-US" dirty="0" smtClean="0"/>
          </a:p>
          <a:p>
            <a:pPr lvl="0"/>
            <a:r>
              <a:rPr lang="en-GB" dirty="0" err="1" smtClean="0"/>
              <a:t>Buraucracy</a:t>
            </a:r>
            <a:r>
              <a:rPr lang="en-GB" dirty="0" smtClean="0"/>
              <a:t> has differentiated </a:t>
            </a:r>
            <a:r>
              <a:rPr lang="en-GB" b="1" dirty="0" smtClean="0"/>
              <a:t>offices</a:t>
            </a:r>
            <a:r>
              <a:rPr lang="en-GB" dirty="0" smtClean="0"/>
              <a:t> or </a:t>
            </a:r>
            <a:r>
              <a:rPr lang="en-GB" b="1" dirty="0" smtClean="0"/>
              <a:t>units </a:t>
            </a:r>
            <a:r>
              <a:rPr lang="en-GB" dirty="0" smtClean="0"/>
              <a:t>that have specialized competencies and </a:t>
            </a:r>
            <a:r>
              <a:rPr lang="en-GB" b="1" dirty="0" smtClean="0"/>
              <a:t>jurisdictions.</a:t>
            </a:r>
            <a:r>
              <a:rPr lang="en-GB" dirty="0" smtClean="0"/>
              <a:t> </a:t>
            </a:r>
            <a:endParaRPr lang="en-US" dirty="0" smtClean="0"/>
          </a:p>
          <a:p>
            <a:pPr lvl="0"/>
            <a:r>
              <a:rPr lang="en-GB" dirty="0" smtClean="0"/>
              <a:t>Bureaucracy is characterized by an internally </a:t>
            </a:r>
            <a:r>
              <a:rPr lang="en-GB" b="1" dirty="0" smtClean="0"/>
              <a:t>hierarchical system of authority</a:t>
            </a:r>
            <a:r>
              <a:rPr lang="en-GB" dirty="0" smtClean="0"/>
              <a:t> required to bring its distinctive parts together as part of a unified system of </a:t>
            </a:r>
            <a:r>
              <a:rPr lang="en-GB" b="1" dirty="0" smtClean="0"/>
              <a:t>coordination</a:t>
            </a:r>
            <a:r>
              <a:rPr lang="en-GB" dirty="0" smtClean="0"/>
              <a:t>.</a:t>
            </a:r>
            <a:endParaRPr lang="en-US" dirty="0" smtClean="0"/>
          </a:p>
          <a:p>
            <a:pPr lvl="0"/>
            <a:r>
              <a:rPr lang="en-GB" dirty="0" smtClean="0"/>
              <a:t>Bureaucracy is also characterized by </a:t>
            </a:r>
            <a:r>
              <a:rPr lang="en-GB" b="1" dirty="0" smtClean="0"/>
              <a:t>rules and procedures</a:t>
            </a:r>
            <a:r>
              <a:rPr lang="en-GB" dirty="0" smtClean="0"/>
              <a:t> that govern its internal functions.  </a:t>
            </a:r>
            <a:endParaRPr lang="en-US" dirty="0" smtClean="0"/>
          </a:p>
          <a:p>
            <a:pPr lvl="0"/>
            <a:r>
              <a:rPr lang="en-GB" dirty="0" smtClean="0"/>
              <a:t>Bureaucracy is characterized by a </a:t>
            </a:r>
            <a:r>
              <a:rPr lang="en-GB" b="1" dirty="0" smtClean="0"/>
              <a:t>full-time staff of officials</a:t>
            </a:r>
            <a:r>
              <a:rPr lang="en-GB" dirty="0" smtClean="0"/>
              <a:t>. In governments, these officials are known as </a:t>
            </a:r>
            <a:r>
              <a:rPr lang="en-GB" b="1" dirty="0" smtClean="0"/>
              <a:t>civil servants</a:t>
            </a:r>
            <a:r>
              <a:rPr lang="en-GB" dirty="0" smtClean="0"/>
              <a:t>; they represent the continuity of the organization of government.</a:t>
            </a:r>
            <a:endParaRPr lang="hr-HR" dirty="0" smtClean="0"/>
          </a:p>
          <a:p>
            <a:pPr lvl="0"/>
            <a:endParaRPr lang="hr-HR" dirty="0" smtClean="0"/>
          </a:p>
          <a:p>
            <a:pPr lvl="0"/>
            <a:endParaRPr lang="hr-HR" dirty="0" smtClean="0"/>
          </a:p>
          <a:p>
            <a:pPr lvl="0"/>
            <a:r>
              <a:rPr lang="hr-HR" i="1" dirty="0" smtClean="0"/>
              <a:t>Translate 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above</a:t>
            </a:r>
            <a:r>
              <a:rPr lang="hr-HR" i="1" dirty="0" smtClean="0"/>
              <a:t>!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882</Words>
  <Application>Microsoft Office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Constantia</vt:lpstr>
      <vt:lpstr>Wingdings 2</vt:lpstr>
      <vt:lpstr>Flow</vt:lpstr>
      <vt:lpstr>Public administration and bureaucracy</vt:lpstr>
      <vt:lpstr>Revision</vt:lpstr>
      <vt:lpstr>Discuss the following:</vt:lpstr>
      <vt:lpstr>Public administration - definitions</vt:lpstr>
      <vt:lpstr>A definition of bureaucracy</vt:lpstr>
      <vt:lpstr>Answer the following questions:  </vt:lpstr>
      <vt:lpstr>Public administration and bureaucracy</vt:lpstr>
      <vt:lpstr>Public perception of bureucracy</vt:lpstr>
      <vt:lpstr> Characteristics of bureaucracy (Weber): </vt:lpstr>
      <vt:lpstr>Read the text carefully and list positive and negative aspects of modern bureaucracy:</vt:lpstr>
      <vt:lpstr>Public administration employees</vt:lpstr>
      <vt:lpstr>Management in the public sector</vt:lpstr>
      <vt:lpstr>      Representative bureaucracy</vt:lpstr>
      <vt:lpstr>Recent developments</vt:lpstr>
      <vt:lpstr>Translate and discuss the following paragraph:</vt:lpstr>
      <vt:lpstr>Fill in the missing words:</vt:lpstr>
      <vt:lpstr>   Translate the following passage: </vt:lpstr>
      <vt:lpstr>Jokes for the end...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administration and bureaucracy</dc:title>
  <dc:creator>MJC</dc:creator>
  <cp:lastModifiedBy>Marijana Javornik Čubrić</cp:lastModifiedBy>
  <cp:revision>11</cp:revision>
  <dcterms:created xsi:type="dcterms:W3CDTF">2018-10-14T16:48:18Z</dcterms:created>
  <dcterms:modified xsi:type="dcterms:W3CDTF">2019-10-16T07:03:48Z</dcterms:modified>
</cp:coreProperties>
</file>