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7" r:id="rId12"/>
    <p:sldId id="268" r:id="rId13"/>
    <p:sldId id="299" r:id="rId14"/>
    <p:sldId id="300" r:id="rId15"/>
    <p:sldId id="301" r:id="rId16"/>
    <p:sldId id="269" r:id="rId17"/>
    <p:sldId id="270" r:id="rId18"/>
    <p:sldId id="271" r:id="rId19"/>
    <p:sldId id="272" r:id="rId20"/>
    <p:sldId id="273" r:id="rId21"/>
    <p:sldId id="274" r:id="rId22"/>
    <p:sldId id="275" r:id="rId23"/>
    <p:sldId id="276" r:id="rId24"/>
    <p:sldId id="277" r:id="rId25"/>
    <p:sldId id="278" r:id="rId26"/>
    <p:sldId id="279" r:id="rId27"/>
    <p:sldId id="302" r:id="rId28"/>
    <p:sldId id="303"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3/5/2018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3/5/2018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hr-HR"/>
          </a:p>
        </p:txBody>
      </p:sp>
      <p:sp>
        <p:nvSpPr>
          <p:cNvPr id="3" name="Table Placeholder 2"/>
          <p:cNvSpPr>
            <a:spLocks noGrp="1"/>
          </p:cNvSpPr>
          <p:nvPr>
            <p:ph type="tbl" idx="1"/>
          </p:nvPr>
        </p:nvSpPr>
        <p:spPr>
          <a:xfrm>
            <a:off x="609600" y="1600201"/>
            <a:ext cx="10972800" cy="4530725"/>
          </a:xfrm>
        </p:spPr>
        <p:txBody>
          <a:bodyPr/>
          <a:lstStyle/>
          <a:p>
            <a:pPr lvl="0"/>
            <a:endParaRPr lang="hr-HR" noProof="0" smtClean="0"/>
          </a:p>
        </p:txBody>
      </p:sp>
      <p:sp>
        <p:nvSpPr>
          <p:cNvPr id="4" name="Rectangle 40"/>
          <p:cNvSpPr>
            <a:spLocks noGrp="1" noChangeArrowheads="1"/>
          </p:cNvSpPr>
          <p:nvPr>
            <p:ph type="dt" sz="half" idx="10"/>
          </p:nvPr>
        </p:nvSpPr>
        <p:spPr>
          <a:ln/>
        </p:spPr>
        <p:txBody>
          <a:bodyPr/>
          <a:lstStyle>
            <a:lvl1pPr>
              <a:defRPr/>
            </a:lvl1pPr>
          </a:lstStyle>
          <a:p>
            <a:pPr>
              <a:defRPr/>
            </a:pPr>
            <a:endParaRPr lang="hr-HR"/>
          </a:p>
        </p:txBody>
      </p:sp>
      <p:sp>
        <p:nvSpPr>
          <p:cNvPr id="5" name="Rectangle 41"/>
          <p:cNvSpPr>
            <a:spLocks noGrp="1" noChangeArrowheads="1"/>
          </p:cNvSpPr>
          <p:nvPr>
            <p:ph type="ftr" sz="quarter" idx="11"/>
          </p:nvPr>
        </p:nvSpPr>
        <p:spPr>
          <a:ln/>
        </p:spPr>
        <p:txBody>
          <a:bodyPr/>
          <a:lstStyle>
            <a:lvl1pPr>
              <a:defRPr/>
            </a:lvl1pPr>
          </a:lstStyle>
          <a:p>
            <a:pPr>
              <a:defRPr/>
            </a:pPr>
            <a:endParaRPr lang="hr-HR"/>
          </a:p>
        </p:txBody>
      </p:sp>
      <p:sp>
        <p:nvSpPr>
          <p:cNvPr id="6" name="Rectangle 42"/>
          <p:cNvSpPr>
            <a:spLocks noGrp="1" noChangeArrowheads="1"/>
          </p:cNvSpPr>
          <p:nvPr>
            <p:ph type="sldNum" sz="quarter" idx="12"/>
          </p:nvPr>
        </p:nvSpPr>
        <p:spPr>
          <a:ln/>
        </p:spPr>
        <p:txBody>
          <a:bodyPr/>
          <a:lstStyle>
            <a:lvl1pPr>
              <a:defRPr/>
            </a:lvl1pPr>
          </a:lstStyle>
          <a:p>
            <a:pPr>
              <a:defRPr/>
            </a:pPr>
            <a:fld id="{5239F8C4-C0BE-436A-9FF8-C8E8ED19A54C}" type="slidenum">
              <a:rPr lang="hr-HR"/>
              <a:pPr>
                <a:defRPr/>
              </a:pPr>
              <a:t>‹#›</a:t>
            </a:fld>
            <a:endParaRPr lang="hr-HR"/>
          </a:p>
        </p:txBody>
      </p:sp>
    </p:spTree>
    <p:extLst>
      <p:ext uri="{BB962C8B-B14F-4D97-AF65-F5344CB8AC3E}">
        <p14:creationId xmlns:p14="http://schemas.microsoft.com/office/powerpoint/2010/main" val="118771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3/5/2018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3/5/2018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3/5/2018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3/5/2018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5.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0">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1">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2">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3">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3/5/2018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 id="2147483671" r:id="rId18"/>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youtube.com/watch?v=Qrim5NkBbW0" TargetMode="External"/><Relationship Id="rId2" Type="http://schemas.openxmlformats.org/officeDocument/2006/relationships/hyperlink" Target="https://www.youtube.com/watch?v=0ViSYjt-wGw" TargetMode="External"/><Relationship Id="rId1" Type="http://schemas.openxmlformats.org/officeDocument/2006/relationships/slideLayout" Target="../slideLayouts/slideLayout2.xml"/><Relationship Id="rId6" Type="http://schemas.openxmlformats.org/officeDocument/2006/relationships/hyperlink" Target="https://www.youtube.com/watch?v=-29jcnBpxIE" TargetMode="External"/><Relationship Id="rId5" Type="http://schemas.openxmlformats.org/officeDocument/2006/relationships/hyperlink" Target="https://www.youtube.com/watch?v=cAViU7acf3A" TargetMode="External"/><Relationship Id="rId4" Type="http://schemas.openxmlformats.org/officeDocument/2006/relationships/hyperlink" Target="https://www.youtube.com/watch?v=j4Qegb36SWE"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hr-HR" b="1" dirty="0" smtClean="0"/>
              <a:t/>
            </a:r>
            <a:br>
              <a:rPr lang="hr-HR" b="1" dirty="0" smtClean="0"/>
            </a:br>
            <a:r>
              <a:rPr lang="hr-HR" b="1" dirty="0"/>
              <a:t/>
            </a:r>
            <a:br>
              <a:rPr lang="hr-HR" b="1" dirty="0"/>
            </a:br>
            <a:r>
              <a:rPr lang="hr-HR" b="1" dirty="0" smtClean="0"/>
              <a:t/>
            </a:r>
            <a:br>
              <a:rPr lang="hr-HR" b="1" dirty="0" smtClean="0"/>
            </a:br>
            <a:r>
              <a:rPr lang="en-GB" sz="5400" b="1" dirty="0" smtClean="0"/>
              <a:t>PUBLIC </a:t>
            </a:r>
            <a:r>
              <a:rPr lang="en-GB" sz="5400" b="1" dirty="0"/>
              <a:t>INTERNATIONAL LAW</a:t>
            </a:r>
            <a:r>
              <a:rPr lang="hr-HR" sz="5400" dirty="0"/>
              <a:t/>
            </a:r>
            <a:br>
              <a:rPr lang="hr-HR" sz="5400" dirty="0"/>
            </a:br>
            <a:endParaRPr lang="en-US" sz="5400" dirty="0"/>
          </a:p>
        </p:txBody>
      </p:sp>
      <p:sp>
        <p:nvSpPr>
          <p:cNvPr id="3" name="Subtitle 2"/>
          <p:cNvSpPr>
            <a:spLocks noGrp="1"/>
          </p:cNvSpPr>
          <p:nvPr>
            <p:ph type="subTitle" idx="1"/>
          </p:nvPr>
        </p:nvSpPr>
        <p:spPr/>
        <p:txBody>
          <a:bodyPr/>
          <a:lstStyle/>
          <a:p>
            <a:pPr algn="ctr"/>
            <a:r>
              <a:rPr lang="hr-HR" dirty="0" smtClean="0"/>
              <a:t>UNIT 21</a:t>
            </a:r>
            <a:endParaRPr lang="en-US" dirty="0"/>
          </a:p>
        </p:txBody>
      </p:sp>
    </p:spTree>
    <p:extLst>
      <p:ext uri="{BB962C8B-B14F-4D97-AF65-F5344CB8AC3E}">
        <p14:creationId xmlns:p14="http://schemas.microsoft.com/office/powerpoint/2010/main" val="177091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Hierarchy</a:t>
            </a:r>
            <a:r>
              <a:rPr lang="hr-HR" dirty="0" smtClean="0"/>
              <a:t> </a:t>
            </a:r>
            <a:r>
              <a:rPr lang="hr-HR" dirty="0" err="1" smtClean="0"/>
              <a:t>of</a:t>
            </a:r>
            <a:r>
              <a:rPr lang="hr-HR" dirty="0" smtClean="0"/>
              <a:t> </a:t>
            </a:r>
            <a:r>
              <a:rPr lang="hr-HR" dirty="0" err="1" smtClean="0"/>
              <a:t>sources</a:t>
            </a:r>
            <a:endParaRPr lang="en-US" dirty="0"/>
          </a:p>
        </p:txBody>
      </p:sp>
      <p:sp>
        <p:nvSpPr>
          <p:cNvPr id="3" name="Content Placeholder 2"/>
          <p:cNvSpPr>
            <a:spLocks noGrp="1"/>
          </p:cNvSpPr>
          <p:nvPr>
            <p:ph idx="1"/>
          </p:nvPr>
        </p:nvSpPr>
        <p:spPr/>
        <p:txBody>
          <a:bodyPr/>
          <a:lstStyle/>
          <a:p>
            <a:r>
              <a:rPr lang="en-GB" dirty="0"/>
              <a:t>Any </a:t>
            </a:r>
            <a:r>
              <a:rPr lang="en-GB" b="1" dirty="0"/>
              <a:t>treaty provision</a:t>
            </a:r>
            <a:r>
              <a:rPr lang="en-GB" dirty="0"/>
              <a:t> existing between the parties to the dispute must be applied; </a:t>
            </a:r>
            <a:endParaRPr lang="hr-HR" dirty="0" smtClean="0"/>
          </a:p>
          <a:p>
            <a:r>
              <a:rPr lang="en-GB" dirty="0" smtClean="0"/>
              <a:t>if </a:t>
            </a:r>
            <a:r>
              <a:rPr lang="en-GB" dirty="0"/>
              <a:t>there is no treaty, then a rule of </a:t>
            </a:r>
            <a:r>
              <a:rPr lang="en-GB" b="1" dirty="0"/>
              <a:t>international custom</a:t>
            </a:r>
            <a:r>
              <a:rPr lang="en-GB" dirty="0" smtClean="0"/>
              <a:t>.</a:t>
            </a:r>
            <a:endParaRPr lang="hr-HR" dirty="0" smtClean="0"/>
          </a:p>
          <a:p>
            <a:r>
              <a:rPr lang="en-GB" dirty="0" smtClean="0"/>
              <a:t> </a:t>
            </a:r>
            <a:r>
              <a:rPr lang="en-GB" dirty="0"/>
              <a:t>If there is neither a prevailing treaty provision nor a custom then </a:t>
            </a:r>
            <a:r>
              <a:rPr lang="en-GB" b="1" dirty="0"/>
              <a:t>general principles</a:t>
            </a:r>
            <a:r>
              <a:rPr lang="en-GB" dirty="0"/>
              <a:t>; </a:t>
            </a:r>
            <a:endParaRPr lang="hr-HR" dirty="0" smtClean="0"/>
          </a:p>
          <a:p>
            <a:r>
              <a:rPr lang="en-GB" dirty="0" smtClean="0"/>
              <a:t>in </a:t>
            </a:r>
            <a:r>
              <a:rPr lang="en-GB" dirty="0"/>
              <a:t>the absence of any of the foregoing, </a:t>
            </a:r>
            <a:r>
              <a:rPr lang="en-GB" b="1" dirty="0"/>
              <a:t>judicial decisions </a:t>
            </a:r>
            <a:r>
              <a:rPr lang="en-GB" dirty="0"/>
              <a:t>and </a:t>
            </a:r>
            <a:r>
              <a:rPr lang="en-GB" b="1" dirty="0"/>
              <a:t>writings of jurists</a:t>
            </a:r>
            <a:r>
              <a:rPr lang="en-GB" dirty="0"/>
              <a:t> should be applied.</a:t>
            </a:r>
            <a:endParaRPr lang="hr-HR" dirty="0"/>
          </a:p>
          <a:p>
            <a:endParaRPr lang="en-US" dirty="0"/>
          </a:p>
        </p:txBody>
      </p:sp>
    </p:spTree>
    <p:extLst>
      <p:ext uri="{BB962C8B-B14F-4D97-AF65-F5344CB8AC3E}">
        <p14:creationId xmlns:p14="http://schemas.microsoft.com/office/powerpoint/2010/main" val="1826923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Customary</a:t>
            </a:r>
            <a:r>
              <a:rPr lang="hr-HR" dirty="0" smtClean="0"/>
              <a:t> </a:t>
            </a:r>
            <a:r>
              <a:rPr lang="hr-HR" dirty="0" err="1" smtClean="0"/>
              <a:t>international</a:t>
            </a:r>
            <a:r>
              <a:rPr lang="hr-HR" dirty="0" smtClean="0"/>
              <a:t> </a:t>
            </a:r>
            <a:r>
              <a:rPr lang="hr-HR" dirty="0" err="1" smtClean="0"/>
              <a:t>law</a:t>
            </a:r>
            <a:endParaRPr lang="en-US" dirty="0"/>
          </a:p>
        </p:txBody>
      </p:sp>
      <p:sp>
        <p:nvSpPr>
          <p:cNvPr id="3" name="Content Placeholder 2"/>
          <p:cNvSpPr>
            <a:spLocks noGrp="1"/>
          </p:cNvSpPr>
          <p:nvPr>
            <p:ph idx="1"/>
          </p:nvPr>
        </p:nvSpPr>
        <p:spPr/>
        <p:txBody>
          <a:bodyPr/>
          <a:lstStyle/>
          <a:p>
            <a:r>
              <a:rPr lang="en-GB" b="1" dirty="0"/>
              <a:t>Customary international law</a:t>
            </a:r>
            <a:r>
              <a:rPr lang="en-GB" dirty="0"/>
              <a:t> derives from the practice of states. </a:t>
            </a:r>
            <a:endParaRPr lang="hr-HR" dirty="0" smtClean="0"/>
          </a:p>
          <a:p>
            <a:r>
              <a:rPr lang="en-GB" b="1" dirty="0" smtClean="0"/>
              <a:t>State </a:t>
            </a:r>
            <a:r>
              <a:rPr lang="en-GB" b="1" dirty="0"/>
              <a:t>practice</a:t>
            </a:r>
            <a:r>
              <a:rPr lang="en-GB" dirty="0"/>
              <a:t> may give rise to customary international law when that practice is </a:t>
            </a:r>
            <a:r>
              <a:rPr lang="en-GB" b="1" dirty="0"/>
              <a:t>uniform</a:t>
            </a:r>
            <a:r>
              <a:rPr lang="en-GB" dirty="0"/>
              <a:t>, </a:t>
            </a:r>
            <a:r>
              <a:rPr lang="en-GB" b="1" dirty="0"/>
              <a:t>consistent </a:t>
            </a:r>
            <a:r>
              <a:rPr lang="en-GB" dirty="0"/>
              <a:t>and </a:t>
            </a:r>
            <a:r>
              <a:rPr lang="en-GB" b="1" dirty="0"/>
              <a:t>general</a:t>
            </a:r>
            <a:r>
              <a:rPr lang="en-GB" dirty="0"/>
              <a:t>, and if it is coupled with the belief that the practice is </a:t>
            </a:r>
            <a:r>
              <a:rPr lang="en-GB" b="1" dirty="0"/>
              <a:t>obligatory</a:t>
            </a:r>
            <a:r>
              <a:rPr lang="en-GB" dirty="0"/>
              <a:t> rather than habitual.</a:t>
            </a:r>
            <a:endParaRPr lang="hr-HR" dirty="0"/>
          </a:p>
          <a:p>
            <a:endParaRPr lang="en-US" dirty="0"/>
          </a:p>
        </p:txBody>
      </p:sp>
    </p:spTree>
    <p:extLst>
      <p:ext uri="{BB962C8B-B14F-4D97-AF65-F5344CB8AC3E}">
        <p14:creationId xmlns:p14="http://schemas.microsoft.com/office/powerpoint/2010/main" val="2756601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Treaties</a:t>
            </a:r>
            <a:endParaRPr lang="en-US" dirty="0"/>
          </a:p>
        </p:txBody>
      </p:sp>
      <p:sp>
        <p:nvSpPr>
          <p:cNvPr id="3" name="Content Placeholder 2"/>
          <p:cNvSpPr>
            <a:spLocks noGrp="1"/>
          </p:cNvSpPr>
          <p:nvPr>
            <p:ph idx="1"/>
          </p:nvPr>
        </p:nvSpPr>
        <p:spPr/>
        <p:txBody>
          <a:bodyPr/>
          <a:lstStyle/>
          <a:p>
            <a:r>
              <a:rPr lang="en-GB" b="1" dirty="0"/>
              <a:t>Treaties </a:t>
            </a:r>
            <a:r>
              <a:rPr lang="en-GB" dirty="0"/>
              <a:t>are evidence of the </a:t>
            </a:r>
            <a:r>
              <a:rPr lang="en-GB" b="1" dirty="0"/>
              <a:t>express consent</a:t>
            </a:r>
            <a:r>
              <a:rPr lang="en-GB" dirty="0"/>
              <a:t> of states to regulate their interests according to international law. </a:t>
            </a:r>
            <a:endParaRPr lang="hr-HR" dirty="0" smtClean="0"/>
          </a:p>
          <a:p>
            <a:r>
              <a:rPr lang="en-GB" dirty="0" smtClean="0"/>
              <a:t>Most </a:t>
            </a:r>
            <a:r>
              <a:rPr lang="en-GB" dirty="0"/>
              <a:t>international legal relationships between states are now</a:t>
            </a:r>
            <a:r>
              <a:rPr lang="en-GB" b="1" dirty="0"/>
              <a:t> governed by </a:t>
            </a:r>
            <a:r>
              <a:rPr lang="en-GB" dirty="0"/>
              <a:t>treaties. </a:t>
            </a:r>
            <a:endParaRPr lang="hr-HR" dirty="0" smtClean="0"/>
          </a:p>
          <a:p>
            <a:r>
              <a:rPr lang="en-GB" dirty="0" smtClean="0"/>
              <a:t>Generally </a:t>
            </a:r>
            <a:r>
              <a:rPr lang="en-GB" dirty="0"/>
              <a:t>a treaty only binds the parties to it, while a general rule of customary international law binds all states. </a:t>
            </a:r>
            <a:endParaRPr lang="hr-HR" dirty="0" smtClean="0"/>
          </a:p>
          <a:p>
            <a:r>
              <a:rPr lang="en-GB" dirty="0" smtClean="0"/>
              <a:t>The </a:t>
            </a:r>
            <a:r>
              <a:rPr lang="en-GB" dirty="0"/>
              <a:t>two sources will interact and will occasionally come into conflict.</a:t>
            </a:r>
            <a:endParaRPr lang="hr-HR" dirty="0"/>
          </a:p>
          <a:p>
            <a:endParaRPr lang="en-US" dirty="0"/>
          </a:p>
        </p:txBody>
      </p:sp>
    </p:spTree>
    <p:extLst>
      <p:ext uri="{BB962C8B-B14F-4D97-AF65-F5344CB8AC3E}">
        <p14:creationId xmlns:p14="http://schemas.microsoft.com/office/powerpoint/2010/main" val="3377152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err="1" smtClean="0"/>
              <a:t>Relationship</a:t>
            </a:r>
            <a:r>
              <a:rPr lang="hr-HR" dirty="0" smtClean="0"/>
              <a:t> </a:t>
            </a:r>
            <a:r>
              <a:rPr lang="hr-HR" dirty="0" err="1" smtClean="0"/>
              <a:t>of</a:t>
            </a:r>
            <a:r>
              <a:rPr lang="hr-HR" dirty="0" smtClean="0"/>
              <a:t> </a:t>
            </a:r>
            <a:r>
              <a:rPr lang="hr-HR" dirty="0" err="1" smtClean="0"/>
              <a:t>customary</a:t>
            </a:r>
            <a:r>
              <a:rPr lang="hr-HR" dirty="0" smtClean="0"/>
              <a:t> </a:t>
            </a:r>
            <a:r>
              <a:rPr lang="hr-HR" dirty="0" err="1" smtClean="0"/>
              <a:t>international</a:t>
            </a:r>
            <a:r>
              <a:rPr lang="hr-HR" dirty="0" smtClean="0"/>
              <a:t> </a:t>
            </a:r>
            <a:r>
              <a:rPr lang="hr-HR" dirty="0" err="1" smtClean="0"/>
              <a:t>and</a:t>
            </a:r>
            <a:r>
              <a:rPr lang="hr-HR" dirty="0" smtClean="0"/>
              <a:t> </a:t>
            </a:r>
            <a:r>
              <a:rPr lang="hr-HR" dirty="0" err="1" smtClean="0"/>
              <a:t>treaty</a:t>
            </a:r>
            <a:r>
              <a:rPr lang="hr-HR" dirty="0" smtClean="0"/>
              <a:t> </a:t>
            </a:r>
            <a:r>
              <a:rPr lang="hr-HR" dirty="0" err="1" smtClean="0"/>
              <a:t>law</a:t>
            </a:r>
            <a:endParaRPr lang="hr-HR" dirty="0"/>
          </a:p>
        </p:txBody>
      </p:sp>
      <p:sp>
        <p:nvSpPr>
          <p:cNvPr id="3" name="Content Placeholder 2"/>
          <p:cNvSpPr>
            <a:spLocks noGrp="1"/>
          </p:cNvSpPr>
          <p:nvPr>
            <p:ph idx="1"/>
          </p:nvPr>
        </p:nvSpPr>
        <p:spPr/>
        <p:txBody>
          <a:bodyPr/>
          <a:lstStyle/>
          <a:p>
            <a:pPr>
              <a:defRPr/>
            </a:pPr>
            <a:r>
              <a:rPr lang="hr-HR" dirty="0" err="1" smtClean="0"/>
              <a:t>Customary</a:t>
            </a:r>
            <a:r>
              <a:rPr lang="hr-HR" dirty="0" smtClean="0"/>
              <a:t> </a:t>
            </a:r>
            <a:r>
              <a:rPr lang="hr-HR" dirty="0" err="1" smtClean="0"/>
              <a:t>international</a:t>
            </a:r>
            <a:r>
              <a:rPr lang="hr-HR" dirty="0" smtClean="0"/>
              <a:t> </a:t>
            </a:r>
            <a:r>
              <a:rPr lang="hr-HR" dirty="0" err="1" smtClean="0"/>
              <a:t>law</a:t>
            </a:r>
            <a:r>
              <a:rPr lang="hr-HR" dirty="0" smtClean="0"/>
              <a:t> </a:t>
            </a:r>
            <a:r>
              <a:rPr lang="hr-HR" dirty="0" err="1" smtClean="0"/>
              <a:t>and</a:t>
            </a:r>
            <a:r>
              <a:rPr lang="hr-HR" dirty="0" smtClean="0"/>
              <a:t> </a:t>
            </a:r>
            <a:r>
              <a:rPr lang="hr-HR" dirty="0" err="1" smtClean="0"/>
              <a:t>treaty</a:t>
            </a:r>
            <a:r>
              <a:rPr lang="hr-HR" dirty="0" smtClean="0"/>
              <a:t> </a:t>
            </a:r>
            <a:r>
              <a:rPr lang="hr-HR" dirty="0" err="1" smtClean="0"/>
              <a:t>law</a:t>
            </a:r>
            <a:r>
              <a:rPr lang="hr-HR" dirty="0" smtClean="0"/>
              <a:t> </a:t>
            </a:r>
            <a:r>
              <a:rPr lang="hr-HR" dirty="0" err="1" smtClean="0"/>
              <a:t>have</a:t>
            </a:r>
            <a:r>
              <a:rPr lang="hr-HR" dirty="0" smtClean="0"/>
              <a:t> </a:t>
            </a:r>
            <a:r>
              <a:rPr lang="hr-HR" dirty="0" err="1" smtClean="0"/>
              <a:t>equal</a:t>
            </a:r>
            <a:r>
              <a:rPr lang="hr-HR" dirty="0" smtClean="0"/>
              <a:t> </a:t>
            </a:r>
            <a:r>
              <a:rPr lang="hr-HR" dirty="0" err="1" smtClean="0"/>
              <a:t>authority</a:t>
            </a:r>
            <a:r>
              <a:rPr lang="hr-HR" dirty="0" smtClean="0"/>
              <a:t> </a:t>
            </a:r>
          </a:p>
          <a:p>
            <a:pPr>
              <a:defRPr/>
            </a:pPr>
            <a:r>
              <a:rPr lang="hr-HR" dirty="0" err="1" smtClean="0"/>
              <a:t>If</a:t>
            </a:r>
            <a:r>
              <a:rPr lang="hr-HR" dirty="0" smtClean="0"/>
              <a:t> </a:t>
            </a:r>
            <a:r>
              <a:rPr lang="hr-HR" dirty="0" err="1" smtClean="0"/>
              <a:t>both</a:t>
            </a:r>
            <a:r>
              <a:rPr lang="hr-HR" dirty="0" smtClean="0"/>
              <a:t> </a:t>
            </a:r>
            <a:r>
              <a:rPr lang="hr-HR" dirty="0" err="1" smtClean="0"/>
              <a:t>exist</a:t>
            </a:r>
            <a:r>
              <a:rPr lang="hr-HR" dirty="0" smtClean="0"/>
              <a:t> </a:t>
            </a:r>
            <a:r>
              <a:rPr lang="hr-HR" dirty="0" err="1" smtClean="0"/>
              <a:t>regarding</a:t>
            </a:r>
            <a:r>
              <a:rPr lang="hr-HR" dirty="0" smtClean="0"/>
              <a:t> </a:t>
            </a:r>
            <a:r>
              <a:rPr lang="hr-HR" dirty="0" err="1" smtClean="0"/>
              <a:t>the</a:t>
            </a:r>
            <a:r>
              <a:rPr lang="hr-HR" dirty="0" smtClean="0"/>
              <a:t> </a:t>
            </a:r>
            <a:r>
              <a:rPr lang="hr-HR" dirty="0" err="1" smtClean="0"/>
              <a:t>disputed</a:t>
            </a:r>
            <a:r>
              <a:rPr lang="hr-HR" dirty="0" smtClean="0"/>
              <a:t> </a:t>
            </a:r>
            <a:r>
              <a:rPr lang="hr-HR" dirty="0" err="1" smtClean="0"/>
              <a:t>issue</a:t>
            </a:r>
            <a:r>
              <a:rPr lang="hr-HR" dirty="0" smtClean="0"/>
              <a:t> </a:t>
            </a:r>
            <a:r>
              <a:rPr lang="hr-HR" dirty="0" err="1" smtClean="0"/>
              <a:t>treaty</a:t>
            </a:r>
            <a:r>
              <a:rPr lang="hr-HR" dirty="0" smtClean="0"/>
              <a:t> </a:t>
            </a:r>
            <a:r>
              <a:rPr lang="hr-HR" dirty="0" err="1" smtClean="0"/>
              <a:t>law</a:t>
            </a:r>
            <a:r>
              <a:rPr lang="hr-HR" dirty="0" smtClean="0"/>
              <a:t> </a:t>
            </a:r>
            <a:r>
              <a:rPr lang="hr-HR" dirty="0" err="1" smtClean="0"/>
              <a:t>takes</a:t>
            </a:r>
            <a:r>
              <a:rPr lang="hr-HR" dirty="0" smtClean="0"/>
              <a:t> </a:t>
            </a:r>
            <a:r>
              <a:rPr lang="hr-HR" dirty="0" err="1" smtClean="0"/>
              <a:t>precedence</a:t>
            </a:r>
            <a:endParaRPr lang="hr-HR" dirty="0" smtClean="0"/>
          </a:p>
          <a:p>
            <a:pPr>
              <a:defRPr/>
            </a:pPr>
            <a:r>
              <a:rPr lang="hr-HR" dirty="0" smtClean="0"/>
              <a:t>A </a:t>
            </a:r>
            <a:r>
              <a:rPr lang="hr-HR" dirty="0" err="1" smtClean="0"/>
              <a:t>treaty</a:t>
            </a:r>
            <a:r>
              <a:rPr lang="hr-HR" dirty="0" smtClean="0"/>
              <a:t> </a:t>
            </a:r>
            <a:r>
              <a:rPr lang="hr-HR" dirty="0" err="1" smtClean="0"/>
              <a:t>law</a:t>
            </a:r>
            <a:r>
              <a:rPr lang="hr-HR" dirty="0" smtClean="0"/>
              <a:t> </a:t>
            </a:r>
            <a:r>
              <a:rPr lang="hr-HR" dirty="0" err="1" smtClean="0"/>
              <a:t>will</a:t>
            </a:r>
            <a:r>
              <a:rPr lang="hr-HR" dirty="0" smtClean="0"/>
              <a:t> </a:t>
            </a:r>
            <a:r>
              <a:rPr lang="hr-HR" dirty="0" err="1" smtClean="0"/>
              <a:t>not</a:t>
            </a:r>
            <a:r>
              <a:rPr lang="hr-HR" dirty="0" smtClean="0"/>
              <a:t> </a:t>
            </a:r>
            <a:r>
              <a:rPr lang="hr-HR" dirty="0" err="1" smtClean="0"/>
              <a:t>be</a:t>
            </a:r>
            <a:r>
              <a:rPr lang="hr-HR" dirty="0" smtClean="0"/>
              <a:t> </a:t>
            </a:r>
            <a:r>
              <a:rPr lang="hr-HR" dirty="0" err="1" smtClean="0"/>
              <a:t>given</a:t>
            </a:r>
            <a:r>
              <a:rPr lang="hr-HR" dirty="0" smtClean="0"/>
              <a:t> </a:t>
            </a:r>
            <a:r>
              <a:rPr lang="hr-HR" dirty="0" err="1" smtClean="0"/>
              <a:t>precedence</a:t>
            </a:r>
            <a:r>
              <a:rPr lang="hr-HR" dirty="0" smtClean="0"/>
              <a:t> </a:t>
            </a:r>
            <a:r>
              <a:rPr lang="hr-HR" dirty="0" err="1" smtClean="0"/>
              <a:t>over</a:t>
            </a:r>
            <a:r>
              <a:rPr lang="hr-HR" dirty="0" smtClean="0"/>
              <a:t> </a:t>
            </a:r>
            <a:r>
              <a:rPr lang="hr-HR" i="1" dirty="0" err="1" smtClean="0"/>
              <a:t>jus</a:t>
            </a:r>
            <a:r>
              <a:rPr lang="hr-HR" i="1" dirty="0" smtClean="0"/>
              <a:t> </a:t>
            </a:r>
            <a:r>
              <a:rPr lang="hr-HR" i="1" dirty="0" err="1" smtClean="0"/>
              <a:t>cogens</a:t>
            </a:r>
            <a:endParaRPr lang="hr-HR"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defRPr/>
            </a:pPr>
            <a:r>
              <a:rPr lang="hr-HR" sz="4000"/>
              <a:t>Peremptory norms </a:t>
            </a:r>
            <a:br>
              <a:rPr lang="hr-HR" sz="4000"/>
            </a:br>
            <a:r>
              <a:rPr lang="hr-HR" sz="4000"/>
              <a:t>(ius cogens ‘compelling law’)</a:t>
            </a:r>
          </a:p>
        </p:txBody>
      </p:sp>
      <p:sp>
        <p:nvSpPr>
          <p:cNvPr id="64515" name="Rectangle 3"/>
          <p:cNvSpPr>
            <a:spLocks noGrp="1" noChangeArrowheads="1"/>
          </p:cNvSpPr>
          <p:nvPr>
            <p:ph type="body" idx="1"/>
          </p:nvPr>
        </p:nvSpPr>
        <p:spPr/>
        <p:txBody>
          <a:bodyPr/>
          <a:lstStyle/>
          <a:p>
            <a:pPr eaLnBrk="1" hangingPunct="1">
              <a:defRPr/>
            </a:pPr>
            <a:r>
              <a:rPr lang="hr-HR" dirty="0" err="1" smtClean="0"/>
              <a:t>Fundamental</a:t>
            </a:r>
            <a:r>
              <a:rPr lang="hr-HR" dirty="0" smtClean="0"/>
              <a:t> </a:t>
            </a:r>
            <a:r>
              <a:rPr lang="hr-HR" dirty="0" err="1" smtClean="0"/>
              <a:t>principles</a:t>
            </a:r>
            <a:r>
              <a:rPr lang="hr-HR" dirty="0" smtClean="0"/>
              <a:t> </a:t>
            </a:r>
            <a:r>
              <a:rPr lang="hr-HR" dirty="0" err="1" smtClean="0"/>
              <a:t>of</a:t>
            </a:r>
            <a:r>
              <a:rPr lang="hr-HR" dirty="0" smtClean="0"/>
              <a:t> </a:t>
            </a:r>
            <a:r>
              <a:rPr lang="hr-HR" dirty="0" err="1" smtClean="0"/>
              <a:t>international</a:t>
            </a:r>
            <a:r>
              <a:rPr lang="hr-HR" dirty="0" smtClean="0"/>
              <a:t> </a:t>
            </a:r>
            <a:r>
              <a:rPr lang="hr-HR" dirty="0" err="1" smtClean="0"/>
              <a:t>law</a:t>
            </a:r>
            <a:r>
              <a:rPr lang="hr-HR" dirty="0" smtClean="0"/>
              <a:t> </a:t>
            </a:r>
            <a:r>
              <a:rPr lang="hr-HR" dirty="0" err="1" smtClean="0"/>
              <a:t>from</a:t>
            </a:r>
            <a:r>
              <a:rPr lang="hr-HR" dirty="0" smtClean="0"/>
              <a:t> </a:t>
            </a:r>
            <a:r>
              <a:rPr lang="hr-HR" dirty="0" err="1" smtClean="0"/>
              <a:t>which</a:t>
            </a:r>
            <a:r>
              <a:rPr lang="hr-HR" dirty="0" smtClean="0"/>
              <a:t> no </a:t>
            </a:r>
            <a:r>
              <a:rPr lang="hr-HR" dirty="0" err="1" smtClean="0"/>
              <a:t>derogation</a:t>
            </a:r>
            <a:r>
              <a:rPr lang="hr-HR" dirty="0" smtClean="0"/>
              <a:t> is </a:t>
            </a:r>
            <a:r>
              <a:rPr lang="hr-HR" dirty="0" err="1" smtClean="0"/>
              <a:t>ever</a:t>
            </a:r>
            <a:r>
              <a:rPr lang="hr-HR" dirty="0" smtClean="0"/>
              <a:t> </a:t>
            </a:r>
            <a:r>
              <a:rPr lang="hr-HR" dirty="0" err="1" smtClean="0"/>
              <a:t>permitted</a:t>
            </a:r>
            <a:endParaRPr lang="hr-HR" dirty="0" smtClean="0"/>
          </a:p>
          <a:p>
            <a:pPr eaLnBrk="1" hangingPunct="1">
              <a:defRPr/>
            </a:pPr>
            <a:r>
              <a:rPr lang="hr-HR" dirty="0" smtClean="0"/>
              <a:t>A </a:t>
            </a:r>
            <a:r>
              <a:rPr lang="hr-HR" dirty="0" err="1" smtClean="0"/>
              <a:t>treaty</a:t>
            </a:r>
            <a:r>
              <a:rPr lang="hr-HR" dirty="0" smtClean="0"/>
              <a:t> </a:t>
            </a:r>
            <a:r>
              <a:rPr lang="hr-HR" dirty="0" err="1" smtClean="0"/>
              <a:t>provision</a:t>
            </a:r>
            <a:r>
              <a:rPr lang="hr-HR" dirty="0" smtClean="0"/>
              <a:t> </a:t>
            </a:r>
            <a:r>
              <a:rPr lang="hr-HR" dirty="0" err="1" smtClean="0"/>
              <a:t>contrary</a:t>
            </a:r>
            <a:r>
              <a:rPr lang="hr-HR" dirty="0" smtClean="0"/>
              <a:t> to </a:t>
            </a:r>
            <a:r>
              <a:rPr lang="hr-HR" dirty="0" err="1" smtClean="0"/>
              <a:t>ius</a:t>
            </a:r>
            <a:r>
              <a:rPr lang="hr-HR" dirty="0" smtClean="0"/>
              <a:t> </a:t>
            </a:r>
            <a:r>
              <a:rPr lang="hr-HR" dirty="0" err="1" smtClean="0"/>
              <a:t>cogens</a:t>
            </a:r>
            <a:r>
              <a:rPr lang="hr-HR" dirty="0" smtClean="0"/>
              <a:t> </a:t>
            </a:r>
            <a:r>
              <a:rPr lang="hr-HR" dirty="0" err="1" smtClean="0"/>
              <a:t>is</a:t>
            </a:r>
            <a:r>
              <a:rPr lang="hr-HR" dirty="0" smtClean="0"/>
              <a:t> </a:t>
            </a:r>
            <a:r>
              <a:rPr lang="hr-HR" dirty="0" err="1" smtClean="0"/>
              <a:t>void</a:t>
            </a:r>
            <a:endParaRPr lang="hr-HR" dirty="0" smtClean="0"/>
          </a:p>
          <a:p>
            <a:pPr eaLnBrk="1" hangingPunct="1">
              <a:defRPr/>
            </a:pPr>
            <a:r>
              <a:rPr lang="en-US" dirty="0" smtClean="0"/>
              <a:t>Apply</a:t>
            </a:r>
            <a:r>
              <a:rPr lang="hr-HR" dirty="0" smtClean="0"/>
              <a:t> </a:t>
            </a:r>
            <a:r>
              <a:rPr lang="hr-HR" i="1" dirty="0" smtClean="0"/>
              <a:t>erga </a:t>
            </a:r>
            <a:r>
              <a:rPr lang="hr-HR" i="1" dirty="0" err="1" smtClean="0"/>
              <a:t>omnes</a:t>
            </a:r>
            <a:r>
              <a:rPr lang="en-US" dirty="0" smtClean="0"/>
              <a:t>, </a:t>
            </a:r>
            <a:r>
              <a:rPr lang="hr-HR" dirty="0" err="1" smtClean="0"/>
              <a:t>accepted</a:t>
            </a:r>
            <a:r>
              <a:rPr lang="hr-HR" dirty="0" smtClean="0"/>
              <a:t> </a:t>
            </a:r>
            <a:r>
              <a:rPr lang="hr-HR" dirty="0" err="1" smtClean="0"/>
              <a:t>and</a:t>
            </a:r>
            <a:r>
              <a:rPr lang="hr-HR" dirty="0" smtClean="0"/>
              <a:t> </a:t>
            </a:r>
            <a:r>
              <a:rPr lang="hr-HR" dirty="0" err="1" smtClean="0"/>
              <a:t>recognised</a:t>
            </a:r>
            <a:r>
              <a:rPr lang="hr-HR" dirty="0" smtClean="0"/>
              <a:t> </a:t>
            </a:r>
            <a:r>
              <a:rPr lang="hr-HR" dirty="0" err="1" smtClean="0"/>
              <a:t>by</a:t>
            </a:r>
            <a:r>
              <a:rPr lang="hr-HR" dirty="0" smtClean="0"/>
              <a:t> </a:t>
            </a:r>
            <a:r>
              <a:rPr lang="hr-HR" dirty="0" err="1" smtClean="0"/>
              <a:t>the</a:t>
            </a:r>
            <a:r>
              <a:rPr lang="hr-HR" dirty="0" smtClean="0"/>
              <a:t> </a:t>
            </a:r>
            <a:r>
              <a:rPr lang="hr-HR" dirty="0" err="1" smtClean="0"/>
              <a:t>international</a:t>
            </a:r>
            <a:r>
              <a:rPr lang="hr-HR" dirty="0" smtClean="0"/>
              <a:t> </a:t>
            </a:r>
            <a:r>
              <a:rPr lang="hr-HR" dirty="0" err="1" smtClean="0"/>
              <a:t>community</a:t>
            </a:r>
            <a:r>
              <a:rPr lang="hr-HR" dirty="0" smtClean="0"/>
              <a:t> </a:t>
            </a:r>
            <a:r>
              <a:rPr lang="hr-HR" dirty="0" err="1" smtClean="0"/>
              <a:t>and</a:t>
            </a:r>
            <a:r>
              <a:rPr lang="hr-HR" dirty="0" smtClean="0"/>
              <a:t> </a:t>
            </a:r>
            <a:r>
              <a:rPr lang="hr-HR" dirty="0" err="1" smtClean="0"/>
              <a:t>may</a:t>
            </a:r>
            <a:r>
              <a:rPr lang="hr-HR" dirty="0" smtClean="0"/>
              <a:t> </a:t>
            </a:r>
            <a:r>
              <a:rPr lang="hr-HR" dirty="0" err="1" smtClean="0"/>
              <a:t>be</a:t>
            </a:r>
            <a:r>
              <a:rPr lang="hr-HR" dirty="0" smtClean="0"/>
              <a:t> </a:t>
            </a:r>
            <a:r>
              <a:rPr lang="hr-HR" dirty="0" err="1" smtClean="0"/>
              <a:t>found</a:t>
            </a:r>
            <a:r>
              <a:rPr lang="hr-HR" dirty="0" smtClean="0"/>
              <a:t> </a:t>
            </a:r>
            <a:r>
              <a:rPr lang="hr-HR" dirty="0" err="1" smtClean="0"/>
              <a:t>either</a:t>
            </a:r>
            <a:r>
              <a:rPr lang="hr-HR" dirty="0" smtClean="0"/>
              <a:t> </a:t>
            </a:r>
            <a:r>
              <a:rPr lang="hr-HR" dirty="0" err="1" smtClean="0"/>
              <a:t>in</a:t>
            </a:r>
            <a:r>
              <a:rPr lang="hr-HR" dirty="0" smtClean="0"/>
              <a:t> </a:t>
            </a:r>
            <a:r>
              <a:rPr lang="hr-HR" dirty="0" err="1" smtClean="0"/>
              <a:t>treaty</a:t>
            </a:r>
            <a:r>
              <a:rPr lang="hr-HR" dirty="0" smtClean="0"/>
              <a:t> </a:t>
            </a:r>
            <a:r>
              <a:rPr lang="hr-HR" dirty="0" err="1" smtClean="0"/>
              <a:t>or</a:t>
            </a:r>
            <a:r>
              <a:rPr lang="hr-HR" dirty="0" smtClean="0"/>
              <a:t> </a:t>
            </a:r>
            <a:r>
              <a:rPr lang="hr-HR" dirty="0" err="1" smtClean="0"/>
              <a:t>custom</a:t>
            </a:r>
            <a:endParaRPr lang="hr-H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defRPr/>
            </a:pPr>
            <a:r>
              <a:rPr lang="hr-HR" sz="4000"/>
              <a:t>Peremptory norms </a:t>
            </a:r>
            <a:br>
              <a:rPr lang="hr-HR" sz="4000"/>
            </a:br>
            <a:r>
              <a:rPr lang="hr-HR" sz="4000"/>
              <a:t>(ius cogens ‘compelling law’)</a:t>
            </a:r>
          </a:p>
        </p:txBody>
      </p:sp>
      <p:sp>
        <p:nvSpPr>
          <p:cNvPr id="65539" name="Rectangle 3"/>
          <p:cNvSpPr>
            <a:spLocks noGrp="1" noChangeArrowheads="1"/>
          </p:cNvSpPr>
          <p:nvPr>
            <p:ph type="body" idx="1"/>
          </p:nvPr>
        </p:nvSpPr>
        <p:spPr/>
        <p:txBody>
          <a:bodyPr>
            <a:normAutofit lnSpcReduction="10000"/>
          </a:bodyPr>
          <a:lstStyle/>
          <a:p>
            <a:pPr eaLnBrk="1" hangingPunct="1">
              <a:lnSpc>
                <a:spcPct val="90000"/>
              </a:lnSpc>
              <a:defRPr/>
            </a:pPr>
            <a:r>
              <a:rPr lang="hr-HR" sz="2800"/>
              <a:t>Prohibitions on:</a:t>
            </a:r>
          </a:p>
          <a:p>
            <a:pPr eaLnBrk="1" hangingPunct="1">
              <a:lnSpc>
                <a:spcPct val="90000"/>
              </a:lnSpc>
              <a:defRPr/>
            </a:pPr>
            <a:r>
              <a:rPr lang="hr-HR" sz="2800"/>
              <a:t>Waging aggressive war</a:t>
            </a:r>
          </a:p>
          <a:p>
            <a:pPr eaLnBrk="1" hangingPunct="1">
              <a:lnSpc>
                <a:spcPct val="90000"/>
              </a:lnSpc>
              <a:defRPr/>
            </a:pPr>
            <a:r>
              <a:rPr lang="hr-HR" sz="2800"/>
              <a:t>Crimes against humanity</a:t>
            </a:r>
          </a:p>
          <a:p>
            <a:pPr eaLnBrk="1" hangingPunct="1">
              <a:lnSpc>
                <a:spcPct val="90000"/>
              </a:lnSpc>
              <a:defRPr/>
            </a:pPr>
            <a:r>
              <a:rPr lang="hr-HR" sz="2800"/>
              <a:t>War crimes</a:t>
            </a:r>
          </a:p>
          <a:p>
            <a:pPr eaLnBrk="1" hangingPunct="1">
              <a:lnSpc>
                <a:spcPct val="90000"/>
              </a:lnSpc>
              <a:defRPr/>
            </a:pPr>
            <a:r>
              <a:rPr lang="hr-HR" sz="2800"/>
              <a:t>Genocide</a:t>
            </a:r>
          </a:p>
          <a:p>
            <a:pPr eaLnBrk="1" hangingPunct="1">
              <a:lnSpc>
                <a:spcPct val="90000"/>
              </a:lnSpc>
              <a:defRPr/>
            </a:pPr>
            <a:r>
              <a:rPr lang="hr-HR" sz="2800"/>
              <a:t>Maritime piracy</a:t>
            </a:r>
          </a:p>
          <a:p>
            <a:pPr eaLnBrk="1" hangingPunct="1">
              <a:lnSpc>
                <a:spcPct val="90000"/>
              </a:lnSpc>
              <a:defRPr/>
            </a:pPr>
            <a:r>
              <a:rPr lang="hr-HR" sz="2800"/>
              <a:t>Apartheid</a:t>
            </a:r>
          </a:p>
          <a:p>
            <a:pPr eaLnBrk="1" hangingPunct="1">
              <a:lnSpc>
                <a:spcPct val="90000"/>
              </a:lnSpc>
              <a:defRPr/>
            </a:pPr>
            <a:r>
              <a:rPr lang="hr-HR" sz="2800"/>
              <a:t>Slavery </a:t>
            </a:r>
          </a:p>
          <a:p>
            <a:pPr eaLnBrk="1" hangingPunct="1">
              <a:lnSpc>
                <a:spcPct val="90000"/>
              </a:lnSpc>
              <a:defRPr/>
            </a:pPr>
            <a:r>
              <a:rPr lang="hr-HR" sz="2800"/>
              <a:t>Torture</a:t>
            </a:r>
          </a:p>
          <a:p>
            <a:pPr eaLnBrk="1" hangingPunct="1">
              <a:lnSpc>
                <a:spcPct val="90000"/>
              </a:lnSpc>
              <a:defRPr/>
            </a:pPr>
            <a:endParaRPr lang="hr-HR"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5539">
                                            <p:txEl>
                                              <p:pRg st="1" end="1"/>
                                            </p:txEl>
                                          </p:spTgt>
                                        </p:tgtEl>
                                        <p:attrNameLst>
                                          <p:attrName>style.visibility</p:attrName>
                                        </p:attrNameLst>
                                      </p:cBhvr>
                                      <p:to>
                                        <p:strVal val="visible"/>
                                      </p:to>
                                    </p:set>
                                    <p:animEffect transition="in" filter="blinds(horizontal)">
                                      <p:cBhvr>
                                        <p:cTn id="7" dur="500"/>
                                        <p:tgtEl>
                                          <p:spTgt spid="6553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65539">
                                            <p:txEl>
                                              <p:pRg st="2" end="2"/>
                                            </p:txEl>
                                          </p:spTgt>
                                        </p:tgtEl>
                                        <p:attrNameLst>
                                          <p:attrName>style.visibility</p:attrName>
                                        </p:attrNameLst>
                                      </p:cBhvr>
                                      <p:to>
                                        <p:strVal val="visible"/>
                                      </p:to>
                                    </p:set>
                                    <p:animEffect transition="in" filter="blinds(horizontal)">
                                      <p:cBhvr>
                                        <p:cTn id="12" dur="500"/>
                                        <p:tgtEl>
                                          <p:spTgt spid="6553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65539">
                                            <p:txEl>
                                              <p:pRg st="3" end="3"/>
                                            </p:txEl>
                                          </p:spTgt>
                                        </p:tgtEl>
                                        <p:attrNameLst>
                                          <p:attrName>style.visibility</p:attrName>
                                        </p:attrNameLst>
                                      </p:cBhvr>
                                      <p:to>
                                        <p:strVal val="visible"/>
                                      </p:to>
                                    </p:set>
                                    <p:animEffect transition="in" filter="blinds(horizontal)">
                                      <p:cBhvr>
                                        <p:cTn id="17" dur="500"/>
                                        <p:tgtEl>
                                          <p:spTgt spid="6553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65539">
                                            <p:txEl>
                                              <p:pRg st="4" end="4"/>
                                            </p:txEl>
                                          </p:spTgt>
                                        </p:tgtEl>
                                        <p:attrNameLst>
                                          <p:attrName>style.visibility</p:attrName>
                                        </p:attrNameLst>
                                      </p:cBhvr>
                                      <p:to>
                                        <p:strVal val="visible"/>
                                      </p:to>
                                    </p:set>
                                    <p:animEffect transition="in" filter="blinds(horizontal)">
                                      <p:cBhvr>
                                        <p:cTn id="22" dur="500"/>
                                        <p:tgtEl>
                                          <p:spTgt spid="6553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65539">
                                            <p:txEl>
                                              <p:pRg st="5" end="5"/>
                                            </p:txEl>
                                          </p:spTgt>
                                        </p:tgtEl>
                                        <p:attrNameLst>
                                          <p:attrName>style.visibility</p:attrName>
                                        </p:attrNameLst>
                                      </p:cBhvr>
                                      <p:to>
                                        <p:strVal val="visible"/>
                                      </p:to>
                                    </p:set>
                                    <p:animEffect transition="in" filter="blinds(horizontal)">
                                      <p:cBhvr>
                                        <p:cTn id="27" dur="500"/>
                                        <p:tgtEl>
                                          <p:spTgt spid="65539">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65539">
                                            <p:txEl>
                                              <p:pRg st="6" end="6"/>
                                            </p:txEl>
                                          </p:spTgt>
                                        </p:tgtEl>
                                        <p:attrNameLst>
                                          <p:attrName>style.visibility</p:attrName>
                                        </p:attrNameLst>
                                      </p:cBhvr>
                                      <p:to>
                                        <p:strVal val="visible"/>
                                      </p:to>
                                    </p:set>
                                    <p:animEffect transition="in" filter="blinds(horizontal)">
                                      <p:cBhvr>
                                        <p:cTn id="32" dur="500"/>
                                        <p:tgtEl>
                                          <p:spTgt spid="65539">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65539">
                                            <p:txEl>
                                              <p:pRg st="7" end="7"/>
                                            </p:txEl>
                                          </p:spTgt>
                                        </p:tgtEl>
                                        <p:attrNameLst>
                                          <p:attrName>style.visibility</p:attrName>
                                        </p:attrNameLst>
                                      </p:cBhvr>
                                      <p:to>
                                        <p:strVal val="visible"/>
                                      </p:to>
                                    </p:set>
                                    <p:animEffect transition="in" filter="blinds(horizontal)">
                                      <p:cBhvr>
                                        <p:cTn id="37" dur="500"/>
                                        <p:tgtEl>
                                          <p:spTgt spid="65539">
                                            <p:txEl>
                                              <p:pRg st="7" end="7"/>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65539">
                                            <p:txEl>
                                              <p:pRg st="8" end="8"/>
                                            </p:txEl>
                                          </p:spTgt>
                                        </p:tgtEl>
                                        <p:attrNameLst>
                                          <p:attrName>style.visibility</p:attrName>
                                        </p:attrNameLst>
                                      </p:cBhvr>
                                      <p:to>
                                        <p:strVal val="visible"/>
                                      </p:to>
                                    </p:set>
                                    <p:animEffect transition="in" filter="blinds(horizontal)">
                                      <p:cBhvr>
                                        <p:cTn id="42" dur="500"/>
                                        <p:tgtEl>
                                          <p:spTgt spid="6553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General </a:t>
            </a:r>
            <a:r>
              <a:rPr lang="hr-HR" dirty="0" err="1" smtClean="0"/>
              <a:t>principles</a:t>
            </a:r>
            <a:endParaRPr lang="en-US" dirty="0"/>
          </a:p>
        </p:txBody>
      </p:sp>
      <p:sp>
        <p:nvSpPr>
          <p:cNvPr id="3" name="Content Placeholder 2"/>
          <p:cNvSpPr>
            <a:spLocks noGrp="1"/>
          </p:cNvSpPr>
          <p:nvPr>
            <p:ph idx="1"/>
          </p:nvPr>
        </p:nvSpPr>
        <p:spPr/>
        <p:txBody>
          <a:bodyPr/>
          <a:lstStyle/>
          <a:p>
            <a:r>
              <a:rPr lang="en-GB" b="1" dirty="0"/>
              <a:t>General principles of law recognised by civilised nations </a:t>
            </a:r>
            <a:r>
              <a:rPr lang="en-GB" dirty="0"/>
              <a:t>are</a:t>
            </a:r>
            <a:r>
              <a:rPr lang="en-GB" dirty="0" smtClean="0"/>
              <a:t>:</a:t>
            </a:r>
            <a:endParaRPr lang="hr-HR" dirty="0" smtClean="0"/>
          </a:p>
          <a:p>
            <a:r>
              <a:rPr lang="en-GB" dirty="0" smtClean="0"/>
              <a:t> </a:t>
            </a:r>
            <a:r>
              <a:rPr lang="en-GB" dirty="0"/>
              <a:t>1) actual rules of international law which are of so broad a description that they can be called  principles, and </a:t>
            </a:r>
            <a:endParaRPr lang="hr-HR" dirty="0" smtClean="0"/>
          </a:p>
          <a:p>
            <a:r>
              <a:rPr lang="en-GB" dirty="0" smtClean="0"/>
              <a:t>2</a:t>
            </a:r>
            <a:r>
              <a:rPr lang="en-GB" dirty="0"/>
              <a:t>) maxims of universal application in domestic law, which obviously ought to apply in the international sphere as well (e.g. the rule against bias: “Nemo </a:t>
            </a:r>
            <a:r>
              <a:rPr lang="en-GB" dirty="0" err="1"/>
              <a:t>iudex</a:t>
            </a:r>
            <a:r>
              <a:rPr lang="en-GB" dirty="0"/>
              <a:t> in causa </a:t>
            </a:r>
            <a:r>
              <a:rPr lang="en-GB" dirty="0" err="1"/>
              <a:t>sua</a:t>
            </a:r>
            <a:r>
              <a:rPr lang="en-GB" dirty="0"/>
              <a:t>” ‘No one should be a judge in his own cause’, the principle of </a:t>
            </a:r>
            <a:r>
              <a:rPr lang="en-GB" b="1" dirty="0"/>
              <a:t>reparation,</a:t>
            </a:r>
            <a:r>
              <a:rPr lang="en-GB" dirty="0"/>
              <a:t> the principle of a </a:t>
            </a:r>
            <a:r>
              <a:rPr lang="en-GB" b="1" dirty="0"/>
              <a:t>state’s responsibility for its agents)</a:t>
            </a:r>
            <a:endParaRPr lang="hr-HR" dirty="0"/>
          </a:p>
          <a:p>
            <a:endParaRPr lang="en-US" dirty="0"/>
          </a:p>
        </p:txBody>
      </p:sp>
    </p:spTree>
    <p:extLst>
      <p:ext uri="{BB962C8B-B14F-4D97-AF65-F5344CB8AC3E}">
        <p14:creationId xmlns:p14="http://schemas.microsoft.com/office/powerpoint/2010/main" val="4100835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Judicial</a:t>
            </a:r>
            <a:r>
              <a:rPr lang="hr-HR" dirty="0" smtClean="0"/>
              <a:t> </a:t>
            </a:r>
            <a:r>
              <a:rPr lang="hr-HR" dirty="0" err="1" smtClean="0"/>
              <a:t>decisions</a:t>
            </a:r>
            <a:endParaRPr lang="en-US" dirty="0"/>
          </a:p>
        </p:txBody>
      </p:sp>
      <p:sp>
        <p:nvSpPr>
          <p:cNvPr id="3" name="Content Placeholder 2"/>
          <p:cNvSpPr>
            <a:spLocks noGrp="1"/>
          </p:cNvSpPr>
          <p:nvPr>
            <p:ph idx="1"/>
          </p:nvPr>
        </p:nvSpPr>
        <p:spPr/>
        <p:txBody>
          <a:bodyPr/>
          <a:lstStyle/>
          <a:p>
            <a:r>
              <a:rPr lang="en-GB" b="1" dirty="0"/>
              <a:t>Judicial decisions</a:t>
            </a:r>
            <a:r>
              <a:rPr lang="en-GB" dirty="0"/>
              <a:t> have no binding force except between the parties to the case and in respect of that particular case</a:t>
            </a:r>
            <a:r>
              <a:rPr lang="en-GB" i="1" dirty="0" smtClean="0"/>
              <a:t>.</a:t>
            </a:r>
            <a:endParaRPr lang="hr-HR" i="1" dirty="0" smtClean="0"/>
          </a:p>
          <a:p>
            <a:r>
              <a:rPr lang="en-GB" i="1" dirty="0" smtClean="0"/>
              <a:t> </a:t>
            </a:r>
            <a:r>
              <a:rPr lang="en-GB" i="1" dirty="0"/>
              <a:t>Stare decisis</a:t>
            </a:r>
            <a:r>
              <a:rPr lang="en-GB" dirty="0"/>
              <a:t> is not applicable in international law. </a:t>
            </a:r>
            <a:endParaRPr lang="hr-HR" dirty="0" smtClean="0"/>
          </a:p>
          <a:p>
            <a:r>
              <a:rPr lang="en-GB" dirty="0" smtClean="0"/>
              <a:t>However</a:t>
            </a:r>
            <a:r>
              <a:rPr lang="en-GB" dirty="0"/>
              <a:t>, previous decisions are examined and taken into account.</a:t>
            </a:r>
            <a:endParaRPr lang="hr-HR" dirty="0"/>
          </a:p>
          <a:p>
            <a:endParaRPr lang="en-US" dirty="0"/>
          </a:p>
        </p:txBody>
      </p:sp>
    </p:spTree>
    <p:extLst>
      <p:ext uri="{BB962C8B-B14F-4D97-AF65-F5344CB8AC3E}">
        <p14:creationId xmlns:p14="http://schemas.microsoft.com/office/powerpoint/2010/main" val="1336300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International vs. National </a:t>
            </a:r>
            <a:r>
              <a:rPr lang="hr-HR" dirty="0" err="1" smtClean="0"/>
              <a:t>law</a:t>
            </a:r>
            <a:endParaRPr lang="en-US" dirty="0"/>
          </a:p>
        </p:txBody>
      </p:sp>
      <p:sp>
        <p:nvSpPr>
          <p:cNvPr id="3" name="Content Placeholder 2"/>
          <p:cNvSpPr>
            <a:spLocks noGrp="1"/>
          </p:cNvSpPr>
          <p:nvPr>
            <p:ph idx="1"/>
          </p:nvPr>
        </p:nvSpPr>
        <p:spPr/>
        <p:txBody>
          <a:bodyPr/>
          <a:lstStyle/>
          <a:p>
            <a:r>
              <a:rPr lang="en-GB" dirty="0"/>
              <a:t>International law is often criticised as not being law</a:t>
            </a:r>
            <a:r>
              <a:rPr lang="en-GB" dirty="0" smtClean="0"/>
              <a:t>.</a:t>
            </a:r>
            <a:endParaRPr lang="hr-HR" dirty="0" smtClean="0"/>
          </a:p>
          <a:p>
            <a:r>
              <a:rPr lang="en-GB" dirty="0" smtClean="0"/>
              <a:t> </a:t>
            </a:r>
            <a:r>
              <a:rPr lang="en-GB" dirty="0"/>
              <a:t>It is not law if law is defined as in the context of domestic law. </a:t>
            </a:r>
            <a:endParaRPr lang="hr-HR" dirty="0" smtClean="0"/>
          </a:p>
          <a:p>
            <a:r>
              <a:rPr lang="en-GB" dirty="0" smtClean="0"/>
              <a:t>The </a:t>
            </a:r>
            <a:r>
              <a:rPr lang="en-GB" dirty="0"/>
              <a:t>international legal system is </a:t>
            </a:r>
            <a:r>
              <a:rPr lang="en-GB" b="1" dirty="0"/>
              <a:t>decentralised </a:t>
            </a:r>
            <a:r>
              <a:rPr lang="en-GB" dirty="0"/>
              <a:t>and based on </a:t>
            </a:r>
            <a:r>
              <a:rPr lang="en-GB" b="1" dirty="0"/>
              <a:t>consent</a:t>
            </a:r>
            <a:r>
              <a:rPr lang="en-GB" dirty="0"/>
              <a:t> unlike any domestic legal system, which is centralised and imposed. </a:t>
            </a:r>
            <a:endParaRPr lang="hr-HR" dirty="0" smtClean="0"/>
          </a:p>
          <a:p>
            <a:r>
              <a:rPr lang="en-GB" dirty="0" smtClean="0"/>
              <a:t>The </a:t>
            </a:r>
            <a:r>
              <a:rPr lang="en-GB" dirty="0"/>
              <a:t>role of consent is best reflected in the way in which international law is made, by way of </a:t>
            </a:r>
            <a:r>
              <a:rPr lang="en-GB" b="1" dirty="0"/>
              <a:t>treaties </a:t>
            </a:r>
            <a:r>
              <a:rPr lang="en-GB" dirty="0"/>
              <a:t>concluded through agreements of consenting states and </a:t>
            </a:r>
            <a:r>
              <a:rPr lang="en-GB" b="1" dirty="0"/>
              <a:t>customary international law</a:t>
            </a:r>
            <a:r>
              <a:rPr lang="en-GB" dirty="0"/>
              <a:t>, which has emerged through the practice of states.</a:t>
            </a:r>
            <a:endParaRPr lang="hr-HR" dirty="0"/>
          </a:p>
          <a:p>
            <a:endParaRPr lang="en-US" dirty="0"/>
          </a:p>
        </p:txBody>
      </p:sp>
    </p:spTree>
    <p:extLst>
      <p:ext uri="{BB962C8B-B14F-4D97-AF65-F5344CB8AC3E}">
        <p14:creationId xmlns:p14="http://schemas.microsoft.com/office/powerpoint/2010/main" val="7041678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International vs. National </a:t>
            </a:r>
            <a:r>
              <a:rPr lang="hr-HR" dirty="0" err="1" smtClean="0"/>
              <a:t>law</a:t>
            </a:r>
            <a:endParaRPr lang="en-US" dirty="0"/>
          </a:p>
        </p:txBody>
      </p:sp>
      <p:sp>
        <p:nvSpPr>
          <p:cNvPr id="3" name="Content Placeholder 2"/>
          <p:cNvSpPr>
            <a:spLocks noGrp="1"/>
          </p:cNvSpPr>
          <p:nvPr>
            <p:ph idx="1"/>
          </p:nvPr>
        </p:nvSpPr>
        <p:spPr/>
        <p:txBody>
          <a:bodyPr/>
          <a:lstStyle/>
          <a:p>
            <a:r>
              <a:rPr lang="en-GB" dirty="0"/>
              <a:t>There is no international legislature </a:t>
            </a:r>
            <a:r>
              <a:rPr lang="en-GB" b="1" dirty="0"/>
              <a:t>enacting binding rules</a:t>
            </a:r>
            <a:r>
              <a:rPr lang="en-GB" dirty="0"/>
              <a:t> nor is there an international executive </a:t>
            </a:r>
            <a:r>
              <a:rPr lang="en-GB" b="1" dirty="0"/>
              <a:t>enforcing international laws</a:t>
            </a:r>
            <a:r>
              <a:rPr lang="en-GB" dirty="0" smtClean="0"/>
              <a:t>.</a:t>
            </a:r>
            <a:endParaRPr lang="hr-HR" dirty="0" smtClean="0"/>
          </a:p>
          <a:p>
            <a:r>
              <a:rPr lang="en-GB" dirty="0" smtClean="0"/>
              <a:t> </a:t>
            </a:r>
            <a:r>
              <a:rPr lang="en-GB" dirty="0"/>
              <a:t>There is an International Court of Justice (ICJ) where states can </a:t>
            </a:r>
            <a:r>
              <a:rPr lang="en-GB" b="1" dirty="0"/>
              <a:t>seek a solution</a:t>
            </a:r>
            <a:r>
              <a:rPr lang="en-GB" dirty="0"/>
              <a:t> to disputes, but acceptance of the Court's jurisdiction is based on consent and is not </a:t>
            </a:r>
            <a:r>
              <a:rPr lang="en-GB" b="1" dirty="0"/>
              <a:t>mandatory</a:t>
            </a:r>
            <a:r>
              <a:rPr lang="en-GB" dirty="0"/>
              <a:t>. </a:t>
            </a:r>
            <a:endParaRPr lang="hr-HR" dirty="0" smtClean="0"/>
          </a:p>
          <a:p>
            <a:r>
              <a:rPr lang="en-GB" dirty="0" smtClean="0"/>
              <a:t>However</a:t>
            </a:r>
            <a:r>
              <a:rPr lang="en-GB" dirty="0"/>
              <a:t>, international law once created assumes a mandatory character and should not be disregarded by those subject to it. </a:t>
            </a:r>
            <a:endParaRPr lang="hr-HR" dirty="0" smtClean="0"/>
          </a:p>
          <a:p>
            <a:r>
              <a:rPr lang="en-GB" dirty="0" smtClean="0"/>
              <a:t>In </a:t>
            </a:r>
            <a:r>
              <a:rPr lang="en-GB" dirty="0"/>
              <a:t>case of a conflict between domestic and international law, international law is regarded as supreme.</a:t>
            </a:r>
            <a:endParaRPr lang="hr-HR" dirty="0"/>
          </a:p>
          <a:p>
            <a:endParaRPr lang="en-US" dirty="0"/>
          </a:p>
        </p:txBody>
      </p:sp>
    </p:spTree>
    <p:extLst>
      <p:ext uri="{BB962C8B-B14F-4D97-AF65-F5344CB8AC3E}">
        <p14:creationId xmlns:p14="http://schemas.microsoft.com/office/powerpoint/2010/main" val="3028954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Answer the following </a:t>
            </a:r>
            <a:r>
              <a:rPr lang="en-GB" b="1" i="1" dirty="0" smtClean="0"/>
              <a:t>questions</a:t>
            </a:r>
            <a:r>
              <a:rPr lang="hr-HR" i="1" dirty="0"/>
              <a:t>:</a:t>
            </a:r>
            <a:r>
              <a:rPr lang="hr-HR" dirty="0"/>
              <a:t/>
            </a:r>
            <a:br>
              <a:rPr lang="hr-HR" dirty="0"/>
            </a:br>
            <a:endParaRPr lang="en-US" dirty="0"/>
          </a:p>
        </p:txBody>
      </p:sp>
      <p:sp>
        <p:nvSpPr>
          <p:cNvPr id="3" name="Content Placeholder 2"/>
          <p:cNvSpPr>
            <a:spLocks noGrp="1"/>
          </p:cNvSpPr>
          <p:nvPr>
            <p:ph idx="1"/>
          </p:nvPr>
        </p:nvSpPr>
        <p:spPr/>
        <p:txBody>
          <a:bodyPr/>
          <a:lstStyle/>
          <a:p>
            <a:r>
              <a:rPr lang="hr-HR" dirty="0" smtClean="0"/>
              <a:t>1. </a:t>
            </a:r>
            <a:r>
              <a:rPr lang="en-GB" dirty="0" smtClean="0"/>
              <a:t>What </a:t>
            </a:r>
            <a:r>
              <a:rPr lang="en-GB" dirty="0"/>
              <a:t>is the difference between private and public international law?</a:t>
            </a:r>
            <a:endParaRPr lang="hr-HR" dirty="0"/>
          </a:p>
          <a:p>
            <a:r>
              <a:rPr lang="en-GB" dirty="0"/>
              <a:t>2. What does public international law regulate?</a:t>
            </a:r>
            <a:endParaRPr lang="hr-HR" dirty="0"/>
          </a:p>
          <a:p>
            <a:r>
              <a:rPr lang="en-GB" dirty="0"/>
              <a:t>3. Can you think of some differences between national law and international law?</a:t>
            </a:r>
            <a:endParaRPr lang="hr-HR" dirty="0"/>
          </a:p>
          <a:p>
            <a:r>
              <a:rPr lang="en-GB" dirty="0"/>
              <a:t>4. According to you, why is international law sometimes referred to as "soft law"?</a:t>
            </a:r>
            <a:endParaRPr lang="hr-HR" dirty="0"/>
          </a:p>
          <a:p>
            <a:endParaRPr lang="en-US" dirty="0"/>
          </a:p>
        </p:txBody>
      </p:sp>
    </p:spTree>
    <p:extLst>
      <p:ext uri="{BB962C8B-B14F-4D97-AF65-F5344CB8AC3E}">
        <p14:creationId xmlns:p14="http://schemas.microsoft.com/office/powerpoint/2010/main" val="3617611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Reciprocity</a:t>
            </a:r>
            <a:endParaRPr lang="en-US" dirty="0"/>
          </a:p>
        </p:txBody>
      </p:sp>
      <p:sp>
        <p:nvSpPr>
          <p:cNvPr id="3" name="Content Placeholder 2"/>
          <p:cNvSpPr>
            <a:spLocks noGrp="1"/>
          </p:cNvSpPr>
          <p:nvPr>
            <p:ph idx="1"/>
          </p:nvPr>
        </p:nvSpPr>
        <p:spPr/>
        <p:txBody>
          <a:bodyPr/>
          <a:lstStyle/>
          <a:p>
            <a:r>
              <a:rPr lang="en-GB" dirty="0"/>
              <a:t>Reciprocity plays an important role in the creation and observance of international law; </a:t>
            </a:r>
            <a:endParaRPr lang="hr-HR" dirty="0" smtClean="0"/>
          </a:p>
          <a:p>
            <a:r>
              <a:rPr lang="en-GB" dirty="0" smtClean="0"/>
              <a:t>it </a:t>
            </a:r>
            <a:r>
              <a:rPr lang="en-GB" dirty="0"/>
              <a:t>guarantees that states respect each other's </a:t>
            </a:r>
            <a:r>
              <a:rPr lang="en-GB" b="1" dirty="0"/>
              <a:t>sovereignty</a:t>
            </a:r>
            <a:r>
              <a:rPr lang="en-GB" dirty="0"/>
              <a:t>. </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36441356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State </a:t>
            </a:r>
            <a:r>
              <a:rPr lang="hr-HR" dirty="0" err="1" smtClean="0"/>
              <a:t>responsibility</a:t>
            </a:r>
            <a:endParaRPr lang="en-US" dirty="0"/>
          </a:p>
        </p:txBody>
      </p:sp>
      <p:sp>
        <p:nvSpPr>
          <p:cNvPr id="3" name="Content Placeholder 2"/>
          <p:cNvSpPr>
            <a:spLocks noGrp="1"/>
          </p:cNvSpPr>
          <p:nvPr>
            <p:ph idx="1"/>
          </p:nvPr>
        </p:nvSpPr>
        <p:spPr/>
        <p:txBody>
          <a:bodyPr/>
          <a:lstStyle/>
          <a:p>
            <a:r>
              <a:rPr lang="en-GB" dirty="0"/>
              <a:t>State responsibility denotes the liability of a state for conduct in </a:t>
            </a:r>
            <a:r>
              <a:rPr lang="en-GB" b="1" dirty="0"/>
              <a:t>breach of international law</a:t>
            </a:r>
            <a:r>
              <a:rPr lang="en-GB" dirty="0"/>
              <a:t>, which causes injury to another state or that state's nationals. </a:t>
            </a:r>
            <a:endParaRPr lang="hr-HR" dirty="0" smtClean="0"/>
          </a:p>
          <a:p>
            <a:r>
              <a:rPr lang="en-GB" dirty="0" smtClean="0"/>
              <a:t>The </a:t>
            </a:r>
            <a:r>
              <a:rPr lang="en-GB" dirty="0"/>
              <a:t>breach of international law involves an obligation to </a:t>
            </a:r>
            <a:r>
              <a:rPr lang="en-GB" b="1" dirty="0"/>
              <a:t>make reparation</a:t>
            </a:r>
            <a:r>
              <a:rPr lang="en-GB" dirty="0"/>
              <a:t> in an adequate form. </a:t>
            </a:r>
            <a:endParaRPr lang="hr-HR" dirty="0" smtClean="0"/>
          </a:p>
          <a:p>
            <a:r>
              <a:rPr lang="en-GB" dirty="0" smtClean="0"/>
              <a:t>The </a:t>
            </a:r>
            <a:r>
              <a:rPr lang="en-GB" dirty="0"/>
              <a:t>aim of reparation is to restore previous conditions and, if this is not possible, to </a:t>
            </a:r>
            <a:r>
              <a:rPr lang="en-GB" b="1" dirty="0"/>
              <a:t>give compensation</a:t>
            </a:r>
            <a:r>
              <a:rPr lang="en-GB" dirty="0"/>
              <a:t>, either in kind or with money. </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731657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Use </a:t>
            </a:r>
            <a:r>
              <a:rPr lang="hr-HR" dirty="0" err="1" smtClean="0"/>
              <a:t>of</a:t>
            </a:r>
            <a:r>
              <a:rPr lang="hr-HR" dirty="0" smtClean="0"/>
              <a:t> </a:t>
            </a:r>
            <a:r>
              <a:rPr lang="hr-HR" dirty="0" err="1" smtClean="0"/>
              <a:t>force</a:t>
            </a:r>
            <a:endParaRPr lang="en-US" dirty="0"/>
          </a:p>
        </p:txBody>
      </p:sp>
      <p:sp>
        <p:nvSpPr>
          <p:cNvPr id="3" name="Content Placeholder 2"/>
          <p:cNvSpPr>
            <a:spLocks noGrp="1"/>
          </p:cNvSpPr>
          <p:nvPr>
            <p:ph idx="1"/>
          </p:nvPr>
        </p:nvSpPr>
        <p:spPr/>
        <p:txBody>
          <a:bodyPr>
            <a:normAutofit/>
          </a:bodyPr>
          <a:lstStyle/>
          <a:p>
            <a:r>
              <a:rPr lang="en-GB" b="1" dirty="0"/>
              <a:t>Aggression</a:t>
            </a:r>
            <a:r>
              <a:rPr lang="en-GB" dirty="0"/>
              <a:t> is regarded as a crime against the peace for which there is responsibility under international law</a:t>
            </a:r>
            <a:r>
              <a:rPr lang="en-GB" dirty="0" smtClean="0"/>
              <a:t>.</a:t>
            </a:r>
            <a:endParaRPr lang="hr-HR" dirty="0" smtClean="0"/>
          </a:p>
          <a:p>
            <a:r>
              <a:rPr lang="en-GB" dirty="0" smtClean="0"/>
              <a:t> </a:t>
            </a:r>
            <a:r>
              <a:rPr lang="en-GB" dirty="0"/>
              <a:t>Article 51 of the UN Charter permits a state to </a:t>
            </a:r>
            <a:r>
              <a:rPr lang="en-GB" b="1" dirty="0"/>
              <a:t>exercise its inherent right</a:t>
            </a:r>
            <a:r>
              <a:rPr lang="en-GB" dirty="0"/>
              <a:t> of individual or collective </a:t>
            </a:r>
            <a:r>
              <a:rPr lang="en-GB" b="1" dirty="0"/>
              <a:t>self-defence</a:t>
            </a:r>
            <a:r>
              <a:rPr lang="en-GB" dirty="0"/>
              <a:t>. </a:t>
            </a:r>
            <a:endParaRPr lang="hr-HR" dirty="0" smtClean="0"/>
          </a:p>
          <a:p>
            <a:r>
              <a:rPr lang="en-GB" b="1" dirty="0" smtClean="0"/>
              <a:t>The </a:t>
            </a:r>
            <a:r>
              <a:rPr lang="en-GB" b="1" dirty="0"/>
              <a:t>right of self-defence</a:t>
            </a:r>
            <a:r>
              <a:rPr lang="en-GB" dirty="0"/>
              <a:t> subsists until the Security Council has taken measures necessary to </a:t>
            </a:r>
            <a:r>
              <a:rPr lang="en-GB" b="1" dirty="0"/>
              <a:t>maintain international peace and security</a:t>
            </a:r>
            <a:r>
              <a:rPr lang="en-GB" dirty="0"/>
              <a:t>. The Security Council may under Art. 42 authorise the use of force as may be necessary to </a:t>
            </a:r>
            <a:r>
              <a:rPr lang="en-GB" b="1" dirty="0"/>
              <a:t>maintain or restore international peace and security</a:t>
            </a:r>
            <a:r>
              <a:rPr lang="en-GB" dirty="0"/>
              <a:t>. </a:t>
            </a:r>
            <a:endParaRPr lang="en-US" dirty="0"/>
          </a:p>
        </p:txBody>
      </p:sp>
    </p:spTree>
    <p:extLst>
      <p:ext uri="{BB962C8B-B14F-4D97-AF65-F5344CB8AC3E}">
        <p14:creationId xmlns:p14="http://schemas.microsoft.com/office/powerpoint/2010/main" val="1320591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Use </a:t>
            </a:r>
            <a:r>
              <a:rPr lang="hr-HR" dirty="0" err="1" smtClean="0"/>
              <a:t>of</a:t>
            </a:r>
            <a:r>
              <a:rPr lang="hr-HR" dirty="0" smtClean="0"/>
              <a:t> </a:t>
            </a:r>
            <a:r>
              <a:rPr lang="hr-HR" dirty="0" err="1" smtClean="0"/>
              <a:t>force</a:t>
            </a:r>
            <a:endParaRPr lang="en-US" dirty="0"/>
          </a:p>
        </p:txBody>
      </p:sp>
      <p:sp>
        <p:nvSpPr>
          <p:cNvPr id="3" name="Content Placeholder 2"/>
          <p:cNvSpPr>
            <a:spLocks noGrp="1"/>
          </p:cNvSpPr>
          <p:nvPr>
            <p:ph idx="1"/>
          </p:nvPr>
        </p:nvSpPr>
        <p:spPr/>
        <p:txBody>
          <a:bodyPr/>
          <a:lstStyle/>
          <a:p>
            <a:r>
              <a:rPr lang="en-GB" dirty="0"/>
              <a:t>States may </a:t>
            </a:r>
            <a:r>
              <a:rPr lang="en-GB" b="1" dirty="0"/>
              <a:t>employ force</a:t>
            </a:r>
            <a:r>
              <a:rPr lang="en-GB" dirty="0"/>
              <a:t> to protect nationals who are seen as being at risk abroad</a:t>
            </a:r>
            <a:r>
              <a:rPr lang="en-GB" dirty="0" smtClean="0"/>
              <a:t>.</a:t>
            </a:r>
            <a:endParaRPr lang="hr-HR" dirty="0" smtClean="0"/>
          </a:p>
          <a:p>
            <a:r>
              <a:rPr lang="en-GB" dirty="0" smtClean="0"/>
              <a:t> </a:t>
            </a:r>
            <a:r>
              <a:rPr lang="en-GB" dirty="0"/>
              <a:t>The right to </a:t>
            </a:r>
            <a:r>
              <a:rPr lang="en-GB" b="1" dirty="0"/>
              <a:t>use force</a:t>
            </a:r>
            <a:r>
              <a:rPr lang="en-GB" dirty="0"/>
              <a:t> in anticipation of an armed attack remains a controversial </a:t>
            </a:r>
            <a:r>
              <a:rPr lang="en-GB" dirty="0" smtClean="0"/>
              <a:t>issue</a:t>
            </a:r>
            <a:r>
              <a:rPr lang="hr-HR" dirty="0"/>
              <a:t> </a:t>
            </a:r>
            <a:r>
              <a:rPr lang="hr-HR" dirty="0" smtClean="0"/>
              <a:t>(</a:t>
            </a:r>
            <a:r>
              <a:rPr lang="hr-HR" dirty="0" err="1" smtClean="0"/>
              <a:t>anticipatory</a:t>
            </a:r>
            <a:r>
              <a:rPr lang="hr-HR" dirty="0" smtClean="0"/>
              <a:t> </a:t>
            </a:r>
            <a:r>
              <a:rPr lang="hr-HR" dirty="0" err="1" smtClean="0"/>
              <a:t>self-defence</a:t>
            </a:r>
            <a:r>
              <a:rPr lang="hr-HR" dirty="0" smtClean="0"/>
              <a:t>?)</a:t>
            </a:r>
            <a:endParaRPr lang="hr-HR" b="1" dirty="0" smtClean="0"/>
          </a:p>
          <a:p>
            <a:r>
              <a:rPr lang="en-GB" b="1" dirty="0" smtClean="0"/>
              <a:t>Humanitarian </a:t>
            </a:r>
            <a:r>
              <a:rPr lang="en-GB" b="1" dirty="0"/>
              <a:t>intervention</a:t>
            </a:r>
            <a:r>
              <a:rPr lang="en-GB" dirty="0"/>
              <a:t> involves the use of force to protect another state’s nationals. </a:t>
            </a:r>
            <a:endParaRPr lang="hr-HR" dirty="0" smtClean="0"/>
          </a:p>
          <a:p>
            <a:r>
              <a:rPr lang="en-GB" dirty="0" smtClean="0"/>
              <a:t>The </a:t>
            </a:r>
            <a:r>
              <a:rPr lang="en-GB" dirty="0"/>
              <a:t>right of humanitarian intervention is not clearly established in international law.</a:t>
            </a:r>
            <a:endParaRPr lang="hr-HR" dirty="0"/>
          </a:p>
          <a:p>
            <a:endParaRPr lang="en-US" dirty="0"/>
          </a:p>
          <a:p>
            <a:endParaRPr lang="en-US" dirty="0"/>
          </a:p>
        </p:txBody>
      </p:sp>
    </p:spTree>
    <p:extLst>
      <p:ext uri="{BB962C8B-B14F-4D97-AF65-F5344CB8AC3E}">
        <p14:creationId xmlns:p14="http://schemas.microsoft.com/office/powerpoint/2010/main" val="24952578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Areas</a:t>
            </a:r>
            <a:r>
              <a:rPr lang="hr-HR" dirty="0" smtClean="0"/>
              <a:t> </a:t>
            </a:r>
            <a:r>
              <a:rPr lang="hr-HR" dirty="0" err="1" smtClean="0"/>
              <a:t>of</a:t>
            </a:r>
            <a:r>
              <a:rPr lang="hr-HR" dirty="0" smtClean="0"/>
              <a:t> </a:t>
            </a:r>
            <a:r>
              <a:rPr lang="hr-HR" dirty="0" err="1" smtClean="0"/>
              <a:t>international</a:t>
            </a:r>
            <a:r>
              <a:rPr lang="hr-HR" dirty="0" smtClean="0"/>
              <a:t> </a:t>
            </a:r>
            <a:r>
              <a:rPr lang="hr-HR" dirty="0" err="1" smtClean="0"/>
              <a:t>law</a:t>
            </a:r>
            <a:endParaRPr lang="en-US" dirty="0"/>
          </a:p>
        </p:txBody>
      </p:sp>
      <p:sp>
        <p:nvSpPr>
          <p:cNvPr id="3" name="Content Placeholder 2"/>
          <p:cNvSpPr>
            <a:spLocks noGrp="1"/>
          </p:cNvSpPr>
          <p:nvPr>
            <p:ph idx="1"/>
          </p:nvPr>
        </p:nvSpPr>
        <p:spPr/>
        <p:txBody>
          <a:bodyPr/>
          <a:lstStyle/>
          <a:p>
            <a:r>
              <a:rPr lang="en-GB" b="1" dirty="0"/>
              <a:t>International human rights law</a:t>
            </a:r>
            <a:r>
              <a:rPr lang="en-GB" dirty="0"/>
              <a:t> deals with the protection of individuals and groups from violations of their internationally guaranteed rights</a:t>
            </a:r>
            <a:endParaRPr lang="en-US" dirty="0"/>
          </a:p>
        </p:txBody>
      </p:sp>
    </p:spTree>
    <p:extLst>
      <p:ext uri="{BB962C8B-B14F-4D97-AF65-F5344CB8AC3E}">
        <p14:creationId xmlns:p14="http://schemas.microsoft.com/office/powerpoint/2010/main" val="18957917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Areas</a:t>
            </a:r>
            <a:r>
              <a:rPr lang="hr-HR" dirty="0" smtClean="0"/>
              <a:t> </a:t>
            </a:r>
            <a:r>
              <a:rPr lang="hr-HR" dirty="0" err="1" smtClean="0"/>
              <a:t>of</a:t>
            </a:r>
            <a:r>
              <a:rPr lang="hr-HR" dirty="0" smtClean="0"/>
              <a:t> </a:t>
            </a:r>
            <a:r>
              <a:rPr lang="hr-HR" dirty="0" err="1" smtClean="0"/>
              <a:t>international</a:t>
            </a:r>
            <a:r>
              <a:rPr lang="hr-HR" dirty="0" smtClean="0"/>
              <a:t> </a:t>
            </a:r>
            <a:r>
              <a:rPr lang="hr-HR" dirty="0" err="1" smtClean="0"/>
              <a:t>alw</a:t>
            </a:r>
            <a:endParaRPr lang="en-US" dirty="0"/>
          </a:p>
        </p:txBody>
      </p:sp>
      <p:sp>
        <p:nvSpPr>
          <p:cNvPr id="3" name="Content Placeholder 2"/>
          <p:cNvSpPr>
            <a:spLocks noGrp="1"/>
          </p:cNvSpPr>
          <p:nvPr>
            <p:ph idx="1"/>
          </p:nvPr>
        </p:nvSpPr>
        <p:spPr/>
        <p:txBody>
          <a:bodyPr/>
          <a:lstStyle/>
          <a:p>
            <a:r>
              <a:rPr lang="en-GB" b="1" dirty="0"/>
              <a:t>International environmental law</a:t>
            </a:r>
            <a:r>
              <a:rPr lang="en-GB" dirty="0"/>
              <a:t> challenges many fundamental concepts of traditional international law</a:t>
            </a:r>
            <a:r>
              <a:rPr lang="en-GB" dirty="0" smtClean="0"/>
              <a:t>.</a:t>
            </a:r>
            <a:endParaRPr lang="hr-HR" dirty="0" smtClean="0"/>
          </a:p>
          <a:p>
            <a:r>
              <a:rPr lang="en-GB" dirty="0" smtClean="0"/>
              <a:t> </a:t>
            </a:r>
            <a:r>
              <a:rPr lang="en-GB" dirty="0"/>
              <a:t>The global nature of environmental issues means that national action by itself, while important, may be insufficient, and that significant international cooperation is required.</a:t>
            </a:r>
            <a:endParaRPr lang="hr-HR" dirty="0"/>
          </a:p>
          <a:p>
            <a:endParaRPr lang="en-US" dirty="0"/>
          </a:p>
        </p:txBody>
      </p:sp>
    </p:spTree>
    <p:extLst>
      <p:ext uri="{BB962C8B-B14F-4D97-AF65-F5344CB8AC3E}">
        <p14:creationId xmlns:p14="http://schemas.microsoft.com/office/powerpoint/2010/main" val="676104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Areas</a:t>
            </a:r>
            <a:r>
              <a:rPr lang="hr-HR" dirty="0" smtClean="0"/>
              <a:t> </a:t>
            </a:r>
            <a:r>
              <a:rPr lang="hr-HR" dirty="0" err="1" smtClean="0"/>
              <a:t>of</a:t>
            </a:r>
            <a:r>
              <a:rPr lang="hr-HR" dirty="0" smtClean="0"/>
              <a:t> </a:t>
            </a:r>
            <a:r>
              <a:rPr lang="hr-HR" dirty="0" err="1" smtClean="0"/>
              <a:t>international</a:t>
            </a:r>
            <a:r>
              <a:rPr lang="hr-HR" dirty="0" smtClean="0"/>
              <a:t> </a:t>
            </a:r>
            <a:r>
              <a:rPr lang="hr-HR" dirty="0" err="1" smtClean="0"/>
              <a:t>law</a:t>
            </a:r>
            <a:endParaRPr lang="en-US" dirty="0"/>
          </a:p>
        </p:txBody>
      </p:sp>
      <p:sp>
        <p:nvSpPr>
          <p:cNvPr id="3" name="Content Placeholder 2"/>
          <p:cNvSpPr>
            <a:spLocks noGrp="1"/>
          </p:cNvSpPr>
          <p:nvPr>
            <p:ph idx="1"/>
          </p:nvPr>
        </p:nvSpPr>
        <p:spPr/>
        <p:txBody>
          <a:bodyPr/>
          <a:lstStyle/>
          <a:p>
            <a:r>
              <a:rPr lang="en-GB" b="1" dirty="0"/>
              <a:t>International economic law </a:t>
            </a:r>
            <a:r>
              <a:rPr lang="en-GB" dirty="0"/>
              <a:t>has become a distinct part of the international legal system and it influences developments in other areas of international law. </a:t>
            </a:r>
            <a:endParaRPr lang="hr-HR" dirty="0" smtClean="0"/>
          </a:p>
          <a:p>
            <a:r>
              <a:rPr lang="en-GB" dirty="0" smtClean="0"/>
              <a:t>It </a:t>
            </a:r>
            <a:r>
              <a:rPr lang="en-GB" dirty="0"/>
              <a:t>involves, for example, entities other than states, in particular </a:t>
            </a:r>
            <a:r>
              <a:rPr lang="en-GB" b="1" dirty="0"/>
              <a:t>transnational corporations</a:t>
            </a:r>
            <a:r>
              <a:rPr lang="en-GB" dirty="0"/>
              <a:t>. </a:t>
            </a:r>
            <a:endParaRPr lang="hr-HR" dirty="0" smtClean="0"/>
          </a:p>
          <a:p>
            <a:r>
              <a:rPr lang="en-GB" dirty="0" smtClean="0"/>
              <a:t>It </a:t>
            </a:r>
            <a:r>
              <a:rPr lang="en-GB" dirty="0"/>
              <a:t>also challenges some concepts of state sovereignty, and is a potential regulator of the processes of globalisation.</a:t>
            </a:r>
            <a:endParaRPr lang="hr-HR" dirty="0"/>
          </a:p>
          <a:p>
            <a:endParaRPr lang="en-US" dirty="0"/>
          </a:p>
        </p:txBody>
      </p:sp>
    </p:spTree>
    <p:extLst>
      <p:ext uri="{BB962C8B-B14F-4D97-AF65-F5344CB8AC3E}">
        <p14:creationId xmlns:p14="http://schemas.microsoft.com/office/powerpoint/2010/main" val="660214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err="1" smtClean="0"/>
              <a:t>videos</a:t>
            </a:r>
            <a:endParaRPr lang="hr-HR" dirty="0"/>
          </a:p>
        </p:txBody>
      </p:sp>
      <p:sp>
        <p:nvSpPr>
          <p:cNvPr id="3" name="Content Placeholder 2"/>
          <p:cNvSpPr>
            <a:spLocks noGrp="1"/>
          </p:cNvSpPr>
          <p:nvPr>
            <p:ph idx="1"/>
          </p:nvPr>
        </p:nvSpPr>
        <p:spPr/>
        <p:txBody>
          <a:bodyPr/>
          <a:lstStyle/>
          <a:p>
            <a:pPr>
              <a:defRPr/>
            </a:pPr>
            <a:r>
              <a:rPr lang="hr-HR" sz="2400" dirty="0">
                <a:hlinkClick r:id="rId2"/>
              </a:rPr>
              <a:t>https://www.youtube.com/watch?v=0ViSYjt-wGw</a:t>
            </a:r>
            <a:endParaRPr lang="hr-HR" sz="2400" dirty="0"/>
          </a:p>
          <a:p>
            <a:pPr>
              <a:defRPr/>
            </a:pPr>
            <a:r>
              <a:rPr lang="hr-HR" sz="2400" dirty="0">
                <a:hlinkClick r:id="rId3"/>
              </a:rPr>
              <a:t>https://www.youtube.com/watch?v=Qrim5NkBbW0</a:t>
            </a:r>
            <a:endParaRPr lang="hr-HR" sz="2400" dirty="0"/>
          </a:p>
          <a:p>
            <a:pPr>
              <a:defRPr/>
            </a:pPr>
            <a:r>
              <a:rPr lang="hr-HR" sz="2400" dirty="0">
                <a:hlinkClick r:id="rId4"/>
              </a:rPr>
              <a:t>https://www.youtube.com/watch?v=j4Qegb36SWE</a:t>
            </a:r>
            <a:endParaRPr lang="hr-HR" sz="2400" dirty="0"/>
          </a:p>
          <a:p>
            <a:pPr>
              <a:defRPr/>
            </a:pPr>
            <a:r>
              <a:rPr lang="hr-HR" sz="2400" dirty="0">
                <a:hlinkClick r:id="rId5"/>
              </a:rPr>
              <a:t>https://www.youtube.com/watch?v=cAViU7acf3A</a:t>
            </a:r>
            <a:endParaRPr lang="hr-HR" sz="2400" dirty="0"/>
          </a:p>
          <a:p>
            <a:pPr>
              <a:defRPr/>
            </a:pPr>
            <a:r>
              <a:rPr lang="hr-HR" sz="2400" dirty="0">
                <a:hlinkClick r:id="rId6"/>
              </a:rPr>
              <a:t>https://www.youtube.com/watch?v=-29jcnBpxIE</a:t>
            </a:r>
            <a:endParaRPr lang="hr-HR"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err="1" smtClean="0"/>
              <a:t>Points</a:t>
            </a:r>
            <a:r>
              <a:rPr lang="hr-HR" dirty="0" smtClean="0"/>
              <a:t> to </a:t>
            </a:r>
            <a:r>
              <a:rPr lang="hr-HR" dirty="0" err="1" smtClean="0"/>
              <a:t>remember</a:t>
            </a:r>
            <a:endParaRPr lang="hr-HR" dirty="0"/>
          </a:p>
        </p:txBody>
      </p:sp>
      <p:sp>
        <p:nvSpPr>
          <p:cNvPr id="3" name="Content Placeholder 2"/>
          <p:cNvSpPr>
            <a:spLocks noGrp="1"/>
          </p:cNvSpPr>
          <p:nvPr>
            <p:ph idx="1"/>
          </p:nvPr>
        </p:nvSpPr>
        <p:spPr/>
        <p:txBody>
          <a:bodyPr/>
          <a:lstStyle/>
          <a:p>
            <a:pPr>
              <a:defRPr/>
            </a:pPr>
            <a:r>
              <a:rPr lang="hr-HR" dirty="0" err="1" smtClean="0"/>
              <a:t>Public</a:t>
            </a:r>
            <a:r>
              <a:rPr lang="hr-HR" dirty="0" smtClean="0"/>
              <a:t> </a:t>
            </a:r>
            <a:r>
              <a:rPr lang="hr-HR" dirty="0" err="1" smtClean="0"/>
              <a:t>international</a:t>
            </a:r>
            <a:r>
              <a:rPr lang="hr-HR" dirty="0" smtClean="0"/>
              <a:t> </a:t>
            </a:r>
            <a:r>
              <a:rPr lang="hr-HR" dirty="0" err="1" smtClean="0"/>
              <a:t>law</a:t>
            </a:r>
            <a:r>
              <a:rPr lang="hr-HR" dirty="0" smtClean="0"/>
              <a:t>/</a:t>
            </a:r>
            <a:r>
              <a:rPr lang="hr-HR" dirty="0" err="1" smtClean="0"/>
              <a:t>Private</a:t>
            </a:r>
            <a:r>
              <a:rPr lang="hr-HR" dirty="0" smtClean="0"/>
              <a:t> </a:t>
            </a:r>
            <a:r>
              <a:rPr lang="hr-HR" dirty="0" err="1" smtClean="0"/>
              <a:t>international</a:t>
            </a:r>
            <a:r>
              <a:rPr lang="hr-HR" dirty="0" smtClean="0"/>
              <a:t> </a:t>
            </a:r>
            <a:r>
              <a:rPr lang="hr-HR" dirty="0" err="1" smtClean="0"/>
              <a:t>law</a:t>
            </a:r>
            <a:r>
              <a:rPr lang="hr-HR" dirty="0" smtClean="0"/>
              <a:t>/</a:t>
            </a:r>
            <a:r>
              <a:rPr lang="hr-HR" dirty="0" err="1" smtClean="0"/>
              <a:t>supranational</a:t>
            </a:r>
            <a:r>
              <a:rPr lang="hr-HR" dirty="0" smtClean="0"/>
              <a:t> </a:t>
            </a:r>
            <a:r>
              <a:rPr lang="hr-HR" dirty="0" err="1" smtClean="0"/>
              <a:t>law</a:t>
            </a:r>
            <a:endParaRPr lang="hr-HR" dirty="0" smtClean="0"/>
          </a:p>
          <a:p>
            <a:pPr>
              <a:defRPr/>
            </a:pPr>
            <a:r>
              <a:rPr lang="hr-HR" dirty="0" err="1" smtClean="0"/>
              <a:t>Sources</a:t>
            </a:r>
            <a:r>
              <a:rPr lang="hr-HR" dirty="0" smtClean="0"/>
              <a:t> </a:t>
            </a:r>
            <a:r>
              <a:rPr lang="hr-HR" dirty="0" err="1" smtClean="0"/>
              <a:t>of</a:t>
            </a:r>
            <a:r>
              <a:rPr lang="hr-HR" dirty="0" smtClean="0"/>
              <a:t> </a:t>
            </a:r>
            <a:r>
              <a:rPr lang="hr-HR" dirty="0" err="1" smtClean="0"/>
              <a:t>international</a:t>
            </a:r>
            <a:r>
              <a:rPr lang="hr-HR" dirty="0" smtClean="0"/>
              <a:t> </a:t>
            </a:r>
            <a:r>
              <a:rPr lang="hr-HR" dirty="0" err="1" smtClean="0"/>
              <a:t>law</a:t>
            </a:r>
            <a:endParaRPr lang="hr-HR" dirty="0" smtClean="0"/>
          </a:p>
          <a:p>
            <a:pPr>
              <a:defRPr/>
            </a:pPr>
            <a:r>
              <a:rPr lang="hr-HR" dirty="0" err="1" smtClean="0"/>
              <a:t>Subjects</a:t>
            </a:r>
            <a:r>
              <a:rPr lang="hr-HR" dirty="0" smtClean="0"/>
              <a:t> </a:t>
            </a:r>
            <a:r>
              <a:rPr lang="hr-HR" dirty="0" err="1" smtClean="0"/>
              <a:t>of</a:t>
            </a:r>
            <a:r>
              <a:rPr lang="hr-HR" dirty="0" smtClean="0"/>
              <a:t> </a:t>
            </a:r>
            <a:r>
              <a:rPr lang="hr-HR" dirty="0" err="1" smtClean="0"/>
              <a:t>international</a:t>
            </a:r>
            <a:r>
              <a:rPr lang="hr-HR" dirty="0" smtClean="0"/>
              <a:t> </a:t>
            </a:r>
            <a:r>
              <a:rPr lang="hr-HR" dirty="0" err="1" smtClean="0"/>
              <a:t>law</a:t>
            </a:r>
            <a:endParaRPr lang="hr-HR" dirty="0" smtClean="0"/>
          </a:p>
          <a:p>
            <a:pPr>
              <a:defRPr/>
            </a:pPr>
            <a:r>
              <a:rPr lang="hr-HR" dirty="0" err="1" smtClean="0"/>
              <a:t>Areas</a:t>
            </a:r>
            <a:r>
              <a:rPr lang="hr-HR" dirty="0" smtClean="0"/>
              <a:t> </a:t>
            </a:r>
            <a:r>
              <a:rPr lang="hr-HR" dirty="0" err="1" smtClean="0"/>
              <a:t>of</a:t>
            </a:r>
            <a:r>
              <a:rPr lang="hr-HR" dirty="0" smtClean="0"/>
              <a:t> </a:t>
            </a:r>
            <a:r>
              <a:rPr lang="hr-HR" dirty="0" err="1" smtClean="0"/>
              <a:t>international</a:t>
            </a:r>
            <a:r>
              <a:rPr lang="hr-HR" dirty="0" smtClean="0"/>
              <a:t> </a:t>
            </a:r>
            <a:r>
              <a:rPr lang="hr-HR" dirty="0" err="1" smtClean="0"/>
              <a:t>law</a:t>
            </a:r>
            <a:endParaRPr lang="hr-H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i="1" dirty="0"/>
              <a:t>Match the verbs with the appropriate nouns from the text to make collocations</a:t>
            </a:r>
            <a:endParaRPr lang="en-US" sz="3600" dirty="0"/>
          </a:p>
        </p:txBody>
      </p:sp>
      <p:graphicFrame>
        <p:nvGraphicFramePr>
          <p:cNvPr id="4" name="Content Placeholder 3"/>
          <p:cNvGraphicFramePr>
            <a:graphicFrameLocks noGrp="1"/>
          </p:cNvGraphicFramePr>
          <p:nvPr>
            <p:ph idx="1"/>
          </p:nvPr>
        </p:nvGraphicFramePr>
        <p:xfrm>
          <a:off x="2709863" y="2669762"/>
          <a:ext cx="5734050" cy="2961513"/>
        </p:xfrm>
        <a:graphic>
          <a:graphicData uri="http://schemas.openxmlformats.org/drawingml/2006/table">
            <a:tbl>
              <a:tblPr firstRow="1" firstCol="1" bandRow="1">
                <a:tableStyleId>{5C22544A-7EE6-4342-B048-85BDC9FD1C3A}</a:tableStyleId>
              </a:tblPr>
              <a:tblGrid>
                <a:gridCol w="2867025"/>
                <a:gridCol w="2867025"/>
              </a:tblGrid>
              <a:tr h="0">
                <a:tc>
                  <a:txBody>
                    <a:bodyPr/>
                    <a:lstStyle/>
                    <a:p>
                      <a:pPr marL="180340" indent="-180340" algn="just">
                        <a:lnSpc>
                          <a:spcPct val="107000"/>
                        </a:lnSpc>
                        <a:spcAft>
                          <a:spcPts val="800"/>
                        </a:spcAft>
                      </a:pPr>
                      <a:r>
                        <a:rPr lang="en-GB" sz="1200">
                          <a:effectLst/>
                        </a:rPr>
                        <a:t>1.commit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marL="342900" lvl="0" indent="-342900" algn="just">
                        <a:lnSpc>
                          <a:spcPct val="107000"/>
                        </a:lnSpc>
                        <a:spcAft>
                          <a:spcPts val="800"/>
                        </a:spcAft>
                        <a:buFont typeface="+mj-lt"/>
                        <a:buAutoNum type="alphaLcPeriod"/>
                      </a:pPr>
                      <a:r>
                        <a:rPr lang="en-GB" sz="1200">
                          <a:effectLst/>
                        </a:rPr>
                        <a:t>treaty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r>
              <a:tr h="0">
                <a:tc>
                  <a:txBody>
                    <a:bodyPr/>
                    <a:lstStyle/>
                    <a:p>
                      <a:pPr marL="180340" indent="-180340" algn="just">
                        <a:lnSpc>
                          <a:spcPct val="107000"/>
                        </a:lnSpc>
                        <a:spcAft>
                          <a:spcPts val="800"/>
                        </a:spcAft>
                      </a:pPr>
                      <a:r>
                        <a:rPr lang="en-GB" sz="1200">
                          <a:effectLst/>
                        </a:rPr>
                        <a:t>2.conclude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marL="342900" lvl="0" indent="-342900" algn="just">
                        <a:lnSpc>
                          <a:spcPct val="107000"/>
                        </a:lnSpc>
                        <a:spcAft>
                          <a:spcPts val="800"/>
                        </a:spcAft>
                        <a:buFont typeface="+mj-lt"/>
                        <a:buAutoNum type="alphaLcPeriod"/>
                      </a:pPr>
                      <a:r>
                        <a:rPr lang="en-GB" sz="1200">
                          <a:effectLst/>
                        </a:rPr>
                        <a:t>force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r>
              <a:tr h="0">
                <a:tc>
                  <a:txBody>
                    <a:bodyPr/>
                    <a:lstStyle/>
                    <a:p>
                      <a:pPr marL="180340" indent="-180340" algn="just">
                        <a:lnSpc>
                          <a:spcPct val="107000"/>
                        </a:lnSpc>
                        <a:spcAft>
                          <a:spcPts val="800"/>
                        </a:spcAft>
                      </a:pPr>
                      <a:r>
                        <a:rPr lang="en-GB" sz="1200">
                          <a:effectLst/>
                        </a:rPr>
                        <a:t>3.enact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marL="342900" lvl="0" indent="-342900" algn="just">
                        <a:lnSpc>
                          <a:spcPct val="107000"/>
                        </a:lnSpc>
                        <a:spcAft>
                          <a:spcPts val="800"/>
                        </a:spcAft>
                        <a:buFont typeface="+mj-lt"/>
                        <a:buAutoNum type="alphaLcPeriod"/>
                      </a:pPr>
                      <a:r>
                        <a:rPr lang="en-GB" sz="1200">
                          <a:effectLst/>
                        </a:rPr>
                        <a:t>peace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r>
              <a:tr h="0">
                <a:tc>
                  <a:txBody>
                    <a:bodyPr/>
                    <a:lstStyle/>
                    <a:p>
                      <a:pPr marL="180340" indent="-180340" algn="just">
                        <a:lnSpc>
                          <a:spcPct val="107000"/>
                        </a:lnSpc>
                        <a:spcAft>
                          <a:spcPts val="800"/>
                        </a:spcAft>
                      </a:pPr>
                      <a:r>
                        <a:rPr lang="en-GB" sz="1200">
                          <a:effectLst/>
                        </a:rPr>
                        <a:t>4.exercise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marL="342900" lvl="0" indent="-342900" algn="just">
                        <a:lnSpc>
                          <a:spcPct val="107000"/>
                        </a:lnSpc>
                        <a:spcAft>
                          <a:spcPts val="800"/>
                        </a:spcAft>
                        <a:buFont typeface="+mj-lt"/>
                        <a:buAutoNum type="alphaLcPeriod"/>
                      </a:pPr>
                      <a:r>
                        <a:rPr lang="en-GB" sz="1200">
                          <a:effectLst/>
                        </a:rPr>
                        <a:t>redress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r>
              <a:tr h="0">
                <a:tc>
                  <a:txBody>
                    <a:bodyPr/>
                    <a:lstStyle/>
                    <a:p>
                      <a:pPr marL="180340" indent="-180340" algn="just">
                        <a:lnSpc>
                          <a:spcPct val="107000"/>
                        </a:lnSpc>
                        <a:spcAft>
                          <a:spcPts val="800"/>
                        </a:spcAft>
                      </a:pPr>
                      <a:r>
                        <a:rPr lang="en-GB" sz="1200">
                          <a:effectLst/>
                        </a:rPr>
                        <a:t>5.maintain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marL="342900" lvl="0" indent="-342900" algn="just">
                        <a:lnSpc>
                          <a:spcPct val="107000"/>
                        </a:lnSpc>
                        <a:spcAft>
                          <a:spcPts val="800"/>
                        </a:spcAft>
                        <a:buFont typeface="+mj-lt"/>
                        <a:buAutoNum type="alphaLcPeriod"/>
                      </a:pPr>
                      <a:r>
                        <a:rPr lang="en-GB" sz="1200">
                          <a:effectLst/>
                        </a:rPr>
                        <a:t>reparations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r>
              <a:tr h="0">
                <a:tc>
                  <a:txBody>
                    <a:bodyPr/>
                    <a:lstStyle/>
                    <a:p>
                      <a:pPr marL="180340" indent="-180340" algn="just">
                        <a:lnSpc>
                          <a:spcPct val="107000"/>
                        </a:lnSpc>
                        <a:spcAft>
                          <a:spcPts val="800"/>
                        </a:spcAft>
                      </a:pPr>
                      <a:r>
                        <a:rPr lang="en-GB" sz="1200">
                          <a:effectLst/>
                        </a:rPr>
                        <a:t>6.make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marL="342900" lvl="0" indent="-342900" algn="just">
                        <a:lnSpc>
                          <a:spcPct val="107000"/>
                        </a:lnSpc>
                        <a:spcAft>
                          <a:spcPts val="800"/>
                        </a:spcAft>
                        <a:buFont typeface="+mj-lt"/>
                        <a:buAutoNum type="alphaLcPeriod"/>
                      </a:pPr>
                      <a:r>
                        <a:rPr lang="en-GB" sz="1200">
                          <a:effectLst/>
                        </a:rPr>
                        <a:t>right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r>
              <a:tr h="0">
                <a:tc>
                  <a:txBody>
                    <a:bodyPr/>
                    <a:lstStyle/>
                    <a:p>
                      <a:pPr marL="180340" indent="-180340" algn="just">
                        <a:lnSpc>
                          <a:spcPct val="107000"/>
                        </a:lnSpc>
                        <a:spcAft>
                          <a:spcPts val="800"/>
                        </a:spcAft>
                      </a:pPr>
                      <a:r>
                        <a:rPr lang="en-GB" sz="1200">
                          <a:effectLst/>
                        </a:rPr>
                        <a:t>7.respect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marL="342900" lvl="0" indent="-342900" algn="just">
                        <a:lnSpc>
                          <a:spcPct val="107000"/>
                        </a:lnSpc>
                        <a:spcAft>
                          <a:spcPts val="800"/>
                        </a:spcAft>
                        <a:buFont typeface="+mj-lt"/>
                        <a:buAutoNum type="alphaLcPeriod"/>
                      </a:pPr>
                      <a:r>
                        <a:rPr lang="en-GB" sz="1200">
                          <a:effectLst/>
                        </a:rPr>
                        <a:t>rules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r>
              <a:tr h="0">
                <a:tc>
                  <a:txBody>
                    <a:bodyPr/>
                    <a:lstStyle/>
                    <a:p>
                      <a:pPr marL="180340" indent="-180340" algn="just">
                        <a:lnSpc>
                          <a:spcPct val="107000"/>
                        </a:lnSpc>
                        <a:spcAft>
                          <a:spcPts val="800"/>
                        </a:spcAft>
                      </a:pPr>
                      <a:r>
                        <a:rPr lang="en-GB" sz="1200">
                          <a:effectLst/>
                        </a:rPr>
                        <a:t>8.seek</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marL="342900" lvl="0" indent="-342900" algn="just">
                        <a:lnSpc>
                          <a:spcPct val="107000"/>
                        </a:lnSpc>
                        <a:spcAft>
                          <a:spcPts val="800"/>
                        </a:spcAft>
                        <a:buFont typeface="+mj-lt"/>
                        <a:buAutoNum type="alphaLcPeriod"/>
                      </a:pPr>
                      <a:r>
                        <a:rPr lang="en-GB" sz="1200">
                          <a:effectLst/>
                        </a:rPr>
                        <a:t>sovereignty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r>
              <a:tr h="0">
                <a:tc>
                  <a:txBody>
                    <a:bodyPr/>
                    <a:lstStyle/>
                    <a:p>
                      <a:pPr marL="180340" indent="-180340" algn="just">
                        <a:lnSpc>
                          <a:spcPct val="107000"/>
                        </a:lnSpc>
                        <a:spcAft>
                          <a:spcPts val="800"/>
                        </a:spcAft>
                      </a:pPr>
                      <a:r>
                        <a:rPr lang="en-GB" sz="1200">
                          <a:effectLst/>
                        </a:rPr>
                        <a:t>9.use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marL="342900" lvl="0" indent="-342900" algn="just">
                        <a:lnSpc>
                          <a:spcPct val="107000"/>
                        </a:lnSpc>
                        <a:spcAft>
                          <a:spcPts val="800"/>
                        </a:spcAft>
                        <a:buFont typeface="+mj-lt"/>
                        <a:buAutoNum type="alphaLcPeriod"/>
                      </a:pPr>
                      <a:r>
                        <a:rPr lang="en-GB" sz="1200" dirty="0">
                          <a:effectLst/>
                        </a:rPr>
                        <a:t>crimes</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r>
            </a:tbl>
          </a:graphicData>
        </a:graphic>
      </p:graphicFrame>
    </p:spTree>
    <p:extLst>
      <p:ext uri="{BB962C8B-B14F-4D97-AF65-F5344CB8AC3E}">
        <p14:creationId xmlns:p14="http://schemas.microsoft.com/office/powerpoint/2010/main" val="1137855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Preview</a:t>
            </a:r>
            <a:endParaRPr lang="en-US" dirty="0"/>
          </a:p>
        </p:txBody>
      </p:sp>
      <p:sp>
        <p:nvSpPr>
          <p:cNvPr id="3" name="Content Placeholder 2"/>
          <p:cNvSpPr>
            <a:spLocks noGrp="1"/>
          </p:cNvSpPr>
          <p:nvPr>
            <p:ph idx="1"/>
          </p:nvPr>
        </p:nvSpPr>
        <p:spPr/>
        <p:txBody>
          <a:bodyPr/>
          <a:lstStyle/>
          <a:p>
            <a:r>
              <a:rPr lang="en-GB" b="1" dirty="0"/>
              <a:t>1. Definition of public international </a:t>
            </a:r>
            <a:r>
              <a:rPr lang="en-GB" b="1" dirty="0" smtClean="0"/>
              <a:t>law</a:t>
            </a:r>
            <a:endParaRPr lang="hr-HR" b="1" dirty="0" smtClean="0"/>
          </a:p>
          <a:p>
            <a:r>
              <a:rPr lang="hr-HR" b="1" dirty="0" smtClean="0"/>
              <a:t>2. </a:t>
            </a:r>
            <a:r>
              <a:rPr lang="hr-HR" b="1" dirty="0" err="1" smtClean="0"/>
              <a:t>Subjects</a:t>
            </a:r>
            <a:r>
              <a:rPr lang="hr-HR" b="1" dirty="0" smtClean="0"/>
              <a:t> </a:t>
            </a:r>
            <a:r>
              <a:rPr lang="hr-HR" b="1" dirty="0" err="1" smtClean="0"/>
              <a:t>of</a:t>
            </a:r>
            <a:r>
              <a:rPr lang="hr-HR" b="1" dirty="0" smtClean="0"/>
              <a:t> </a:t>
            </a:r>
            <a:r>
              <a:rPr lang="hr-HR" b="1" dirty="0" err="1" smtClean="0"/>
              <a:t>international</a:t>
            </a:r>
            <a:r>
              <a:rPr lang="hr-HR" b="1" dirty="0" smtClean="0"/>
              <a:t> </a:t>
            </a:r>
            <a:r>
              <a:rPr lang="hr-HR" b="1" dirty="0" err="1" smtClean="0"/>
              <a:t>law</a:t>
            </a:r>
            <a:r>
              <a:rPr lang="en-GB" b="1" dirty="0" smtClean="0"/>
              <a:t> </a:t>
            </a:r>
            <a:r>
              <a:rPr lang="hr-HR" b="1" dirty="0" smtClean="0"/>
              <a:t>: International </a:t>
            </a:r>
            <a:r>
              <a:rPr lang="hr-HR" b="1" dirty="0" err="1" smtClean="0"/>
              <a:t>legal</a:t>
            </a:r>
            <a:r>
              <a:rPr lang="hr-HR" b="1" dirty="0" smtClean="0"/>
              <a:t> </a:t>
            </a:r>
            <a:r>
              <a:rPr lang="hr-HR" b="1" dirty="0" err="1" smtClean="0"/>
              <a:t>personality</a:t>
            </a:r>
            <a:endParaRPr lang="hr-HR" dirty="0"/>
          </a:p>
          <a:p>
            <a:r>
              <a:rPr lang="hr-HR" b="1" dirty="0"/>
              <a:t>3</a:t>
            </a:r>
            <a:r>
              <a:rPr lang="en-GB" b="1" dirty="0" smtClean="0"/>
              <a:t>. </a:t>
            </a:r>
            <a:r>
              <a:rPr lang="en-GB" b="1" dirty="0"/>
              <a:t>Hierarchy of sources of international law</a:t>
            </a:r>
            <a:endParaRPr lang="hr-HR" dirty="0"/>
          </a:p>
          <a:p>
            <a:r>
              <a:rPr lang="hr-HR" b="1" dirty="0"/>
              <a:t>4</a:t>
            </a:r>
            <a:r>
              <a:rPr lang="en-GB" b="1" dirty="0" smtClean="0"/>
              <a:t>. </a:t>
            </a:r>
            <a:r>
              <a:rPr lang="en-GB" b="1" dirty="0"/>
              <a:t>History of international law </a:t>
            </a:r>
            <a:endParaRPr lang="hr-HR" dirty="0"/>
          </a:p>
          <a:p>
            <a:r>
              <a:rPr lang="hr-HR" b="1" dirty="0"/>
              <a:t>5</a:t>
            </a:r>
            <a:r>
              <a:rPr lang="en-GB" b="1" dirty="0" smtClean="0"/>
              <a:t>. </a:t>
            </a:r>
            <a:r>
              <a:rPr lang="en-GB" b="1" dirty="0"/>
              <a:t>International law vs. domestic law</a:t>
            </a:r>
            <a:endParaRPr lang="hr-HR" dirty="0"/>
          </a:p>
          <a:p>
            <a:r>
              <a:rPr lang="hr-HR" b="1" dirty="0"/>
              <a:t>6</a:t>
            </a:r>
            <a:r>
              <a:rPr lang="hr-HR" dirty="0" smtClean="0"/>
              <a:t>. </a:t>
            </a:r>
            <a:r>
              <a:rPr lang="en-GB" b="1" dirty="0" smtClean="0"/>
              <a:t>Some </a:t>
            </a:r>
            <a:r>
              <a:rPr lang="en-GB" b="1" dirty="0"/>
              <a:t>areas of international law </a:t>
            </a:r>
            <a:endParaRPr lang="hr-HR" dirty="0"/>
          </a:p>
          <a:p>
            <a:r>
              <a:rPr lang="en-GB" b="1" dirty="0"/>
              <a:t>7. State responsibility </a:t>
            </a:r>
            <a:endParaRPr lang="hr-HR" dirty="0"/>
          </a:p>
          <a:p>
            <a:r>
              <a:rPr lang="en-GB" b="1" dirty="0"/>
              <a:t>8. Use of force</a:t>
            </a:r>
            <a:endParaRPr lang="hr-HR" dirty="0"/>
          </a:p>
          <a:p>
            <a:endParaRPr lang="en-US" dirty="0"/>
          </a:p>
        </p:txBody>
      </p:sp>
    </p:spTree>
    <p:extLst>
      <p:ext uri="{BB962C8B-B14F-4D97-AF65-F5344CB8AC3E}">
        <p14:creationId xmlns:p14="http://schemas.microsoft.com/office/powerpoint/2010/main" val="21485853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Freedom of the High Seas</a:t>
            </a:r>
            <a:endParaRPr lang="hr-HR" dirty="0"/>
          </a:p>
          <a:p>
            <a:r>
              <a:rPr lang="en-GB" dirty="0"/>
              <a:t>The high seas are open to all __________with each state possessing the freedoms of _____________and overflight and the freedom to _________ submarine cables and pipelines, to conduct scientific ______________and to fish. On ships on the high seas, jurisdiction is exercised by the ______________ state (i.e., the state whose flag is flown by the particular ship). Nevertheless, warships have the right to board a ship that is suspected of engaging in ___________ , </a:t>
            </a:r>
            <a:r>
              <a:rPr lang="en-GB" dirty="0" smtClean="0"/>
              <a:t>the</a:t>
            </a:r>
            <a:r>
              <a:rPr lang="hr-HR" dirty="0" smtClean="0"/>
              <a:t> slave </a:t>
            </a:r>
            <a:r>
              <a:rPr lang="hr-HR" dirty="0" err="1" smtClean="0"/>
              <a:t>trade</a:t>
            </a:r>
            <a:r>
              <a:rPr lang="en-GB" dirty="0" smtClean="0"/>
              <a:t>, </a:t>
            </a:r>
            <a:r>
              <a:rPr lang="en-GB" dirty="0"/>
              <a:t> or unauthorized broadcasting. There also is a right of “hot pursuit,” provided that the pursuit itself is continuous, onto the high seas from the ______________ sea or economic zone of the pursuing state in order to detain a vessel __________of violating the laws of the coastal state in question.</a:t>
            </a:r>
            <a:endParaRPr lang="hr-HR"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17858526"/>
              </p:ext>
            </p:extLst>
          </p:nvPr>
        </p:nvGraphicFramePr>
        <p:xfrm>
          <a:off x="2698722" y="809830"/>
          <a:ext cx="5754370" cy="391414"/>
        </p:xfrm>
        <a:graphic>
          <a:graphicData uri="http://schemas.openxmlformats.org/drawingml/2006/table">
            <a:tbl>
              <a:tblPr firstRow="1" firstCol="1" bandRow="1">
                <a:tableStyleId>{5C22544A-7EE6-4342-B048-85BDC9FD1C3A}</a:tableStyleId>
              </a:tblPr>
              <a:tblGrid>
                <a:gridCol w="5754370"/>
              </a:tblGrid>
              <a:tr h="0">
                <a:tc>
                  <a:txBody>
                    <a:bodyPr/>
                    <a:lstStyle/>
                    <a:p>
                      <a:pPr marL="180340" indent="-180340" algn="just" fontAlgn="base">
                        <a:lnSpc>
                          <a:spcPct val="107000"/>
                        </a:lnSpc>
                        <a:spcAft>
                          <a:spcPts val="0"/>
                        </a:spcAft>
                      </a:pPr>
                      <a:r>
                        <a:rPr lang="en-GB" sz="1200" dirty="0">
                          <a:effectLst/>
                        </a:rPr>
                        <a:t>flag    lay    navigation    piracy    research    states    suspected   territorial</a:t>
                      </a:r>
                      <a:endParaRPr lang="hr-HR" sz="1100" dirty="0">
                        <a:effectLst/>
                      </a:endParaRPr>
                    </a:p>
                    <a:p>
                      <a:pPr marL="180340" indent="-180340" algn="just" fontAlgn="base">
                        <a:lnSpc>
                          <a:spcPct val="107000"/>
                        </a:lnSpc>
                        <a:spcAft>
                          <a:spcPts val="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1"/>
          <p:cNvSpPr>
            <a:spLocks noGrp="1" noChangeArrowheads="1"/>
          </p:cNvSpPr>
          <p:nvPr>
            <p:ph type="title"/>
          </p:nvPr>
        </p:nvSpPr>
        <p:spPr bwMode="auto">
          <a:xfrm>
            <a:off x="645130" y="-2692264"/>
            <a:ext cx="9404723" cy="1400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8746016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airspace    Assembly    benefit     heritage    Treaty</a:t>
            </a:r>
            <a:endParaRPr lang="en-US" dirty="0"/>
          </a:p>
        </p:txBody>
      </p:sp>
      <p:sp>
        <p:nvSpPr>
          <p:cNvPr id="3" name="Content Placeholder 2"/>
          <p:cNvSpPr>
            <a:spLocks noGrp="1"/>
          </p:cNvSpPr>
          <p:nvPr>
            <p:ph idx="1"/>
          </p:nvPr>
        </p:nvSpPr>
        <p:spPr/>
        <p:txBody>
          <a:bodyPr/>
          <a:lstStyle/>
          <a:p>
            <a:r>
              <a:rPr lang="en-GB" b="1" dirty="0"/>
              <a:t>Outer space</a:t>
            </a:r>
            <a:endParaRPr lang="hr-HR" dirty="0"/>
          </a:p>
          <a:p>
            <a:r>
              <a:rPr lang="en-GB" dirty="0"/>
              <a:t>Outer space lies beyond the currently undefined upper limit of a state’s sovereign ___________. It was declared free for exploration and use by all states and incapable of national appropriation by a 1963 UN General _______________ resolution. The Outer Space ___________________</a:t>
            </a:r>
            <a:r>
              <a:rPr lang="en-GB" u="sng" dirty="0"/>
              <a:t> </a:t>
            </a:r>
            <a:r>
              <a:rPr lang="en-GB" dirty="0"/>
              <a:t>(1967) reiterated these principles and provided that the exploration and use of outer space should be carried out for the ________________of all countries. The Moon Treaty (1979) provided for the demilitarization of the Moon and other celestial bodies and declared the Moon and its resources to be a “common __________________ of mankind.” A number of agreements concerning space objects (1972 and (1974) and the rescue of astronauts (1968) have also been signed.</a:t>
            </a:r>
            <a:endParaRPr lang="hr-HR" dirty="0"/>
          </a:p>
          <a:p>
            <a:endParaRPr lang="en-US" dirty="0"/>
          </a:p>
        </p:txBody>
      </p:sp>
    </p:spTree>
    <p:extLst>
      <p:ext uri="{BB962C8B-B14F-4D97-AF65-F5344CB8AC3E}">
        <p14:creationId xmlns:p14="http://schemas.microsoft.com/office/powerpoint/2010/main" val="40049205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Discuss</a:t>
            </a:r>
            <a:r>
              <a:rPr lang="hr-HR" dirty="0" smtClean="0"/>
              <a:t> </a:t>
            </a:r>
            <a:r>
              <a:rPr lang="hr-HR" dirty="0" err="1" smtClean="0"/>
              <a:t>the</a:t>
            </a:r>
            <a:r>
              <a:rPr lang="hr-HR" dirty="0" smtClean="0"/>
              <a:t> </a:t>
            </a:r>
            <a:r>
              <a:rPr lang="hr-HR" dirty="0" err="1" smtClean="0"/>
              <a:t>following</a:t>
            </a:r>
            <a:r>
              <a:rPr lang="hr-HR" dirty="0" smtClean="0"/>
              <a:t>:</a:t>
            </a:r>
            <a:endParaRPr lang="en-US" dirty="0"/>
          </a:p>
        </p:txBody>
      </p:sp>
      <p:sp>
        <p:nvSpPr>
          <p:cNvPr id="3" name="Content Placeholder 2"/>
          <p:cNvSpPr>
            <a:spLocks noGrp="1"/>
          </p:cNvSpPr>
          <p:nvPr>
            <p:ph idx="1"/>
          </p:nvPr>
        </p:nvSpPr>
        <p:spPr/>
        <p:txBody>
          <a:bodyPr/>
          <a:lstStyle/>
          <a:p>
            <a:pPr fontAlgn="base"/>
            <a:r>
              <a:rPr lang="en-GB" dirty="0"/>
              <a:t>1. Can the use of force be justified under any circumstances? Give your arguments.</a:t>
            </a:r>
            <a:endParaRPr lang="hr-HR" dirty="0"/>
          </a:p>
          <a:p>
            <a:pPr fontAlgn="base"/>
            <a:r>
              <a:rPr lang="en-GB" dirty="0"/>
              <a:t>2. Can force be used in anticipatory self-defence? Give your reasons.</a:t>
            </a:r>
            <a:endParaRPr lang="hr-HR" dirty="0"/>
          </a:p>
          <a:p>
            <a:pPr fontAlgn="base"/>
            <a:r>
              <a:rPr lang="en-GB" dirty="0"/>
              <a:t>3. What do you think about the right of humanitarian intervention?</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20218239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sz="2000" b="1" dirty="0"/>
              <a:t>MULTILATERAL</a:t>
            </a:r>
            <a:r>
              <a:rPr lang="hr-HR" sz="2000" dirty="0"/>
              <a:t/>
            </a:r>
            <a:br>
              <a:rPr lang="hr-HR" sz="2000" dirty="0"/>
            </a:br>
            <a:r>
              <a:rPr lang="hr-HR" sz="2000" b="1" dirty="0" err="1"/>
              <a:t>Vienna</a:t>
            </a:r>
            <a:r>
              <a:rPr lang="hr-HR" sz="2000" b="1" dirty="0"/>
              <a:t> </a:t>
            </a:r>
            <a:r>
              <a:rPr lang="hr-HR" sz="2000" b="1" dirty="0" err="1"/>
              <a:t>Convention</a:t>
            </a:r>
            <a:r>
              <a:rPr lang="hr-HR" sz="2000" b="1" dirty="0"/>
              <a:t> on </a:t>
            </a:r>
            <a:r>
              <a:rPr lang="hr-HR" sz="2000" b="1" dirty="0" err="1"/>
              <a:t>the</a:t>
            </a:r>
            <a:r>
              <a:rPr lang="hr-HR" sz="2000" b="1" dirty="0"/>
              <a:t> </a:t>
            </a:r>
            <a:r>
              <a:rPr lang="hr-HR" sz="2000" b="1" dirty="0" err="1"/>
              <a:t>law</a:t>
            </a:r>
            <a:r>
              <a:rPr lang="hr-HR" sz="2000" b="1" dirty="0"/>
              <a:t> </a:t>
            </a:r>
            <a:r>
              <a:rPr lang="hr-HR" sz="2000" b="1" dirty="0" err="1"/>
              <a:t>of</a:t>
            </a:r>
            <a:r>
              <a:rPr lang="hr-HR" sz="2000" b="1" dirty="0"/>
              <a:t> </a:t>
            </a:r>
            <a:r>
              <a:rPr lang="hr-HR" sz="2000" b="1" dirty="0" err="1"/>
              <a:t>treaties</a:t>
            </a:r>
            <a:r>
              <a:rPr lang="hr-HR" sz="2000" b="1" dirty="0"/>
              <a:t> (</a:t>
            </a:r>
            <a:r>
              <a:rPr lang="hr-HR" sz="2000" b="1" dirty="0" err="1"/>
              <a:t>with</a:t>
            </a:r>
            <a:r>
              <a:rPr lang="hr-HR" sz="2000" b="1" dirty="0"/>
              <a:t> </a:t>
            </a:r>
            <a:r>
              <a:rPr lang="hr-HR" sz="2000" b="1" dirty="0" err="1"/>
              <a:t>annex</a:t>
            </a:r>
            <a:r>
              <a:rPr lang="hr-HR" sz="2000" b="1" dirty="0"/>
              <a:t>).</a:t>
            </a:r>
            <a:r>
              <a:rPr lang="hr-HR" sz="2000" dirty="0"/>
              <a:t/>
            </a:r>
            <a:br>
              <a:rPr lang="hr-HR" sz="2000" dirty="0"/>
            </a:br>
            <a:r>
              <a:rPr lang="hr-HR" sz="2000" b="1" dirty="0" err="1"/>
              <a:t>Concluded</a:t>
            </a:r>
            <a:r>
              <a:rPr lang="hr-HR" sz="2000" b="1" dirty="0"/>
              <a:t> at </a:t>
            </a:r>
            <a:r>
              <a:rPr lang="hr-HR" sz="2000" b="1" dirty="0" err="1"/>
              <a:t>Vienna</a:t>
            </a:r>
            <a:r>
              <a:rPr lang="hr-HR" sz="2000" b="1" dirty="0"/>
              <a:t> on 23 May 1969</a:t>
            </a:r>
            <a:r>
              <a:rPr lang="hr-HR" sz="2000" dirty="0"/>
              <a:t/>
            </a:r>
            <a:br>
              <a:rPr lang="hr-HR" sz="2000" dirty="0"/>
            </a:br>
            <a:r>
              <a:rPr lang="hr-HR" sz="2000" i="1" dirty="0" err="1"/>
              <a:t>Authentic</a:t>
            </a:r>
            <a:r>
              <a:rPr lang="hr-HR" sz="2000" i="1" dirty="0"/>
              <a:t> </a:t>
            </a:r>
            <a:r>
              <a:rPr lang="hr-HR" sz="2000" i="1" dirty="0" err="1"/>
              <a:t>texts</a:t>
            </a:r>
            <a:r>
              <a:rPr lang="hr-HR" sz="2000" i="1" dirty="0"/>
              <a:t>: English, </a:t>
            </a:r>
            <a:r>
              <a:rPr lang="hr-HR" sz="2000" i="1" dirty="0" err="1"/>
              <a:t>French</a:t>
            </a:r>
            <a:r>
              <a:rPr lang="hr-HR" sz="2000" i="1" dirty="0"/>
              <a:t>, </a:t>
            </a:r>
            <a:r>
              <a:rPr lang="hr-HR" sz="2000" i="1" dirty="0" err="1"/>
              <a:t>Chinese</a:t>
            </a:r>
            <a:r>
              <a:rPr lang="hr-HR" sz="2000" i="1" dirty="0"/>
              <a:t>, </a:t>
            </a:r>
            <a:r>
              <a:rPr lang="hr-HR" sz="2000" i="1" dirty="0" err="1"/>
              <a:t>Russian</a:t>
            </a:r>
            <a:r>
              <a:rPr lang="hr-HR" sz="2000" i="1" dirty="0"/>
              <a:t> </a:t>
            </a:r>
            <a:r>
              <a:rPr lang="hr-HR" sz="2000" i="1" dirty="0" err="1"/>
              <a:t>and</a:t>
            </a:r>
            <a:r>
              <a:rPr lang="hr-HR" sz="2000" i="1" dirty="0"/>
              <a:t> </a:t>
            </a:r>
            <a:r>
              <a:rPr lang="hr-HR" sz="2000" i="1" dirty="0" err="1"/>
              <a:t>Spanish</a:t>
            </a:r>
            <a:r>
              <a:rPr lang="hr-HR" sz="2000" i="1" dirty="0"/>
              <a:t>.</a:t>
            </a:r>
            <a:r>
              <a:rPr lang="hr-HR" sz="2000" dirty="0"/>
              <a:t/>
            </a:r>
            <a:br>
              <a:rPr lang="hr-HR" sz="2000" dirty="0"/>
            </a:br>
            <a:endParaRPr lang="en-US" sz="2000" dirty="0"/>
          </a:p>
        </p:txBody>
      </p:sp>
      <p:sp>
        <p:nvSpPr>
          <p:cNvPr id="3" name="Content Placeholder 2"/>
          <p:cNvSpPr>
            <a:spLocks noGrp="1"/>
          </p:cNvSpPr>
          <p:nvPr>
            <p:ph idx="1"/>
          </p:nvPr>
        </p:nvSpPr>
        <p:spPr/>
        <p:txBody>
          <a:bodyPr/>
          <a:lstStyle/>
          <a:p>
            <a:r>
              <a:rPr lang="hr-HR" dirty="0" err="1"/>
              <a:t>Considering</a:t>
            </a:r>
            <a:r>
              <a:rPr lang="hr-HR" dirty="0"/>
              <a:t> </a:t>
            </a:r>
            <a:r>
              <a:rPr lang="hr-HR" dirty="0" err="1"/>
              <a:t>the</a:t>
            </a:r>
            <a:r>
              <a:rPr lang="hr-HR" dirty="0"/>
              <a:t> </a:t>
            </a:r>
            <a:r>
              <a:rPr lang="hr-HR" dirty="0" err="1"/>
              <a:t>fundamental</a:t>
            </a:r>
            <a:r>
              <a:rPr lang="hr-HR" dirty="0"/>
              <a:t> role </a:t>
            </a:r>
            <a:r>
              <a:rPr lang="hr-HR" dirty="0" err="1"/>
              <a:t>of</a:t>
            </a:r>
            <a:r>
              <a:rPr lang="hr-HR" dirty="0"/>
              <a:t> </a:t>
            </a:r>
            <a:r>
              <a:rPr lang="hr-HR" dirty="0" err="1"/>
              <a:t>treaties</a:t>
            </a:r>
            <a:r>
              <a:rPr lang="hr-HR" dirty="0"/>
              <a:t> </a:t>
            </a:r>
            <a:r>
              <a:rPr lang="hr-HR" dirty="0" err="1"/>
              <a:t>in</a:t>
            </a:r>
            <a:r>
              <a:rPr lang="hr-HR" dirty="0"/>
              <a:t> </a:t>
            </a:r>
            <a:r>
              <a:rPr lang="hr-HR" dirty="0" err="1"/>
              <a:t>the</a:t>
            </a:r>
            <a:r>
              <a:rPr lang="hr-HR" dirty="0"/>
              <a:t> </a:t>
            </a:r>
            <a:r>
              <a:rPr lang="hr-HR" dirty="0" err="1"/>
              <a:t>history</a:t>
            </a:r>
            <a:r>
              <a:rPr lang="hr-HR" dirty="0"/>
              <a:t> </a:t>
            </a:r>
            <a:r>
              <a:rPr lang="hr-HR" dirty="0" err="1"/>
              <a:t>of</a:t>
            </a:r>
            <a:r>
              <a:rPr lang="hr-HR" dirty="0"/>
              <a:t> </a:t>
            </a:r>
            <a:r>
              <a:rPr lang="hr-HR" dirty="0" err="1"/>
              <a:t>international</a:t>
            </a:r>
            <a:r>
              <a:rPr lang="hr-HR" dirty="0"/>
              <a:t> </a:t>
            </a:r>
            <a:r>
              <a:rPr lang="hr-HR" dirty="0" err="1"/>
              <a:t>relations</a:t>
            </a:r>
            <a:r>
              <a:rPr lang="hr-HR" dirty="0"/>
              <a:t>,</a:t>
            </a:r>
          </a:p>
          <a:p>
            <a:r>
              <a:rPr lang="hr-HR" dirty="0"/>
              <a:t> </a:t>
            </a:r>
          </a:p>
          <a:p>
            <a:r>
              <a:rPr lang="hr-HR" dirty="0" err="1"/>
              <a:t>Recognizing</a:t>
            </a:r>
            <a:r>
              <a:rPr lang="hr-HR" dirty="0"/>
              <a:t> </a:t>
            </a:r>
            <a:r>
              <a:rPr lang="hr-HR" dirty="0" err="1"/>
              <a:t>the</a:t>
            </a:r>
            <a:r>
              <a:rPr lang="hr-HR" dirty="0"/>
              <a:t> </a:t>
            </a:r>
            <a:r>
              <a:rPr lang="hr-HR" dirty="0" err="1"/>
              <a:t>ever-increasing</a:t>
            </a:r>
            <a:r>
              <a:rPr lang="hr-HR" dirty="0"/>
              <a:t> </a:t>
            </a:r>
            <a:r>
              <a:rPr lang="hr-HR" dirty="0" err="1"/>
              <a:t>importance</a:t>
            </a:r>
            <a:r>
              <a:rPr lang="hr-HR" dirty="0"/>
              <a:t> </a:t>
            </a:r>
            <a:r>
              <a:rPr lang="hr-HR" dirty="0" err="1"/>
              <a:t>of</a:t>
            </a:r>
            <a:r>
              <a:rPr lang="hr-HR" dirty="0"/>
              <a:t> </a:t>
            </a:r>
            <a:r>
              <a:rPr lang="hr-HR" dirty="0" err="1"/>
              <a:t>treaties</a:t>
            </a:r>
            <a:r>
              <a:rPr lang="hr-HR" dirty="0"/>
              <a:t> as a </a:t>
            </a:r>
            <a:r>
              <a:rPr lang="hr-HR" dirty="0" err="1"/>
              <a:t>source</a:t>
            </a:r>
            <a:r>
              <a:rPr lang="hr-HR" dirty="0"/>
              <a:t> </a:t>
            </a:r>
            <a:r>
              <a:rPr lang="hr-HR" dirty="0" err="1"/>
              <a:t>of</a:t>
            </a:r>
            <a:r>
              <a:rPr lang="hr-HR" dirty="0"/>
              <a:t> </a:t>
            </a:r>
            <a:r>
              <a:rPr lang="hr-HR" dirty="0" err="1"/>
              <a:t>international</a:t>
            </a:r>
            <a:r>
              <a:rPr lang="hr-HR" dirty="0"/>
              <a:t> </a:t>
            </a:r>
            <a:r>
              <a:rPr lang="hr-HR" dirty="0" err="1"/>
              <a:t>law</a:t>
            </a:r>
            <a:r>
              <a:rPr lang="hr-HR" dirty="0"/>
              <a:t> </a:t>
            </a:r>
            <a:r>
              <a:rPr lang="hr-HR" dirty="0" err="1"/>
              <a:t>and</a:t>
            </a:r>
            <a:r>
              <a:rPr lang="hr-HR" dirty="0"/>
              <a:t> as a </a:t>
            </a:r>
            <a:r>
              <a:rPr lang="hr-HR" dirty="0" err="1"/>
              <a:t>means</a:t>
            </a:r>
            <a:r>
              <a:rPr lang="hr-HR" dirty="0"/>
              <a:t> </a:t>
            </a:r>
            <a:r>
              <a:rPr lang="hr-HR" dirty="0" err="1"/>
              <a:t>of</a:t>
            </a:r>
            <a:r>
              <a:rPr lang="hr-HR" dirty="0"/>
              <a:t> </a:t>
            </a:r>
            <a:r>
              <a:rPr lang="hr-HR" dirty="0" err="1"/>
              <a:t>developing</a:t>
            </a:r>
            <a:r>
              <a:rPr lang="hr-HR" dirty="0"/>
              <a:t> </a:t>
            </a:r>
            <a:r>
              <a:rPr lang="hr-HR" dirty="0" err="1"/>
              <a:t>peaceful</a:t>
            </a:r>
            <a:r>
              <a:rPr lang="hr-HR" dirty="0"/>
              <a:t> </a:t>
            </a:r>
            <a:r>
              <a:rPr lang="hr-HR" dirty="0" err="1"/>
              <a:t>co-operation</a:t>
            </a:r>
            <a:r>
              <a:rPr lang="hr-HR" dirty="0"/>
              <a:t> </a:t>
            </a:r>
            <a:r>
              <a:rPr lang="hr-HR" dirty="0" err="1"/>
              <a:t>among</a:t>
            </a:r>
            <a:r>
              <a:rPr lang="hr-HR" dirty="0"/>
              <a:t> </a:t>
            </a:r>
            <a:r>
              <a:rPr lang="hr-HR" dirty="0" err="1"/>
              <a:t>nations</a:t>
            </a:r>
            <a:r>
              <a:rPr lang="hr-HR" dirty="0"/>
              <a:t>, </a:t>
            </a:r>
            <a:r>
              <a:rPr lang="hr-HR" dirty="0" err="1"/>
              <a:t>whatever</a:t>
            </a:r>
            <a:r>
              <a:rPr lang="hr-HR" dirty="0"/>
              <a:t> </a:t>
            </a:r>
            <a:r>
              <a:rPr lang="hr-HR" dirty="0" err="1"/>
              <a:t>their</a:t>
            </a:r>
            <a:r>
              <a:rPr lang="hr-HR" dirty="0"/>
              <a:t> </a:t>
            </a:r>
            <a:r>
              <a:rPr lang="hr-HR" dirty="0" err="1"/>
              <a:t>constitutional</a:t>
            </a:r>
            <a:r>
              <a:rPr lang="hr-HR" dirty="0"/>
              <a:t> </a:t>
            </a:r>
            <a:r>
              <a:rPr lang="hr-HR" dirty="0" err="1"/>
              <a:t>and</a:t>
            </a:r>
            <a:r>
              <a:rPr lang="hr-HR" dirty="0"/>
              <a:t> </a:t>
            </a:r>
            <a:r>
              <a:rPr lang="hr-HR" dirty="0" err="1"/>
              <a:t>social</a:t>
            </a:r>
            <a:r>
              <a:rPr lang="hr-HR" dirty="0"/>
              <a:t> </a:t>
            </a:r>
            <a:r>
              <a:rPr lang="hr-HR" dirty="0" err="1"/>
              <a:t>systems</a:t>
            </a:r>
            <a:r>
              <a:rPr lang="hr-HR" dirty="0"/>
              <a:t>,</a:t>
            </a:r>
          </a:p>
          <a:p>
            <a:r>
              <a:rPr lang="hr-HR" dirty="0"/>
              <a:t> </a:t>
            </a:r>
          </a:p>
          <a:p>
            <a:r>
              <a:rPr lang="hr-HR" dirty="0" err="1"/>
              <a:t>Noting</a:t>
            </a:r>
            <a:r>
              <a:rPr lang="hr-HR" dirty="0"/>
              <a:t> </a:t>
            </a:r>
            <a:r>
              <a:rPr lang="hr-HR" dirty="0" err="1"/>
              <a:t>that</a:t>
            </a:r>
            <a:r>
              <a:rPr lang="hr-HR" dirty="0"/>
              <a:t> </a:t>
            </a:r>
            <a:r>
              <a:rPr lang="hr-HR" dirty="0" err="1"/>
              <a:t>the</a:t>
            </a:r>
            <a:r>
              <a:rPr lang="hr-HR" dirty="0"/>
              <a:t> </a:t>
            </a:r>
            <a:r>
              <a:rPr lang="hr-HR" dirty="0" err="1"/>
              <a:t>principles</a:t>
            </a:r>
            <a:r>
              <a:rPr lang="hr-HR" dirty="0"/>
              <a:t> </a:t>
            </a:r>
            <a:r>
              <a:rPr lang="hr-HR" dirty="0" err="1"/>
              <a:t>of</a:t>
            </a:r>
            <a:r>
              <a:rPr lang="hr-HR" dirty="0"/>
              <a:t> free </a:t>
            </a:r>
            <a:r>
              <a:rPr lang="hr-HR" dirty="0" err="1"/>
              <a:t>consent</a:t>
            </a:r>
            <a:r>
              <a:rPr lang="hr-HR" dirty="0"/>
              <a:t> </a:t>
            </a:r>
            <a:r>
              <a:rPr lang="hr-HR" dirty="0" err="1"/>
              <a:t>and</a:t>
            </a:r>
            <a:r>
              <a:rPr lang="hr-HR" dirty="0"/>
              <a:t> </a:t>
            </a:r>
            <a:r>
              <a:rPr lang="hr-HR" dirty="0" err="1"/>
              <a:t>of</a:t>
            </a:r>
            <a:r>
              <a:rPr lang="hr-HR" dirty="0"/>
              <a:t> </a:t>
            </a:r>
            <a:r>
              <a:rPr lang="hr-HR" dirty="0" err="1"/>
              <a:t>good</a:t>
            </a:r>
            <a:r>
              <a:rPr lang="hr-HR" dirty="0"/>
              <a:t> </a:t>
            </a:r>
            <a:r>
              <a:rPr lang="hr-HR" dirty="0" err="1"/>
              <a:t>faith</a:t>
            </a:r>
            <a:r>
              <a:rPr lang="hr-HR" dirty="0"/>
              <a:t> </a:t>
            </a:r>
            <a:r>
              <a:rPr lang="hr-HR" dirty="0" err="1"/>
              <a:t>and</a:t>
            </a:r>
            <a:r>
              <a:rPr lang="hr-HR" dirty="0"/>
              <a:t> </a:t>
            </a:r>
            <a:r>
              <a:rPr lang="hr-HR" dirty="0" err="1"/>
              <a:t>the</a:t>
            </a:r>
            <a:r>
              <a:rPr lang="hr-HR" dirty="0"/>
              <a:t> </a:t>
            </a:r>
            <a:r>
              <a:rPr lang="hr-HR" i="1" dirty="0" err="1"/>
              <a:t>pacta</a:t>
            </a:r>
            <a:r>
              <a:rPr lang="hr-HR" i="1" dirty="0"/>
              <a:t> </a:t>
            </a:r>
            <a:r>
              <a:rPr lang="hr-HR" i="1" dirty="0" err="1" smtClean="0"/>
              <a:t>sunt</a:t>
            </a:r>
            <a:r>
              <a:rPr lang="hr-HR" dirty="0"/>
              <a:t> </a:t>
            </a:r>
            <a:r>
              <a:rPr lang="hr-HR" i="1" dirty="0" err="1" smtClean="0"/>
              <a:t>servanda</a:t>
            </a:r>
            <a:r>
              <a:rPr lang="hr-HR" i="1" dirty="0" smtClean="0"/>
              <a:t> </a:t>
            </a:r>
            <a:r>
              <a:rPr lang="hr-HR" dirty="0" err="1"/>
              <a:t>rule</a:t>
            </a:r>
            <a:r>
              <a:rPr lang="hr-HR" dirty="0"/>
              <a:t> are </a:t>
            </a:r>
            <a:r>
              <a:rPr lang="hr-HR" dirty="0" err="1"/>
              <a:t>universally</a:t>
            </a:r>
            <a:r>
              <a:rPr lang="hr-HR" dirty="0"/>
              <a:t> </a:t>
            </a:r>
            <a:r>
              <a:rPr lang="hr-HR" dirty="0" err="1"/>
              <a:t>recognized</a:t>
            </a:r>
            <a:r>
              <a:rPr lang="hr-HR" dirty="0"/>
              <a:t>,</a:t>
            </a:r>
          </a:p>
          <a:p>
            <a:endParaRPr lang="en-US" dirty="0"/>
          </a:p>
        </p:txBody>
      </p:sp>
    </p:spTree>
    <p:extLst>
      <p:ext uri="{BB962C8B-B14F-4D97-AF65-F5344CB8AC3E}">
        <p14:creationId xmlns:p14="http://schemas.microsoft.com/office/powerpoint/2010/main" val="30495716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sz="2400" b="1" dirty="0"/>
              <a:t>MULTILATERAL</a:t>
            </a:r>
            <a:r>
              <a:rPr lang="hr-HR" sz="2400" dirty="0"/>
              <a:t/>
            </a:r>
            <a:br>
              <a:rPr lang="hr-HR" sz="2400" dirty="0"/>
            </a:br>
            <a:r>
              <a:rPr lang="hr-HR" sz="2400" b="1" dirty="0" err="1"/>
              <a:t>Vienna</a:t>
            </a:r>
            <a:r>
              <a:rPr lang="hr-HR" sz="2400" b="1" dirty="0"/>
              <a:t> </a:t>
            </a:r>
            <a:r>
              <a:rPr lang="hr-HR" sz="2400" b="1" dirty="0" err="1"/>
              <a:t>Convention</a:t>
            </a:r>
            <a:r>
              <a:rPr lang="hr-HR" sz="2400" b="1" dirty="0"/>
              <a:t> on </a:t>
            </a:r>
            <a:r>
              <a:rPr lang="hr-HR" sz="2400" b="1" dirty="0" err="1"/>
              <a:t>the</a:t>
            </a:r>
            <a:r>
              <a:rPr lang="hr-HR" sz="2400" b="1" dirty="0"/>
              <a:t> </a:t>
            </a:r>
            <a:r>
              <a:rPr lang="hr-HR" sz="2400" b="1" dirty="0" err="1"/>
              <a:t>law</a:t>
            </a:r>
            <a:r>
              <a:rPr lang="hr-HR" sz="2400" b="1" dirty="0"/>
              <a:t> </a:t>
            </a:r>
            <a:r>
              <a:rPr lang="hr-HR" sz="2400" b="1" dirty="0" err="1"/>
              <a:t>of</a:t>
            </a:r>
            <a:r>
              <a:rPr lang="hr-HR" sz="2400" b="1" dirty="0"/>
              <a:t> </a:t>
            </a:r>
            <a:r>
              <a:rPr lang="hr-HR" sz="2400" b="1" dirty="0" err="1"/>
              <a:t>treaties</a:t>
            </a:r>
            <a:r>
              <a:rPr lang="hr-HR" sz="2400" b="1" dirty="0"/>
              <a:t> (</a:t>
            </a:r>
            <a:r>
              <a:rPr lang="hr-HR" sz="2400" b="1" dirty="0" err="1"/>
              <a:t>with</a:t>
            </a:r>
            <a:r>
              <a:rPr lang="hr-HR" sz="2400" b="1" dirty="0"/>
              <a:t> </a:t>
            </a:r>
            <a:r>
              <a:rPr lang="hr-HR" sz="2400" b="1" dirty="0" err="1"/>
              <a:t>annex</a:t>
            </a:r>
            <a:r>
              <a:rPr lang="hr-HR" sz="2400" b="1" dirty="0"/>
              <a:t>).</a:t>
            </a:r>
            <a:r>
              <a:rPr lang="hr-HR" sz="2400" dirty="0"/>
              <a:t/>
            </a:r>
            <a:br>
              <a:rPr lang="hr-HR" sz="2400" dirty="0"/>
            </a:br>
            <a:r>
              <a:rPr lang="hr-HR" sz="2400" b="1" dirty="0" err="1"/>
              <a:t>Concluded</a:t>
            </a:r>
            <a:r>
              <a:rPr lang="hr-HR" sz="2400" b="1" dirty="0"/>
              <a:t> at </a:t>
            </a:r>
            <a:r>
              <a:rPr lang="hr-HR" sz="2400" b="1" dirty="0" err="1"/>
              <a:t>Vienna</a:t>
            </a:r>
            <a:r>
              <a:rPr lang="hr-HR" sz="2400" b="1" dirty="0"/>
              <a:t> on 23 May 1969</a:t>
            </a:r>
            <a:endParaRPr lang="en-US" sz="2400" dirty="0"/>
          </a:p>
        </p:txBody>
      </p:sp>
      <p:sp>
        <p:nvSpPr>
          <p:cNvPr id="3" name="Content Placeholder 2"/>
          <p:cNvSpPr>
            <a:spLocks noGrp="1"/>
          </p:cNvSpPr>
          <p:nvPr>
            <p:ph idx="1"/>
          </p:nvPr>
        </p:nvSpPr>
        <p:spPr/>
        <p:txBody>
          <a:bodyPr>
            <a:normAutofit/>
          </a:bodyPr>
          <a:lstStyle/>
          <a:p>
            <a:r>
              <a:rPr lang="hr-HR" dirty="0" err="1"/>
              <a:t>Affirming</a:t>
            </a:r>
            <a:r>
              <a:rPr lang="hr-HR" dirty="0"/>
              <a:t> </a:t>
            </a:r>
            <a:r>
              <a:rPr lang="hr-HR" dirty="0" err="1"/>
              <a:t>that</a:t>
            </a:r>
            <a:r>
              <a:rPr lang="hr-HR" dirty="0"/>
              <a:t> </a:t>
            </a:r>
            <a:r>
              <a:rPr lang="hr-HR" dirty="0" err="1"/>
              <a:t>disputes</a:t>
            </a:r>
            <a:r>
              <a:rPr lang="hr-HR" dirty="0"/>
              <a:t> </a:t>
            </a:r>
            <a:r>
              <a:rPr lang="hr-HR" dirty="0" err="1"/>
              <a:t>concerning</a:t>
            </a:r>
            <a:r>
              <a:rPr lang="hr-HR" dirty="0"/>
              <a:t> </a:t>
            </a:r>
            <a:r>
              <a:rPr lang="hr-HR" dirty="0" err="1"/>
              <a:t>treaties</a:t>
            </a:r>
            <a:r>
              <a:rPr lang="hr-HR" dirty="0"/>
              <a:t>, </a:t>
            </a:r>
            <a:r>
              <a:rPr lang="hr-HR" dirty="0" err="1"/>
              <a:t>like</a:t>
            </a:r>
            <a:r>
              <a:rPr lang="hr-HR" dirty="0"/>
              <a:t> </a:t>
            </a:r>
            <a:r>
              <a:rPr lang="hr-HR" dirty="0" err="1"/>
              <a:t>other</a:t>
            </a:r>
            <a:r>
              <a:rPr lang="hr-HR" dirty="0"/>
              <a:t> </a:t>
            </a:r>
            <a:r>
              <a:rPr lang="hr-HR" dirty="0" err="1"/>
              <a:t>international</a:t>
            </a:r>
            <a:r>
              <a:rPr lang="hr-HR" dirty="0"/>
              <a:t> </a:t>
            </a:r>
            <a:r>
              <a:rPr lang="hr-HR" dirty="0" err="1" smtClean="0"/>
              <a:t>disputes</a:t>
            </a:r>
            <a:r>
              <a:rPr lang="hr-HR" dirty="0" smtClean="0"/>
              <a:t>, </a:t>
            </a:r>
            <a:r>
              <a:rPr lang="hr-HR" dirty="0" err="1" smtClean="0"/>
              <a:t>should</a:t>
            </a:r>
            <a:r>
              <a:rPr lang="hr-HR" dirty="0" smtClean="0"/>
              <a:t> </a:t>
            </a:r>
            <a:r>
              <a:rPr lang="hr-HR" dirty="0" err="1"/>
              <a:t>be</a:t>
            </a:r>
            <a:r>
              <a:rPr lang="hr-HR" dirty="0"/>
              <a:t> </a:t>
            </a:r>
            <a:r>
              <a:rPr lang="hr-HR" dirty="0" err="1"/>
              <a:t>settled</a:t>
            </a:r>
            <a:r>
              <a:rPr lang="hr-HR" dirty="0"/>
              <a:t> </a:t>
            </a:r>
            <a:r>
              <a:rPr lang="hr-HR" dirty="0" err="1"/>
              <a:t>by</a:t>
            </a:r>
            <a:r>
              <a:rPr lang="hr-HR" dirty="0"/>
              <a:t> </a:t>
            </a:r>
            <a:r>
              <a:rPr lang="hr-HR" dirty="0" err="1"/>
              <a:t>peaceful</a:t>
            </a:r>
            <a:r>
              <a:rPr lang="hr-HR" dirty="0"/>
              <a:t> </a:t>
            </a:r>
            <a:r>
              <a:rPr lang="hr-HR" dirty="0" err="1"/>
              <a:t>means</a:t>
            </a:r>
            <a:r>
              <a:rPr lang="hr-HR" dirty="0"/>
              <a:t> </a:t>
            </a:r>
            <a:r>
              <a:rPr lang="hr-HR" dirty="0" err="1"/>
              <a:t>and</a:t>
            </a:r>
            <a:r>
              <a:rPr lang="hr-HR" dirty="0"/>
              <a:t> </a:t>
            </a:r>
            <a:r>
              <a:rPr lang="hr-HR" dirty="0" err="1"/>
              <a:t>in</a:t>
            </a:r>
            <a:r>
              <a:rPr lang="hr-HR" dirty="0"/>
              <a:t> </a:t>
            </a:r>
            <a:r>
              <a:rPr lang="hr-HR" dirty="0" err="1"/>
              <a:t>conformity</a:t>
            </a:r>
            <a:r>
              <a:rPr lang="hr-HR" dirty="0"/>
              <a:t> </a:t>
            </a:r>
            <a:r>
              <a:rPr lang="hr-HR" dirty="0" err="1"/>
              <a:t>with</a:t>
            </a:r>
            <a:r>
              <a:rPr lang="hr-HR" dirty="0"/>
              <a:t> </a:t>
            </a:r>
            <a:r>
              <a:rPr lang="hr-HR" dirty="0" err="1"/>
              <a:t>the</a:t>
            </a:r>
            <a:r>
              <a:rPr lang="hr-HR" dirty="0"/>
              <a:t> </a:t>
            </a:r>
            <a:r>
              <a:rPr lang="hr-HR" dirty="0" err="1"/>
              <a:t>principles</a:t>
            </a:r>
            <a:r>
              <a:rPr lang="hr-HR" dirty="0"/>
              <a:t> </a:t>
            </a:r>
            <a:r>
              <a:rPr lang="hr-HR" dirty="0" err="1"/>
              <a:t>of</a:t>
            </a:r>
            <a:r>
              <a:rPr lang="hr-HR" dirty="0"/>
              <a:t> </a:t>
            </a:r>
            <a:r>
              <a:rPr lang="hr-HR" dirty="0" err="1" smtClean="0"/>
              <a:t>justice</a:t>
            </a:r>
            <a:r>
              <a:rPr lang="hr-HR" dirty="0"/>
              <a:t> </a:t>
            </a:r>
            <a:r>
              <a:rPr lang="hr-HR" dirty="0" err="1" smtClean="0"/>
              <a:t>and</a:t>
            </a:r>
            <a:r>
              <a:rPr lang="hr-HR" dirty="0" smtClean="0"/>
              <a:t> </a:t>
            </a:r>
            <a:r>
              <a:rPr lang="hr-HR" dirty="0" err="1"/>
              <a:t>international</a:t>
            </a:r>
            <a:r>
              <a:rPr lang="hr-HR" dirty="0"/>
              <a:t> </a:t>
            </a:r>
            <a:r>
              <a:rPr lang="hr-HR" dirty="0" err="1"/>
              <a:t>law</a:t>
            </a:r>
            <a:r>
              <a:rPr lang="hr-HR" dirty="0"/>
              <a:t>,</a:t>
            </a:r>
          </a:p>
          <a:p>
            <a:r>
              <a:rPr lang="hr-HR" dirty="0"/>
              <a:t> </a:t>
            </a:r>
          </a:p>
          <a:p>
            <a:r>
              <a:rPr lang="hr-HR" dirty="0" err="1"/>
              <a:t>Recalling</a:t>
            </a:r>
            <a:r>
              <a:rPr lang="hr-HR" dirty="0"/>
              <a:t> </a:t>
            </a:r>
            <a:r>
              <a:rPr lang="hr-HR" dirty="0" err="1"/>
              <a:t>the</a:t>
            </a:r>
            <a:r>
              <a:rPr lang="hr-HR" dirty="0"/>
              <a:t> </a:t>
            </a:r>
            <a:r>
              <a:rPr lang="hr-HR" dirty="0" err="1"/>
              <a:t>determination</a:t>
            </a:r>
            <a:r>
              <a:rPr lang="hr-HR" dirty="0"/>
              <a:t> </a:t>
            </a:r>
            <a:r>
              <a:rPr lang="hr-HR" dirty="0" err="1"/>
              <a:t>of</a:t>
            </a:r>
            <a:r>
              <a:rPr lang="hr-HR" dirty="0"/>
              <a:t> </a:t>
            </a:r>
            <a:r>
              <a:rPr lang="hr-HR" dirty="0" err="1"/>
              <a:t>the</a:t>
            </a:r>
            <a:r>
              <a:rPr lang="hr-HR" dirty="0"/>
              <a:t> </a:t>
            </a:r>
            <a:r>
              <a:rPr lang="hr-HR" dirty="0" err="1"/>
              <a:t>peoples</a:t>
            </a:r>
            <a:r>
              <a:rPr lang="hr-HR" dirty="0"/>
              <a:t> </a:t>
            </a:r>
            <a:r>
              <a:rPr lang="hr-HR" dirty="0" err="1"/>
              <a:t>of</a:t>
            </a:r>
            <a:r>
              <a:rPr lang="hr-HR" dirty="0"/>
              <a:t> </a:t>
            </a:r>
            <a:r>
              <a:rPr lang="hr-HR" dirty="0" err="1"/>
              <a:t>the</a:t>
            </a:r>
            <a:r>
              <a:rPr lang="hr-HR" dirty="0"/>
              <a:t> United Nations to </a:t>
            </a:r>
            <a:r>
              <a:rPr lang="hr-HR" dirty="0" err="1" smtClean="0"/>
              <a:t>establish</a:t>
            </a:r>
            <a:r>
              <a:rPr lang="hr-HR" dirty="0"/>
              <a:t> </a:t>
            </a:r>
            <a:r>
              <a:rPr lang="hr-HR" dirty="0" err="1" smtClean="0"/>
              <a:t>conditions</a:t>
            </a:r>
            <a:r>
              <a:rPr lang="hr-HR" dirty="0" smtClean="0"/>
              <a:t> </a:t>
            </a:r>
            <a:r>
              <a:rPr lang="hr-HR" dirty="0" err="1"/>
              <a:t>under</a:t>
            </a:r>
            <a:r>
              <a:rPr lang="hr-HR" dirty="0"/>
              <a:t> </a:t>
            </a:r>
            <a:r>
              <a:rPr lang="hr-HR" dirty="0" err="1"/>
              <a:t>which</a:t>
            </a:r>
            <a:r>
              <a:rPr lang="hr-HR" dirty="0"/>
              <a:t> </a:t>
            </a:r>
            <a:r>
              <a:rPr lang="hr-HR" dirty="0" err="1"/>
              <a:t>justice</a:t>
            </a:r>
            <a:r>
              <a:rPr lang="hr-HR" dirty="0"/>
              <a:t> </a:t>
            </a:r>
            <a:r>
              <a:rPr lang="hr-HR" dirty="0" err="1"/>
              <a:t>and</a:t>
            </a:r>
            <a:r>
              <a:rPr lang="hr-HR" dirty="0"/>
              <a:t> </a:t>
            </a:r>
            <a:r>
              <a:rPr lang="hr-HR" dirty="0" err="1"/>
              <a:t>respect</a:t>
            </a:r>
            <a:r>
              <a:rPr lang="hr-HR" dirty="0"/>
              <a:t> for </a:t>
            </a:r>
            <a:r>
              <a:rPr lang="hr-HR" dirty="0" err="1"/>
              <a:t>the</a:t>
            </a:r>
            <a:r>
              <a:rPr lang="hr-HR" dirty="0"/>
              <a:t> </a:t>
            </a:r>
            <a:r>
              <a:rPr lang="hr-HR" dirty="0" err="1"/>
              <a:t>obligations</a:t>
            </a:r>
            <a:r>
              <a:rPr lang="hr-HR" dirty="0"/>
              <a:t> </a:t>
            </a:r>
            <a:r>
              <a:rPr lang="hr-HR" dirty="0" err="1"/>
              <a:t>arising</a:t>
            </a:r>
            <a:r>
              <a:rPr lang="hr-HR" dirty="0"/>
              <a:t> </a:t>
            </a:r>
            <a:r>
              <a:rPr lang="hr-HR" dirty="0" err="1"/>
              <a:t>from</a:t>
            </a:r>
            <a:r>
              <a:rPr lang="hr-HR" dirty="0"/>
              <a:t> </a:t>
            </a:r>
            <a:r>
              <a:rPr lang="hr-HR" dirty="0" err="1" smtClean="0"/>
              <a:t>treaties</a:t>
            </a:r>
            <a:r>
              <a:rPr lang="hr-HR" dirty="0"/>
              <a:t> </a:t>
            </a:r>
            <a:r>
              <a:rPr lang="hr-HR" dirty="0" err="1" smtClean="0"/>
              <a:t>can</a:t>
            </a:r>
            <a:r>
              <a:rPr lang="hr-HR" dirty="0" smtClean="0"/>
              <a:t> </a:t>
            </a:r>
            <a:r>
              <a:rPr lang="hr-HR" dirty="0" err="1"/>
              <a:t>be</a:t>
            </a:r>
            <a:r>
              <a:rPr lang="hr-HR" dirty="0"/>
              <a:t> </a:t>
            </a:r>
            <a:r>
              <a:rPr lang="hr-HR" dirty="0" err="1"/>
              <a:t>maintained</a:t>
            </a:r>
            <a:r>
              <a:rPr lang="hr-HR" dirty="0"/>
              <a:t>,</a:t>
            </a:r>
          </a:p>
          <a:p>
            <a:endParaRPr lang="en-US" dirty="0"/>
          </a:p>
        </p:txBody>
      </p:sp>
    </p:spTree>
    <p:extLst>
      <p:ext uri="{BB962C8B-B14F-4D97-AF65-F5344CB8AC3E}">
        <p14:creationId xmlns:p14="http://schemas.microsoft.com/office/powerpoint/2010/main" val="21874664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sz="2400" b="1" dirty="0"/>
              <a:t>MULTILATERAL</a:t>
            </a:r>
            <a:r>
              <a:rPr lang="hr-HR" sz="2400" dirty="0"/>
              <a:t/>
            </a:r>
            <a:br>
              <a:rPr lang="hr-HR" sz="2400" dirty="0"/>
            </a:br>
            <a:r>
              <a:rPr lang="hr-HR" sz="2400" b="1" dirty="0" err="1"/>
              <a:t>Vienna</a:t>
            </a:r>
            <a:r>
              <a:rPr lang="hr-HR" sz="2400" b="1" dirty="0"/>
              <a:t> </a:t>
            </a:r>
            <a:r>
              <a:rPr lang="hr-HR" sz="2400" b="1" dirty="0" err="1"/>
              <a:t>Convention</a:t>
            </a:r>
            <a:r>
              <a:rPr lang="hr-HR" sz="2400" b="1" dirty="0"/>
              <a:t> on </a:t>
            </a:r>
            <a:r>
              <a:rPr lang="hr-HR" sz="2400" b="1" dirty="0" err="1"/>
              <a:t>the</a:t>
            </a:r>
            <a:r>
              <a:rPr lang="hr-HR" sz="2400" b="1" dirty="0"/>
              <a:t> </a:t>
            </a:r>
            <a:r>
              <a:rPr lang="hr-HR" sz="2400" b="1" dirty="0" err="1"/>
              <a:t>law</a:t>
            </a:r>
            <a:r>
              <a:rPr lang="hr-HR" sz="2400" b="1" dirty="0"/>
              <a:t> </a:t>
            </a:r>
            <a:r>
              <a:rPr lang="hr-HR" sz="2400" b="1" dirty="0" err="1"/>
              <a:t>of</a:t>
            </a:r>
            <a:r>
              <a:rPr lang="hr-HR" sz="2400" b="1" dirty="0"/>
              <a:t> </a:t>
            </a:r>
            <a:r>
              <a:rPr lang="hr-HR" sz="2400" b="1" dirty="0" err="1"/>
              <a:t>treaties</a:t>
            </a:r>
            <a:r>
              <a:rPr lang="hr-HR" sz="2400" b="1" dirty="0"/>
              <a:t> (</a:t>
            </a:r>
            <a:r>
              <a:rPr lang="hr-HR" sz="2400" b="1" dirty="0" err="1"/>
              <a:t>with</a:t>
            </a:r>
            <a:r>
              <a:rPr lang="hr-HR" sz="2400" b="1" dirty="0"/>
              <a:t> </a:t>
            </a:r>
            <a:r>
              <a:rPr lang="hr-HR" sz="2400" b="1" dirty="0" err="1"/>
              <a:t>annex</a:t>
            </a:r>
            <a:r>
              <a:rPr lang="hr-HR" sz="2400" b="1" dirty="0"/>
              <a:t>).</a:t>
            </a:r>
            <a:r>
              <a:rPr lang="hr-HR" sz="2400" dirty="0"/>
              <a:t/>
            </a:r>
            <a:br>
              <a:rPr lang="hr-HR" sz="2400" dirty="0"/>
            </a:br>
            <a:r>
              <a:rPr lang="hr-HR" sz="2400" b="1" dirty="0" err="1"/>
              <a:t>Concluded</a:t>
            </a:r>
            <a:r>
              <a:rPr lang="hr-HR" sz="2400" b="1" dirty="0"/>
              <a:t> at </a:t>
            </a:r>
            <a:r>
              <a:rPr lang="hr-HR" sz="2400" b="1" dirty="0" err="1"/>
              <a:t>Vienna</a:t>
            </a:r>
            <a:r>
              <a:rPr lang="hr-HR" sz="2400" b="1" dirty="0"/>
              <a:t> on 23 May 1969</a:t>
            </a:r>
            <a:endParaRPr lang="en-US" sz="2400" dirty="0"/>
          </a:p>
        </p:txBody>
      </p:sp>
      <p:sp>
        <p:nvSpPr>
          <p:cNvPr id="3" name="Content Placeholder 2"/>
          <p:cNvSpPr>
            <a:spLocks noGrp="1"/>
          </p:cNvSpPr>
          <p:nvPr>
            <p:ph idx="1"/>
          </p:nvPr>
        </p:nvSpPr>
        <p:spPr/>
        <p:txBody>
          <a:bodyPr/>
          <a:lstStyle/>
          <a:p>
            <a:r>
              <a:rPr lang="hr-HR" dirty="0" err="1"/>
              <a:t>Having</a:t>
            </a:r>
            <a:r>
              <a:rPr lang="hr-HR" dirty="0"/>
              <a:t> </a:t>
            </a:r>
            <a:r>
              <a:rPr lang="hr-HR" dirty="0" err="1"/>
              <a:t>in</a:t>
            </a:r>
            <a:r>
              <a:rPr lang="hr-HR" dirty="0"/>
              <a:t> </a:t>
            </a:r>
            <a:r>
              <a:rPr lang="hr-HR" dirty="0" err="1"/>
              <a:t>mind</a:t>
            </a:r>
            <a:r>
              <a:rPr lang="hr-HR" dirty="0"/>
              <a:t> </a:t>
            </a:r>
            <a:r>
              <a:rPr lang="hr-HR" dirty="0" err="1"/>
              <a:t>the</a:t>
            </a:r>
            <a:r>
              <a:rPr lang="hr-HR" dirty="0"/>
              <a:t> </a:t>
            </a:r>
            <a:r>
              <a:rPr lang="hr-HR" dirty="0" err="1"/>
              <a:t>principles</a:t>
            </a:r>
            <a:r>
              <a:rPr lang="hr-HR" dirty="0"/>
              <a:t> </a:t>
            </a:r>
            <a:r>
              <a:rPr lang="hr-HR" dirty="0" err="1"/>
              <a:t>of</a:t>
            </a:r>
            <a:r>
              <a:rPr lang="hr-HR" dirty="0"/>
              <a:t> </a:t>
            </a:r>
            <a:r>
              <a:rPr lang="hr-HR" dirty="0" err="1"/>
              <a:t>international</a:t>
            </a:r>
            <a:r>
              <a:rPr lang="hr-HR" dirty="0"/>
              <a:t> </a:t>
            </a:r>
            <a:r>
              <a:rPr lang="hr-HR" dirty="0" err="1"/>
              <a:t>law</a:t>
            </a:r>
            <a:r>
              <a:rPr lang="hr-HR" dirty="0"/>
              <a:t> </a:t>
            </a:r>
            <a:r>
              <a:rPr lang="hr-HR" dirty="0" err="1"/>
              <a:t>embodied</a:t>
            </a:r>
            <a:r>
              <a:rPr lang="hr-HR" dirty="0"/>
              <a:t> </a:t>
            </a:r>
            <a:r>
              <a:rPr lang="hr-HR" dirty="0" err="1"/>
              <a:t>in</a:t>
            </a:r>
            <a:r>
              <a:rPr lang="hr-HR" dirty="0"/>
              <a:t> </a:t>
            </a:r>
            <a:r>
              <a:rPr lang="hr-HR" dirty="0" err="1"/>
              <a:t>the</a:t>
            </a:r>
            <a:r>
              <a:rPr lang="hr-HR" dirty="0"/>
              <a:t> Charter </a:t>
            </a:r>
            <a:r>
              <a:rPr lang="hr-HR" dirty="0" err="1" smtClean="0"/>
              <a:t>of</a:t>
            </a:r>
            <a:r>
              <a:rPr lang="hr-HR" dirty="0"/>
              <a:t> </a:t>
            </a:r>
            <a:r>
              <a:rPr lang="hr-HR" dirty="0" err="1" smtClean="0"/>
              <a:t>the</a:t>
            </a:r>
            <a:r>
              <a:rPr lang="hr-HR" dirty="0" smtClean="0"/>
              <a:t> </a:t>
            </a:r>
            <a:r>
              <a:rPr lang="hr-HR" dirty="0"/>
              <a:t>United Nations, </a:t>
            </a:r>
            <a:r>
              <a:rPr lang="hr-HR" dirty="0" err="1"/>
              <a:t>such</a:t>
            </a:r>
            <a:r>
              <a:rPr lang="hr-HR" dirty="0"/>
              <a:t> as </a:t>
            </a:r>
            <a:r>
              <a:rPr lang="hr-HR" dirty="0" err="1"/>
              <a:t>the</a:t>
            </a:r>
            <a:r>
              <a:rPr lang="hr-HR" dirty="0"/>
              <a:t> </a:t>
            </a:r>
            <a:r>
              <a:rPr lang="hr-HR" dirty="0" err="1"/>
              <a:t>principles</a:t>
            </a:r>
            <a:r>
              <a:rPr lang="hr-HR" dirty="0"/>
              <a:t> </a:t>
            </a:r>
            <a:r>
              <a:rPr lang="hr-HR" dirty="0" err="1"/>
              <a:t>of</a:t>
            </a:r>
            <a:r>
              <a:rPr lang="hr-HR" dirty="0"/>
              <a:t> </a:t>
            </a:r>
            <a:r>
              <a:rPr lang="hr-HR" dirty="0" err="1"/>
              <a:t>the</a:t>
            </a:r>
            <a:r>
              <a:rPr lang="hr-HR" dirty="0"/>
              <a:t> </a:t>
            </a:r>
            <a:r>
              <a:rPr lang="hr-HR" dirty="0" err="1"/>
              <a:t>equal</a:t>
            </a:r>
            <a:r>
              <a:rPr lang="hr-HR" dirty="0"/>
              <a:t> </a:t>
            </a:r>
            <a:r>
              <a:rPr lang="hr-HR" dirty="0" err="1"/>
              <a:t>rights</a:t>
            </a:r>
            <a:r>
              <a:rPr lang="hr-HR" dirty="0"/>
              <a:t> </a:t>
            </a:r>
            <a:r>
              <a:rPr lang="hr-HR" dirty="0" err="1"/>
              <a:t>and</a:t>
            </a:r>
            <a:r>
              <a:rPr lang="hr-HR" dirty="0"/>
              <a:t> </a:t>
            </a:r>
            <a:r>
              <a:rPr lang="hr-HR" dirty="0" err="1" smtClean="0"/>
              <a:t>self-determination</a:t>
            </a:r>
            <a:r>
              <a:rPr lang="hr-HR" dirty="0"/>
              <a:t> </a:t>
            </a:r>
            <a:r>
              <a:rPr lang="hr-HR" dirty="0" err="1" smtClean="0"/>
              <a:t>of</a:t>
            </a:r>
            <a:r>
              <a:rPr lang="hr-HR" dirty="0" smtClean="0"/>
              <a:t> </a:t>
            </a:r>
            <a:r>
              <a:rPr lang="hr-HR" dirty="0" err="1"/>
              <a:t>peoples</a:t>
            </a:r>
            <a:r>
              <a:rPr lang="hr-HR" dirty="0"/>
              <a:t>, </a:t>
            </a:r>
            <a:r>
              <a:rPr lang="hr-HR" dirty="0" err="1"/>
              <a:t>of</a:t>
            </a:r>
            <a:r>
              <a:rPr lang="hr-HR" dirty="0"/>
              <a:t> </a:t>
            </a:r>
            <a:r>
              <a:rPr lang="hr-HR" dirty="0" err="1"/>
              <a:t>the</a:t>
            </a:r>
            <a:r>
              <a:rPr lang="hr-HR" dirty="0"/>
              <a:t> </a:t>
            </a:r>
            <a:r>
              <a:rPr lang="hr-HR" dirty="0" err="1"/>
              <a:t>sovereign</a:t>
            </a:r>
            <a:r>
              <a:rPr lang="hr-HR" dirty="0"/>
              <a:t> </a:t>
            </a:r>
            <a:r>
              <a:rPr lang="hr-HR" dirty="0" err="1"/>
              <a:t>equality</a:t>
            </a:r>
            <a:r>
              <a:rPr lang="hr-HR" dirty="0"/>
              <a:t> </a:t>
            </a:r>
            <a:r>
              <a:rPr lang="hr-HR" dirty="0" err="1"/>
              <a:t>and</a:t>
            </a:r>
            <a:r>
              <a:rPr lang="hr-HR" dirty="0"/>
              <a:t> </a:t>
            </a:r>
            <a:r>
              <a:rPr lang="hr-HR" dirty="0" err="1"/>
              <a:t>independence</a:t>
            </a:r>
            <a:r>
              <a:rPr lang="hr-HR" dirty="0"/>
              <a:t> </a:t>
            </a:r>
            <a:r>
              <a:rPr lang="hr-HR" dirty="0" err="1"/>
              <a:t>of</a:t>
            </a:r>
            <a:r>
              <a:rPr lang="hr-HR" dirty="0"/>
              <a:t> </a:t>
            </a:r>
            <a:r>
              <a:rPr lang="hr-HR" dirty="0" err="1"/>
              <a:t>all</a:t>
            </a:r>
            <a:r>
              <a:rPr lang="hr-HR" dirty="0"/>
              <a:t> </a:t>
            </a:r>
            <a:r>
              <a:rPr lang="hr-HR" dirty="0" err="1"/>
              <a:t>States</a:t>
            </a:r>
            <a:r>
              <a:rPr lang="hr-HR" dirty="0"/>
              <a:t>, </a:t>
            </a:r>
            <a:r>
              <a:rPr lang="hr-HR" dirty="0" err="1"/>
              <a:t>of</a:t>
            </a:r>
            <a:r>
              <a:rPr lang="hr-HR" dirty="0"/>
              <a:t> </a:t>
            </a:r>
            <a:r>
              <a:rPr lang="hr-HR" dirty="0" err="1" smtClean="0"/>
              <a:t>non</a:t>
            </a:r>
            <a:r>
              <a:rPr lang="hr-HR" dirty="0"/>
              <a:t> </a:t>
            </a:r>
            <a:r>
              <a:rPr lang="hr-HR" dirty="0" err="1" smtClean="0"/>
              <a:t>interference</a:t>
            </a:r>
            <a:r>
              <a:rPr lang="hr-HR" dirty="0" smtClean="0"/>
              <a:t> </a:t>
            </a:r>
            <a:r>
              <a:rPr lang="hr-HR" dirty="0" err="1"/>
              <a:t>in</a:t>
            </a:r>
            <a:r>
              <a:rPr lang="hr-HR" dirty="0"/>
              <a:t> </a:t>
            </a:r>
            <a:r>
              <a:rPr lang="hr-HR" dirty="0" err="1"/>
              <a:t>the</a:t>
            </a:r>
            <a:r>
              <a:rPr lang="hr-HR" dirty="0"/>
              <a:t> </a:t>
            </a:r>
            <a:r>
              <a:rPr lang="hr-HR" dirty="0" err="1"/>
              <a:t>domestic</a:t>
            </a:r>
            <a:r>
              <a:rPr lang="hr-HR" dirty="0"/>
              <a:t> </a:t>
            </a:r>
            <a:r>
              <a:rPr lang="hr-HR" dirty="0" err="1"/>
              <a:t>affairs</a:t>
            </a:r>
            <a:r>
              <a:rPr lang="hr-HR" dirty="0"/>
              <a:t> </a:t>
            </a:r>
            <a:r>
              <a:rPr lang="hr-HR" dirty="0" err="1"/>
              <a:t>of</a:t>
            </a:r>
            <a:r>
              <a:rPr lang="hr-HR" dirty="0"/>
              <a:t> </a:t>
            </a:r>
            <a:r>
              <a:rPr lang="hr-HR" dirty="0" err="1"/>
              <a:t>States</a:t>
            </a:r>
            <a:r>
              <a:rPr lang="hr-HR" dirty="0"/>
              <a:t>, </a:t>
            </a:r>
            <a:r>
              <a:rPr lang="hr-HR" dirty="0" err="1"/>
              <a:t>of</a:t>
            </a:r>
            <a:r>
              <a:rPr lang="hr-HR" dirty="0"/>
              <a:t> </a:t>
            </a:r>
            <a:r>
              <a:rPr lang="hr-HR" dirty="0" err="1"/>
              <a:t>the</a:t>
            </a:r>
            <a:r>
              <a:rPr lang="hr-HR" dirty="0"/>
              <a:t> </a:t>
            </a:r>
            <a:r>
              <a:rPr lang="hr-HR" dirty="0" err="1"/>
              <a:t>prohibition</a:t>
            </a:r>
            <a:r>
              <a:rPr lang="hr-HR" dirty="0"/>
              <a:t> </a:t>
            </a:r>
            <a:r>
              <a:rPr lang="hr-HR" dirty="0" err="1"/>
              <a:t>of</a:t>
            </a:r>
            <a:r>
              <a:rPr lang="hr-HR" dirty="0"/>
              <a:t> </a:t>
            </a:r>
            <a:r>
              <a:rPr lang="hr-HR" dirty="0" err="1"/>
              <a:t>the</a:t>
            </a:r>
            <a:r>
              <a:rPr lang="hr-HR" dirty="0"/>
              <a:t> </a:t>
            </a:r>
            <a:r>
              <a:rPr lang="hr-HR" dirty="0" err="1"/>
              <a:t>threat</a:t>
            </a:r>
            <a:r>
              <a:rPr lang="hr-HR" dirty="0"/>
              <a:t> </a:t>
            </a:r>
            <a:r>
              <a:rPr lang="hr-HR" dirty="0" err="1"/>
              <a:t>or</a:t>
            </a:r>
            <a:r>
              <a:rPr lang="hr-HR" dirty="0"/>
              <a:t> use </a:t>
            </a:r>
            <a:r>
              <a:rPr lang="hr-HR" dirty="0" err="1" smtClean="0"/>
              <a:t>of</a:t>
            </a:r>
            <a:r>
              <a:rPr lang="hr-HR" dirty="0"/>
              <a:t> </a:t>
            </a:r>
            <a:r>
              <a:rPr lang="hr-HR" dirty="0" err="1" smtClean="0"/>
              <a:t>force</a:t>
            </a:r>
            <a:r>
              <a:rPr lang="hr-HR" dirty="0" smtClean="0"/>
              <a:t> </a:t>
            </a:r>
            <a:r>
              <a:rPr lang="hr-HR" dirty="0" err="1"/>
              <a:t>and</a:t>
            </a:r>
            <a:r>
              <a:rPr lang="hr-HR" dirty="0"/>
              <a:t> </a:t>
            </a:r>
            <a:r>
              <a:rPr lang="hr-HR" dirty="0" err="1"/>
              <a:t>of</a:t>
            </a:r>
            <a:r>
              <a:rPr lang="hr-HR" dirty="0"/>
              <a:t> </a:t>
            </a:r>
            <a:r>
              <a:rPr lang="hr-HR" dirty="0" err="1"/>
              <a:t>universal</a:t>
            </a:r>
            <a:r>
              <a:rPr lang="hr-HR" dirty="0"/>
              <a:t> </a:t>
            </a:r>
            <a:r>
              <a:rPr lang="hr-HR" dirty="0" err="1"/>
              <a:t>respect</a:t>
            </a:r>
            <a:r>
              <a:rPr lang="hr-HR" dirty="0"/>
              <a:t> for, </a:t>
            </a:r>
            <a:r>
              <a:rPr lang="hr-HR" dirty="0" err="1"/>
              <a:t>and</a:t>
            </a:r>
            <a:r>
              <a:rPr lang="hr-HR" dirty="0"/>
              <a:t> </a:t>
            </a:r>
            <a:r>
              <a:rPr lang="hr-HR" dirty="0" err="1"/>
              <a:t>observance</a:t>
            </a:r>
            <a:r>
              <a:rPr lang="hr-HR" dirty="0"/>
              <a:t> </a:t>
            </a:r>
            <a:r>
              <a:rPr lang="hr-HR" dirty="0" err="1"/>
              <a:t>of</a:t>
            </a:r>
            <a:r>
              <a:rPr lang="hr-HR" dirty="0"/>
              <a:t>, human </a:t>
            </a:r>
            <a:r>
              <a:rPr lang="hr-HR" dirty="0" err="1"/>
              <a:t>rights</a:t>
            </a:r>
            <a:r>
              <a:rPr lang="hr-HR" dirty="0"/>
              <a:t> </a:t>
            </a:r>
            <a:r>
              <a:rPr lang="hr-HR" dirty="0" err="1"/>
              <a:t>and</a:t>
            </a:r>
            <a:r>
              <a:rPr lang="hr-HR" dirty="0"/>
              <a:t> </a:t>
            </a:r>
            <a:r>
              <a:rPr lang="hr-HR" dirty="0" err="1" smtClean="0"/>
              <a:t>fundamental</a:t>
            </a:r>
            <a:r>
              <a:rPr lang="hr-HR" dirty="0"/>
              <a:t> </a:t>
            </a:r>
            <a:r>
              <a:rPr lang="hr-HR" dirty="0" err="1" smtClean="0"/>
              <a:t>freedoms</a:t>
            </a:r>
            <a:r>
              <a:rPr lang="hr-HR" dirty="0" smtClean="0"/>
              <a:t> </a:t>
            </a:r>
            <a:r>
              <a:rPr lang="hr-HR" dirty="0"/>
              <a:t>for </a:t>
            </a:r>
            <a:r>
              <a:rPr lang="hr-HR" dirty="0" err="1"/>
              <a:t>all</a:t>
            </a:r>
            <a:r>
              <a:rPr lang="hr-HR" dirty="0"/>
              <a:t>,</a:t>
            </a:r>
          </a:p>
          <a:p>
            <a:endParaRPr lang="en-US" dirty="0"/>
          </a:p>
        </p:txBody>
      </p:sp>
    </p:spTree>
    <p:extLst>
      <p:ext uri="{BB962C8B-B14F-4D97-AF65-F5344CB8AC3E}">
        <p14:creationId xmlns:p14="http://schemas.microsoft.com/office/powerpoint/2010/main" val="28740998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sz="2400" b="1" dirty="0"/>
              <a:t>MULTILATERAL</a:t>
            </a:r>
            <a:r>
              <a:rPr lang="hr-HR" sz="2400" dirty="0"/>
              <a:t/>
            </a:r>
            <a:br>
              <a:rPr lang="hr-HR" sz="2400" dirty="0"/>
            </a:br>
            <a:r>
              <a:rPr lang="hr-HR" sz="2400" b="1" dirty="0" err="1"/>
              <a:t>Vienna</a:t>
            </a:r>
            <a:r>
              <a:rPr lang="hr-HR" sz="2400" b="1" dirty="0"/>
              <a:t> </a:t>
            </a:r>
            <a:r>
              <a:rPr lang="hr-HR" sz="2400" b="1" dirty="0" err="1"/>
              <a:t>Convention</a:t>
            </a:r>
            <a:r>
              <a:rPr lang="hr-HR" sz="2400" b="1" dirty="0"/>
              <a:t> on </a:t>
            </a:r>
            <a:r>
              <a:rPr lang="hr-HR" sz="2400" b="1" dirty="0" err="1"/>
              <a:t>the</a:t>
            </a:r>
            <a:r>
              <a:rPr lang="hr-HR" sz="2400" b="1" dirty="0"/>
              <a:t> </a:t>
            </a:r>
            <a:r>
              <a:rPr lang="hr-HR" sz="2400" b="1" dirty="0" err="1"/>
              <a:t>law</a:t>
            </a:r>
            <a:r>
              <a:rPr lang="hr-HR" sz="2400" b="1" dirty="0"/>
              <a:t> </a:t>
            </a:r>
            <a:r>
              <a:rPr lang="hr-HR" sz="2400" b="1" dirty="0" err="1"/>
              <a:t>of</a:t>
            </a:r>
            <a:r>
              <a:rPr lang="hr-HR" sz="2400" b="1" dirty="0"/>
              <a:t> </a:t>
            </a:r>
            <a:r>
              <a:rPr lang="hr-HR" sz="2400" b="1" dirty="0" err="1"/>
              <a:t>treaties</a:t>
            </a:r>
            <a:r>
              <a:rPr lang="hr-HR" sz="2400" b="1" dirty="0"/>
              <a:t> (</a:t>
            </a:r>
            <a:r>
              <a:rPr lang="hr-HR" sz="2400" b="1" dirty="0" err="1"/>
              <a:t>with</a:t>
            </a:r>
            <a:r>
              <a:rPr lang="hr-HR" sz="2400" b="1" dirty="0"/>
              <a:t> </a:t>
            </a:r>
            <a:r>
              <a:rPr lang="hr-HR" sz="2400" b="1" dirty="0" err="1"/>
              <a:t>annex</a:t>
            </a:r>
            <a:r>
              <a:rPr lang="hr-HR" sz="2400" b="1" dirty="0"/>
              <a:t>).</a:t>
            </a:r>
            <a:r>
              <a:rPr lang="hr-HR" sz="2400" dirty="0"/>
              <a:t/>
            </a:r>
            <a:br>
              <a:rPr lang="hr-HR" sz="2400" dirty="0"/>
            </a:br>
            <a:r>
              <a:rPr lang="hr-HR" sz="2400" b="1" dirty="0" err="1"/>
              <a:t>Concluded</a:t>
            </a:r>
            <a:r>
              <a:rPr lang="hr-HR" sz="2400" b="1" dirty="0"/>
              <a:t> at </a:t>
            </a:r>
            <a:r>
              <a:rPr lang="hr-HR" sz="2400" b="1" dirty="0" err="1"/>
              <a:t>Vienna</a:t>
            </a:r>
            <a:r>
              <a:rPr lang="hr-HR" sz="2400" b="1" dirty="0"/>
              <a:t> on 23 May 1969</a:t>
            </a:r>
            <a:endParaRPr lang="en-US" sz="2400" dirty="0"/>
          </a:p>
        </p:txBody>
      </p:sp>
      <p:sp>
        <p:nvSpPr>
          <p:cNvPr id="3" name="Content Placeholder 2"/>
          <p:cNvSpPr>
            <a:spLocks noGrp="1"/>
          </p:cNvSpPr>
          <p:nvPr>
            <p:ph idx="1"/>
          </p:nvPr>
        </p:nvSpPr>
        <p:spPr/>
        <p:txBody>
          <a:bodyPr/>
          <a:lstStyle/>
          <a:p>
            <a:r>
              <a:rPr lang="hr-HR" dirty="0" err="1"/>
              <a:t>Believing</a:t>
            </a:r>
            <a:r>
              <a:rPr lang="hr-HR" dirty="0"/>
              <a:t> </a:t>
            </a:r>
            <a:r>
              <a:rPr lang="hr-HR" dirty="0" err="1"/>
              <a:t>that</a:t>
            </a:r>
            <a:r>
              <a:rPr lang="hr-HR" dirty="0"/>
              <a:t> </a:t>
            </a:r>
            <a:r>
              <a:rPr lang="hr-HR" dirty="0" err="1"/>
              <a:t>the</a:t>
            </a:r>
            <a:r>
              <a:rPr lang="hr-HR" dirty="0"/>
              <a:t> </a:t>
            </a:r>
            <a:r>
              <a:rPr lang="hr-HR" dirty="0" err="1"/>
              <a:t>codification</a:t>
            </a:r>
            <a:r>
              <a:rPr lang="hr-HR" dirty="0"/>
              <a:t> </a:t>
            </a:r>
            <a:r>
              <a:rPr lang="hr-HR" dirty="0" err="1"/>
              <a:t>and</a:t>
            </a:r>
            <a:r>
              <a:rPr lang="hr-HR" dirty="0"/>
              <a:t> </a:t>
            </a:r>
            <a:r>
              <a:rPr lang="hr-HR" dirty="0" err="1"/>
              <a:t>progressive</a:t>
            </a:r>
            <a:r>
              <a:rPr lang="hr-HR" dirty="0"/>
              <a:t> development </a:t>
            </a:r>
            <a:r>
              <a:rPr lang="hr-HR" dirty="0" err="1"/>
              <a:t>of</a:t>
            </a:r>
            <a:r>
              <a:rPr lang="hr-HR" dirty="0"/>
              <a:t> </a:t>
            </a:r>
            <a:r>
              <a:rPr lang="hr-HR" dirty="0" err="1"/>
              <a:t>the</a:t>
            </a:r>
            <a:r>
              <a:rPr lang="hr-HR" dirty="0"/>
              <a:t> </a:t>
            </a:r>
            <a:r>
              <a:rPr lang="hr-HR" dirty="0" err="1"/>
              <a:t>law</a:t>
            </a:r>
            <a:r>
              <a:rPr lang="hr-HR" dirty="0"/>
              <a:t> </a:t>
            </a:r>
            <a:r>
              <a:rPr lang="hr-HR" dirty="0" err="1" smtClean="0"/>
              <a:t>of</a:t>
            </a:r>
            <a:r>
              <a:rPr lang="hr-HR" dirty="0"/>
              <a:t> </a:t>
            </a:r>
            <a:r>
              <a:rPr lang="hr-HR" dirty="0" err="1" smtClean="0"/>
              <a:t>treaties</a:t>
            </a:r>
            <a:r>
              <a:rPr lang="hr-HR" dirty="0" smtClean="0"/>
              <a:t> </a:t>
            </a:r>
            <a:r>
              <a:rPr lang="hr-HR" dirty="0" err="1"/>
              <a:t>achieved</a:t>
            </a:r>
            <a:r>
              <a:rPr lang="hr-HR" dirty="0"/>
              <a:t> </a:t>
            </a:r>
            <a:r>
              <a:rPr lang="hr-HR" dirty="0" err="1"/>
              <a:t>in</a:t>
            </a:r>
            <a:r>
              <a:rPr lang="hr-HR" dirty="0"/>
              <a:t> </a:t>
            </a:r>
            <a:r>
              <a:rPr lang="hr-HR" dirty="0" err="1"/>
              <a:t>the</a:t>
            </a:r>
            <a:r>
              <a:rPr lang="hr-HR" dirty="0"/>
              <a:t> </a:t>
            </a:r>
            <a:r>
              <a:rPr lang="hr-HR" dirty="0" err="1"/>
              <a:t>present</a:t>
            </a:r>
            <a:r>
              <a:rPr lang="hr-HR" dirty="0"/>
              <a:t> </a:t>
            </a:r>
            <a:r>
              <a:rPr lang="hr-HR" dirty="0" err="1"/>
              <a:t>Convention</a:t>
            </a:r>
            <a:r>
              <a:rPr lang="hr-HR" dirty="0"/>
              <a:t> </a:t>
            </a:r>
            <a:r>
              <a:rPr lang="hr-HR" dirty="0" err="1"/>
              <a:t>will</a:t>
            </a:r>
            <a:r>
              <a:rPr lang="hr-HR" dirty="0"/>
              <a:t> </a:t>
            </a:r>
            <a:r>
              <a:rPr lang="hr-HR" dirty="0" err="1"/>
              <a:t>promote</a:t>
            </a:r>
            <a:r>
              <a:rPr lang="hr-HR" dirty="0"/>
              <a:t> </a:t>
            </a:r>
            <a:r>
              <a:rPr lang="hr-HR" dirty="0" err="1"/>
              <a:t>the</a:t>
            </a:r>
            <a:r>
              <a:rPr lang="hr-HR" dirty="0"/>
              <a:t> </a:t>
            </a:r>
            <a:r>
              <a:rPr lang="hr-HR" dirty="0" err="1"/>
              <a:t>purposes</a:t>
            </a:r>
            <a:r>
              <a:rPr lang="hr-HR" dirty="0"/>
              <a:t> </a:t>
            </a:r>
            <a:r>
              <a:rPr lang="hr-HR" dirty="0" err="1"/>
              <a:t>of</a:t>
            </a:r>
            <a:r>
              <a:rPr lang="hr-HR" dirty="0"/>
              <a:t> </a:t>
            </a:r>
            <a:r>
              <a:rPr lang="hr-HR" dirty="0" err="1"/>
              <a:t>the</a:t>
            </a:r>
            <a:r>
              <a:rPr lang="hr-HR" dirty="0"/>
              <a:t> </a:t>
            </a:r>
            <a:r>
              <a:rPr lang="hr-HR" dirty="0" smtClean="0"/>
              <a:t>United Nations </a:t>
            </a:r>
            <a:r>
              <a:rPr lang="hr-HR" dirty="0"/>
              <a:t>set </a:t>
            </a:r>
            <a:r>
              <a:rPr lang="hr-HR" dirty="0" err="1"/>
              <a:t>forth</a:t>
            </a:r>
            <a:r>
              <a:rPr lang="hr-HR" dirty="0"/>
              <a:t> </a:t>
            </a:r>
            <a:r>
              <a:rPr lang="hr-HR" dirty="0" err="1"/>
              <a:t>in</a:t>
            </a:r>
            <a:r>
              <a:rPr lang="hr-HR" dirty="0"/>
              <a:t> </a:t>
            </a:r>
            <a:r>
              <a:rPr lang="hr-HR" dirty="0" err="1"/>
              <a:t>the</a:t>
            </a:r>
            <a:r>
              <a:rPr lang="hr-HR" dirty="0"/>
              <a:t> Charter, </a:t>
            </a:r>
            <a:r>
              <a:rPr lang="hr-HR" dirty="0" err="1"/>
              <a:t>namely</a:t>
            </a:r>
            <a:r>
              <a:rPr lang="hr-HR" dirty="0"/>
              <a:t>, </a:t>
            </a:r>
            <a:r>
              <a:rPr lang="hr-HR" dirty="0" err="1"/>
              <a:t>the</a:t>
            </a:r>
            <a:r>
              <a:rPr lang="hr-HR" dirty="0"/>
              <a:t> </a:t>
            </a:r>
            <a:r>
              <a:rPr lang="hr-HR" dirty="0" err="1"/>
              <a:t>maintenance</a:t>
            </a:r>
            <a:r>
              <a:rPr lang="hr-HR" dirty="0"/>
              <a:t> </a:t>
            </a:r>
            <a:r>
              <a:rPr lang="hr-HR" dirty="0" err="1"/>
              <a:t>of</a:t>
            </a:r>
            <a:r>
              <a:rPr lang="hr-HR" dirty="0"/>
              <a:t> </a:t>
            </a:r>
            <a:r>
              <a:rPr lang="hr-HR" dirty="0" err="1"/>
              <a:t>international</a:t>
            </a:r>
            <a:r>
              <a:rPr lang="hr-HR" dirty="0"/>
              <a:t> </a:t>
            </a:r>
            <a:r>
              <a:rPr lang="hr-HR" dirty="0" err="1"/>
              <a:t>peace</a:t>
            </a:r>
            <a:r>
              <a:rPr lang="hr-HR" dirty="0"/>
              <a:t> </a:t>
            </a:r>
            <a:r>
              <a:rPr lang="hr-HR" dirty="0" err="1" smtClean="0"/>
              <a:t>and</a:t>
            </a:r>
            <a:r>
              <a:rPr lang="hr-HR" dirty="0"/>
              <a:t> </a:t>
            </a:r>
            <a:r>
              <a:rPr lang="hr-HR" dirty="0" err="1" smtClean="0"/>
              <a:t>security</a:t>
            </a:r>
            <a:r>
              <a:rPr lang="hr-HR" dirty="0"/>
              <a:t>, </a:t>
            </a:r>
            <a:r>
              <a:rPr lang="hr-HR" dirty="0" err="1"/>
              <a:t>the</a:t>
            </a:r>
            <a:r>
              <a:rPr lang="hr-HR" dirty="0"/>
              <a:t> development </a:t>
            </a:r>
            <a:r>
              <a:rPr lang="hr-HR" dirty="0" err="1"/>
              <a:t>of</a:t>
            </a:r>
            <a:r>
              <a:rPr lang="hr-HR" dirty="0"/>
              <a:t> </a:t>
            </a:r>
            <a:r>
              <a:rPr lang="hr-HR" dirty="0" err="1"/>
              <a:t>friendly</a:t>
            </a:r>
            <a:r>
              <a:rPr lang="hr-HR" dirty="0"/>
              <a:t> </a:t>
            </a:r>
            <a:r>
              <a:rPr lang="hr-HR" dirty="0" err="1"/>
              <a:t>relations</a:t>
            </a:r>
            <a:r>
              <a:rPr lang="hr-HR" dirty="0"/>
              <a:t> </a:t>
            </a:r>
            <a:r>
              <a:rPr lang="hr-HR" dirty="0" err="1"/>
              <a:t>and</a:t>
            </a:r>
            <a:r>
              <a:rPr lang="hr-HR" dirty="0"/>
              <a:t> </a:t>
            </a:r>
            <a:r>
              <a:rPr lang="hr-HR" dirty="0" err="1"/>
              <a:t>the</a:t>
            </a:r>
            <a:r>
              <a:rPr lang="hr-HR" dirty="0"/>
              <a:t> </a:t>
            </a:r>
            <a:r>
              <a:rPr lang="hr-HR" dirty="0" err="1"/>
              <a:t>achievement</a:t>
            </a:r>
            <a:r>
              <a:rPr lang="hr-HR" dirty="0"/>
              <a:t> </a:t>
            </a:r>
            <a:r>
              <a:rPr lang="hr-HR" dirty="0" err="1"/>
              <a:t>of</a:t>
            </a:r>
            <a:r>
              <a:rPr lang="hr-HR" dirty="0"/>
              <a:t> </a:t>
            </a:r>
            <a:r>
              <a:rPr lang="hr-HR" dirty="0" err="1" smtClean="0"/>
              <a:t>co-operation</a:t>
            </a:r>
            <a:r>
              <a:rPr lang="hr-HR" dirty="0"/>
              <a:t> </a:t>
            </a:r>
            <a:r>
              <a:rPr lang="hr-HR" dirty="0" err="1" smtClean="0"/>
              <a:t>among</a:t>
            </a:r>
            <a:r>
              <a:rPr lang="hr-HR" dirty="0" smtClean="0"/>
              <a:t> </a:t>
            </a:r>
            <a:r>
              <a:rPr lang="hr-HR" dirty="0" err="1"/>
              <a:t>nations</a:t>
            </a:r>
            <a:r>
              <a:rPr lang="hr-HR" dirty="0"/>
              <a:t>,</a:t>
            </a:r>
          </a:p>
          <a:p>
            <a:r>
              <a:rPr lang="hr-HR" dirty="0" err="1"/>
              <a:t>Affirming</a:t>
            </a:r>
            <a:r>
              <a:rPr lang="hr-HR" dirty="0"/>
              <a:t> </a:t>
            </a:r>
            <a:r>
              <a:rPr lang="hr-HR" dirty="0" err="1"/>
              <a:t>that</a:t>
            </a:r>
            <a:r>
              <a:rPr lang="hr-HR" dirty="0"/>
              <a:t> </a:t>
            </a:r>
            <a:r>
              <a:rPr lang="hr-HR" dirty="0" err="1"/>
              <a:t>the</a:t>
            </a:r>
            <a:r>
              <a:rPr lang="hr-HR" dirty="0"/>
              <a:t> </a:t>
            </a:r>
            <a:r>
              <a:rPr lang="hr-HR" dirty="0" err="1"/>
              <a:t>rules</a:t>
            </a:r>
            <a:r>
              <a:rPr lang="hr-HR" dirty="0"/>
              <a:t> </a:t>
            </a:r>
            <a:r>
              <a:rPr lang="hr-HR" dirty="0" err="1"/>
              <a:t>of</a:t>
            </a:r>
            <a:r>
              <a:rPr lang="hr-HR" dirty="0"/>
              <a:t> </a:t>
            </a:r>
            <a:r>
              <a:rPr lang="hr-HR" dirty="0" err="1"/>
              <a:t>customary</a:t>
            </a:r>
            <a:r>
              <a:rPr lang="hr-HR" dirty="0"/>
              <a:t> </a:t>
            </a:r>
            <a:r>
              <a:rPr lang="hr-HR" dirty="0" err="1"/>
              <a:t>international</a:t>
            </a:r>
            <a:r>
              <a:rPr lang="hr-HR" dirty="0"/>
              <a:t> </a:t>
            </a:r>
            <a:r>
              <a:rPr lang="hr-HR" dirty="0" err="1"/>
              <a:t>law</a:t>
            </a:r>
            <a:r>
              <a:rPr lang="hr-HR" dirty="0"/>
              <a:t> </a:t>
            </a:r>
            <a:r>
              <a:rPr lang="hr-HR" dirty="0" err="1"/>
              <a:t>will</a:t>
            </a:r>
            <a:r>
              <a:rPr lang="hr-HR" dirty="0"/>
              <a:t> </a:t>
            </a:r>
            <a:r>
              <a:rPr lang="hr-HR" dirty="0" err="1"/>
              <a:t>continue</a:t>
            </a:r>
            <a:r>
              <a:rPr lang="hr-HR" dirty="0"/>
              <a:t> to </a:t>
            </a:r>
            <a:r>
              <a:rPr lang="hr-HR" dirty="0" err="1" smtClean="0"/>
              <a:t>govern</a:t>
            </a:r>
            <a:r>
              <a:rPr lang="hr-HR" dirty="0"/>
              <a:t> </a:t>
            </a:r>
            <a:r>
              <a:rPr lang="hr-HR" dirty="0" err="1" smtClean="0"/>
              <a:t>questions</a:t>
            </a:r>
            <a:r>
              <a:rPr lang="hr-HR" dirty="0" smtClean="0"/>
              <a:t> </a:t>
            </a:r>
            <a:r>
              <a:rPr lang="hr-HR" dirty="0" err="1"/>
              <a:t>not</a:t>
            </a:r>
            <a:r>
              <a:rPr lang="hr-HR" dirty="0"/>
              <a:t> </a:t>
            </a:r>
            <a:r>
              <a:rPr lang="hr-HR" dirty="0" err="1"/>
              <a:t>regulated</a:t>
            </a:r>
            <a:r>
              <a:rPr lang="hr-HR" dirty="0"/>
              <a:t> </a:t>
            </a:r>
            <a:r>
              <a:rPr lang="hr-HR" dirty="0" err="1"/>
              <a:t>by</a:t>
            </a:r>
            <a:r>
              <a:rPr lang="hr-HR" dirty="0"/>
              <a:t> </a:t>
            </a:r>
            <a:r>
              <a:rPr lang="hr-HR" dirty="0" err="1"/>
              <a:t>the</a:t>
            </a:r>
            <a:r>
              <a:rPr lang="hr-HR" dirty="0"/>
              <a:t> </a:t>
            </a:r>
            <a:r>
              <a:rPr lang="hr-HR" dirty="0" err="1"/>
              <a:t>provisions</a:t>
            </a:r>
            <a:r>
              <a:rPr lang="hr-HR" dirty="0"/>
              <a:t> </a:t>
            </a:r>
            <a:r>
              <a:rPr lang="hr-HR" dirty="0" err="1"/>
              <a:t>of</a:t>
            </a:r>
            <a:r>
              <a:rPr lang="hr-HR" dirty="0"/>
              <a:t> </a:t>
            </a:r>
            <a:r>
              <a:rPr lang="hr-HR" dirty="0" err="1"/>
              <a:t>the</a:t>
            </a:r>
            <a:r>
              <a:rPr lang="hr-HR" dirty="0"/>
              <a:t> </a:t>
            </a:r>
            <a:r>
              <a:rPr lang="hr-HR" dirty="0" err="1"/>
              <a:t>present</a:t>
            </a:r>
            <a:r>
              <a:rPr lang="hr-HR" dirty="0"/>
              <a:t> </a:t>
            </a:r>
            <a:r>
              <a:rPr lang="hr-HR" dirty="0" err="1"/>
              <a:t>Convention</a:t>
            </a:r>
            <a:r>
              <a:rPr lang="hr-HR" dirty="0"/>
              <a:t>,</a:t>
            </a:r>
          </a:p>
          <a:p>
            <a:r>
              <a:rPr lang="hr-HR" dirty="0"/>
              <a:t> </a:t>
            </a:r>
          </a:p>
          <a:p>
            <a:r>
              <a:rPr lang="hr-HR" dirty="0" err="1"/>
              <a:t>Have</a:t>
            </a:r>
            <a:r>
              <a:rPr lang="hr-HR" dirty="0"/>
              <a:t> </a:t>
            </a:r>
            <a:r>
              <a:rPr lang="hr-HR" dirty="0" err="1"/>
              <a:t>agreed</a:t>
            </a:r>
            <a:r>
              <a:rPr lang="hr-HR" dirty="0"/>
              <a:t> as </a:t>
            </a:r>
            <a:r>
              <a:rPr lang="hr-HR" dirty="0" err="1"/>
              <a:t>follows</a:t>
            </a:r>
            <a:r>
              <a:rPr lang="hr-HR" dirty="0"/>
              <a:t>:</a:t>
            </a:r>
          </a:p>
          <a:p>
            <a:endParaRPr lang="en-US" dirty="0"/>
          </a:p>
        </p:txBody>
      </p:sp>
    </p:spTree>
    <p:extLst>
      <p:ext uri="{BB962C8B-B14F-4D97-AF65-F5344CB8AC3E}">
        <p14:creationId xmlns:p14="http://schemas.microsoft.com/office/powerpoint/2010/main" val="21650851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sz="1800" b="1" dirty="0"/>
              <a:t>PART I. INTRODUCTION</a:t>
            </a:r>
            <a:r>
              <a:rPr lang="hr-HR" sz="1800" dirty="0"/>
              <a:t/>
            </a:r>
            <a:br>
              <a:rPr lang="hr-HR" sz="1800" dirty="0"/>
            </a:br>
            <a:r>
              <a:rPr lang="hr-HR" sz="1800" b="1" dirty="0"/>
              <a:t> </a:t>
            </a:r>
            <a:r>
              <a:rPr lang="hr-HR" sz="1800" dirty="0"/>
              <a:t/>
            </a:r>
            <a:br>
              <a:rPr lang="hr-HR" sz="1800" dirty="0"/>
            </a:br>
            <a:r>
              <a:rPr lang="hr-HR" sz="1800" b="1" i="1" dirty="0" err="1"/>
              <a:t>Article</a:t>
            </a:r>
            <a:r>
              <a:rPr lang="hr-HR" sz="1800" b="1" i="1" dirty="0"/>
              <a:t> 1. </a:t>
            </a:r>
            <a:r>
              <a:rPr lang="hr-HR" sz="1800" b="1" dirty="0"/>
              <a:t>SCOPE OF THE PRESENT CONVENTION</a:t>
            </a:r>
            <a:r>
              <a:rPr lang="hr-HR" sz="1800" dirty="0"/>
              <a:t/>
            </a:r>
            <a:br>
              <a:rPr lang="hr-HR" sz="1800" dirty="0"/>
            </a:br>
            <a:endParaRPr lang="en-US" sz="1800" dirty="0"/>
          </a:p>
        </p:txBody>
      </p:sp>
      <p:sp>
        <p:nvSpPr>
          <p:cNvPr id="3" name="Content Placeholder 2"/>
          <p:cNvSpPr>
            <a:spLocks noGrp="1"/>
          </p:cNvSpPr>
          <p:nvPr>
            <p:ph idx="1"/>
          </p:nvPr>
        </p:nvSpPr>
        <p:spPr/>
        <p:txBody>
          <a:bodyPr/>
          <a:lstStyle/>
          <a:p>
            <a:r>
              <a:rPr lang="hr-HR" dirty="0" err="1"/>
              <a:t>The</a:t>
            </a:r>
            <a:r>
              <a:rPr lang="hr-HR" dirty="0"/>
              <a:t> </a:t>
            </a:r>
            <a:r>
              <a:rPr lang="hr-HR" dirty="0" err="1"/>
              <a:t>present</a:t>
            </a:r>
            <a:r>
              <a:rPr lang="hr-HR" dirty="0"/>
              <a:t> </a:t>
            </a:r>
            <a:r>
              <a:rPr lang="hr-HR" dirty="0" err="1"/>
              <a:t>Convention</a:t>
            </a:r>
            <a:r>
              <a:rPr lang="hr-HR" dirty="0"/>
              <a:t> </a:t>
            </a:r>
            <a:r>
              <a:rPr lang="hr-HR" dirty="0" err="1"/>
              <a:t>applies</a:t>
            </a:r>
            <a:r>
              <a:rPr lang="hr-HR" dirty="0"/>
              <a:t> to </a:t>
            </a:r>
            <a:r>
              <a:rPr lang="hr-HR" dirty="0" err="1"/>
              <a:t>treaties</a:t>
            </a:r>
            <a:r>
              <a:rPr lang="hr-HR" dirty="0"/>
              <a:t> </a:t>
            </a:r>
            <a:r>
              <a:rPr lang="hr-HR" dirty="0" err="1"/>
              <a:t>between</a:t>
            </a:r>
            <a:r>
              <a:rPr lang="hr-HR" dirty="0"/>
              <a:t> </a:t>
            </a:r>
            <a:r>
              <a:rPr lang="hr-HR" dirty="0" err="1"/>
              <a:t>States</a:t>
            </a:r>
            <a:endParaRPr lang="hr-HR" dirty="0"/>
          </a:p>
          <a:p>
            <a:r>
              <a:rPr lang="hr-HR" dirty="0"/>
              <a:t>.</a:t>
            </a:r>
          </a:p>
          <a:p>
            <a:endParaRPr lang="en-US" dirty="0"/>
          </a:p>
        </p:txBody>
      </p:sp>
    </p:spTree>
    <p:extLst>
      <p:ext uri="{BB962C8B-B14F-4D97-AF65-F5344CB8AC3E}">
        <p14:creationId xmlns:p14="http://schemas.microsoft.com/office/powerpoint/2010/main" val="22833017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i="1" dirty="0" err="1"/>
              <a:t>Article</a:t>
            </a:r>
            <a:r>
              <a:rPr lang="hr-HR" i="1" dirty="0"/>
              <a:t> 2. </a:t>
            </a:r>
            <a:r>
              <a:rPr lang="hr-HR" dirty="0"/>
              <a:t>USE OF TERMS</a:t>
            </a:r>
            <a:br>
              <a:rPr lang="hr-HR" dirty="0"/>
            </a:br>
            <a:r>
              <a:rPr lang="hr-HR" dirty="0"/>
              <a:t> </a:t>
            </a:r>
            <a:br>
              <a:rPr lang="hr-HR" dirty="0"/>
            </a:br>
            <a:endParaRPr lang="en-US" dirty="0"/>
          </a:p>
        </p:txBody>
      </p:sp>
      <p:sp>
        <p:nvSpPr>
          <p:cNvPr id="3" name="Content Placeholder 2"/>
          <p:cNvSpPr>
            <a:spLocks noGrp="1"/>
          </p:cNvSpPr>
          <p:nvPr>
            <p:ph idx="1"/>
          </p:nvPr>
        </p:nvSpPr>
        <p:spPr/>
        <p:txBody>
          <a:bodyPr>
            <a:normAutofit/>
          </a:bodyPr>
          <a:lstStyle/>
          <a:p>
            <a:r>
              <a:rPr lang="hr-HR" dirty="0"/>
              <a:t>1. For </a:t>
            </a:r>
            <a:r>
              <a:rPr lang="hr-HR" dirty="0" err="1"/>
              <a:t>the</a:t>
            </a:r>
            <a:r>
              <a:rPr lang="hr-HR" dirty="0"/>
              <a:t> </a:t>
            </a:r>
            <a:r>
              <a:rPr lang="hr-HR" dirty="0" err="1"/>
              <a:t>purposes</a:t>
            </a:r>
            <a:r>
              <a:rPr lang="hr-HR" dirty="0"/>
              <a:t> </a:t>
            </a:r>
            <a:r>
              <a:rPr lang="hr-HR" dirty="0" err="1"/>
              <a:t>of</a:t>
            </a:r>
            <a:r>
              <a:rPr lang="hr-HR" dirty="0"/>
              <a:t> </a:t>
            </a:r>
            <a:r>
              <a:rPr lang="hr-HR" dirty="0" err="1"/>
              <a:t>the</a:t>
            </a:r>
            <a:r>
              <a:rPr lang="hr-HR" dirty="0"/>
              <a:t> </a:t>
            </a:r>
            <a:r>
              <a:rPr lang="hr-HR" dirty="0" err="1"/>
              <a:t>present</a:t>
            </a:r>
            <a:r>
              <a:rPr lang="hr-HR" dirty="0"/>
              <a:t> </a:t>
            </a:r>
            <a:r>
              <a:rPr lang="hr-HR" dirty="0" err="1"/>
              <a:t>Convention</a:t>
            </a:r>
            <a:r>
              <a:rPr lang="hr-HR" dirty="0"/>
              <a:t>:</a:t>
            </a:r>
          </a:p>
          <a:p>
            <a:r>
              <a:rPr lang="hr-HR" dirty="0"/>
              <a:t> </a:t>
            </a:r>
          </a:p>
          <a:p>
            <a:r>
              <a:rPr lang="hr-HR" i="1" dirty="0"/>
              <a:t>(a) </a:t>
            </a:r>
            <a:r>
              <a:rPr lang="hr-HR" dirty="0"/>
              <a:t>"</a:t>
            </a:r>
            <a:r>
              <a:rPr lang="hr-HR" dirty="0" err="1"/>
              <a:t>Treaty</a:t>
            </a:r>
            <a:r>
              <a:rPr lang="hr-HR" dirty="0"/>
              <a:t>" </a:t>
            </a:r>
            <a:r>
              <a:rPr lang="hr-HR" dirty="0" err="1"/>
              <a:t>means</a:t>
            </a:r>
            <a:r>
              <a:rPr lang="hr-HR" dirty="0"/>
              <a:t> </a:t>
            </a:r>
            <a:r>
              <a:rPr lang="hr-HR" dirty="0" err="1"/>
              <a:t>an</a:t>
            </a:r>
            <a:r>
              <a:rPr lang="hr-HR" dirty="0"/>
              <a:t> </a:t>
            </a:r>
            <a:r>
              <a:rPr lang="hr-HR" dirty="0" err="1"/>
              <a:t>international</a:t>
            </a:r>
            <a:r>
              <a:rPr lang="hr-HR" dirty="0"/>
              <a:t> </a:t>
            </a:r>
            <a:r>
              <a:rPr lang="hr-HR" dirty="0" err="1"/>
              <a:t>agreement</a:t>
            </a:r>
            <a:r>
              <a:rPr lang="hr-HR" dirty="0"/>
              <a:t> </a:t>
            </a:r>
            <a:r>
              <a:rPr lang="hr-HR" dirty="0" err="1"/>
              <a:t>concluded</a:t>
            </a:r>
            <a:r>
              <a:rPr lang="hr-HR" dirty="0"/>
              <a:t> </a:t>
            </a:r>
            <a:r>
              <a:rPr lang="hr-HR" dirty="0" err="1"/>
              <a:t>between</a:t>
            </a:r>
            <a:r>
              <a:rPr lang="hr-HR" dirty="0"/>
              <a:t> </a:t>
            </a:r>
            <a:r>
              <a:rPr lang="hr-HR" dirty="0" err="1"/>
              <a:t>States</a:t>
            </a:r>
            <a:r>
              <a:rPr lang="hr-HR" dirty="0"/>
              <a:t> </a:t>
            </a:r>
            <a:r>
              <a:rPr lang="hr-HR" dirty="0" err="1" smtClean="0"/>
              <a:t>in</a:t>
            </a:r>
            <a:r>
              <a:rPr lang="hr-HR" dirty="0"/>
              <a:t> </a:t>
            </a:r>
            <a:r>
              <a:rPr lang="hr-HR" dirty="0" err="1" smtClean="0"/>
              <a:t>written</a:t>
            </a:r>
            <a:r>
              <a:rPr lang="hr-HR" dirty="0" smtClean="0"/>
              <a:t> </a:t>
            </a:r>
            <a:r>
              <a:rPr lang="hr-HR" dirty="0" err="1"/>
              <a:t>form</a:t>
            </a:r>
            <a:r>
              <a:rPr lang="hr-HR" dirty="0"/>
              <a:t> </a:t>
            </a:r>
            <a:r>
              <a:rPr lang="hr-HR" dirty="0" err="1"/>
              <a:t>and</a:t>
            </a:r>
            <a:r>
              <a:rPr lang="hr-HR" dirty="0"/>
              <a:t> </a:t>
            </a:r>
            <a:r>
              <a:rPr lang="hr-HR" dirty="0" err="1"/>
              <a:t>governed</a:t>
            </a:r>
            <a:r>
              <a:rPr lang="hr-HR" dirty="0"/>
              <a:t> </a:t>
            </a:r>
            <a:r>
              <a:rPr lang="hr-HR" dirty="0" err="1"/>
              <a:t>by</a:t>
            </a:r>
            <a:r>
              <a:rPr lang="hr-HR" dirty="0"/>
              <a:t> </a:t>
            </a:r>
            <a:r>
              <a:rPr lang="hr-HR" dirty="0" err="1"/>
              <a:t>international</a:t>
            </a:r>
            <a:r>
              <a:rPr lang="hr-HR" dirty="0"/>
              <a:t> </a:t>
            </a:r>
            <a:r>
              <a:rPr lang="hr-HR" dirty="0" err="1"/>
              <a:t>law</a:t>
            </a:r>
            <a:r>
              <a:rPr lang="hr-HR" dirty="0"/>
              <a:t>, </a:t>
            </a:r>
            <a:r>
              <a:rPr lang="hr-HR" dirty="0" err="1"/>
              <a:t>whether</a:t>
            </a:r>
            <a:r>
              <a:rPr lang="hr-HR" dirty="0"/>
              <a:t> </a:t>
            </a:r>
            <a:r>
              <a:rPr lang="hr-HR" dirty="0" err="1"/>
              <a:t>embodied</a:t>
            </a:r>
            <a:r>
              <a:rPr lang="hr-HR" dirty="0"/>
              <a:t> </a:t>
            </a:r>
            <a:r>
              <a:rPr lang="hr-HR" dirty="0" err="1"/>
              <a:t>in</a:t>
            </a:r>
            <a:r>
              <a:rPr lang="hr-HR" dirty="0"/>
              <a:t> a single instrument </a:t>
            </a:r>
            <a:r>
              <a:rPr lang="hr-HR" dirty="0" err="1"/>
              <a:t>or</a:t>
            </a:r>
            <a:r>
              <a:rPr lang="hr-HR" dirty="0"/>
              <a:t> </a:t>
            </a:r>
            <a:r>
              <a:rPr lang="hr-HR" dirty="0" err="1"/>
              <a:t>in</a:t>
            </a:r>
            <a:r>
              <a:rPr lang="hr-HR" dirty="0"/>
              <a:t> </a:t>
            </a:r>
            <a:r>
              <a:rPr lang="hr-HR" dirty="0" err="1"/>
              <a:t>two</a:t>
            </a:r>
            <a:r>
              <a:rPr lang="hr-HR" dirty="0"/>
              <a:t> </a:t>
            </a:r>
            <a:r>
              <a:rPr lang="hr-HR" dirty="0" err="1"/>
              <a:t>or</a:t>
            </a:r>
            <a:r>
              <a:rPr lang="hr-HR" dirty="0"/>
              <a:t> more </a:t>
            </a:r>
            <a:r>
              <a:rPr lang="hr-HR" dirty="0" err="1"/>
              <a:t>related</a:t>
            </a:r>
            <a:r>
              <a:rPr lang="hr-HR" dirty="0"/>
              <a:t> </a:t>
            </a:r>
            <a:r>
              <a:rPr lang="hr-HR" dirty="0" err="1"/>
              <a:t>instruments</a:t>
            </a:r>
            <a:r>
              <a:rPr lang="hr-HR" dirty="0"/>
              <a:t> </a:t>
            </a:r>
            <a:r>
              <a:rPr lang="hr-HR" dirty="0" err="1"/>
              <a:t>and</a:t>
            </a:r>
            <a:r>
              <a:rPr lang="hr-HR" dirty="0"/>
              <a:t> </a:t>
            </a:r>
            <a:r>
              <a:rPr lang="hr-HR" dirty="0" err="1"/>
              <a:t>whatever</a:t>
            </a:r>
            <a:r>
              <a:rPr lang="hr-HR" dirty="0"/>
              <a:t> </a:t>
            </a:r>
            <a:r>
              <a:rPr lang="hr-HR" dirty="0" err="1"/>
              <a:t>its</a:t>
            </a:r>
            <a:r>
              <a:rPr lang="hr-HR" dirty="0"/>
              <a:t> </a:t>
            </a:r>
            <a:r>
              <a:rPr lang="hr-HR" dirty="0" err="1"/>
              <a:t>particular</a:t>
            </a:r>
            <a:r>
              <a:rPr lang="hr-HR" dirty="0"/>
              <a:t> </a:t>
            </a:r>
            <a:r>
              <a:rPr lang="hr-HR" dirty="0" err="1"/>
              <a:t>designation</a:t>
            </a:r>
            <a:r>
              <a:rPr lang="hr-HR" dirty="0"/>
              <a:t>;</a:t>
            </a:r>
          </a:p>
          <a:p>
            <a:r>
              <a:rPr lang="hr-HR" dirty="0"/>
              <a:t> </a:t>
            </a:r>
          </a:p>
          <a:p>
            <a:r>
              <a:rPr lang="hr-HR" i="1" dirty="0"/>
              <a:t>(b) </a:t>
            </a:r>
            <a:r>
              <a:rPr lang="hr-HR" dirty="0"/>
              <a:t>"</a:t>
            </a:r>
            <a:r>
              <a:rPr lang="hr-HR" dirty="0" err="1"/>
              <a:t>Ratification</a:t>
            </a:r>
            <a:r>
              <a:rPr lang="hr-HR" dirty="0"/>
              <a:t>", "</a:t>
            </a:r>
            <a:r>
              <a:rPr lang="hr-HR" dirty="0" err="1"/>
              <a:t>acceptance</a:t>
            </a:r>
            <a:r>
              <a:rPr lang="hr-HR" dirty="0"/>
              <a:t>", "</a:t>
            </a:r>
            <a:r>
              <a:rPr lang="hr-HR" dirty="0" err="1"/>
              <a:t>approval</a:t>
            </a:r>
            <a:r>
              <a:rPr lang="hr-HR" dirty="0"/>
              <a:t>" </a:t>
            </a:r>
            <a:r>
              <a:rPr lang="hr-HR" dirty="0" err="1"/>
              <a:t>and</a:t>
            </a:r>
            <a:r>
              <a:rPr lang="hr-HR" dirty="0"/>
              <a:t> "</a:t>
            </a:r>
            <a:r>
              <a:rPr lang="hr-HR" dirty="0" err="1"/>
              <a:t>accession</a:t>
            </a:r>
            <a:r>
              <a:rPr lang="hr-HR" dirty="0"/>
              <a:t>" </a:t>
            </a:r>
            <a:r>
              <a:rPr lang="hr-HR" dirty="0" err="1"/>
              <a:t>mean</a:t>
            </a:r>
            <a:r>
              <a:rPr lang="hr-HR" dirty="0"/>
              <a:t> </a:t>
            </a:r>
            <a:r>
              <a:rPr lang="hr-HR" dirty="0" err="1"/>
              <a:t>in</a:t>
            </a:r>
            <a:r>
              <a:rPr lang="hr-HR" dirty="0"/>
              <a:t> </a:t>
            </a:r>
            <a:r>
              <a:rPr lang="hr-HR" dirty="0" err="1" smtClean="0"/>
              <a:t>each</a:t>
            </a:r>
            <a:r>
              <a:rPr lang="hr-HR" dirty="0"/>
              <a:t> </a:t>
            </a:r>
            <a:r>
              <a:rPr lang="hr-HR" dirty="0" err="1" smtClean="0"/>
              <a:t>case</a:t>
            </a:r>
            <a:r>
              <a:rPr lang="hr-HR" dirty="0" smtClean="0"/>
              <a:t> </a:t>
            </a:r>
            <a:r>
              <a:rPr lang="hr-HR" dirty="0" err="1"/>
              <a:t>the</a:t>
            </a:r>
            <a:r>
              <a:rPr lang="hr-HR" dirty="0"/>
              <a:t> </a:t>
            </a:r>
            <a:r>
              <a:rPr lang="hr-HR" dirty="0" err="1"/>
              <a:t>international</a:t>
            </a:r>
            <a:r>
              <a:rPr lang="hr-HR" dirty="0"/>
              <a:t> </a:t>
            </a:r>
            <a:r>
              <a:rPr lang="hr-HR" dirty="0" err="1"/>
              <a:t>act</a:t>
            </a:r>
            <a:r>
              <a:rPr lang="hr-HR" dirty="0"/>
              <a:t> </a:t>
            </a:r>
            <a:r>
              <a:rPr lang="hr-HR" dirty="0" err="1"/>
              <a:t>so</a:t>
            </a:r>
            <a:r>
              <a:rPr lang="hr-HR" dirty="0"/>
              <a:t> </a:t>
            </a:r>
            <a:r>
              <a:rPr lang="hr-HR" dirty="0" err="1"/>
              <a:t>named</a:t>
            </a:r>
            <a:r>
              <a:rPr lang="hr-HR" dirty="0"/>
              <a:t> </a:t>
            </a:r>
            <a:r>
              <a:rPr lang="hr-HR" dirty="0" err="1"/>
              <a:t>whereby</a:t>
            </a:r>
            <a:r>
              <a:rPr lang="hr-HR" dirty="0"/>
              <a:t> a State </a:t>
            </a:r>
            <a:r>
              <a:rPr lang="hr-HR" dirty="0" err="1"/>
              <a:t>establishes</a:t>
            </a:r>
            <a:r>
              <a:rPr lang="hr-HR" dirty="0"/>
              <a:t> on </a:t>
            </a:r>
            <a:r>
              <a:rPr lang="hr-HR" dirty="0" err="1"/>
              <a:t>the</a:t>
            </a:r>
            <a:r>
              <a:rPr lang="hr-HR" dirty="0"/>
              <a:t> </a:t>
            </a:r>
            <a:r>
              <a:rPr lang="hr-HR" dirty="0" err="1" smtClean="0"/>
              <a:t>international</a:t>
            </a:r>
            <a:r>
              <a:rPr lang="hr-HR" dirty="0"/>
              <a:t> </a:t>
            </a:r>
            <a:r>
              <a:rPr lang="hr-HR" dirty="0" smtClean="0"/>
              <a:t>plane </a:t>
            </a:r>
            <a:r>
              <a:rPr lang="hr-HR" dirty="0" err="1"/>
              <a:t>its</a:t>
            </a:r>
            <a:r>
              <a:rPr lang="hr-HR" dirty="0"/>
              <a:t> </a:t>
            </a:r>
            <a:r>
              <a:rPr lang="hr-HR" dirty="0" err="1"/>
              <a:t>consent</a:t>
            </a:r>
            <a:r>
              <a:rPr lang="hr-HR" dirty="0"/>
              <a:t> to </a:t>
            </a:r>
            <a:r>
              <a:rPr lang="hr-HR" dirty="0" err="1"/>
              <a:t>be</a:t>
            </a:r>
            <a:r>
              <a:rPr lang="hr-HR" dirty="0"/>
              <a:t> </a:t>
            </a:r>
            <a:r>
              <a:rPr lang="hr-HR" dirty="0" err="1"/>
              <a:t>bound</a:t>
            </a:r>
            <a:r>
              <a:rPr lang="hr-HR" dirty="0"/>
              <a:t> </a:t>
            </a:r>
            <a:r>
              <a:rPr lang="hr-HR" dirty="0" err="1"/>
              <a:t>by</a:t>
            </a:r>
            <a:r>
              <a:rPr lang="hr-HR" dirty="0"/>
              <a:t> a </a:t>
            </a:r>
            <a:r>
              <a:rPr lang="hr-HR" dirty="0" err="1"/>
              <a:t>treaty</a:t>
            </a:r>
            <a:endParaRPr lang="en-US" dirty="0"/>
          </a:p>
        </p:txBody>
      </p:sp>
    </p:spTree>
    <p:extLst>
      <p:ext uri="{BB962C8B-B14F-4D97-AF65-F5344CB8AC3E}">
        <p14:creationId xmlns:p14="http://schemas.microsoft.com/office/powerpoint/2010/main" val="10772232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Use </a:t>
            </a:r>
            <a:r>
              <a:rPr lang="hr-HR" dirty="0" err="1" smtClean="0"/>
              <a:t>of</a:t>
            </a:r>
            <a:r>
              <a:rPr lang="hr-HR" dirty="0" smtClean="0"/>
              <a:t> </a:t>
            </a:r>
            <a:r>
              <a:rPr lang="hr-HR" dirty="0" err="1" smtClean="0"/>
              <a:t>terms</a:t>
            </a:r>
            <a:endParaRPr lang="en-US" dirty="0"/>
          </a:p>
        </p:txBody>
      </p:sp>
      <p:sp>
        <p:nvSpPr>
          <p:cNvPr id="3" name="Content Placeholder 2"/>
          <p:cNvSpPr>
            <a:spLocks noGrp="1"/>
          </p:cNvSpPr>
          <p:nvPr>
            <p:ph idx="1"/>
          </p:nvPr>
        </p:nvSpPr>
        <p:spPr/>
        <p:txBody>
          <a:bodyPr/>
          <a:lstStyle/>
          <a:p>
            <a:r>
              <a:rPr lang="hr-HR" dirty="0"/>
              <a:t>(c) "</a:t>
            </a:r>
            <a:r>
              <a:rPr lang="hr-HR" dirty="0" err="1"/>
              <a:t>Full</a:t>
            </a:r>
            <a:r>
              <a:rPr lang="hr-HR" dirty="0"/>
              <a:t> </a:t>
            </a:r>
            <a:r>
              <a:rPr lang="hr-HR" dirty="0" err="1"/>
              <a:t>powers</a:t>
            </a:r>
            <a:r>
              <a:rPr lang="hr-HR" dirty="0"/>
              <a:t>" </a:t>
            </a:r>
            <a:r>
              <a:rPr lang="hr-HR" dirty="0" err="1"/>
              <a:t>means</a:t>
            </a:r>
            <a:r>
              <a:rPr lang="hr-HR" dirty="0"/>
              <a:t> a </a:t>
            </a:r>
            <a:r>
              <a:rPr lang="hr-HR" dirty="0" err="1"/>
              <a:t>document</a:t>
            </a:r>
            <a:r>
              <a:rPr lang="hr-HR" dirty="0"/>
              <a:t> </a:t>
            </a:r>
            <a:r>
              <a:rPr lang="hr-HR" dirty="0" err="1"/>
              <a:t>emanating</a:t>
            </a:r>
            <a:r>
              <a:rPr lang="hr-HR" dirty="0"/>
              <a:t> </a:t>
            </a:r>
            <a:r>
              <a:rPr lang="hr-HR" dirty="0" err="1"/>
              <a:t>from</a:t>
            </a:r>
            <a:r>
              <a:rPr lang="hr-HR" dirty="0"/>
              <a:t> </a:t>
            </a:r>
            <a:r>
              <a:rPr lang="hr-HR" dirty="0" err="1"/>
              <a:t>the</a:t>
            </a:r>
            <a:r>
              <a:rPr lang="hr-HR" dirty="0"/>
              <a:t> </a:t>
            </a:r>
            <a:r>
              <a:rPr lang="hr-HR" dirty="0" err="1"/>
              <a:t>competent</a:t>
            </a:r>
            <a:r>
              <a:rPr lang="hr-HR" dirty="0"/>
              <a:t> </a:t>
            </a:r>
            <a:r>
              <a:rPr lang="hr-HR" dirty="0" err="1" smtClean="0"/>
              <a:t>authority</a:t>
            </a:r>
            <a:r>
              <a:rPr lang="hr-HR" dirty="0"/>
              <a:t> </a:t>
            </a:r>
            <a:r>
              <a:rPr lang="hr-HR" dirty="0" err="1" smtClean="0"/>
              <a:t>of</a:t>
            </a:r>
            <a:r>
              <a:rPr lang="hr-HR" dirty="0" smtClean="0"/>
              <a:t> </a:t>
            </a:r>
            <a:r>
              <a:rPr lang="hr-HR" dirty="0"/>
              <a:t>a State </a:t>
            </a:r>
            <a:r>
              <a:rPr lang="hr-HR" dirty="0" err="1"/>
              <a:t>designating</a:t>
            </a:r>
            <a:r>
              <a:rPr lang="hr-HR" dirty="0"/>
              <a:t> a </a:t>
            </a:r>
            <a:r>
              <a:rPr lang="hr-HR" dirty="0" err="1"/>
              <a:t>person</a:t>
            </a:r>
            <a:r>
              <a:rPr lang="hr-HR" dirty="0"/>
              <a:t> </a:t>
            </a:r>
            <a:r>
              <a:rPr lang="hr-HR" dirty="0" err="1"/>
              <a:t>or</a:t>
            </a:r>
            <a:r>
              <a:rPr lang="hr-HR" dirty="0"/>
              <a:t> </a:t>
            </a:r>
            <a:r>
              <a:rPr lang="hr-HR" dirty="0" err="1"/>
              <a:t>persons</a:t>
            </a:r>
            <a:r>
              <a:rPr lang="hr-HR" dirty="0"/>
              <a:t> to </a:t>
            </a:r>
            <a:r>
              <a:rPr lang="hr-HR" dirty="0" err="1"/>
              <a:t>represent</a:t>
            </a:r>
            <a:r>
              <a:rPr lang="hr-HR" dirty="0"/>
              <a:t> </a:t>
            </a:r>
            <a:r>
              <a:rPr lang="hr-HR" dirty="0" err="1"/>
              <a:t>the</a:t>
            </a:r>
            <a:r>
              <a:rPr lang="hr-HR" dirty="0"/>
              <a:t> State for </a:t>
            </a:r>
            <a:r>
              <a:rPr lang="hr-HR" dirty="0" err="1" smtClean="0"/>
              <a:t>negotiating</a:t>
            </a:r>
            <a:r>
              <a:rPr lang="hr-HR" dirty="0" smtClean="0"/>
              <a:t>, </a:t>
            </a:r>
            <a:r>
              <a:rPr lang="hr-HR" dirty="0" err="1" smtClean="0"/>
              <a:t>adopting</a:t>
            </a:r>
            <a:r>
              <a:rPr lang="hr-HR" dirty="0" smtClean="0"/>
              <a:t> </a:t>
            </a:r>
            <a:r>
              <a:rPr lang="hr-HR" dirty="0" err="1"/>
              <a:t>or</a:t>
            </a:r>
            <a:r>
              <a:rPr lang="hr-HR" dirty="0"/>
              <a:t> </a:t>
            </a:r>
            <a:r>
              <a:rPr lang="hr-HR" dirty="0" err="1"/>
              <a:t>authenticating</a:t>
            </a:r>
            <a:r>
              <a:rPr lang="hr-HR" dirty="0"/>
              <a:t> </a:t>
            </a:r>
            <a:r>
              <a:rPr lang="hr-HR" dirty="0" err="1"/>
              <a:t>the</a:t>
            </a:r>
            <a:r>
              <a:rPr lang="hr-HR" dirty="0"/>
              <a:t> </a:t>
            </a:r>
            <a:r>
              <a:rPr lang="hr-HR" dirty="0" err="1"/>
              <a:t>text</a:t>
            </a:r>
            <a:r>
              <a:rPr lang="hr-HR" dirty="0"/>
              <a:t> </a:t>
            </a:r>
            <a:r>
              <a:rPr lang="hr-HR" dirty="0" err="1"/>
              <a:t>of</a:t>
            </a:r>
            <a:r>
              <a:rPr lang="hr-HR" dirty="0"/>
              <a:t> a </a:t>
            </a:r>
            <a:r>
              <a:rPr lang="hr-HR" dirty="0" err="1"/>
              <a:t>treaty</a:t>
            </a:r>
            <a:r>
              <a:rPr lang="hr-HR" dirty="0"/>
              <a:t>, for </a:t>
            </a:r>
            <a:r>
              <a:rPr lang="hr-HR" dirty="0" err="1"/>
              <a:t>expressing</a:t>
            </a:r>
            <a:r>
              <a:rPr lang="hr-HR" dirty="0"/>
              <a:t> </a:t>
            </a:r>
            <a:r>
              <a:rPr lang="hr-HR" dirty="0" err="1"/>
              <a:t>the</a:t>
            </a:r>
            <a:r>
              <a:rPr lang="hr-HR" dirty="0"/>
              <a:t> </a:t>
            </a:r>
            <a:r>
              <a:rPr lang="hr-HR" dirty="0" err="1"/>
              <a:t>consent</a:t>
            </a:r>
            <a:r>
              <a:rPr lang="hr-HR" dirty="0"/>
              <a:t> </a:t>
            </a:r>
            <a:r>
              <a:rPr lang="hr-HR" dirty="0" err="1"/>
              <a:t>of</a:t>
            </a:r>
            <a:r>
              <a:rPr lang="hr-HR" dirty="0"/>
              <a:t> </a:t>
            </a:r>
            <a:r>
              <a:rPr lang="hr-HR" dirty="0" err="1"/>
              <a:t>the</a:t>
            </a:r>
            <a:r>
              <a:rPr lang="hr-HR" dirty="0"/>
              <a:t> </a:t>
            </a:r>
            <a:r>
              <a:rPr lang="hr-HR" dirty="0" smtClean="0"/>
              <a:t>State to </a:t>
            </a:r>
            <a:r>
              <a:rPr lang="hr-HR" dirty="0" err="1"/>
              <a:t>be</a:t>
            </a:r>
            <a:r>
              <a:rPr lang="hr-HR" dirty="0"/>
              <a:t> </a:t>
            </a:r>
            <a:r>
              <a:rPr lang="hr-HR" dirty="0" err="1"/>
              <a:t>bound</a:t>
            </a:r>
            <a:r>
              <a:rPr lang="hr-HR" dirty="0"/>
              <a:t> </a:t>
            </a:r>
            <a:r>
              <a:rPr lang="hr-HR" dirty="0" err="1"/>
              <a:t>by</a:t>
            </a:r>
            <a:r>
              <a:rPr lang="hr-HR" dirty="0"/>
              <a:t> a </a:t>
            </a:r>
            <a:r>
              <a:rPr lang="hr-HR" dirty="0" err="1"/>
              <a:t>treaty</a:t>
            </a:r>
            <a:r>
              <a:rPr lang="hr-HR" dirty="0"/>
              <a:t>, </a:t>
            </a:r>
            <a:r>
              <a:rPr lang="hr-HR" dirty="0" err="1"/>
              <a:t>or</a:t>
            </a:r>
            <a:r>
              <a:rPr lang="hr-HR" dirty="0"/>
              <a:t> for </a:t>
            </a:r>
            <a:r>
              <a:rPr lang="hr-HR" dirty="0" err="1"/>
              <a:t>accomplishing</a:t>
            </a:r>
            <a:r>
              <a:rPr lang="hr-HR" dirty="0"/>
              <a:t> </a:t>
            </a:r>
            <a:r>
              <a:rPr lang="hr-HR" dirty="0" err="1"/>
              <a:t>any</a:t>
            </a:r>
            <a:r>
              <a:rPr lang="hr-HR" dirty="0"/>
              <a:t> </a:t>
            </a:r>
            <a:r>
              <a:rPr lang="hr-HR" dirty="0" err="1"/>
              <a:t>other</a:t>
            </a:r>
            <a:r>
              <a:rPr lang="hr-HR" dirty="0"/>
              <a:t> </a:t>
            </a:r>
            <a:r>
              <a:rPr lang="hr-HR" dirty="0" err="1"/>
              <a:t>act</a:t>
            </a:r>
            <a:r>
              <a:rPr lang="hr-HR" dirty="0"/>
              <a:t> </a:t>
            </a:r>
            <a:r>
              <a:rPr lang="hr-HR" dirty="0" err="1"/>
              <a:t>with</a:t>
            </a:r>
            <a:r>
              <a:rPr lang="hr-HR" dirty="0"/>
              <a:t> </a:t>
            </a:r>
            <a:r>
              <a:rPr lang="hr-HR" dirty="0" err="1"/>
              <a:t>respect</a:t>
            </a:r>
            <a:r>
              <a:rPr lang="hr-HR" dirty="0"/>
              <a:t> to a </a:t>
            </a:r>
            <a:r>
              <a:rPr lang="hr-HR" dirty="0" err="1"/>
              <a:t>treaty</a:t>
            </a:r>
            <a:r>
              <a:rPr lang="hr-HR" dirty="0"/>
              <a:t>;</a:t>
            </a:r>
          </a:p>
          <a:p>
            <a:r>
              <a:rPr lang="hr-HR" dirty="0"/>
              <a:t> </a:t>
            </a:r>
          </a:p>
          <a:p>
            <a:endParaRPr lang="en-US" dirty="0"/>
          </a:p>
        </p:txBody>
      </p:sp>
    </p:spTree>
    <p:extLst>
      <p:ext uri="{BB962C8B-B14F-4D97-AF65-F5344CB8AC3E}">
        <p14:creationId xmlns:p14="http://schemas.microsoft.com/office/powerpoint/2010/main" val="1003370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Definition</a:t>
            </a:r>
            <a:r>
              <a:rPr lang="hr-HR" dirty="0" smtClean="0"/>
              <a:t> </a:t>
            </a:r>
            <a:r>
              <a:rPr lang="hr-HR" dirty="0" err="1" smtClean="0"/>
              <a:t>and</a:t>
            </a:r>
            <a:r>
              <a:rPr lang="hr-HR" dirty="0" smtClean="0"/>
              <a:t> </a:t>
            </a:r>
            <a:r>
              <a:rPr lang="hr-HR" dirty="0" err="1" smtClean="0"/>
              <a:t>subjects</a:t>
            </a:r>
            <a:r>
              <a:rPr lang="hr-HR" dirty="0" smtClean="0"/>
              <a:t> </a:t>
            </a:r>
            <a:r>
              <a:rPr lang="hr-HR" dirty="0" err="1" smtClean="0"/>
              <a:t>of</a:t>
            </a:r>
            <a:r>
              <a:rPr lang="hr-HR" dirty="0" smtClean="0"/>
              <a:t> </a:t>
            </a:r>
            <a:r>
              <a:rPr lang="hr-HR" dirty="0" err="1" smtClean="0"/>
              <a:t>international</a:t>
            </a:r>
            <a:r>
              <a:rPr lang="hr-HR" dirty="0" smtClean="0"/>
              <a:t> </a:t>
            </a:r>
            <a:r>
              <a:rPr lang="hr-HR" dirty="0" err="1" smtClean="0"/>
              <a:t>law</a:t>
            </a:r>
            <a:endParaRPr lang="en-US" dirty="0"/>
          </a:p>
        </p:txBody>
      </p:sp>
      <p:sp>
        <p:nvSpPr>
          <p:cNvPr id="3" name="Content Placeholder 2"/>
          <p:cNvSpPr>
            <a:spLocks noGrp="1"/>
          </p:cNvSpPr>
          <p:nvPr>
            <p:ph idx="1"/>
          </p:nvPr>
        </p:nvSpPr>
        <p:spPr/>
        <p:txBody>
          <a:bodyPr/>
          <a:lstStyle/>
          <a:p>
            <a:r>
              <a:rPr lang="en-GB" dirty="0"/>
              <a:t>International law can be defined as a body of rules which regulate the behaviour of states and other </a:t>
            </a:r>
            <a:r>
              <a:rPr lang="en-GB" dirty="0" smtClean="0"/>
              <a:t>entities</a:t>
            </a:r>
            <a:r>
              <a:rPr lang="hr-HR" dirty="0" smtClean="0"/>
              <a:t> </a:t>
            </a:r>
            <a:r>
              <a:rPr lang="hr-HR" dirty="0" err="1" smtClean="0"/>
              <a:t>operating</a:t>
            </a:r>
            <a:r>
              <a:rPr lang="hr-HR" dirty="0" smtClean="0"/>
              <a:t> on </a:t>
            </a:r>
            <a:r>
              <a:rPr lang="hr-HR" dirty="0" err="1" smtClean="0"/>
              <a:t>the</a:t>
            </a:r>
            <a:r>
              <a:rPr lang="hr-HR" dirty="0" smtClean="0"/>
              <a:t> </a:t>
            </a:r>
            <a:r>
              <a:rPr lang="hr-HR" dirty="0" err="1" smtClean="0"/>
              <a:t>international</a:t>
            </a:r>
            <a:r>
              <a:rPr lang="hr-HR" dirty="0" smtClean="0"/>
              <a:t> plane</a:t>
            </a:r>
            <a:r>
              <a:rPr lang="en-GB" dirty="0" smtClean="0"/>
              <a:t> </a:t>
            </a:r>
            <a:r>
              <a:rPr lang="en-GB" dirty="0"/>
              <a:t>in their relations with each other. </a:t>
            </a:r>
            <a:endParaRPr lang="hr-HR" dirty="0" smtClean="0"/>
          </a:p>
          <a:p>
            <a:r>
              <a:rPr lang="hr-HR" dirty="0" smtClean="0"/>
              <a:t>T</a:t>
            </a:r>
            <a:r>
              <a:rPr lang="en-GB" dirty="0" smtClean="0"/>
              <a:t>his </a:t>
            </a:r>
            <a:r>
              <a:rPr lang="en-GB" dirty="0"/>
              <a:t>definition represents a departure from the traditional definition, which reflected the view that states were the only subjects of international law</a:t>
            </a:r>
            <a:r>
              <a:rPr lang="en-GB" b="1" dirty="0"/>
              <a:t>. </a:t>
            </a:r>
            <a:endParaRPr lang="hr-HR" b="1" dirty="0" smtClean="0"/>
          </a:p>
          <a:p>
            <a:r>
              <a:rPr lang="en-GB" dirty="0" smtClean="0"/>
              <a:t>What </a:t>
            </a:r>
            <a:r>
              <a:rPr lang="en-GB" dirty="0"/>
              <a:t>is required for other entities is that they be recognised as possessing at least a degree of </a:t>
            </a:r>
            <a:r>
              <a:rPr lang="en-GB" b="1" dirty="0"/>
              <a:t>international legal personality</a:t>
            </a:r>
            <a:r>
              <a:rPr lang="en-GB" dirty="0"/>
              <a:t>. </a:t>
            </a:r>
            <a:endParaRPr lang="hr-HR" dirty="0"/>
          </a:p>
          <a:p>
            <a:endParaRPr lang="en-US" dirty="0"/>
          </a:p>
        </p:txBody>
      </p:sp>
    </p:spTree>
    <p:extLst>
      <p:ext uri="{BB962C8B-B14F-4D97-AF65-F5344CB8AC3E}">
        <p14:creationId xmlns:p14="http://schemas.microsoft.com/office/powerpoint/2010/main" val="15241037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z="2800" b="1" dirty="0"/>
              <a:t>SECTION 3. INTERPRETATION OF TREATIES</a:t>
            </a:r>
            <a:r>
              <a:rPr lang="hr-HR" sz="2800" dirty="0"/>
              <a:t/>
            </a:r>
            <a:br>
              <a:rPr lang="hr-HR" sz="2800" dirty="0"/>
            </a:br>
            <a:r>
              <a:rPr lang="hr-HR" sz="2800" b="1" i="1" dirty="0" err="1"/>
              <a:t>Article</a:t>
            </a:r>
            <a:r>
              <a:rPr lang="hr-HR" sz="2800" b="1" i="1" dirty="0"/>
              <a:t> 31, </a:t>
            </a:r>
            <a:r>
              <a:rPr lang="hr-HR" sz="2800" b="1" dirty="0"/>
              <a:t>GENERAL RULE OF INTERPRETATION</a:t>
            </a:r>
            <a:r>
              <a:rPr lang="hr-HR" sz="2800" dirty="0"/>
              <a:t/>
            </a:r>
            <a:br>
              <a:rPr lang="hr-HR" sz="2800" dirty="0"/>
            </a:br>
            <a:endParaRPr lang="en-US" sz="2800" dirty="0"/>
          </a:p>
        </p:txBody>
      </p:sp>
      <p:sp>
        <p:nvSpPr>
          <p:cNvPr id="3" name="Content Placeholder 2"/>
          <p:cNvSpPr>
            <a:spLocks noGrp="1"/>
          </p:cNvSpPr>
          <p:nvPr>
            <p:ph idx="1"/>
          </p:nvPr>
        </p:nvSpPr>
        <p:spPr/>
        <p:txBody>
          <a:bodyPr>
            <a:normAutofit fontScale="70000" lnSpcReduction="20000"/>
          </a:bodyPr>
          <a:lstStyle/>
          <a:p>
            <a:r>
              <a:rPr lang="hr-HR" dirty="0"/>
              <a:t>1. A </a:t>
            </a:r>
            <a:r>
              <a:rPr lang="hr-HR" dirty="0" err="1"/>
              <a:t>treaty</a:t>
            </a:r>
            <a:r>
              <a:rPr lang="hr-HR" dirty="0"/>
              <a:t> </a:t>
            </a:r>
            <a:r>
              <a:rPr lang="hr-HR" dirty="0" err="1"/>
              <a:t>shall</a:t>
            </a:r>
            <a:r>
              <a:rPr lang="hr-HR" dirty="0"/>
              <a:t> </a:t>
            </a:r>
            <a:r>
              <a:rPr lang="hr-HR" dirty="0" err="1"/>
              <a:t>be</a:t>
            </a:r>
            <a:r>
              <a:rPr lang="hr-HR" dirty="0"/>
              <a:t> </a:t>
            </a:r>
            <a:r>
              <a:rPr lang="hr-HR" dirty="0" err="1"/>
              <a:t>interpreted</a:t>
            </a:r>
            <a:r>
              <a:rPr lang="hr-HR" dirty="0"/>
              <a:t> </a:t>
            </a:r>
            <a:r>
              <a:rPr lang="hr-HR" dirty="0" err="1"/>
              <a:t>in</a:t>
            </a:r>
            <a:r>
              <a:rPr lang="hr-HR" dirty="0"/>
              <a:t> </a:t>
            </a:r>
            <a:r>
              <a:rPr lang="hr-HR" dirty="0" err="1"/>
              <a:t>good</a:t>
            </a:r>
            <a:r>
              <a:rPr lang="hr-HR" dirty="0"/>
              <a:t> </a:t>
            </a:r>
            <a:r>
              <a:rPr lang="hr-HR" dirty="0" err="1"/>
              <a:t>faith</a:t>
            </a:r>
            <a:r>
              <a:rPr lang="hr-HR" dirty="0"/>
              <a:t> </a:t>
            </a:r>
            <a:r>
              <a:rPr lang="hr-HR" dirty="0" err="1"/>
              <a:t>in</a:t>
            </a:r>
            <a:r>
              <a:rPr lang="hr-HR" dirty="0"/>
              <a:t> </a:t>
            </a:r>
            <a:r>
              <a:rPr lang="hr-HR" dirty="0" err="1"/>
              <a:t>accordance</a:t>
            </a:r>
            <a:r>
              <a:rPr lang="hr-HR" dirty="0"/>
              <a:t> </a:t>
            </a:r>
            <a:r>
              <a:rPr lang="hr-HR" dirty="0" err="1"/>
              <a:t>with</a:t>
            </a:r>
            <a:r>
              <a:rPr lang="hr-HR" dirty="0"/>
              <a:t> </a:t>
            </a:r>
            <a:r>
              <a:rPr lang="hr-HR" dirty="0" err="1"/>
              <a:t>the</a:t>
            </a:r>
            <a:r>
              <a:rPr lang="hr-HR" dirty="0"/>
              <a:t> </a:t>
            </a:r>
            <a:r>
              <a:rPr lang="hr-HR" b="1" dirty="0" err="1"/>
              <a:t>ordinary</a:t>
            </a:r>
            <a:endParaRPr lang="hr-HR" b="1" dirty="0"/>
          </a:p>
          <a:p>
            <a:r>
              <a:rPr lang="hr-HR" b="1" dirty="0" err="1"/>
              <a:t>meaning</a:t>
            </a:r>
            <a:r>
              <a:rPr lang="hr-HR" dirty="0"/>
              <a:t> to </a:t>
            </a:r>
            <a:r>
              <a:rPr lang="hr-HR" dirty="0" err="1"/>
              <a:t>be</a:t>
            </a:r>
            <a:r>
              <a:rPr lang="hr-HR" dirty="0"/>
              <a:t> </a:t>
            </a:r>
            <a:r>
              <a:rPr lang="hr-HR" dirty="0" err="1"/>
              <a:t>given</a:t>
            </a:r>
            <a:r>
              <a:rPr lang="hr-HR" dirty="0"/>
              <a:t> to </a:t>
            </a:r>
            <a:r>
              <a:rPr lang="hr-HR" dirty="0" err="1"/>
              <a:t>the</a:t>
            </a:r>
            <a:r>
              <a:rPr lang="hr-HR" dirty="0"/>
              <a:t> </a:t>
            </a:r>
            <a:r>
              <a:rPr lang="hr-HR" dirty="0" err="1"/>
              <a:t>terms</a:t>
            </a:r>
            <a:r>
              <a:rPr lang="hr-HR" dirty="0"/>
              <a:t> </a:t>
            </a:r>
            <a:r>
              <a:rPr lang="hr-HR" dirty="0" err="1"/>
              <a:t>of</a:t>
            </a:r>
            <a:r>
              <a:rPr lang="hr-HR" dirty="0"/>
              <a:t> </a:t>
            </a:r>
            <a:r>
              <a:rPr lang="hr-HR" dirty="0" err="1"/>
              <a:t>the</a:t>
            </a:r>
            <a:r>
              <a:rPr lang="hr-HR" dirty="0"/>
              <a:t> </a:t>
            </a:r>
            <a:r>
              <a:rPr lang="hr-HR" dirty="0" err="1"/>
              <a:t>treaty</a:t>
            </a:r>
            <a:r>
              <a:rPr lang="hr-HR" dirty="0"/>
              <a:t> </a:t>
            </a:r>
            <a:r>
              <a:rPr lang="hr-HR" dirty="0" err="1"/>
              <a:t>in</a:t>
            </a:r>
            <a:r>
              <a:rPr lang="hr-HR" dirty="0"/>
              <a:t> </a:t>
            </a:r>
            <a:r>
              <a:rPr lang="hr-HR" dirty="0" err="1"/>
              <a:t>their</a:t>
            </a:r>
            <a:r>
              <a:rPr lang="hr-HR" dirty="0"/>
              <a:t> </a:t>
            </a:r>
            <a:r>
              <a:rPr lang="hr-HR" dirty="0" err="1"/>
              <a:t>context</a:t>
            </a:r>
            <a:r>
              <a:rPr lang="hr-HR" dirty="0"/>
              <a:t> </a:t>
            </a:r>
            <a:r>
              <a:rPr lang="hr-HR" dirty="0" err="1"/>
              <a:t>and</a:t>
            </a:r>
            <a:r>
              <a:rPr lang="hr-HR" dirty="0"/>
              <a:t> </a:t>
            </a:r>
            <a:r>
              <a:rPr lang="hr-HR" dirty="0" err="1"/>
              <a:t>in</a:t>
            </a:r>
            <a:r>
              <a:rPr lang="hr-HR" dirty="0"/>
              <a:t> </a:t>
            </a:r>
            <a:r>
              <a:rPr lang="hr-HR" dirty="0" err="1"/>
              <a:t>the</a:t>
            </a:r>
            <a:r>
              <a:rPr lang="hr-HR" dirty="0"/>
              <a:t> </a:t>
            </a:r>
            <a:r>
              <a:rPr lang="hr-HR" dirty="0" err="1"/>
              <a:t>light</a:t>
            </a:r>
            <a:r>
              <a:rPr lang="hr-HR" dirty="0"/>
              <a:t> </a:t>
            </a:r>
            <a:r>
              <a:rPr lang="hr-HR" dirty="0" err="1"/>
              <a:t>of</a:t>
            </a:r>
            <a:r>
              <a:rPr lang="hr-HR" dirty="0"/>
              <a:t> </a:t>
            </a:r>
            <a:r>
              <a:rPr lang="hr-HR" dirty="0" err="1"/>
              <a:t>its</a:t>
            </a:r>
            <a:endParaRPr lang="hr-HR" dirty="0"/>
          </a:p>
          <a:p>
            <a:r>
              <a:rPr lang="hr-HR" dirty="0" err="1"/>
              <a:t>object</a:t>
            </a:r>
            <a:r>
              <a:rPr lang="hr-HR" dirty="0"/>
              <a:t> </a:t>
            </a:r>
            <a:r>
              <a:rPr lang="hr-HR" dirty="0" err="1"/>
              <a:t>and</a:t>
            </a:r>
            <a:r>
              <a:rPr lang="hr-HR" dirty="0"/>
              <a:t> </a:t>
            </a:r>
            <a:r>
              <a:rPr lang="hr-HR" dirty="0" err="1"/>
              <a:t>purpose</a:t>
            </a:r>
            <a:r>
              <a:rPr lang="hr-HR" dirty="0"/>
              <a:t>.</a:t>
            </a:r>
          </a:p>
          <a:p>
            <a:r>
              <a:rPr lang="hr-HR" dirty="0"/>
              <a:t> </a:t>
            </a:r>
          </a:p>
          <a:p>
            <a:r>
              <a:rPr lang="hr-HR" dirty="0"/>
              <a:t>2. </a:t>
            </a:r>
            <a:r>
              <a:rPr lang="hr-HR" dirty="0" err="1"/>
              <a:t>The</a:t>
            </a:r>
            <a:r>
              <a:rPr lang="hr-HR" dirty="0"/>
              <a:t> </a:t>
            </a:r>
            <a:r>
              <a:rPr lang="hr-HR" b="1" dirty="0" err="1"/>
              <a:t>context</a:t>
            </a:r>
            <a:r>
              <a:rPr lang="hr-HR" dirty="0"/>
              <a:t> for </a:t>
            </a:r>
            <a:r>
              <a:rPr lang="hr-HR" dirty="0" err="1"/>
              <a:t>the</a:t>
            </a:r>
            <a:r>
              <a:rPr lang="hr-HR" dirty="0"/>
              <a:t> </a:t>
            </a:r>
            <a:r>
              <a:rPr lang="hr-HR" dirty="0" err="1"/>
              <a:t>purpose</a:t>
            </a:r>
            <a:r>
              <a:rPr lang="hr-HR" dirty="0"/>
              <a:t> </a:t>
            </a:r>
            <a:r>
              <a:rPr lang="hr-HR" dirty="0" err="1"/>
              <a:t>of</a:t>
            </a:r>
            <a:r>
              <a:rPr lang="hr-HR" dirty="0"/>
              <a:t> </a:t>
            </a:r>
            <a:r>
              <a:rPr lang="hr-HR" dirty="0" err="1"/>
              <a:t>the</a:t>
            </a:r>
            <a:r>
              <a:rPr lang="hr-HR" dirty="0"/>
              <a:t> </a:t>
            </a:r>
            <a:r>
              <a:rPr lang="hr-HR" dirty="0" err="1"/>
              <a:t>interpretation</a:t>
            </a:r>
            <a:r>
              <a:rPr lang="hr-HR" dirty="0"/>
              <a:t> </a:t>
            </a:r>
            <a:r>
              <a:rPr lang="hr-HR" dirty="0" err="1"/>
              <a:t>of</a:t>
            </a:r>
            <a:r>
              <a:rPr lang="hr-HR" dirty="0"/>
              <a:t> a </a:t>
            </a:r>
            <a:r>
              <a:rPr lang="hr-HR" dirty="0" err="1"/>
              <a:t>treaty</a:t>
            </a:r>
            <a:r>
              <a:rPr lang="hr-HR" dirty="0"/>
              <a:t> </a:t>
            </a:r>
            <a:r>
              <a:rPr lang="hr-HR" dirty="0" err="1"/>
              <a:t>shall</a:t>
            </a:r>
            <a:r>
              <a:rPr lang="hr-HR" dirty="0"/>
              <a:t> </a:t>
            </a:r>
            <a:r>
              <a:rPr lang="hr-HR" dirty="0" err="1"/>
              <a:t>comprise</a:t>
            </a:r>
            <a:r>
              <a:rPr lang="hr-HR" dirty="0"/>
              <a:t>,</a:t>
            </a:r>
          </a:p>
          <a:p>
            <a:r>
              <a:rPr lang="hr-HR" dirty="0" err="1"/>
              <a:t>in</a:t>
            </a:r>
            <a:r>
              <a:rPr lang="hr-HR" dirty="0"/>
              <a:t> </a:t>
            </a:r>
            <a:r>
              <a:rPr lang="hr-HR" dirty="0" err="1"/>
              <a:t>addition</a:t>
            </a:r>
            <a:r>
              <a:rPr lang="hr-HR" dirty="0"/>
              <a:t> to </a:t>
            </a:r>
            <a:r>
              <a:rPr lang="hr-HR" dirty="0" err="1"/>
              <a:t>the</a:t>
            </a:r>
            <a:r>
              <a:rPr lang="hr-HR" dirty="0"/>
              <a:t> </a:t>
            </a:r>
            <a:r>
              <a:rPr lang="hr-HR" dirty="0" err="1"/>
              <a:t>text</a:t>
            </a:r>
            <a:r>
              <a:rPr lang="hr-HR" dirty="0"/>
              <a:t>, </a:t>
            </a:r>
            <a:r>
              <a:rPr lang="hr-HR" dirty="0" err="1"/>
              <a:t>including</a:t>
            </a:r>
            <a:r>
              <a:rPr lang="hr-HR" dirty="0"/>
              <a:t> </a:t>
            </a:r>
            <a:r>
              <a:rPr lang="hr-HR" dirty="0" err="1"/>
              <a:t>its</a:t>
            </a:r>
            <a:r>
              <a:rPr lang="hr-HR" dirty="0"/>
              <a:t> </a:t>
            </a:r>
            <a:r>
              <a:rPr lang="hr-HR" dirty="0" err="1"/>
              <a:t>preamble</a:t>
            </a:r>
            <a:r>
              <a:rPr lang="hr-HR" dirty="0"/>
              <a:t> </a:t>
            </a:r>
            <a:r>
              <a:rPr lang="hr-HR" dirty="0" err="1"/>
              <a:t>and</a:t>
            </a:r>
            <a:r>
              <a:rPr lang="hr-HR" dirty="0"/>
              <a:t> </a:t>
            </a:r>
            <a:r>
              <a:rPr lang="hr-HR" dirty="0" err="1"/>
              <a:t>annexes</a:t>
            </a:r>
            <a:r>
              <a:rPr lang="hr-HR" dirty="0"/>
              <a:t>:</a:t>
            </a:r>
          </a:p>
          <a:p>
            <a:r>
              <a:rPr lang="hr-HR" dirty="0"/>
              <a:t> </a:t>
            </a:r>
          </a:p>
          <a:p>
            <a:r>
              <a:rPr lang="hr-HR" dirty="0"/>
              <a:t>(a) </a:t>
            </a:r>
            <a:r>
              <a:rPr lang="hr-HR" dirty="0" err="1"/>
              <a:t>Any</a:t>
            </a:r>
            <a:r>
              <a:rPr lang="hr-HR" dirty="0"/>
              <a:t> </a:t>
            </a:r>
            <a:r>
              <a:rPr lang="hr-HR" dirty="0" err="1"/>
              <a:t>agreement</a:t>
            </a:r>
            <a:r>
              <a:rPr lang="hr-HR" dirty="0"/>
              <a:t> </a:t>
            </a:r>
            <a:r>
              <a:rPr lang="hr-HR" dirty="0" err="1"/>
              <a:t>relating</a:t>
            </a:r>
            <a:r>
              <a:rPr lang="hr-HR" dirty="0"/>
              <a:t> to </a:t>
            </a:r>
            <a:r>
              <a:rPr lang="hr-HR" dirty="0" err="1"/>
              <a:t>the</a:t>
            </a:r>
            <a:r>
              <a:rPr lang="hr-HR" dirty="0"/>
              <a:t> </a:t>
            </a:r>
            <a:r>
              <a:rPr lang="hr-HR" dirty="0" err="1"/>
              <a:t>treaty</a:t>
            </a:r>
            <a:r>
              <a:rPr lang="hr-HR" dirty="0"/>
              <a:t> </a:t>
            </a:r>
            <a:r>
              <a:rPr lang="hr-HR" dirty="0" err="1"/>
              <a:t>which</a:t>
            </a:r>
            <a:r>
              <a:rPr lang="hr-HR" dirty="0"/>
              <a:t> </a:t>
            </a:r>
            <a:r>
              <a:rPr lang="hr-HR" dirty="0" err="1"/>
              <a:t>was</a:t>
            </a:r>
            <a:r>
              <a:rPr lang="hr-HR" dirty="0"/>
              <a:t> </a:t>
            </a:r>
            <a:r>
              <a:rPr lang="hr-HR" dirty="0" err="1"/>
              <a:t>made</a:t>
            </a:r>
            <a:r>
              <a:rPr lang="hr-HR" dirty="0"/>
              <a:t> </a:t>
            </a:r>
            <a:r>
              <a:rPr lang="hr-HR" dirty="0" err="1"/>
              <a:t>between</a:t>
            </a:r>
            <a:r>
              <a:rPr lang="hr-HR" dirty="0"/>
              <a:t> </a:t>
            </a:r>
            <a:r>
              <a:rPr lang="hr-HR" dirty="0" err="1"/>
              <a:t>all</a:t>
            </a:r>
            <a:r>
              <a:rPr lang="hr-HR" dirty="0"/>
              <a:t> </a:t>
            </a:r>
            <a:r>
              <a:rPr lang="hr-HR" dirty="0" err="1"/>
              <a:t>the</a:t>
            </a:r>
            <a:r>
              <a:rPr lang="hr-HR" dirty="0"/>
              <a:t> </a:t>
            </a:r>
            <a:r>
              <a:rPr lang="hr-HR" dirty="0" err="1"/>
              <a:t>parties</a:t>
            </a:r>
            <a:r>
              <a:rPr lang="hr-HR" dirty="0"/>
              <a:t> </a:t>
            </a:r>
            <a:r>
              <a:rPr lang="hr-HR" dirty="0" err="1"/>
              <a:t>in</a:t>
            </a:r>
            <a:endParaRPr lang="hr-HR" dirty="0"/>
          </a:p>
          <a:p>
            <a:r>
              <a:rPr lang="hr-HR" dirty="0" err="1" smtClean="0"/>
              <a:t>connection</a:t>
            </a:r>
            <a:r>
              <a:rPr lang="hr-HR" dirty="0" smtClean="0"/>
              <a:t> </a:t>
            </a:r>
            <a:r>
              <a:rPr lang="hr-HR" dirty="0" err="1"/>
              <a:t>with</a:t>
            </a:r>
            <a:r>
              <a:rPr lang="hr-HR" dirty="0"/>
              <a:t> </a:t>
            </a:r>
            <a:r>
              <a:rPr lang="hr-HR" dirty="0" err="1"/>
              <a:t>the</a:t>
            </a:r>
            <a:r>
              <a:rPr lang="hr-HR" dirty="0"/>
              <a:t> </a:t>
            </a:r>
            <a:r>
              <a:rPr lang="hr-HR" dirty="0" err="1"/>
              <a:t>conclusion</a:t>
            </a:r>
            <a:r>
              <a:rPr lang="hr-HR" dirty="0"/>
              <a:t> </a:t>
            </a:r>
            <a:r>
              <a:rPr lang="hr-HR" dirty="0" err="1"/>
              <a:t>of</a:t>
            </a:r>
            <a:r>
              <a:rPr lang="hr-HR" dirty="0"/>
              <a:t> </a:t>
            </a:r>
            <a:r>
              <a:rPr lang="hr-HR" dirty="0" err="1"/>
              <a:t>the</a:t>
            </a:r>
            <a:r>
              <a:rPr lang="hr-HR" dirty="0"/>
              <a:t> </a:t>
            </a:r>
            <a:r>
              <a:rPr lang="hr-HR" dirty="0" err="1"/>
              <a:t>treaty</a:t>
            </a:r>
            <a:r>
              <a:rPr lang="hr-HR" dirty="0"/>
              <a:t>;</a:t>
            </a:r>
          </a:p>
          <a:p>
            <a:r>
              <a:rPr lang="hr-HR" dirty="0"/>
              <a:t> </a:t>
            </a:r>
          </a:p>
          <a:p>
            <a:r>
              <a:rPr lang="hr-HR" i="1" dirty="0"/>
              <a:t>(b) </a:t>
            </a:r>
            <a:r>
              <a:rPr lang="hr-HR" dirty="0" err="1"/>
              <a:t>Any</a:t>
            </a:r>
            <a:r>
              <a:rPr lang="hr-HR" dirty="0"/>
              <a:t> instrument </a:t>
            </a:r>
            <a:r>
              <a:rPr lang="hr-HR" dirty="0" err="1"/>
              <a:t>which</a:t>
            </a:r>
            <a:r>
              <a:rPr lang="hr-HR" dirty="0"/>
              <a:t> </a:t>
            </a:r>
            <a:r>
              <a:rPr lang="hr-HR" dirty="0" err="1"/>
              <a:t>was</a:t>
            </a:r>
            <a:r>
              <a:rPr lang="hr-HR" dirty="0"/>
              <a:t> </a:t>
            </a:r>
            <a:r>
              <a:rPr lang="hr-HR" dirty="0" err="1"/>
              <a:t>made</a:t>
            </a:r>
            <a:r>
              <a:rPr lang="hr-HR" dirty="0"/>
              <a:t> </a:t>
            </a:r>
            <a:r>
              <a:rPr lang="hr-HR" dirty="0" err="1"/>
              <a:t>by</a:t>
            </a:r>
            <a:r>
              <a:rPr lang="hr-HR" dirty="0"/>
              <a:t> one </a:t>
            </a:r>
            <a:r>
              <a:rPr lang="hr-HR" dirty="0" err="1"/>
              <a:t>or</a:t>
            </a:r>
            <a:r>
              <a:rPr lang="hr-HR" dirty="0"/>
              <a:t> more </a:t>
            </a:r>
            <a:r>
              <a:rPr lang="hr-HR" dirty="0" err="1"/>
              <a:t>parties</a:t>
            </a:r>
            <a:r>
              <a:rPr lang="hr-HR" dirty="0"/>
              <a:t> </a:t>
            </a:r>
            <a:r>
              <a:rPr lang="hr-HR" dirty="0" err="1"/>
              <a:t>in</a:t>
            </a:r>
            <a:r>
              <a:rPr lang="hr-HR" dirty="0"/>
              <a:t> </a:t>
            </a:r>
            <a:r>
              <a:rPr lang="hr-HR" dirty="0" err="1" smtClean="0"/>
              <a:t>connection</a:t>
            </a:r>
            <a:r>
              <a:rPr lang="hr-HR" dirty="0" smtClean="0"/>
              <a:t> </a:t>
            </a:r>
            <a:r>
              <a:rPr lang="hr-HR" dirty="0" err="1"/>
              <a:t>with</a:t>
            </a:r>
            <a:r>
              <a:rPr lang="hr-HR" dirty="0"/>
              <a:t> </a:t>
            </a:r>
            <a:r>
              <a:rPr lang="hr-HR" dirty="0" err="1"/>
              <a:t>the</a:t>
            </a:r>
            <a:endParaRPr lang="hr-HR" dirty="0"/>
          </a:p>
          <a:p>
            <a:r>
              <a:rPr lang="hr-HR" dirty="0" err="1"/>
              <a:t>conclusion</a:t>
            </a:r>
            <a:r>
              <a:rPr lang="hr-HR" dirty="0"/>
              <a:t> </a:t>
            </a:r>
            <a:r>
              <a:rPr lang="hr-HR" dirty="0" err="1"/>
              <a:t>of</a:t>
            </a:r>
            <a:r>
              <a:rPr lang="hr-HR" dirty="0"/>
              <a:t> </a:t>
            </a:r>
            <a:r>
              <a:rPr lang="hr-HR" dirty="0" err="1"/>
              <a:t>the</a:t>
            </a:r>
            <a:r>
              <a:rPr lang="hr-HR" dirty="0"/>
              <a:t> </a:t>
            </a:r>
            <a:r>
              <a:rPr lang="hr-HR" dirty="0" err="1"/>
              <a:t>treaty</a:t>
            </a:r>
            <a:r>
              <a:rPr lang="hr-HR" dirty="0"/>
              <a:t> </a:t>
            </a:r>
            <a:r>
              <a:rPr lang="hr-HR" dirty="0" err="1"/>
              <a:t>and</a:t>
            </a:r>
            <a:r>
              <a:rPr lang="hr-HR" dirty="0"/>
              <a:t> </a:t>
            </a:r>
            <a:r>
              <a:rPr lang="hr-HR" dirty="0" err="1"/>
              <a:t>accepted</a:t>
            </a:r>
            <a:r>
              <a:rPr lang="hr-HR" dirty="0"/>
              <a:t> </a:t>
            </a:r>
            <a:r>
              <a:rPr lang="hr-HR" dirty="0" err="1"/>
              <a:t>by</a:t>
            </a:r>
            <a:r>
              <a:rPr lang="hr-HR" dirty="0"/>
              <a:t> </a:t>
            </a:r>
            <a:r>
              <a:rPr lang="hr-HR" dirty="0" err="1"/>
              <a:t>the</a:t>
            </a:r>
            <a:r>
              <a:rPr lang="hr-HR" dirty="0"/>
              <a:t> </a:t>
            </a:r>
            <a:r>
              <a:rPr lang="hr-HR" dirty="0" err="1"/>
              <a:t>other</a:t>
            </a:r>
            <a:r>
              <a:rPr lang="hr-HR" dirty="0"/>
              <a:t> </a:t>
            </a:r>
            <a:r>
              <a:rPr lang="hr-HR" dirty="0" err="1"/>
              <a:t>parties</a:t>
            </a:r>
            <a:r>
              <a:rPr lang="hr-HR" dirty="0"/>
              <a:t> as </a:t>
            </a:r>
            <a:r>
              <a:rPr lang="hr-HR" dirty="0" err="1"/>
              <a:t>an</a:t>
            </a:r>
            <a:r>
              <a:rPr lang="hr-HR" dirty="0"/>
              <a:t> instrument</a:t>
            </a:r>
          </a:p>
          <a:p>
            <a:r>
              <a:rPr lang="hr-HR" dirty="0" err="1"/>
              <a:t>related</a:t>
            </a:r>
            <a:r>
              <a:rPr lang="hr-HR" dirty="0"/>
              <a:t> to </a:t>
            </a:r>
            <a:r>
              <a:rPr lang="hr-HR" dirty="0" err="1"/>
              <a:t>the</a:t>
            </a:r>
            <a:r>
              <a:rPr lang="hr-HR" dirty="0"/>
              <a:t> </a:t>
            </a:r>
            <a:r>
              <a:rPr lang="hr-HR" dirty="0" err="1"/>
              <a:t>treaty</a:t>
            </a:r>
            <a:r>
              <a:rPr lang="hr-HR" dirty="0"/>
              <a:t>.</a:t>
            </a:r>
          </a:p>
          <a:p>
            <a:r>
              <a:rPr lang="hr-HR" dirty="0"/>
              <a:t> </a:t>
            </a:r>
          </a:p>
          <a:p>
            <a:endParaRPr lang="en-US" dirty="0"/>
          </a:p>
        </p:txBody>
      </p:sp>
    </p:spTree>
    <p:extLst>
      <p:ext uri="{BB962C8B-B14F-4D97-AF65-F5344CB8AC3E}">
        <p14:creationId xmlns:p14="http://schemas.microsoft.com/office/powerpoint/2010/main" val="21359363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Rules</a:t>
            </a:r>
            <a:r>
              <a:rPr lang="hr-HR" dirty="0" smtClean="0"/>
              <a:t> </a:t>
            </a:r>
            <a:r>
              <a:rPr lang="hr-HR" dirty="0" err="1" smtClean="0"/>
              <a:t>of</a:t>
            </a:r>
            <a:r>
              <a:rPr lang="hr-HR" dirty="0" smtClean="0"/>
              <a:t> </a:t>
            </a:r>
            <a:r>
              <a:rPr lang="hr-HR" dirty="0" err="1" smtClean="0"/>
              <a:t>interpretation</a:t>
            </a:r>
            <a:endParaRPr lang="en-US" dirty="0"/>
          </a:p>
        </p:txBody>
      </p:sp>
      <p:sp>
        <p:nvSpPr>
          <p:cNvPr id="3" name="Content Placeholder 2"/>
          <p:cNvSpPr>
            <a:spLocks noGrp="1"/>
          </p:cNvSpPr>
          <p:nvPr>
            <p:ph idx="1"/>
          </p:nvPr>
        </p:nvSpPr>
        <p:spPr/>
        <p:txBody>
          <a:bodyPr>
            <a:normAutofit fontScale="77500" lnSpcReduction="20000"/>
          </a:bodyPr>
          <a:lstStyle/>
          <a:p>
            <a:r>
              <a:rPr lang="hr-HR" dirty="0"/>
              <a:t>3. </a:t>
            </a:r>
            <a:r>
              <a:rPr lang="hr-HR" dirty="0" err="1"/>
              <a:t>There</a:t>
            </a:r>
            <a:r>
              <a:rPr lang="hr-HR" dirty="0"/>
              <a:t> </a:t>
            </a:r>
            <a:r>
              <a:rPr lang="hr-HR" dirty="0" err="1"/>
              <a:t>shall</a:t>
            </a:r>
            <a:r>
              <a:rPr lang="hr-HR" dirty="0"/>
              <a:t> </a:t>
            </a:r>
            <a:r>
              <a:rPr lang="hr-HR" dirty="0" err="1"/>
              <a:t>be</a:t>
            </a:r>
            <a:r>
              <a:rPr lang="hr-HR" dirty="0"/>
              <a:t> </a:t>
            </a:r>
            <a:r>
              <a:rPr lang="hr-HR" dirty="0" err="1"/>
              <a:t>taken</a:t>
            </a:r>
            <a:r>
              <a:rPr lang="hr-HR" dirty="0"/>
              <a:t> </a:t>
            </a:r>
            <a:r>
              <a:rPr lang="hr-HR" dirty="0" err="1"/>
              <a:t>into</a:t>
            </a:r>
            <a:r>
              <a:rPr lang="hr-HR" dirty="0"/>
              <a:t> </a:t>
            </a:r>
            <a:r>
              <a:rPr lang="hr-HR" dirty="0" err="1"/>
              <a:t>account</a:t>
            </a:r>
            <a:r>
              <a:rPr lang="hr-HR" dirty="0"/>
              <a:t>, </a:t>
            </a:r>
            <a:r>
              <a:rPr lang="hr-HR" dirty="0" err="1"/>
              <a:t>together</a:t>
            </a:r>
            <a:r>
              <a:rPr lang="hr-HR" dirty="0"/>
              <a:t> </a:t>
            </a:r>
            <a:r>
              <a:rPr lang="hr-HR" dirty="0" err="1"/>
              <a:t>with</a:t>
            </a:r>
            <a:r>
              <a:rPr lang="hr-HR" dirty="0"/>
              <a:t> </a:t>
            </a:r>
            <a:r>
              <a:rPr lang="hr-HR" dirty="0" err="1"/>
              <a:t>the</a:t>
            </a:r>
            <a:r>
              <a:rPr lang="hr-HR" dirty="0"/>
              <a:t> </a:t>
            </a:r>
            <a:r>
              <a:rPr lang="hr-HR" b="1" dirty="0" err="1"/>
              <a:t>context</a:t>
            </a:r>
            <a:r>
              <a:rPr lang="hr-HR" b="1" dirty="0"/>
              <a:t>:</a:t>
            </a:r>
          </a:p>
          <a:p>
            <a:r>
              <a:rPr lang="hr-HR" dirty="0"/>
              <a:t> </a:t>
            </a:r>
          </a:p>
          <a:p>
            <a:r>
              <a:rPr lang="hr-HR" dirty="0"/>
              <a:t>(a) </a:t>
            </a:r>
            <a:r>
              <a:rPr lang="hr-HR" dirty="0" err="1"/>
              <a:t>Any</a:t>
            </a:r>
            <a:r>
              <a:rPr lang="hr-HR" dirty="0"/>
              <a:t> </a:t>
            </a:r>
            <a:r>
              <a:rPr lang="hr-HR" dirty="0" err="1"/>
              <a:t>subsequent</a:t>
            </a:r>
            <a:r>
              <a:rPr lang="hr-HR" dirty="0"/>
              <a:t> </a:t>
            </a:r>
            <a:r>
              <a:rPr lang="hr-HR" dirty="0" err="1"/>
              <a:t>agreement</a:t>
            </a:r>
            <a:r>
              <a:rPr lang="hr-HR" dirty="0"/>
              <a:t> </a:t>
            </a:r>
            <a:r>
              <a:rPr lang="hr-HR" dirty="0" err="1"/>
              <a:t>between</a:t>
            </a:r>
            <a:r>
              <a:rPr lang="hr-HR" dirty="0"/>
              <a:t> </a:t>
            </a:r>
            <a:r>
              <a:rPr lang="hr-HR" dirty="0" err="1"/>
              <a:t>the</a:t>
            </a:r>
            <a:r>
              <a:rPr lang="hr-HR" dirty="0"/>
              <a:t> </a:t>
            </a:r>
            <a:r>
              <a:rPr lang="hr-HR" dirty="0" err="1"/>
              <a:t>parties</a:t>
            </a:r>
            <a:r>
              <a:rPr lang="hr-HR" dirty="0"/>
              <a:t> </a:t>
            </a:r>
            <a:r>
              <a:rPr lang="hr-HR" dirty="0" err="1"/>
              <a:t>regarding</a:t>
            </a:r>
            <a:r>
              <a:rPr lang="hr-HR" dirty="0"/>
              <a:t> </a:t>
            </a:r>
            <a:r>
              <a:rPr lang="hr-HR" dirty="0" err="1"/>
              <a:t>the</a:t>
            </a:r>
            <a:r>
              <a:rPr lang="hr-HR" dirty="0"/>
              <a:t> </a:t>
            </a:r>
            <a:r>
              <a:rPr lang="hr-HR" dirty="0" err="1"/>
              <a:t>interpretation</a:t>
            </a:r>
            <a:r>
              <a:rPr lang="hr-HR" dirty="0"/>
              <a:t> </a:t>
            </a:r>
            <a:r>
              <a:rPr lang="hr-HR" dirty="0" err="1"/>
              <a:t>of</a:t>
            </a:r>
            <a:endParaRPr lang="hr-HR" dirty="0"/>
          </a:p>
          <a:p>
            <a:r>
              <a:rPr lang="hr-HR" dirty="0" err="1"/>
              <a:t>the</a:t>
            </a:r>
            <a:r>
              <a:rPr lang="hr-HR" dirty="0"/>
              <a:t> </a:t>
            </a:r>
            <a:r>
              <a:rPr lang="hr-HR" dirty="0" err="1"/>
              <a:t>treaty</a:t>
            </a:r>
            <a:r>
              <a:rPr lang="hr-HR" dirty="0"/>
              <a:t> </a:t>
            </a:r>
            <a:r>
              <a:rPr lang="hr-HR" dirty="0" err="1"/>
              <a:t>or</a:t>
            </a:r>
            <a:r>
              <a:rPr lang="hr-HR" dirty="0"/>
              <a:t> </a:t>
            </a:r>
            <a:r>
              <a:rPr lang="hr-HR" dirty="0" err="1"/>
              <a:t>the</a:t>
            </a:r>
            <a:r>
              <a:rPr lang="hr-HR" dirty="0"/>
              <a:t> </a:t>
            </a:r>
            <a:r>
              <a:rPr lang="hr-HR" dirty="0" err="1"/>
              <a:t>application</a:t>
            </a:r>
            <a:r>
              <a:rPr lang="hr-HR" dirty="0"/>
              <a:t> </a:t>
            </a:r>
            <a:r>
              <a:rPr lang="hr-HR" dirty="0" err="1"/>
              <a:t>of</a:t>
            </a:r>
            <a:r>
              <a:rPr lang="hr-HR" dirty="0"/>
              <a:t> </a:t>
            </a:r>
            <a:r>
              <a:rPr lang="hr-HR" dirty="0" err="1"/>
              <a:t>its</a:t>
            </a:r>
            <a:r>
              <a:rPr lang="hr-HR" dirty="0"/>
              <a:t> </a:t>
            </a:r>
            <a:r>
              <a:rPr lang="hr-HR" dirty="0" err="1"/>
              <a:t>provisions</a:t>
            </a:r>
            <a:r>
              <a:rPr lang="hr-HR" dirty="0"/>
              <a:t>;</a:t>
            </a:r>
          </a:p>
          <a:p>
            <a:r>
              <a:rPr lang="hr-HR" dirty="0"/>
              <a:t> </a:t>
            </a:r>
          </a:p>
          <a:p>
            <a:r>
              <a:rPr lang="hr-HR" i="1" dirty="0"/>
              <a:t>(b) </a:t>
            </a:r>
            <a:r>
              <a:rPr lang="hr-HR" dirty="0" err="1"/>
              <a:t>Any</a:t>
            </a:r>
            <a:r>
              <a:rPr lang="hr-HR" dirty="0"/>
              <a:t> </a:t>
            </a:r>
            <a:r>
              <a:rPr lang="hr-HR" dirty="0" err="1"/>
              <a:t>subsequent</a:t>
            </a:r>
            <a:r>
              <a:rPr lang="hr-HR" dirty="0"/>
              <a:t> </a:t>
            </a:r>
            <a:r>
              <a:rPr lang="hr-HR" dirty="0" err="1"/>
              <a:t>practice</a:t>
            </a:r>
            <a:r>
              <a:rPr lang="hr-HR" dirty="0"/>
              <a:t> </a:t>
            </a:r>
            <a:r>
              <a:rPr lang="hr-HR" dirty="0" err="1"/>
              <a:t>in</a:t>
            </a:r>
            <a:r>
              <a:rPr lang="hr-HR" dirty="0"/>
              <a:t> </a:t>
            </a:r>
            <a:r>
              <a:rPr lang="hr-HR" dirty="0" err="1"/>
              <a:t>the</a:t>
            </a:r>
            <a:r>
              <a:rPr lang="hr-HR" dirty="0"/>
              <a:t> </a:t>
            </a:r>
            <a:r>
              <a:rPr lang="hr-HR" dirty="0" err="1"/>
              <a:t>application</a:t>
            </a:r>
            <a:r>
              <a:rPr lang="hr-HR" dirty="0"/>
              <a:t> </a:t>
            </a:r>
            <a:r>
              <a:rPr lang="hr-HR" dirty="0" err="1"/>
              <a:t>of</a:t>
            </a:r>
            <a:r>
              <a:rPr lang="hr-HR" dirty="0"/>
              <a:t> </a:t>
            </a:r>
            <a:r>
              <a:rPr lang="hr-HR" dirty="0" err="1"/>
              <a:t>the</a:t>
            </a:r>
            <a:r>
              <a:rPr lang="hr-HR" dirty="0"/>
              <a:t> </a:t>
            </a:r>
            <a:r>
              <a:rPr lang="hr-HR" dirty="0" err="1"/>
              <a:t>treaty</a:t>
            </a:r>
            <a:r>
              <a:rPr lang="hr-HR" dirty="0"/>
              <a:t> </a:t>
            </a:r>
            <a:r>
              <a:rPr lang="hr-HR" dirty="0" err="1"/>
              <a:t>which</a:t>
            </a:r>
            <a:r>
              <a:rPr lang="hr-HR" dirty="0"/>
              <a:t> </a:t>
            </a:r>
            <a:r>
              <a:rPr lang="hr-HR" dirty="0" err="1"/>
              <a:t>establishes</a:t>
            </a:r>
            <a:r>
              <a:rPr lang="hr-HR" dirty="0"/>
              <a:t> </a:t>
            </a:r>
            <a:r>
              <a:rPr lang="hr-HR" dirty="0" err="1"/>
              <a:t>the</a:t>
            </a:r>
            <a:endParaRPr lang="hr-HR" dirty="0"/>
          </a:p>
          <a:p>
            <a:r>
              <a:rPr lang="hr-HR" dirty="0" err="1"/>
              <a:t>agreement</a:t>
            </a:r>
            <a:r>
              <a:rPr lang="hr-HR" dirty="0"/>
              <a:t> </a:t>
            </a:r>
            <a:r>
              <a:rPr lang="hr-HR" dirty="0" err="1"/>
              <a:t>of</a:t>
            </a:r>
            <a:r>
              <a:rPr lang="hr-HR" dirty="0"/>
              <a:t> </a:t>
            </a:r>
            <a:r>
              <a:rPr lang="hr-HR" dirty="0" err="1"/>
              <a:t>the</a:t>
            </a:r>
            <a:r>
              <a:rPr lang="hr-HR" dirty="0"/>
              <a:t> </a:t>
            </a:r>
            <a:r>
              <a:rPr lang="hr-HR" dirty="0" err="1"/>
              <a:t>parties</a:t>
            </a:r>
            <a:r>
              <a:rPr lang="hr-HR" dirty="0"/>
              <a:t> </a:t>
            </a:r>
            <a:r>
              <a:rPr lang="hr-HR" dirty="0" err="1"/>
              <a:t>regarding</a:t>
            </a:r>
            <a:r>
              <a:rPr lang="hr-HR" dirty="0"/>
              <a:t> </a:t>
            </a:r>
            <a:r>
              <a:rPr lang="hr-HR" dirty="0" err="1"/>
              <a:t>its</a:t>
            </a:r>
            <a:r>
              <a:rPr lang="hr-HR" dirty="0"/>
              <a:t> </a:t>
            </a:r>
            <a:r>
              <a:rPr lang="hr-HR" dirty="0" err="1"/>
              <a:t>interpretation</a:t>
            </a:r>
            <a:r>
              <a:rPr lang="hr-HR" dirty="0"/>
              <a:t>;</a:t>
            </a:r>
          </a:p>
          <a:p>
            <a:r>
              <a:rPr lang="hr-HR" dirty="0"/>
              <a:t> </a:t>
            </a:r>
          </a:p>
          <a:p>
            <a:r>
              <a:rPr lang="hr-HR" dirty="0"/>
              <a:t>(c) </a:t>
            </a:r>
            <a:r>
              <a:rPr lang="hr-HR" dirty="0" err="1"/>
              <a:t>Any</a:t>
            </a:r>
            <a:r>
              <a:rPr lang="hr-HR" dirty="0"/>
              <a:t> </a:t>
            </a:r>
            <a:r>
              <a:rPr lang="hr-HR" dirty="0" err="1"/>
              <a:t>relevant</a:t>
            </a:r>
            <a:r>
              <a:rPr lang="hr-HR" dirty="0"/>
              <a:t> </a:t>
            </a:r>
            <a:r>
              <a:rPr lang="hr-HR" dirty="0" err="1"/>
              <a:t>rules</a:t>
            </a:r>
            <a:r>
              <a:rPr lang="hr-HR" dirty="0"/>
              <a:t> </a:t>
            </a:r>
            <a:r>
              <a:rPr lang="hr-HR" dirty="0" err="1"/>
              <a:t>of</a:t>
            </a:r>
            <a:r>
              <a:rPr lang="hr-HR" dirty="0"/>
              <a:t> </a:t>
            </a:r>
            <a:r>
              <a:rPr lang="hr-HR" dirty="0" err="1"/>
              <a:t>international</a:t>
            </a:r>
            <a:r>
              <a:rPr lang="hr-HR" dirty="0"/>
              <a:t> </a:t>
            </a:r>
            <a:r>
              <a:rPr lang="hr-HR" dirty="0" err="1"/>
              <a:t>law</a:t>
            </a:r>
            <a:r>
              <a:rPr lang="hr-HR" dirty="0"/>
              <a:t> </a:t>
            </a:r>
            <a:r>
              <a:rPr lang="hr-HR" dirty="0" err="1"/>
              <a:t>applicable</a:t>
            </a:r>
            <a:r>
              <a:rPr lang="hr-HR" dirty="0"/>
              <a:t> </a:t>
            </a:r>
            <a:r>
              <a:rPr lang="hr-HR" dirty="0" err="1"/>
              <a:t>in</a:t>
            </a:r>
            <a:r>
              <a:rPr lang="hr-HR" dirty="0"/>
              <a:t> </a:t>
            </a:r>
            <a:r>
              <a:rPr lang="hr-HR" dirty="0" err="1"/>
              <a:t>the</a:t>
            </a:r>
            <a:r>
              <a:rPr lang="hr-HR" dirty="0"/>
              <a:t> </a:t>
            </a:r>
            <a:r>
              <a:rPr lang="hr-HR" dirty="0" err="1"/>
              <a:t>relations</a:t>
            </a:r>
            <a:r>
              <a:rPr lang="hr-HR" dirty="0"/>
              <a:t> </a:t>
            </a:r>
            <a:r>
              <a:rPr lang="hr-HR" dirty="0" err="1"/>
              <a:t>between</a:t>
            </a:r>
            <a:r>
              <a:rPr lang="hr-HR" dirty="0"/>
              <a:t> </a:t>
            </a:r>
            <a:r>
              <a:rPr lang="hr-HR" dirty="0" err="1"/>
              <a:t>the</a:t>
            </a:r>
            <a:endParaRPr lang="hr-HR" dirty="0"/>
          </a:p>
          <a:p>
            <a:r>
              <a:rPr lang="hr-HR" dirty="0" err="1"/>
              <a:t>parties</a:t>
            </a:r>
            <a:r>
              <a:rPr lang="hr-HR" dirty="0"/>
              <a:t>.</a:t>
            </a:r>
          </a:p>
          <a:p>
            <a:r>
              <a:rPr lang="hr-HR" dirty="0"/>
              <a:t> </a:t>
            </a:r>
          </a:p>
          <a:p>
            <a:r>
              <a:rPr lang="hr-HR" dirty="0"/>
              <a:t>4. A </a:t>
            </a:r>
            <a:r>
              <a:rPr lang="hr-HR" dirty="0" err="1"/>
              <a:t>special</a:t>
            </a:r>
            <a:r>
              <a:rPr lang="hr-HR" dirty="0"/>
              <a:t> </a:t>
            </a:r>
            <a:r>
              <a:rPr lang="hr-HR" dirty="0" err="1"/>
              <a:t>meaning</a:t>
            </a:r>
            <a:r>
              <a:rPr lang="hr-HR" dirty="0"/>
              <a:t> </a:t>
            </a:r>
            <a:r>
              <a:rPr lang="hr-HR" dirty="0" err="1"/>
              <a:t>shall</a:t>
            </a:r>
            <a:r>
              <a:rPr lang="hr-HR" dirty="0"/>
              <a:t> </a:t>
            </a:r>
            <a:r>
              <a:rPr lang="hr-HR" dirty="0" err="1"/>
              <a:t>be</a:t>
            </a:r>
            <a:r>
              <a:rPr lang="hr-HR" dirty="0"/>
              <a:t> </a:t>
            </a:r>
            <a:r>
              <a:rPr lang="hr-HR" dirty="0" err="1"/>
              <a:t>given</a:t>
            </a:r>
            <a:r>
              <a:rPr lang="hr-HR" dirty="0"/>
              <a:t> to a </a:t>
            </a:r>
            <a:r>
              <a:rPr lang="hr-HR" dirty="0" err="1"/>
              <a:t>term</a:t>
            </a:r>
            <a:r>
              <a:rPr lang="hr-HR" dirty="0"/>
              <a:t> </a:t>
            </a:r>
            <a:r>
              <a:rPr lang="hr-HR" dirty="0" err="1"/>
              <a:t>if</a:t>
            </a:r>
            <a:r>
              <a:rPr lang="hr-HR" dirty="0"/>
              <a:t> </a:t>
            </a:r>
            <a:r>
              <a:rPr lang="hr-HR" dirty="0" err="1"/>
              <a:t>it</a:t>
            </a:r>
            <a:r>
              <a:rPr lang="hr-HR" dirty="0"/>
              <a:t> </a:t>
            </a:r>
            <a:r>
              <a:rPr lang="hr-HR" dirty="0" err="1"/>
              <a:t>is</a:t>
            </a:r>
            <a:r>
              <a:rPr lang="hr-HR" dirty="0"/>
              <a:t> </a:t>
            </a:r>
            <a:r>
              <a:rPr lang="hr-HR" dirty="0" err="1"/>
              <a:t>established</a:t>
            </a:r>
            <a:r>
              <a:rPr lang="hr-HR" dirty="0"/>
              <a:t> </a:t>
            </a:r>
            <a:r>
              <a:rPr lang="hr-HR" dirty="0" err="1"/>
              <a:t>that</a:t>
            </a:r>
            <a:r>
              <a:rPr lang="hr-HR" dirty="0"/>
              <a:t> </a:t>
            </a:r>
            <a:r>
              <a:rPr lang="hr-HR" dirty="0" err="1"/>
              <a:t>the</a:t>
            </a:r>
            <a:r>
              <a:rPr lang="hr-HR" dirty="0"/>
              <a:t> </a:t>
            </a:r>
            <a:r>
              <a:rPr lang="hr-HR" dirty="0" err="1"/>
              <a:t>parties</a:t>
            </a:r>
            <a:endParaRPr lang="hr-HR" dirty="0"/>
          </a:p>
          <a:p>
            <a:r>
              <a:rPr lang="hr-HR" dirty="0" err="1"/>
              <a:t>so</a:t>
            </a:r>
            <a:r>
              <a:rPr lang="hr-HR" dirty="0"/>
              <a:t> </a:t>
            </a:r>
            <a:r>
              <a:rPr lang="hr-HR" b="1" dirty="0" err="1"/>
              <a:t>intended</a:t>
            </a:r>
            <a:r>
              <a:rPr lang="hr-HR" b="1" dirty="0"/>
              <a:t>.</a:t>
            </a:r>
          </a:p>
          <a:p>
            <a:endParaRPr lang="en-US" dirty="0"/>
          </a:p>
        </p:txBody>
      </p:sp>
    </p:spTree>
    <p:extLst>
      <p:ext uri="{BB962C8B-B14F-4D97-AF65-F5344CB8AC3E}">
        <p14:creationId xmlns:p14="http://schemas.microsoft.com/office/powerpoint/2010/main" val="25385671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i="1" dirty="0" err="1"/>
              <a:t>Article</a:t>
            </a:r>
            <a:r>
              <a:rPr lang="hr-HR" b="1" i="1" dirty="0"/>
              <a:t> 32. </a:t>
            </a:r>
            <a:r>
              <a:rPr lang="hr-HR" b="1" dirty="0"/>
              <a:t>SUPPLEMENTARY MEANS OF INTERPRETATION</a:t>
            </a:r>
            <a:r>
              <a:rPr lang="hr-HR" dirty="0"/>
              <a:t/>
            </a:r>
            <a:br>
              <a:rPr lang="hr-HR" dirty="0"/>
            </a:br>
            <a:endParaRPr lang="en-US" dirty="0"/>
          </a:p>
        </p:txBody>
      </p:sp>
      <p:sp>
        <p:nvSpPr>
          <p:cNvPr id="3" name="Content Placeholder 2"/>
          <p:cNvSpPr>
            <a:spLocks noGrp="1"/>
          </p:cNvSpPr>
          <p:nvPr>
            <p:ph idx="1"/>
          </p:nvPr>
        </p:nvSpPr>
        <p:spPr/>
        <p:txBody>
          <a:bodyPr/>
          <a:lstStyle/>
          <a:p>
            <a:r>
              <a:rPr lang="hr-HR" dirty="0" err="1"/>
              <a:t>Recourse</a:t>
            </a:r>
            <a:r>
              <a:rPr lang="hr-HR" dirty="0"/>
              <a:t> </a:t>
            </a:r>
            <a:r>
              <a:rPr lang="hr-HR" dirty="0" err="1"/>
              <a:t>may</a:t>
            </a:r>
            <a:r>
              <a:rPr lang="hr-HR" dirty="0"/>
              <a:t> </a:t>
            </a:r>
            <a:r>
              <a:rPr lang="hr-HR" dirty="0" err="1"/>
              <a:t>be</a:t>
            </a:r>
            <a:r>
              <a:rPr lang="hr-HR" dirty="0"/>
              <a:t> had to </a:t>
            </a:r>
            <a:r>
              <a:rPr lang="hr-HR" dirty="0" err="1"/>
              <a:t>supplementary</a:t>
            </a:r>
            <a:r>
              <a:rPr lang="hr-HR" dirty="0"/>
              <a:t> </a:t>
            </a:r>
            <a:r>
              <a:rPr lang="hr-HR" dirty="0" err="1"/>
              <a:t>means</a:t>
            </a:r>
            <a:r>
              <a:rPr lang="hr-HR" dirty="0"/>
              <a:t> </a:t>
            </a:r>
            <a:r>
              <a:rPr lang="hr-HR" dirty="0" err="1"/>
              <a:t>of</a:t>
            </a:r>
            <a:r>
              <a:rPr lang="hr-HR" dirty="0"/>
              <a:t> </a:t>
            </a:r>
            <a:r>
              <a:rPr lang="hr-HR" dirty="0" err="1"/>
              <a:t>interpretation</a:t>
            </a:r>
            <a:r>
              <a:rPr lang="hr-HR" dirty="0"/>
              <a:t>, </a:t>
            </a:r>
            <a:r>
              <a:rPr lang="hr-HR" dirty="0" err="1"/>
              <a:t>including</a:t>
            </a:r>
            <a:r>
              <a:rPr lang="hr-HR" dirty="0"/>
              <a:t> </a:t>
            </a:r>
            <a:r>
              <a:rPr lang="hr-HR" dirty="0" err="1" smtClean="0"/>
              <a:t>the</a:t>
            </a:r>
            <a:r>
              <a:rPr lang="hr-HR" dirty="0"/>
              <a:t> </a:t>
            </a:r>
            <a:r>
              <a:rPr lang="hr-HR" b="1" dirty="0" err="1" smtClean="0"/>
              <a:t>preparatory</a:t>
            </a:r>
            <a:r>
              <a:rPr lang="hr-HR" b="1" dirty="0" smtClean="0"/>
              <a:t> </a:t>
            </a:r>
            <a:r>
              <a:rPr lang="hr-HR" b="1" dirty="0" err="1"/>
              <a:t>work</a:t>
            </a:r>
            <a:r>
              <a:rPr lang="hr-HR" b="1" dirty="0"/>
              <a:t> </a:t>
            </a:r>
            <a:r>
              <a:rPr lang="hr-HR" dirty="0" err="1"/>
              <a:t>of</a:t>
            </a:r>
            <a:r>
              <a:rPr lang="hr-HR" dirty="0"/>
              <a:t> </a:t>
            </a:r>
            <a:r>
              <a:rPr lang="hr-HR" dirty="0" err="1"/>
              <a:t>the</a:t>
            </a:r>
            <a:r>
              <a:rPr lang="hr-HR" dirty="0"/>
              <a:t> </a:t>
            </a:r>
            <a:r>
              <a:rPr lang="hr-HR" dirty="0" err="1"/>
              <a:t>treaty</a:t>
            </a:r>
            <a:r>
              <a:rPr lang="hr-HR" dirty="0"/>
              <a:t> </a:t>
            </a:r>
            <a:r>
              <a:rPr lang="hr-HR" dirty="0" err="1"/>
              <a:t>and</a:t>
            </a:r>
            <a:r>
              <a:rPr lang="hr-HR" dirty="0"/>
              <a:t> </a:t>
            </a:r>
            <a:r>
              <a:rPr lang="hr-HR" dirty="0" err="1"/>
              <a:t>the</a:t>
            </a:r>
            <a:r>
              <a:rPr lang="hr-HR" dirty="0"/>
              <a:t> </a:t>
            </a:r>
            <a:r>
              <a:rPr lang="hr-HR" dirty="0" err="1"/>
              <a:t>circumstances</a:t>
            </a:r>
            <a:r>
              <a:rPr lang="hr-HR" dirty="0"/>
              <a:t> </a:t>
            </a:r>
            <a:r>
              <a:rPr lang="hr-HR" dirty="0" err="1"/>
              <a:t>of</a:t>
            </a:r>
            <a:r>
              <a:rPr lang="hr-HR" dirty="0"/>
              <a:t> </a:t>
            </a:r>
            <a:r>
              <a:rPr lang="hr-HR" dirty="0" err="1"/>
              <a:t>its</a:t>
            </a:r>
            <a:r>
              <a:rPr lang="hr-HR" dirty="0"/>
              <a:t> </a:t>
            </a:r>
            <a:r>
              <a:rPr lang="hr-HR" dirty="0" err="1"/>
              <a:t>conclusion</a:t>
            </a:r>
            <a:r>
              <a:rPr lang="hr-HR" dirty="0"/>
              <a:t>, </a:t>
            </a:r>
            <a:r>
              <a:rPr lang="hr-HR" dirty="0" err="1"/>
              <a:t>in</a:t>
            </a:r>
            <a:r>
              <a:rPr lang="hr-HR" dirty="0"/>
              <a:t> </a:t>
            </a:r>
            <a:r>
              <a:rPr lang="hr-HR" dirty="0" err="1"/>
              <a:t>order</a:t>
            </a:r>
            <a:r>
              <a:rPr lang="hr-HR" dirty="0"/>
              <a:t> </a:t>
            </a:r>
            <a:r>
              <a:rPr lang="hr-HR" dirty="0" smtClean="0"/>
              <a:t>to </a:t>
            </a:r>
            <a:r>
              <a:rPr lang="hr-HR" dirty="0" err="1" smtClean="0"/>
              <a:t>confirm</a:t>
            </a:r>
            <a:r>
              <a:rPr lang="hr-HR" dirty="0" smtClean="0"/>
              <a:t> </a:t>
            </a:r>
            <a:r>
              <a:rPr lang="hr-HR" dirty="0" err="1"/>
              <a:t>the</a:t>
            </a:r>
            <a:r>
              <a:rPr lang="hr-HR" dirty="0"/>
              <a:t> </a:t>
            </a:r>
            <a:r>
              <a:rPr lang="hr-HR" dirty="0" err="1"/>
              <a:t>meaning</a:t>
            </a:r>
            <a:r>
              <a:rPr lang="hr-HR" dirty="0"/>
              <a:t> </a:t>
            </a:r>
            <a:r>
              <a:rPr lang="hr-HR" dirty="0" err="1"/>
              <a:t>resulting</a:t>
            </a:r>
            <a:r>
              <a:rPr lang="hr-HR" dirty="0"/>
              <a:t> </a:t>
            </a:r>
            <a:r>
              <a:rPr lang="hr-HR" dirty="0" err="1"/>
              <a:t>from</a:t>
            </a:r>
            <a:r>
              <a:rPr lang="hr-HR" dirty="0"/>
              <a:t> </a:t>
            </a:r>
            <a:r>
              <a:rPr lang="hr-HR" dirty="0" err="1"/>
              <a:t>the</a:t>
            </a:r>
            <a:r>
              <a:rPr lang="hr-HR" dirty="0"/>
              <a:t> </a:t>
            </a:r>
            <a:r>
              <a:rPr lang="hr-HR" dirty="0" err="1"/>
              <a:t>application</a:t>
            </a:r>
            <a:r>
              <a:rPr lang="hr-HR" dirty="0"/>
              <a:t> </a:t>
            </a:r>
            <a:r>
              <a:rPr lang="hr-HR" dirty="0" err="1"/>
              <a:t>of</a:t>
            </a:r>
            <a:r>
              <a:rPr lang="hr-HR" dirty="0"/>
              <a:t> </a:t>
            </a:r>
            <a:r>
              <a:rPr lang="hr-HR" dirty="0" err="1"/>
              <a:t>article</a:t>
            </a:r>
            <a:r>
              <a:rPr lang="hr-HR" dirty="0"/>
              <a:t> 31, </a:t>
            </a:r>
            <a:r>
              <a:rPr lang="hr-HR" dirty="0" err="1"/>
              <a:t>or</a:t>
            </a:r>
            <a:r>
              <a:rPr lang="hr-HR" dirty="0"/>
              <a:t> to </a:t>
            </a:r>
            <a:r>
              <a:rPr lang="hr-HR" dirty="0" err="1"/>
              <a:t>determine</a:t>
            </a:r>
            <a:r>
              <a:rPr lang="hr-HR" dirty="0"/>
              <a:t> </a:t>
            </a:r>
            <a:r>
              <a:rPr lang="hr-HR" dirty="0" err="1" smtClean="0"/>
              <a:t>the</a:t>
            </a:r>
            <a:r>
              <a:rPr lang="hr-HR" dirty="0"/>
              <a:t> </a:t>
            </a:r>
            <a:r>
              <a:rPr lang="hr-HR" dirty="0" err="1" smtClean="0"/>
              <a:t>meaning</a:t>
            </a:r>
            <a:r>
              <a:rPr lang="hr-HR" dirty="0" smtClean="0"/>
              <a:t> </a:t>
            </a:r>
            <a:r>
              <a:rPr lang="hr-HR" dirty="0" err="1"/>
              <a:t>when</a:t>
            </a:r>
            <a:r>
              <a:rPr lang="hr-HR" dirty="0"/>
              <a:t> </a:t>
            </a:r>
            <a:r>
              <a:rPr lang="hr-HR" dirty="0" err="1"/>
              <a:t>the</a:t>
            </a:r>
            <a:r>
              <a:rPr lang="hr-HR" dirty="0"/>
              <a:t> </a:t>
            </a:r>
            <a:r>
              <a:rPr lang="hr-HR" dirty="0" err="1"/>
              <a:t>interpretation</a:t>
            </a:r>
            <a:r>
              <a:rPr lang="hr-HR" dirty="0"/>
              <a:t> </a:t>
            </a:r>
            <a:r>
              <a:rPr lang="hr-HR" dirty="0" err="1"/>
              <a:t>according</a:t>
            </a:r>
            <a:r>
              <a:rPr lang="hr-HR" dirty="0"/>
              <a:t> to </a:t>
            </a:r>
            <a:r>
              <a:rPr lang="hr-HR" dirty="0" err="1"/>
              <a:t>article</a:t>
            </a:r>
            <a:r>
              <a:rPr lang="hr-HR" dirty="0"/>
              <a:t> 31 </a:t>
            </a:r>
            <a:r>
              <a:rPr lang="hr-HR" dirty="0" smtClean="0"/>
              <a:t>:</a:t>
            </a:r>
          </a:p>
          <a:p>
            <a:r>
              <a:rPr lang="hr-HR" i="1" dirty="0" smtClean="0"/>
              <a:t>(</a:t>
            </a:r>
            <a:r>
              <a:rPr lang="hr-HR" i="1" dirty="0"/>
              <a:t>a) </a:t>
            </a:r>
            <a:r>
              <a:rPr lang="hr-HR" dirty="0" err="1"/>
              <a:t>Leaves</a:t>
            </a:r>
            <a:r>
              <a:rPr lang="hr-HR" dirty="0"/>
              <a:t> </a:t>
            </a:r>
            <a:r>
              <a:rPr lang="hr-HR" dirty="0" err="1"/>
              <a:t>the</a:t>
            </a:r>
            <a:r>
              <a:rPr lang="hr-HR" dirty="0"/>
              <a:t> </a:t>
            </a:r>
            <a:r>
              <a:rPr lang="hr-HR" dirty="0" err="1"/>
              <a:t>meaning</a:t>
            </a:r>
            <a:r>
              <a:rPr lang="hr-HR" dirty="0"/>
              <a:t> </a:t>
            </a:r>
            <a:r>
              <a:rPr lang="hr-HR" b="1" dirty="0" err="1"/>
              <a:t>ambiguous</a:t>
            </a:r>
            <a:r>
              <a:rPr lang="hr-HR" b="1" dirty="0"/>
              <a:t> </a:t>
            </a:r>
            <a:r>
              <a:rPr lang="hr-HR" dirty="0" err="1"/>
              <a:t>or</a:t>
            </a:r>
            <a:r>
              <a:rPr lang="hr-HR" dirty="0"/>
              <a:t> </a:t>
            </a:r>
            <a:r>
              <a:rPr lang="hr-HR" b="1" dirty="0" err="1"/>
              <a:t>obscure</a:t>
            </a:r>
            <a:r>
              <a:rPr lang="hr-HR" dirty="0"/>
              <a:t>; </a:t>
            </a:r>
            <a:r>
              <a:rPr lang="hr-HR" dirty="0" err="1"/>
              <a:t>or</a:t>
            </a:r>
            <a:endParaRPr lang="hr-HR" dirty="0"/>
          </a:p>
          <a:p>
            <a:r>
              <a:rPr lang="hr-HR" i="1" dirty="0"/>
              <a:t>(b) </a:t>
            </a:r>
            <a:r>
              <a:rPr lang="hr-HR" dirty="0" err="1"/>
              <a:t>Leads</a:t>
            </a:r>
            <a:r>
              <a:rPr lang="hr-HR" dirty="0"/>
              <a:t> to a </a:t>
            </a:r>
            <a:r>
              <a:rPr lang="hr-HR" dirty="0" err="1"/>
              <a:t>result</a:t>
            </a:r>
            <a:r>
              <a:rPr lang="hr-HR" dirty="0"/>
              <a:t> </a:t>
            </a:r>
            <a:r>
              <a:rPr lang="hr-HR" dirty="0" err="1"/>
              <a:t>which</a:t>
            </a:r>
            <a:r>
              <a:rPr lang="hr-HR" dirty="0"/>
              <a:t> </a:t>
            </a:r>
            <a:r>
              <a:rPr lang="hr-HR" dirty="0" err="1"/>
              <a:t>is</a:t>
            </a:r>
            <a:r>
              <a:rPr lang="hr-HR" dirty="0"/>
              <a:t> </a:t>
            </a:r>
            <a:r>
              <a:rPr lang="hr-HR" dirty="0" err="1"/>
              <a:t>manifestly</a:t>
            </a:r>
            <a:r>
              <a:rPr lang="hr-HR" dirty="0"/>
              <a:t> </a:t>
            </a:r>
            <a:r>
              <a:rPr lang="hr-HR" b="1" dirty="0" err="1"/>
              <a:t>absurd</a:t>
            </a:r>
            <a:r>
              <a:rPr lang="hr-HR" dirty="0"/>
              <a:t> </a:t>
            </a:r>
            <a:r>
              <a:rPr lang="hr-HR" dirty="0" err="1"/>
              <a:t>or</a:t>
            </a:r>
            <a:r>
              <a:rPr lang="hr-HR" dirty="0"/>
              <a:t> </a:t>
            </a:r>
            <a:r>
              <a:rPr lang="hr-HR" b="1" dirty="0" err="1"/>
              <a:t>unreasonable</a:t>
            </a:r>
            <a:r>
              <a:rPr lang="hr-HR" b="1" dirty="0"/>
              <a:t>.</a:t>
            </a:r>
          </a:p>
          <a:p>
            <a:endParaRPr lang="en-US" dirty="0"/>
          </a:p>
        </p:txBody>
      </p:sp>
    </p:spTree>
    <p:extLst>
      <p:ext uri="{BB962C8B-B14F-4D97-AF65-F5344CB8AC3E}">
        <p14:creationId xmlns:p14="http://schemas.microsoft.com/office/powerpoint/2010/main" val="19738583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z="3200" b="1" i="1" dirty="0" err="1"/>
              <a:t>Article</a:t>
            </a:r>
            <a:r>
              <a:rPr lang="hr-HR" sz="3200" b="1" i="1" dirty="0"/>
              <a:t> 33. </a:t>
            </a:r>
            <a:r>
              <a:rPr lang="hr-HR" sz="3200" b="1" dirty="0"/>
              <a:t>INTERPRETATION OF TREATIES AUTHENTICATED</a:t>
            </a:r>
            <a:r>
              <a:rPr lang="hr-HR" sz="3200" dirty="0"/>
              <a:t/>
            </a:r>
            <a:br>
              <a:rPr lang="hr-HR" sz="3200" dirty="0"/>
            </a:br>
            <a:r>
              <a:rPr lang="hr-HR" sz="3200" b="1" dirty="0"/>
              <a:t>IN TWO OR MORE LANGUAGES</a:t>
            </a:r>
            <a:r>
              <a:rPr lang="hr-HR" sz="3200" dirty="0"/>
              <a:t/>
            </a:r>
            <a:br>
              <a:rPr lang="hr-HR" sz="3200" dirty="0"/>
            </a:br>
            <a:endParaRPr lang="en-US" sz="3200" dirty="0"/>
          </a:p>
        </p:txBody>
      </p:sp>
      <p:sp>
        <p:nvSpPr>
          <p:cNvPr id="3" name="Content Placeholder 2"/>
          <p:cNvSpPr>
            <a:spLocks noGrp="1"/>
          </p:cNvSpPr>
          <p:nvPr>
            <p:ph idx="1"/>
          </p:nvPr>
        </p:nvSpPr>
        <p:spPr/>
        <p:txBody>
          <a:bodyPr>
            <a:normAutofit/>
          </a:bodyPr>
          <a:lstStyle/>
          <a:p>
            <a:r>
              <a:rPr lang="hr-HR" dirty="0"/>
              <a:t>1. </a:t>
            </a:r>
            <a:r>
              <a:rPr lang="hr-HR" dirty="0" err="1"/>
              <a:t>When</a:t>
            </a:r>
            <a:r>
              <a:rPr lang="hr-HR" dirty="0"/>
              <a:t> a </a:t>
            </a:r>
            <a:r>
              <a:rPr lang="hr-HR" dirty="0" err="1"/>
              <a:t>treaty</a:t>
            </a:r>
            <a:r>
              <a:rPr lang="hr-HR" dirty="0"/>
              <a:t> </a:t>
            </a:r>
            <a:r>
              <a:rPr lang="hr-HR" dirty="0" err="1"/>
              <a:t>has</a:t>
            </a:r>
            <a:r>
              <a:rPr lang="hr-HR" dirty="0"/>
              <a:t> </a:t>
            </a:r>
            <a:r>
              <a:rPr lang="hr-HR" dirty="0" err="1"/>
              <a:t>been</a:t>
            </a:r>
            <a:r>
              <a:rPr lang="hr-HR" dirty="0"/>
              <a:t> </a:t>
            </a:r>
            <a:r>
              <a:rPr lang="hr-HR" dirty="0" err="1"/>
              <a:t>authenticated</a:t>
            </a:r>
            <a:r>
              <a:rPr lang="hr-HR" dirty="0"/>
              <a:t> </a:t>
            </a:r>
            <a:r>
              <a:rPr lang="hr-HR" dirty="0" err="1"/>
              <a:t>in</a:t>
            </a:r>
            <a:r>
              <a:rPr lang="hr-HR" dirty="0"/>
              <a:t> </a:t>
            </a:r>
            <a:r>
              <a:rPr lang="hr-HR" dirty="0" err="1"/>
              <a:t>two</a:t>
            </a:r>
            <a:r>
              <a:rPr lang="hr-HR" dirty="0"/>
              <a:t> </a:t>
            </a:r>
            <a:r>
              <a:rPr lang="hr-HR" dirty="0" err="1"/>
              <a:t>or</a:t>
            </a:r>
            <a:r>
              <a:rPr lang="hr-HR" dirty="0"/>
              <a:t> more </a:t>
            </a:r>
            <a:r>
              <a:rPr lang="hr-HR" dirty="0" err="1"/>
              <a:t>languages</a:t>
            </a:r>
            <a:r>
              <a:rPr lang="hr-HR" dirty="0"/>
              <a:t>, </a:t>
            </a:r>
            <a:r>
              <a:rPr lang="hr-HR" dirty="0" err="1"/>
              <a:t>the</a:t>
            </a:r>
            <a:r>
              <a:rPr lang="hr-HR" dirty="0"/>
              <a:t> </a:t>
            </a:r>
            <a:r>
              <a:rPr lang="hr-HR" dirty="0" err="1"/>
              <a:t>text</a:t>
            </a:r>
            <a:r>
              <a:rPr lang="hr-HR" dirty="0"/>
              <a:t> </a:t>
            </a:r>
            <a:r>
              <a:rPr lang="hr-HR" dirty="0" err="1" smtClean="0"/>
              <a:t>is</a:t>
            </a:r>
            <a:r>
              <a:rPr lang="hr-HR" dirty="0"/>
              <a:t> </a:t>
            </a:r>
            <a:r>
              <a:rPr lang="hr-HR" dirty="0" err="1" smtClean="0"/>
              <a:t>equally</a:t>
            </a:r>
            <a:r>
              <a:rPr lang="hr-HR" dirty="0" smtClean="0"/>
              <a:t> </a:t>
            </a:r>
            <a:r>
              <a:rPr lang="hr-HR" dirty="0" err="1"/>
              <a:t>authoritative</a:t>
            </a:r>
            <a:r>
              <a:rPr lang="hr-HR" dirty="0"/>
              <a:t> </a:t>
            </a:r>
            <a:r>
              <a:rPr lang="hr-HR" dirty="0" err="1"/>
              <a:t>in</a:t>
            </a:r>
            <a:r>
              <a:rPr lang="hr-HR" dirty="0"/>
              <a:t> </a:t>
            </a:r>
            <a:r>
              <a:rPr lang="hr-HR" dirty="0" err="1"/>
              <a:t>each</a:t>
            </a:r>
            <a:r>
              <a:rPr lang="hr-HR" dirty="0"/>
              <a:t> </a:t>
            </a:r>
            <a:r>
              <a:rPr lang="hr-HR" dirty="0" err="1"/>
              <a:t>language</a:t>
            </a:r>
            <a:r>
              <a:rPr lang="hr-HR" dirty="0"/>
              <a:t>, </a:t>
            </a:r>
            <a:r>
              <a:rPr lang="hr-HR" dirty="0" err="1"/>
              <a:t>unless</a:t>
            </a:r>
            <a:r>
              <a:rPr lang="hr-HR" dirty="0"/>
              <a:t> </a:t>
            </a:r>
            <a:r>
              <a:rPr lang="hr-HR" dirty="0" err="1"/>
              <a:t>the</a:t>
            </a:r>
            <a:r>
              <a:rPr lang="hr-HR" dirty="0"/>
              <a:t> </a:t>
            </a:r>
            <a:r>
              <a:rPr lang="hr-HR" dirty="0" err="1"/>
              <a:t>treaty</a:t>
            </a:r>
            <a:r>
              <a:rPr lang="hr-HR" dirty="0"/>
              <a:t> </a:t>
            </a:r>
            <a:r>
              <a:rPr lang="hr-HR" dirty="0" err="1"/>
              <a:t>provides</a:t>
            </a:r>
            <a:r>
              <a:rPr lang="hr-HR" dirty="0"/>
              <a:t> </a:t>
            </a:r>
            <a:r>
              <a:rPr lang="hr-HR" dirty="0" err="1"/>
              <a:t>or</a:t>
            </a:r>
            <a:r>
              <a:rPr lang="hr-HR" dirty="0"/>
              <a:t> </a:t>
            </a:r>
            <a:r>
              <a:rPr lang="hr-HR" dirty="0" err="1"/>
              <a:t>the</a:t>
            </a:r>
            <a:r>
              <a:rPr lang="hr-HR" dirty="0"/>
              <a:t> </a:t>
            </a:r>
            <a:r>
              <a:rPr lang="hr-HR" dirty="0" err="1"/>
              <a:t>parties</a:t>
            </a:r>
            <a:r>
              <a:rPr lang="hr-HR" dirty="0"/>
              <a:t> </a:t>
            </a:r>
            <a:r>
              <a:rPr lang="hr-HR" dirty="0" err="1" smtClean="0"/>
              <a:t>agree</a:t>
            </a:r>
            <a:r>
              <a:rPr lang="hr-HR" dirty="0"/>
              <a:t> </a:t>
            </a:r>
            <a:r>
              <a:rPr lang="hr-HR" dirty="0" err="1" smtClean="0"/>
              <a:t>that</a:t>
            </a:r>
            <a:r>
              <a:rPr lang="hr-HR" dirty="0"/>
              <a:t>, </a:t>
            </a:r>
            <a:r>
              <a:rPr lang="hr-HR" dirty="0" err="1"/>
              <a:t>in</a:t>
            </a:r>
            <a:r>
              <a:rPr lang="hr-HR" dirty="0"/>
              <a:t> </a:t>
            </a:r>
            <a:r>
              <a:rPr lang="hr-HR" dirty="0" err="1"/>
              <a:t>case</a:t>
            </a:r>
            <a:r>
              <a:rPr lang="hr-HR" dirty="0"/>
              <a:t> </a:t>
            </a:r>
            <a:r>
              <a:rPr lang="hr-HR" dirty="0" err="1"/>
              <a:t>of</a:t>
            </a:r>
            <a:r>
              <a:rPr lang="hr-HR" dirty="0"/>
              <a:t> </a:t>
            </a:r>
            <a:r>
              <a:rPr lang="hr-HR" dirty="0" err="1"/>
              <a:t>divergence</a:t>
            </a:r>
            <a:r>
              <a:rPr lang="hr-HR" dirty="0"/>
              <a:t>, a </a:t>
            </a:r>
            <a:r>
              <a:rPr lang="hr-HR" dirty="0" err="1"/>
              <a:t>particular</a:t>
            </a:r>
            <a:r>
              <a:rPr lang="hr-HR" dirty="0"/>
              <a:t> </a:t>
            </a:r>
            <a:r>
              <a:rPr lang="hr-HR" dirty="0" err="1"/>
              <a:t>text</a:t>
            </a:r>
            <a:r>
              <a:rPr lang="hr-HR" dirty="0"/>
              <a:t> </a:t>
            </a:r>
            <a:r>
              <a:rPr lang="hr-HR" dirty="0" err="1"/>
              <a:t>shall</a:t>
            </a:r>
            <a:r>
              <a:rPr lang="hr-HR" dirty="0"/>
              <a:t> </a:t>
            </a:r>
            <a:r>
              <a:rPr lang="hr-HR" dirty="0" err="1"/>
              <a:t>prevail</a:t>
            </a:r>
            <a:r>
              <a:rPr lang="hr-HR" dirty="0"/>
              <a:t>.</a:t>
            </a:r>
          </a:p>
          <a:p>
            <a:r>
              <a:rPr lang="hr-HR" dirty="0"/>
              <a:t> </a:t>
            </a:r>
          </a:p>
          <a:p>
            <a:r>
              <a:rPr lang="hr-HR" dirty="0"/>
              <a:t>2. A </a:t>
            </a:r>
            <a:r>
              <a:rPr lang="hr-HR" dirty="0" err="1"/>
              <a:t>version</a:t>
            </a:r>
            <a:r>
              <a:rPr lang="hr-HR" dirty="0"/>
              <a:t> </a:t>
            </a:r>
            <a:r>
              <a:rPr lang="hr-HR" dirty="0" err="1"/>
              <a:t>of</a:t>
            </a:r>
            <a:r>
              <a:rPr lang="hr-HR" dirty="0"/>
              <a:t> </a:t>
            </a:r>
            <a:r>
              <a:rPr lang="hr-HR" dirty="0" err="1"/>
              <a:t>the</a:t>
            </a:r>
            <a:r>
              <a:rPr lang="hr-HR" dirty="0"/>
              <a:t> </a:t>
            </a:r>
            <a:r>
              <a:rPr lang="hr-HR" dirty="0" err="1"/>
              <a:t>treaty</a:t>
            </a:r>
            <a:r>
              <a:rPr lang="hr-HR" dirty="0"/>
              <a:t> </a:t>
            </a:r>
            <a:r>
              <a:rPr lang="hr-HR" dirty="0" err="1"/>
              <a:t>in</a:t>
            </a:r>
            <a:r>
              <a:rPr lang="hr-HR" dirty="0"/>
              <a:t> a </a:t>
            </a:r>
            <a:r>
              <a:rPr lang="hr-HR" dirty="0" err="1"/>
              <a:t>language</a:t>
            </a:r>
            <a:r>
              <a:rPr lang="hr-HR" dirty="0"/>
              <a:t> </a:t>
            </a:r>
            <a:r>
              <a:rPr lang="hr-HR" dirty="0" err="1"/>
              <a:t>other</a:t>
            </a:r>
            <a:r>
              <a:rPr lang="hr-HR" dirty="0"/>
              <a:t> </a:t>
            </a:r>
            <a:r>
              <a:rPr lang="hr-HR" dirty="0" err="1"/>
              <a:t>than</a:t>
            </a:r>
            <a:r>
              <a:rPr lang="hr-HR" dirty="0"/>
              <a:t> one </a:t>
            </a:r>
            <a:r>
              <a:rPr lang="hr-HR" dirty="0" err="1"/>
              <a:t>of</a:t>
            </a:r>
            <a:r>
              <a:rPr lang="hr-HR" dirty="0"/>
              <a:t> </a:t>
            </a:r>
            <a:r>
              <a:rPr lang="hr-HR" dirty="0" err="1"/>
              <a:t>those</a:t>
            </a:r>
            <a:r>
              <a:rPr lang="hr-HR" dirty="0"/>
              <a:t> </a:t>
            </a:r>
            <a:r>
              <a:rPr lang="hr-HR" dirty="0" err="1"/>
              <a:t>in</a:t>
            </a:r>
            <a:r>
              <a:rPr lang="hr-HR" dirty="0"/>
              <a:t> </a:t>
            </a:r>
            <a:r>
              <a:rPr lang="hr-HR" dirty="0" err="1"/>
              <a:t>which</a:t>
            </a:r>
            <a:r>
              <a:rPr lang="hr-HR" dirty="0"/>
              <a:t> </a:t>
            </a:r>
            <a:r>
              <a:rPr lang="hr-HR" dirty="0" err="1" smtClean="0"/>
              <a:t>the</a:t>
            </a:r>
            <a:r>
              <a:rPr lang="hr-HR" dirty="0"/>
              <a:t> </a:t>
            </a:r>
            <a:r>
              <a:rPr lang="hr-HR" dirty="0" err="1" smtClean="0"/>
              <a:t>text</a:t>
            </a:r>
            <a:r>
              <a:rPr lang="hr-HR" dirty="0" smtClean="0"/>
              <a:t> </a:t>
            </a:r>
            <a:r>
              <a:rPr lang="hr-HR" dirty="0" err="1"/>
              <a:t>was</a:t>
            </a:r>
            <a:r>
              <a:rPr lang="hr-HR" dirty="0"/>
              <a:t> </a:t>
            </a:r>
            <a:r>
              <a:rPr lang="hr-HR" dirty="0" err="1"/>
              <a:t>authenticated</a:t>
            </a:r>
            <a:r>
              <a:rPr lang="hr-HR" dirty="0"/>
              <a:t> </a:t>
            </a:r>
            <a:r>
              <a:rPr lang="hr-HR" dirty="0" err="1"/>
              <a:t>shall</a:t>
            </a:r>
            <a:r>
              <a:rPr lang="hr-HR" dirty="0"/>
              <a:t> </a:t>
            </a:r>
            <a:r>
              <a:rPr lang="hr-HR" dirty="0" err="1"/>
              <a:t>be</a:t>
            </a:r>
            <a:r>
              <a:rPr lang="hr-HR" dirty="0"/>
              <a:t> </a:t>
            </a:r>
            <a:r>
              <a:rPr lang="hr-HR" dirty="0" err="1"/>
              <a:t>considered</a:t>
            </a:r>
            <a:r>
              <a:rPr lang="hr-HR" dirty="0"/>
              <a:t> </a:t>
            </a:r>
            <a:r>
              <a:rPr lang="hr-HR" dirty="0" err="1"/>
              <a:t>an</a:t>
            </a:r>
            <a:r>
              <a:rPr lang="hr-HR" dirty="0"/>
              <a:t> </a:t>
            </a:r>
            <a:r>
              <a:rPr lang="hr-HR" dirty="0" err="1"/>
              <a:t>authentic</a:t>
            </a:r>
            <a:r>
              <a:rPr lang="hr-HR" dirty="0"/>
              <a:t> </a:t>
            </a:r>
            <a:r>
              <a:rPr lang="hr-HR" dirty="0" err="1"/>
              <a:t>text</a:t>
            </a:r>
            <a:r>
              <a:rPr lang="hr-HR" dirty="0"/>
              <a:t> </a:t>
            </a:r>
            <a:r>
              <a:rPr lang="hr-HR" dirty="0" err="1"/>
              <a:t>only</a:t>
            </a:r>
            <a:r>
              <a:rPr lang="hr-HR" dirty="0"/>
              <a:t> </a:t>
            </a:r>
            <a:r>
              <a:rPr lang="hr-HR" dirty="0" err="1"/>
              <a:t>if</a:t>
            </a:r>
            <a:r>
              <a:rPr lang="hr-HR" dirty="0"/>
              <a:t> </a:t>
            </a:r>
            <a:r>
              <a:rPr lang="hr-HR" dirty="0" err="1"/>
              <a:t>the</a:t>
            </a:r>
            <a:r>
              <a:rPr lang="hr-HR" dirty="0"/>
              <a:t> </a:t>
            </a:r>
            <a:r>
              <a:rPr lang="hr-HR" dirty="0" err="1"/>
              <a:t>treaty</a:t>
            </a:r>
            <a:r>
              <a:rPr lang="hr-HR" dirty="0"/>
              <a:t> </a:t>
            </a:r>
            <a:r>
              <a:rPr lang="hr-HR" dirty="0" err="1"/>
              <a:t>so</a:t>
            </a:r>
            <a:r>
              <a:rPr lang="hr-HR" dirty="0"/>
              <a:t> </a:t>
            </a:r>
            <a:r>
              <a:rPr lang="hr-HR" dirty="0" err="1" smtClean="0"/>
              <a:t>provides</a:t>
            </a:r>
            <a:r>
              <a:rPr lang="hr-HR" dirty="0" smtClean="0"/>
              <a:t> </a:t>
            </a:r>
            <a:r>
              <a:rPr lang="hr-HR" dirty="0" err="1"/>
              <a:t>or</a:t>
            </a:r>
            <a:r>
              <a:rPr lang="hr-HR" dirty="0"/>
              <a:t> </a:t>
            </a:r>
            <a:r>
              <a:rPr lang="hr-HR" dirty="0" err="1"/>
              <a:t>the</a:t>
            </a:r>
            <a:r>
              <a:rPr lang="hr-HR" dirty="0"/>
              <a:t> </a:t>
            </a:r>
            <a:r>
              <a:rPr lang="hr-HR" dirty="0" err="1"/>
              <a:t>parties</a:t>
            </a:r>
            <a:r>
              <a:rPr lang="hr-HR" dirty="0"/>
              <a:t> </a:t>
            </a:r>
            <a:r>
              <a:rPr lang="hr-HR" dirty="0" err="1"/>
              <a:t>so</a:t>
            </a:r>
            <a:r>
              <a:rPr lang="hr-HR" dirty="0"/>
              <a:t> </a:t>
            </a:r>
            <a:r>
              <a:rPr lang="hr-HR" dirty="0" err="1"/>
              <a:t>agree</a:t>
            </a:r>
            <a:r>
              <a:rPr lang="hr-HR" dirty="0"/>
              <a:t>.</a:t>
            </a:r>
          </a:p>
          <a:p>
            <a:r>
              <a:rPr lang="hr-HR" dirty="0"/>
              <a:t> </a:t>
            </a:r>
          </a:p>
          <a:p>
            <a:endParaRPr lang="en-US" dirty="0"/>
          </a:p>
        </p:txBody>
      </p:sp>
    </p:spTree>
    <p:extLst>
      <p:ext uri="{BB962C8B-B14F-4D97-AF65-F5344CB8AC3E}">
        <p14:creationId xmlns:p14="http://schemas.microsoft.com/office/powerpoint/2010/main" val="19979279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Supplementary</a:t>
            </a:r>
            <a:r>
              <a:rPr lang="hr-HR" dirty="0" smtClean="0"/>
              <a:t> </a:t>
            </a:r>
            <a:r>
              <a:rPr lang="hr-HR" dirty="0" err="1" smtClean="0"/>
              <a:t>means</a:t>
            </a:r>
            <a:r>
              <a:rPr lang="hr-HR" dirty="0" smtClean="0"/>
              <a:t> </a:t>
            </a:r>
            <a:r>
              <a:rPr lang="hr-HR" dirty="0" err="1" smtClean="0"/>
              <a:t>of</a:t>
            </a:r>
            <a:r>
              <a:rPr lang="hr-HR" dirty="0" smtClean="0"/>
              <a:t> </a:t>
            </a:r>
            <a:r>
              <a:rPr lang="hr-HR" dirty="0" err="1" smtClean="0"/>
              <a:t>interpretation</a:t>
            </a:r>
            <a:endParaRPr lang="en-US" dirty="0"/>
          </a:p>
        </p:txBody>
      </p:sp>
      <p:sp>
        <p:nvSpPr>
          <p:cNvPr id="3" name="Content Placeholder 2"/>
          <p:cNvSpPr>
            <a:spLocks noGrp="1"/>
          </p:cNvSpPr>
          <p:nvPr>
            <p:ph idx="1"/>
          </p:nvPr>
        </p:nvSpPr>
        <p:spPr/>
        <p:txBody>
          <a:bodyPr>
            <a:normAutofit/>
          </a:bodyPr>
          <a:lstStyle/>
          <a:p>
            <a:r>
              <a:rPr lang="hr-HR" dirty="0"/>
              <a:t>3. </a:t>
            </a:r>
            <a:r>
              <a:rPr lang="hr-HR" dirty="0" err="1"/>
              <a:t>The</a:t>
            </a:r>
            <a:r>
              <a:rPr lang="hr-HR" dirty="0"/>
              <a:t> </a:t>
            </a:r>
            <a:r>
              <a:rPr lang="hr-HR" dirty="0" err="1"/>
              <a:t>terms</a:t>
            </a:r>
            <a:r>
              <a:rPr lang="hr-HR" dirty="0"/>
              <a:t> </a:t>
            </a:r>
            <a:r>
              <a:rPr lang="hr-HR" dirty="0" err="1"/>
              <a:t>of</a:t>
            </a:r>
            <a:r>
              <a:rPr lang="hr-HR" dirty="0"/>
              <a:t> </a:t>
            </a:r>
            <a:r>
              <a:rPr lang="hr-HR" dirty="0" err="1"/>
              <a:t>the</a:t>
            </a:r>
            <a:r>
              <a:rPr lang="hr-HR" dirty="0"/>
              <a:t> </a:t>
            </a:r>
            <a:r>
              <a:rPr lang="hr-HR" dirty="0" err="1"/>
              <a:t>treaty</a:t>
            </a:r>
            <a:r>
              <a:rPr lang="hr-HR" dirty="0"/>
              <a:t> are </a:t>
            </a:r>
            <a:r>
              <a:rPr lang="hr-HR" dirty="0" err="1"/>
              <a:t>presumed</a:t>
            </a:r>
            <a:r>
              <a:rPr lang="hr-HR" dirty="0"/>
              <a:t> to </a:t>
            </a:r>
            <a:r>
              <a:rPr lang="hr-HR" dirty="0" err="1"/>
              <a:t>have</a:t>
            </a:r>
            <a:r>
              <a:rPr lang="hr-HR" dirty="0"/>
              <a:t> </a:t>
            </a:r>
            <a:r>
              <a:rPr lang="hr-HR" dirty="0" err="1"/>
              <a:t>the</a:t>
            </a:r>
            <a:r>
              <a:rPr lang="hr-HR" dirty="0"/>
              <a:t> same </a:t>
            </a:r>
            <a:r>
              <a:rPr lang="hr-HR" dirty="0" err="1"/>
              <a:t>meaning</a:t>
            </a:r>
            <a:r>
              <a:rPr lang="hr-HR" dirty="0"/>
              <a:t> </a:t>
            </a:r>
            <a:r>
              <a:rPr lang="hr-HR" dirty="0" err="1"/>
              <a:t>in</a:t>
            </a:r>
            <a:r>
              <a:rPr lang="hr-HR" dirty="0"/>
              <a:t> </a:t>
            </a:r>
            <a:r>
              <a:rPr lang="hr-HR" dirty="0" err="1" smtClean="0"/>
              <a:t>each</a:t>
            </a:r>
            <a:r>
              <a:rPr lang="hr-HR" dirty="0"/>
              <a:t> </a:t>
            </a:r>
            <a:r>
              <a:rPr lang="hr-HR" dirty="0" err="1" smtClean="0"/>
              <a:t>authentic</a:t>
            </a:r>
            <a:r>
              <a:rPr lang="hr-HR" dirty="0" smtClean="0"/>
              <a:t> </a:t>
            </a:r>
            <a:r>
              <a:rPr lang="hr-HR" dirty="0" err="1"/>
              <a:t>text</a:t>
            </a:r>
            <a:r>
              <a:rPr lang="hr-HR" dirty="0"/>
              <a:t>.</a:t>
            </a:r>
          </a:p>
          <a:p>
            <a:r>
              <a:rPr lang="hr-HR" dirty="0"/>
              <a:t> </a:t>
            </a:r>
            <a:r>
              <a:rPr lang="hr-HR" dirty="0" smtClean="0"/>
              <a:t>4</a:t>
            </a:r>
            <a:r>
              <a:rPr lang="hr-HR" dirty="0"/>
              <a:t>. </a:t>
            </a:r>
            <a:r>
              <a:rPr lang="hr-HR" dirty="0" err="1"/>
              <a:t>Except</a:t>
            </a:r>
            <a:r>
              <a:rPr lang="hr-HR" dirty="0"/>
              <a:t> </a:t>
            </a:r>
            <a:r>
              <a:rPr lang="hr-HR" dirty="0" err="1"/>
              <a:t>where</a:t>
            </a:r>
            <a:r>
              <a:rPr lang="hr-HR" dirty="0"/>
              <a:t> a </a:t>
            </a:r>
            <a:r>
              <a:rPr lang="hr-HR" dirty="0" err="1"/>
              <a:t>particular</a:t>
            </a:r>
            <a:r>
              <a:rPr lang="hr-HR" dirty="0"/>
              <a:t> </a:t>
            </a:r>
            <a:r>
              <a:rPr lang="hr-HR" dirty="0" err="1"/>
              <a:t>text</a:t>
            </a:r>
            <a:r>
              <a:rPr lang="hr-HR" dirty="0"/>
              <a:t> </a:t>
            </a:r>
            <a:r>
              <a:rPr lang="hr-HR" dirty="0" err="1"/>
              <a:t>prevails</a:t>
            </a:r>
            <a:r>
              <a:rPr lang="hr-HR" dirty="0"/>
              <a:t> </a:t>
            </a:r>
            <a:r>
              <a:rPr lang="hr-HR" dirty="0" err="1"/>
              <a:t>in</a:t>
            </a:r>
            <a:r>
              <a:rPr lang="hr-HR" dirty="0"/>
              <a:t> </a:t>
            </a:r>
            <a:r>
              <a:rPr lang="hr-HR" dirty="0" err="1"/>
              <a:t>accordance</a:t>
            </a:r>
            <a:r>
              <a:rPr lang="hr-HR" dirty="0"/>
              <a:t> </a:t>
            </a:r>
            <a:r>
              <a:rPr lang="hr-HR" dirty="0" err="1"/>
              <a:t>with</a:t>
            </a:r>
            <a:r>
              <a:rPr lang="hr-HR" dirty="0"/>
              <a:t> </a:t>
            </a:r>
            <a:r>
              <a:rPr lang="hr-HR" dirty="0" err="1"/>
              <a:t>paragraph</a:t>
            </a:r>
            <a:r>
              <a:rPr lang="hr-HR" dirty="0"/>
              <a:t> </a:t>
            </a:r>
            <a:r>
              <a:rPr lang="hr-HR" dirty="0" smtClean="0"/>
              <a:t>1, </a:t>
            </a:r>
            <a:r>
              <a:rPr lang="hr-HR" dirty="0" err="1" smtClean="0"/>
              <a:t>when</a:t>
            </a:r>
            <a:r>
              <a:rPr lang="hr-HR" dirty="0" smtClean="0"/>
              <a:t> </a:t>
            </a:r>
            <a:r>
              <a:rPr lang="hr-HR" dirty="0"/>
              <a:t>a </a:t>
            </a:r>
            <a:r>
              <a:rPr lang="hr-HR" dirty="0" err="1"/>
              <a:t>comparison</a:t>
            </a:r>
            <a:r>
              <a:rPr lang="hr-HR" dirty="0"/>
              <a:t> </a:t>
            </a:r>
            <a:r>
              <a:rPr lang="hr-HR" dirty="0" err="1"/>
              <a:t>of</a:t>
            </a:r>
            <a:r>
              <a:rPr lang="hr-HR" dirty="0"/>
              <a:t> </a:t>
            </a:r>
            <a:r>
              <a:rPr lang="hr-HR" dirty="0" err="1"/>
              <a:t>the</a:t>
            </a:r>
            <a:r>
              <a:rPr lang="hr-HR" dirty="0"/>
              <a:t> </a:t>
            </a:r>
            <a:r>
              <a:rPr lang="hr-HR" dirty="0" err="1"/>
              <a:t>authentic</a:t>
            </a:r>
            <a:r>
              <a:rPr lang="hr-HR" dirty="0"/>
              <a:t> </a:t>
            </a:r>
            <a:r>
              <a:rPr lang="hr-HR" dirty="0" err="1"/>
              <a:t>texts</a:t>
            </a:r>
            <a:r>
              <a:rPr lang="hr-HR" dirty="0"/>
              <a:t> </a:t>
            </a:r>
            <a:r>
              <a:rPr lang="hr-HR" dirty="0" err="1"/>
              <a:t>discloses</a:t>
            </a:r>
            <a:r>
              <a:rPr lang="hr-HR" dirty="0"/>
              <a:t> a </a:t>
            </a:r>
            <a:r>
              <a:rPr lang="hr-HR" dirty="0" err="1"/>
              <a:t>difference</a:t>
            </a:r>
            <a:r>
              <a:rPr lang="hr-HR" dirty="0"/>
              <a:t> </a:t>
            </a:r>
            <a:r>
              <a:rPr lang="hr-HR" dirty="0" err="1"/>
              <a:t>of</a:t>
            </a:r>
            <a:r>
              <a:rPr lang="hr-HR" dirty="0"/>
              <a:t> </a:t>
            </a:r>
            <a:r>
              <a:rPr lang="hr-HR" dirty="0" err="1"/>
              <a:t>meaning</a:t>
            </a:r>
            <a:r>
              <a:rPr lang="hr-HR" dirty="0"/>
              <a:t> </a:t>
            </a:r>
            <a:r>
              <a:rPr lang="hr-HR" dirty="0" err="1"/>
              <a:t>which</a:t>
            </a:r>
            <a:r>
              <a:rPr lang="hr-HR" dirty="0"/>
              <a:t> </a:t>
            </a:r>
            <a:r>
              <a:rPr lang="hr-HR" dirty="0" err="1" smtClean="0"/>
              <a:t>the</a:t>
            </a:r>
            <a:r>
              <a:rPr lang="hr-HR" dirty="0"/>
              <a:t> </a:t>
            </a:r>
            <a:r>
              <a:rPr lang="hr-HR" dirty="0" err="1" smtClean="0"/>
              <a:t>application</a:t>
            </a:r>
            <a:r>
              <a:rPr lang="hr-HR" dirty="0" smtClean="0"/>
              <a:t> </a:t>
            </a:r>
            <a:r>
              <a:rPr lang="hr-HR" dirty="0" err="1"/>
              <a:t>of</a:t>
            </a:r>
            <a:r>
              <a:rPr lang="hr-HR" dirty="0"/>
              <a:t> </a:t>
            </a:r>
            <a:r>
              <a:rPr lang="hr-HR" dirty="0" err="1"/>
              <a:t>articles</a:t>
            </a:r>
            <a:r>
              <a:rPr lang="hr-HR" dirty="0"/>
              <a:t> 31 </a:t>
            </a:r>
            <a:r>
              <a:rPr lang="hr-HR" dirty="0" err="1"/>
              <a:t>and</a:t>
            </a:r>
            <a:r>
              <a:rPr lang="hr-HR" dirty="0"/>
              <a:t> 32 </a:t>
            </a:r>
            <a:r>
              <a:rPr lang="hr-HR" dirty="0" err="1"/>
              <a:t>does</a:t>
            </a:r>
            <a:r>
              <a:rPr lang="hr-HR" dirty="0"/>
              <a:t> </a:t>
            </a:r>
            <a:r>
              <a:rPr lang="hr-HR" dirty="0" err="1"/>
              <a:t>not</a:t>
            </a:r>
            <a:r>
              <a:rPr lang="hr-HR" dirty="0"/>
              <a:t> </a:t>
            </a:r>
            <a:r>
              <a:rPr lang="hr-HR" dirty="0" err="1"/>
              <a:t>remove</a:t>
            </a:r>
            <a:r>
              <a:rPr lang="hr-HR" dirty="0"/>
              <a:t>, </a:t>
            </a:r>
            <a:r>
              <a:rPr lang="hr-HR" dirty="0" err="1"/>
              <a:t>the</a:t>
            </a:r>
            <a:r>
              <a:rPr lang="hr-HR" dirty="0"/>
              <a:t> </a:t>
            </a:r>
            <a:r>
              <a:rPr lang="hr-HR" dirty="0" err="1"/>
              <a:t>meaning</a:t>
            </a:r>
            <a:r>
              <a:rPr lang="hr-HR" dirty="0"/>
              <a:t> </a:t>
            </a:r>
            <a:r>
              <a:rPr lang="hr-HR" dirty="0" err="1"/>
              <a:t>which</a:t>
            </a:r>
            <a:r>
              <a:rPr lang="hr-HR" dirty="0"/>
              <a:t> </a:t>
            </a:r>
            <a:r>
              <a:rPr lang="hr-HR" dirty="0" err="1"/>
              <a:t>best</a:t>
            </a:r>
            <a:r>
              <a:rPr lang="hr-HR" dirty="0"/>
              <a:t> </a:t>
            </a:r>
            <a:r>
              <a:rPr lang="hr-HR" dirty="0" err="1" smtClean="0"/>
              <a:t>reconciles</a:t>
            </a:r>
            <a:r>
              <a:rPr lang="hr-HR" dirty="0"/>
              <a:t> </a:t>
            </a:r>
            <a:r>
              <a:rPr lang="hr-HR" dirty="0" err="1" smtClean="0"/>
              <a:t>the</a:t>
            </a:r>
            <a:r>
              <a:rPr lang="hr-HR" dirty="0" smtClean="0"/>
              <a:t> </a:t>
            </a:r>
            <a:r>
              <a:rPr lang="hr-HR" dirty="0" err="1"/>
              <a:t>texts</a:t>
            </a:r>
            <a:r>
              <a:rPr lang="hr-HR" dirty="0"/>
              <a:t>, </a:t>
            </a:r>
            <a:r>
              <a:rPr lang="hr-HR" dirty="0" err="1"/>
              <a:t>having</a:t>
            </a:r>
            <a:r>
              <a:rPr lang="hr-HR" dirty="0"/>
              <a:t> </a:t>
            </a:r>
            <a:r>
              <a:rPr lang="hr-HR" dirty="0" err="1"/>
              <a:t>regard</a:t>
            </a:r>
            <a:r>
              <a:rPr lang="hr-HR" dirty="0"/>
              <a:t> to </a:t>
            </a:r>
            <a:r>
              <a:rPr lang="hr-HR" dirty="0" err="1"/>
              <a:t>the</a:t>
            </a:r>
            <a:r>
              <a:rPr lang="hr-HR" dirty="0"/>
              <a:t> </a:t>
            </a:r>
            <a:r>
              <a:rPr lang="hr-HR" dirty="0" err="1"/>
              <a:t>object</a:t>
            </a:r>
            <a:r>
              <a:rPr lang="hr-HR" dirty="0"/>
              <a:t> </a:t>
            </a:r>
            <a:r>
              <a:rPr lang="hr-HR" dirty="0" err="1"/>
              <a:t>and</a:t>
            </a:r>
            <a:r>
              <a:rPr lang="hr-HR" dirty="0"/>
              <a:t> </a:t>
            </a:r>
            <a:r>
              <a:rPr lang="hr-HR" dirty="0" err="1"/>
              <a:t>purpose</a:t>
            </a:r>
            <a:r>
              <a:rPr lang="hr-HR" dirty="0"/>
              <a:t> </a:t>
            </a:r>
            <a:r>
              <a:rPr lang="hr-HR" dirty="0" err="1"/>
              <a:t>of</a:t>
            </a:r>
            <a:r>
              <a:rPr lang="hr-HR" dirty="0"/>
              <a:t> </a:t>
            </a:r>
            <a:r>
              <a:rPr lang="hr-HR" dirty="0" err="1"/>
              <a:t>the</a:t>
            </a:r>
            <a:r>
              <a:rPr lang="hr-HR" dirty="0"/>
              <a:t> </a:t>
            </a:r>
            <a:r>
              <a:rPr lang="hr-HR" dirty="0" err="1"/>
              <a:t>treaty</a:t>
            </a:r>
            <a:r>
              <a:rPr lang="hr-HR" dirty="0"/>
              <a:t>, </a:t>
            </a:r>
            <a:r>
              <a:rPr lang="hr-HR" dirty="0" err="1"/>
              <a:t>shall</a:t>
            </a:r>
            <a:r>
              <a:rPr lang="hr-HR" dirty="0"/>
              <a:t> </a:t>
            </a:r>
            <a:r>
              <a:rPr lang="hr-HR" dirty="0" err="1"/>
              <a:t>be</a:t>
            </a:r>
            <a:r>
              <a:rPr lang="hr-HR" dirty="0"/>
              <a:t> </a:t>
            </a:r>
            <a:r>
              <a:rPr lang="hr-HR" dirty="0" err="1"/>
              <a:t>adopted</a:t>
            </a:r>
            <a:r>
              <a:rPr lang="hr-HR" dirty="0"/>
              <a:t>.</a:t>
            </a:r>
          </a:p>
          <a:p>
            <a:endParaRPr lang="en-US" dirty="0"/>
          </a:p>
        </p:txBody>
      </p:sp>
    </p:spTree>
    <p:extLst>
      <p:ext uri="{BB962C8B-B14F-4D97-AF65-F5344CB8AC3E}">
        <p14:creationId xmlns:p14="http://schemas.microsoft.com/office/powerpoint/2010/main" val="5740011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i="1" dirty="0" err="1"/>
              <a:t>Article</a:t>
            </a:r>
            <a:r>
              <a:rPr lang="hr-HR" b="1" i="1" dirty="0"/>
              <a:t> 85. </a:t>
            </a:r>
            <a:r>
              <a:rPr lang="hr-HR" b="1" dirty="0"/>
              <a:t>AUTHENTIC TEXTS</a:t>
            </a:r>
            <a:r>
              <a:rPr lang="hr-HR" dirty="0"/>
              <a:t/>
            </a:r>
            <a:br>
              <a:rPr lang="hr-HR" dirty="0"/>
            </a:br>
            <a:endParaRPr lang="en-US" dirty="0"/>
          </a:p>
        </p:txBody>
      </p:sp>
      <p:sp>
        <p:nvSpPr>
          <p:cNvPr id="3" name="Content Placeholder 2"/>
          <p:cNvSpPr>
            <a:spLocks noGrp="1"/>
          </p:cNvSpPr>
          <p:nvPr>
            <p:ph idx="1"/>
          </p:nvPr>
        </p:nvSpPr>
        <p:spPr/>
        <p:txBody>
          <a:bodyPr>
            <a:normAutofit fontScale="85000" lnSpcReduction="10000"/>
          </a:bodyPr>
          <a:lstStyle/>
          <a:p>
            <a:r>
              <a:rPr lang="hr-HR" dirty="0" err="1"/>
              <a:t>The</a:t>
            </a:r>
            <a:r>
              <a:rPr lang="hr-HR" dirty="0"/>
              <a:t> original </a:t>
            </a:r>
            <a:r>
              <a:rPr lang="hr-HR" dirty="0" err="1"/>
              <a:t>of</a:t>
            </a:r>
            <a:r>
              <a:rPr lang="hr-HR" dirty="0"/>
              <a:t> </a:t>
            </a:r>
            <a:r>
              <a:rPr lang="hr-HR" dirty="0" err="1"/>
              <a:t>the</a:t>
            </a:r>
            <a:r>
              <a:rPr lang="hr-HR" dirty="0"/>
              <a:t> </a:t>
            </a:r>
            <a:r>
              <a:rPr lang="hr-HR" dirty="0" err="1"/>
              <a:t>present</a:t>
            </a:r>
            <a:r>
              <a:rPr lang="hr-HR" dirty="0"/>
              <a:t> </a:t>
            </a:r>
            <a:r>
              <a:rPr lang="hr-HR" dirty="0" err="1"/>
              <a:t>Convention</a:t>
            </a:r>
            <a:r>
              <a:rPr lang="hr-HR" dirty="0"/>
              <a:t>, </a:t>
            </a:r>
            <a:r>
              <a:rPr lang="hr-HR" dirty="0" err="1"/>
              <a:t>of</a:t>
            </a:r>
            <a:r>
              <a:rPr lang="hr-HR" dirty="0"/>
              <a:t> </a:t>
            </a:r>
            <a:r>
              <a:rPr lang="hr-HR" dirty="0" err="1"/>
              <a:t>which</a:t>
            </a:r>
            <a:r>
              <a:rPr lang="hr-HR" dirty="0"/>
              <a:t> </a:t>
            </a:r>
            <a:r>
              <a:rPr lang="hr-HR" dirty="0" err="1"/>
              <a:t>the</a:t>
            </a:r>
            <a:r>
              <a:rPr lang="hr-HR" dirty="0"/>
              <a:t> </a:t>
            </a:r>
            <a:r>
              <a:rPr lang="hr-HR" dirty="0" err="1"/>
              <a:t>Chinese</a:t>
            </a:r>
            <a:r>
              <a:rPr lang="hr-HR" dirty="0"/>
              <a:t>, English, </a:t>
            </a:r>
            <a:r>
              <a:rPr lang="hr-HR" dirty="0" err="1"/>
              <a:t>French</a:t>
            </a:r>
            <a:r>
              <a:rPr lang="hr-HR" dirty="0"/>
              <a:t>,</a:t>
            </a:r>
          </a:p>
          <a:p>
            <a:r>
              <a:rPr lang="hr-HR" dirty="0" err="1"/>
              <a:t>Russian</a:t>
            </a:r>
            <a:r>
              <a:rPr lang="hr-HR" dirty="0"/>
              <a:t> </a:t>
            </a:r>
            <a:r>
              <a:rPr lang="hr-HR" dirty="0" err="1"/>
              <a:t>and</a:t>
            </a:r>
            <a:r>
              <a:rPr lang="hr-HR" dirty="0"/>
              <a:t> </a:t>
            </a:r>
            <a:r>
              <a:rPr lang="hr-HR" dirty="0" err="1"/>
              <a:t>Spanish</a:t>
            </a:r>
            <a:r>
              <a:rPr lang="hr-HR" dirty="0"/>
              <a:t> </a:t>
            </a:r>
            <a:r>
              <a:rPr lang="hr-HR" dirty="0" err="1"/>
              <a:t>texts</a:t>
            </a:r>
            <a:r>
              <a:rPr lang="hr-HR" dirty="0"/>
              <a:t> are </a:t>
            </a:r>
            <a:r>
              <a:rPr lang="hr-HR" dirty="0" err="1"/>
              <a:t>equally</a:t>
            </a:r>
            <a:r>
              <a:rPr lang="hr-HR" dirty="0"/>
              <a:t> </a:t>
            </a:r>
            <a:r>
              <a:rPr lang="hr-HR" dirty="0" err="1"/>
              <a:t>authentic</a:t>
            </a:r>
            <a:r>
              <a:rPr lang="hr-HR" dirty="0"/>
              <a:t>, </a:t>
            </a:r>
            <a:r>
              <a:rPr lang="hr-HR" dirty="0" err="1"/>
              <a:t>shall</a:t>
            </a:r>
            <a:r>
              <a:rPr lang="hr-HR" dirty="0"/>
              <a:t> </a:t>
            </a:r>
            <a:r>
              <a:rPr lang="hr-HR" dirty="0" err="1"/>
              <a:t>be</a:t>
            </a:r>
            <a:r>
              <a:rPr lang="hr-HR" dirty="0"/>
              <a:t> </a:t>
            </a:r>
            <a:r>
              <a:rPr lang="hr-HR" dirty="0" err="1"/>
              <a:t>deposited</a:t>
            </a:r>
            <a:r>
              <a:rPr lang="hr-HR" dirty="0"/>
              <a:t> </a:t>
            </a:r>
            <a:r>
              <a:rPr lang="hr-HR" dirty="0" err="1"/>
              <a:t>with</a:t>
            </a:r>
            <a:r>
              <a:rPr lang="hr-HR" dirty="0"/>
              <a:t> </a:t>
            </a:r>
            <a:r>
              <a:rPr lang="hr-HR" dirty="0" err="1"/>
              <a:t>the</a:t>
            </a:r>
            <a:endParaRPr lang="hr-HR" dirty="0"/>
          </a:p>
          <a:p>
            <a:r>
              <a:rPr lang="hr-HR" dirty="0" err="1"/>
              <a:t>Secretary</a:t>
            </a:r>
            <a:r>
              <a:rPr lang="hr-HR" dirty="0"/>
              <a:t>-General </a:t>
            </a:r>
            <a:r>
              <a:rPr lang="hr-HR" dirty="0" err="1"/>
              <a:t>of</a:t>
            </a:r>
            <a:r>
              <a:rPr lang="hr-HR" dirty="0"/>
              <a:t> </a:t>
            </a:r>
            <a:r>
              <a:rPr lang="hr-HR" dirty="0" err="1"/>
              <a:t>the</a:t>
            </a:r>
            <a:r>
              <a:rPr lang="hr-HR" dirty="0"/>
              <a:t> United Nations.</a:t>
            </a:r>
          </a:p>
          <a:p>
            <a:r>
              <a:rPr lang="hr-HR" dirty="0"/>
              <a:t> </a:t>
            </a:r>
          </a:p>
          <a:p>
            <a:r>
              <a:rPr lang="hr-HR" dirty="0"/>
              <a:t>IN WITNESS WHEREOF </a:t>
            </a:r>
            <a:r>
              <a:rPr lang="hr-HR" dirty="0" err="1"/>
              <a:t>the</a:t>
            </a:r>
            <a:r>
              <a:rPr lang="hr-HR" dirty="0"/>
              <a:t> </a:t>
            </a:r>
            <a:r>
              <a:rPr lang="hr-HR" dirty="0" err="1"/>
              <a:t>undersigned</a:t>
            </a:r>
            <a:r>
              <a:rPr lang="hr-HR" dirty="0"/>
              <a:t> </a:t>
            </a:r>
            <a:r>
              <a:rPr lang="hr-HR" dirty="0" err="1"/>
              <a:t>Plenipotentiaries</a:t>
            </a:r>
            <a:r>
              <a:rPr lang="hr-HR" dirty="0"/>
              <a:t>, </a:t>
            </a:r>
            <a:r>
              <a:rPr lang="hr-HR" dirty="0" err="1"/>
              <a:t>being</a:t>
            </a:r>
            <a:r>
              <a:rPr lang="hr-HR" dirty="0"/>
              <a:t> </a:t>
            </a:r>
            <a:r>
              <a:rPr lang="hr-HR" dirty="0" err="1"/>
              <a:t>duly</a:t>
            </a:r>
            <a:r>
              <a:rPr lang="hr-HR" dirty="0"/>
              <a:t> </a:t>
            </a:r>
            <a:r>
              <a:rPr lang="hr-HR" dirty="0" err="1"/>
              <a:t>authorized</a:t>
            </a:r>
            <a:endParaRPr lang="hr-HR" dirty="0"/>
          </a:p>
          <a:p>
            <a:r>
              <a:rPr lang="hr-HR" dirty="0" err="1"/>
              <a:t>thereto</a:t>
            </a:r>
            <a:r>
              <a:rPr lang="hr-HR" dirty="0"/>
              <a:t> </a:t>
            </a:r>
            <a:r>
              <a:rPr lang="hr-HR" dirty="0" err="1"/>
              <a:t>by</a:t>
            </a:r>
            <a:r>
              <a:rPr lang="hr-HR" dirty="0"/>
              <a:t> </a:t>
            </a:r>
            <a:r>
              <a:rPr lang="hr-HR" dirty="0" err="1"/>
              <a:t>their</a:t>
            </a:r>
            <a:r>
              <a:rPr lang="hr-HR" dirty="0"/>
              <a:t> </a:t>
            </a:r>
            <a:r>
              <a:rPr lang="hr-HR" dirty="0" err="1"/>
              <a:t>respective</a:t>
            </a:r>
            <a:r>
              <a:rPr lang="hr-HR" dirty="0"/>
              <a:t> </a:t>
            </a:r>
            <a:r>
              <a:rPr lang="hr-HR" dirty="0" err="1"/>
              <a:t>Governments</a:t>
            </a:r>
            <a:r>
              <a:rPr lang="hr-HR" dirty="0"/>
              <a:t>, </a:t>
            </a:r>
            <a:r>
              <a:rPr lang="hr-HR" dirty="0" err="1"/>
              <a:t>have</a:t>
            </a:r>
            <a:r>
              <a:rPr lang="hr-HR" dirty="0"/>
              <a:t> </a:t>
            </a:r>
            <a:r>
              <a:rPr lang="hr-HR" dirty="0" err="1"/>
              <a:t>signed</a:t>
            </a:r>
            <a:r>
              <a:rPr lang="hr-HR" dirty="0"/>
              <a:t> </a:t>
            </a:r>
            <a:r>
              <a:rPr lang="hr-HR" dirty="0" err="1"/>
              <a:t>the</a:t>
            </a:r>
            <a:r>
              <a:rPr lang="hr-HR" dirty="0"/>
              <a:t> </a:t>
            </a:r>
            <a:r>
              <a:rPr lang="hr-HR" dirty="0" err="1"/>
              <a:t>present</a:t>
            </a:r>
            <a:r>
              <a:rPr lang="hr-HR" dirty="0"/>
              <a:t> </a:t>
            </a:r>
            <a:r>
              <a:rPr lang="hr-HR" dirty="0" err="1"/>
              <a:t>Convention</a:t>
            </a:r>
            <a:r>
              <a:rPr lang="hr-HR" dirty="0"/>
              <a:t>.</a:t>
            </a:r>
          </a:p>
          <a:p>
            <a:r>
              <a:rPr lang="hr-HR" dirty="0"/>
              <a:t>DONE at </a:t>
            </a:r>
            <a:r>
              <a:rPr lang="hr-HR" dirty="0" err="1"/>
              <a:t>Vienna</a:t>
            </a:r>
            <a:r>
              <a:rPr lang="hr-HR" dirty="0"/>
              <a:t>, </a:t>
            </a:r>
            <a:r>
              <a:rPr lang="hr-HR" dirty="0" err="1"/>
              <a:t>this</a:t>
            </a:r>
            <a:r>
              <a:rPr lang="hr-HR" dirty="0"/>
              <a:t> </a:t>
            </a:r>
            <a:r>
              <a:rPr lang="hr-HR" dirty="0" err="1"/>
              <a:t>twenty-third</a:t>
            </a:r>
            <a:r>
              <a:rPr lang="hr-HR" dirty="0"/>
              <a:t> </a:t>
            </a:r>
            <a:r>
              <a:rPr lang="hr-HR" dirty="0" err="1"/>
              <a:t>day</a:t>
            </a:r>
            <a:r>
              <a:rPr lang="hr-HR" dirty="0"/>
              <a:t> </a:t>
            </a:r>
            <a:r>
              <a:rPr lang="hr-HR" dirty="0" err="1"/>
              <a:t>of</a:t>
            </a:r>
            <a:r>
              <a:rPr lang="hr-HR" dirty="0"/>
              <a:t> May, one </a:t>
            </a:r>
            <a:r>
              <a:rPr lang="hr-HR" dirty="0" err="1"/>
              <a:t>thousand</a:t>
            </a:r>
            <a:r>
              <a:rPr lang="hr-HR" dirty="0"/>
              <a:t> </a:t>
            </a:r>
            <a:r>
              <a:rPr lang="hr-HR" dirty="0" err="1"/>
              <a:t>nine</a:t>
            </a:r>
            <a:r>
              <a:rPr lang="hr-HR" dirty="0"/>
              <a:t> </a:t>
            </a:r>
            <a:r>
              <a:rPr lang="hr-HR" dirty="0" err="1"/>
              <a:t>hundred</a:t>
            </a:r>
            <a:r>
              <a:rPr lang="hr-HR" dirty="0"/>
              <a:t> </a:t>
            </a:r>
            <a:r>
              <a:rPr lang="hr-HR" dirty="0" err="1"/>
              <a:t>and</a:t>
            </a:r>
            <a:endParaRPr lang="hr-HR" dirty="0"/>
          </a:p>
          <a:p>
            <a:r>
              <a:rPr lang="hr-HR" dirty="0" err="1"/>
              <a:t>sixty-nine</a:t>
            </a:r>
            <a:r>
              <a:rPr lang="hr-HR" dirty="0"/>
              <a:t>.</a:t>
            </a:r>
          </a:p>
          <a:p>
            <a:r>
              <a:rPr lang="hr-HR" dirty="0"/>
              <a:t> </a:t>
            </a:r>
          </a:p>
          <a:p>
            <a:endParaRPr lang="en-US" dirty="0"/>
          </a:p>
        </p:txBody>
      </p:sp>
    </p:spTree>
    <p:extLst>
      <p:ext uri="{BB962C8B-B14F-4D97-AF65-F5344CB8AC3E}">
        <p14:creationId xmlns:p14="http://schemas.microsoft.com/office/powerpoint/2010/main" val="11752033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endParaRPr lang="en-US" dirty="0"/>
          </a:p>
        </p:txBody>
      </p:sp>
      <p:sp>
        <p:nvSpPr>
          <p:cNvPr id="3" name="Content Placeholder 2"/>
          <p:cNvSpPr>
            <a:spLocks noGrp="1"/>
          </p:cNvSpPr>
          <p:nvPr>
            <p:ph idx="1"/>
          </p:nvPr>
        </p:nvSpPr>
        <p:spPr/>
        <p:txBody>
          <a:bodyPr>
            <a:normAutofit lnSpcReduction="10000"/>
          </a:bodyPr>
          <a:lstStyle/>
          <a:p>
            <a:r>
              <a:rPr lang="hr-HR" dirty="0"/>
              <a:t>1.      </a:t>
            </a:r>
            <a:r>
              <a:rPr lang="hr-HR" dirty="0" err="1"/>
              <a:t>What</a:t>
            </a:r>
            <a:r>
              <a:rPr lang="hr-HR" dirty="0"/>
              <a:t> </a:t>
            </a:r>
            <a:r>
              <a:rPr lang="hr-HR" dirty="0" err="1"/>
              <a:t>is</a:t>
            </a:r>
            <a:r>
              <a:rPr lang="hr-HR" dirty="0"/>
              <a:t> </a:t>
            </a:r>
            <a:r>
              <a:rPr lang="hr-HR" dirty="0" err="1"/>
              <a:t>the</a:t>
            </a:r>
            <a:r>
              <a:rPr lang="hr-HR" dirty="0"/>
              <a:t> </a:t>
            </a:r>
            <a:r>
              <a:rPr lang="hr-HR" dirty="0" err="1"/>
              <a:t>basic</a:t>
            </a:r>
            <a:r>
              <a:rPr lang="hr-HR" dirty="0"/>
              <a:t> </a:t>
            </a:r>
            <a:r>
              <a:rPr lang="hr-HR" dirty="0" err="1"/>
              <a:t>structure</a:t>
            </a:r>
            <a:r>
              <a:rPr lang="hr-HR" dirty="0"/>
              <a:t> </a:t>
            </a:r>
            <a:r>
              <a:rPr lang="hr-HR" dirty="0" err="1"/>
              <a:t>of</a:t>
            </a:r>
            <a:r>
              <a:rPr lang="hr-HR" dirty="0"/>
              <a:t> </a:t>
            </a:r>
            <a:r>
              <a:rPr lang="hr-HR" dirty="0" err="1"/>
              <a:t>the</a:t>
            </a:r>
            <a:r>
              <a:rPr lang="hr-HR" dirty="0"/>
              <a:t> </a:t>
            </a:r>
            <a:r>
              <a:rPr lang="hr-HR" dirty="0" err="1"/>
              <a:t>Convention</a:t>
            </a:r>
            <a:r>
              <a:rPr lang="hr-HR" dirty="0"/>
              <a:t>?</a:t>
            </a:r>
          </a:p>
          <a:p>
            <a:r>
              <a:rPr lang="hr-HR" dirty="0"/>
              <a:t>      2.      </a:t>
            </a:r>
            <a:r>
              <a:rPr lang="hr-HR" dirty="0" err="1"/>
              <a:t>Why</a:t>
            </a:r>
            <a:r>
              <a:rPr lang="hr-HR" dirty="0"/>
              <a:t> are </a:t>
            </a:r>
            <a:r>
              <a:rPr lang="hr-HR" dirty="0" err="1"/>
              <a:t>definitions</a:t>
            </a:r>
            <a:r>
              <a:rPr lang="hr-HR" dirty="0"/>
              <a:t> </a:t>
            </a:r>
            <a:r>
              <a:rPr lang="hr-HR" dirty="0" err="1"/>
              <a:t>important</a:t>
            </a:r>
            <a:r>
              <a:rPr lang="hr-HR" dirty="0"/>
              <a:t> </a:t>
            </a:r>
            <a:r>
              <a:rPr lang="hr-HR" dirty="0" err="1"/>
              <a:t>in</a:t>
            </a:r>
            <a:r>
              <a:rPr lang="hr-HR" dirty="0"/>
              <a:t> </a:t>
            </a:r>
            <a:r>
              <a:rPr lang="hr-HR" dirty="0" err="1"/>
              <a:t>international</a:t>
            </a:r>
            <a:r>
              <a:rPr lang="hr-HR" dirty="0"/>
              <a:t> </a:t>
            </a:r>
            <a:r>
              <a:rPr lang="hr-HR" dirty="0" err="1"/>
              <a:t>agreements</a:t>
            </a:r>
            <a:r>
              <a:rPr lang="hr-HR" dirty="0"/>
              <a:t>?</a:t>
            </a:r>
          </a:p>
          <a:p>
            <a:r>
              <a:rPr lang="hr-HR" dirty="0"/>
              <a:t>      3.      Are </a:t>
            </a:r>
            <a:r>
              <a:rPr lang="hr-HR" dirty="0" err="1"/>
              <a:t>definitions</a:t>
            </a:r>
            <a:r>
              <a:rPr lang="hr-HR" dirty="0"/>
              <a:t> </a:t>
            </a:r>
            <a:r>
              <a:rPr lang="hr-HR" dirty="0" err="1"/>
              <a:t>included</a:t>
            </a:r>
            <a:r>
              <a:rPr lang="hr-HR" dirty="0"/>
              <a:t> </a:t>
            </a:r>
            <a:r>
              <a:rPr lang="hr-HR" dirty="0" err="1"/>
              <a:t>in</a:t>
            </a:r>
            <a:r>
              <a:rPr lang="hr-HR" dirty="0"/>
              <a:t> </a:t>
            </a:r>
            <a:r>
              <a:rPr lang="hr-HR" dirty="0" err="1"/>
              <a:t>other</a:t>
            </a:r>
            <a:r>
              <a:rPr lang="hr-HR" dirty="0"/>
              <a:t> </a:t>
            </a:r>
            <a:r>
              <a:rPr lang="hr-HR" dirty="0" err="1"/>
              <a:t>types</a:t>
            </a:r>
            <a:r>
              <a:rPr lang="hr-HR" dirty="0"/>
              <a:t> </a:t>
            </a:r>
            <a:r>
              <a:rPr lang="hr-HR" dirty="0" err="1"/>
              <a:t>of</a:t>
            </a:r>
            <a:r>
              <a:rPr lang="hr-HR" dirty="0"/>
              <a:t> </a:t>
            </a:r>
            <a:r>
              <a:rPr lang="hr-HR" dirty="0" err="1"/>
              <a:t>legal</a:t>
            </a:r>
            <a:r>
              <a:rPr lang="hr-HR" dirty="0"/>
              <a:t> </a:t>
            </a:r>
            <a:r>
              <a:rPr lang="hr-HR" dirty="0" err="1"/>
              <a:t>documents</a:t>
            </a:r>
            <a:r>
              <a:rPr lang="hr-HR" dirty="0"/>
              <a:t>? </a:t>
            </a:r>
            <a:r>
              <a:rPr lang="hr-HR" dirty="0" err="1"/>
              <a:t>Why</a:t>
            </a:r>
            <a:r>
              <a:rPr lang="hr-HR" dirty="0"/>
              <a:t>?</a:t>
            </a:r>
          </a:p>
          <a:p>
            <a:r>
              <a:rPr lang="hr-HR" dirty="0"/>
              <a:t>      4. </a:t>
            </a:r>
            <a:r>
              <a:rPr lang="hr-HR" dirty="0" err="1"/>
              <a:t>Which</a:t>
            </a:r>
            <a:r>
              <a:rPr lang="hr-HR" dirty="0"/>
              <a:t> </a:t>
            </a:r>
            <a:r>
              <a:rPr lang="hr-HR" dirty="0" err="1"/>
              <a:t>fundamental</a:t>
            </a:r>
            <a:r>
              <a:rPr lang="hr-HR" dirty="0"/>
              <a:t> </a:t>
            </a:r>
            <a:r>
              <a:rPr lang="hr-HR" dirty="0" err="1"/>
              <a:t>principles</a:t>
            </a:r>
            <a:r>
              <a:rPr lang="hr-HR" dirty="0"/>
              <a:t> </a:t>
            </a:r>
            <a:r>
              <a:rPr lang="hr-HR" dirty="0" err="1"/>
              <a:t>of</a:t>
            </a:r>
            <a:r>
              <a:rPr lang="hr-HR" dirty="0"/>
              <a:t> </a:t>
            </a:r>
            <a:r>
              <a:rPr lang="hr-HR" dirty="0" err="1"/>
              <a:t>international</a:t>
            </a:r>
            <a:r>
              <a:rPr lang="hr-HR" dirty="0"/>
              <a:t> </a:t>
            </a:r>
            <a:r>
              <a:rPr lang="hr-HR" dirty="0" err="1"/>
              <a:t>law</a:t>
            </a:r>
            <a:r>
              <a:rPr lang="hr-HR" dirty="0"/>
              <a:t> are </a:t>
            </a:r>
            <a:r>
              <a:rPr lang="hr-HR" dirty="0" err="1"/>
              <a:t>enshrined</a:t>
            </a:r>
            <a:r>
              <a:rPr lang="hr-HR" dirty="0"/>
              <a:t> </a:t>
            </a:r>
            <a:r>
              <a:rPr lang="hr-HR" dirty="0" err="1"/>
              <a:t>in</a:t>
            </a:r>
            <a:r>
              <a:rPr lang="hr-HR" dirty="0"/>
              <a:t> </a:t>
            </a:r>
            <a:r>
              <a:rPr lang="hr-HR" dirty="0" err="1"/>
              <a:t>the</a:t>
            </a:r>
            <a:r>
              <a:rPr lang="hr-HR" dirty="0"/>
              <a:t> </a:t>
            </a:r>
            <a:r>
              <a:rPr lang="hr-HR" dirty="0" err="1"/>
              <a:t>Convention</a:t>
            </a:r>
            <a:r>
              <a:rPr lang="hr-HR" dirty="0"/>
              <a:t>?</a:t>
            </a:r>
          </a:p>
          <a:p>
            <a:r>
              <a:rPr lang="hr-HR" dirty="0"/>
              <a:t>      5. </a:t>
            </a:r>
            <a:r>
              <a:rPr lang="hr-HR" dirty="0" err="1"/>
              <a:t>Which</a:t>
            </a:r>
            <a:r>
              <a:rPr lang="hr-HR" dirty="0"/>
              <a:t> </a:t>
            </a:r>
            <a:r>
              <a:rPr lang="hr-HR" dirty="0" err="1"/>
              <a:t>principles</a:t>
            </a:r>
            <a:r>
              <a:rPr lang="hr-HR" dirty="0"/>
              <a:t> </a:t>
            </a:r>
            <a:r>
              <a:rPr lang="hr-HR" dirty="0" err="1"/>
              <a:t>shall</a:t>
            </a:r>
            <a:r>
              <a:rPr lang="hr-HR" dirty="0"/>
              <a:t> </a:t>
            </a:r>
            <a:r>
              <a:rPr lang="hr-HR" dirty="0" err="1"/>
              <a:t>be</a:t>
            </a:r>
            <a:r>
              <a:rPr lang="hr-HR" dirty="0"/>
              <a:t> </a:t>
            </a:r>
            <a:r>
              <a:rPr lang="hr-HR" dirty="0" err="1"/>
              <a:t>applied</a:t>
            </a:r>
            <a:r>
              <a:rPr lang="hr-HR" dirty="0"/>
              <a:t> </a:t>
            </a:r>
            <a:r>
              <a:rPr lang="hr-HR" dirty="0" err="1"/>
              <a:t>in</a:t>
            </a:r>
            <a:r>
              <a:rPr lang="hr-HR" dirty="0"/>
              <a:t> </a:t>
            </a:r>
            <a:r>
              <a:rPr lang="hr-HR" dirty="0" err="1"/>
              <a:t>the</a:t>
            </a:r>
            <a:r>
              <a:rPr lang="hr-HR" dirty="0"/>
              <a:t> </a:t>
            </a:r>
            <a:r>
              <a:rPr lang="hr-HR" dirty="0" err="1"/>
              <a:t>interpretation</a:t>
            </a:r>
            <a:r>
              <a:rPr lang="hr-HR" dirty="0"/>
              <a:t> </a:t>
            </a:r>
            <a:r>
              <a:rPr lang="hr-HR" dirty="0" err="1"/>
              <a:t>of</a:t>
            </a:r>
            <a:r>
              <a:rPr lang="hr-HR" dirty="0"/>
              <a:t> </a:t>
            </a:r>
            <a:r>
              <a:rPr lang="hr-HR" dirty="0" err="1"/>
              <a:t>the</a:t>
            </a:r>
            <a:r>
              <a:rPr lang="hr-HR" dirty="0"/>
              <a:t> </a:t>
            </a:r>
            <a:r>
              <a:rPr lang="hr-HR" dirty="0" err="1"/>
              <a:t>Convention</a:t>
            </a:r>
            <a:r>
              <a:rPr lang="hr-HR" dirty="0"/>
              <a:t>?</a:t>
            </a:r>
          </a:p>
          <a:p>
            <a:r>
              <a:rPr lang="hr-HR" dirty="0"/>
              <a:t>      6. How </a:t>
            </a:r>
            <a:r>
              <a:rPr lang="hr-HR" dirty="0" err="1"/>
              <a:t>should</a:t>
            </a:r>
            <a:r>
              <a:rPr lang="hr-HR" dirty="0"/>
              <a:t> </a:t>
            </a:r>
            <a:r>
              <a:rPr lang="hr-HR" dirty="0" err="1"/>
              <a:t>treaties</a:t>
            </a:r>
            <a:r>
              <a:rPr lang="hr-HR" dirty="0"/>
              <a:t> </a:t>
            </a:r>
            <a:r>
              <a:rPr lang="hr-HR" dirty="0" err="1"/>
              <a:t>authenticated</a:t>
            </a:r>
            <a:r>
              <a:rPr lang="hr-HR" dirty="0"/>
              <a:t> </a:t>
            </a:r>
            <a:r>
              <a:rPr lang="hr-HR" dirty="0" err="1"/>
              <a:t>in</a:t>
            </a:r>
            <a:r>
              <a:rPr lang="hr-HR" dirty="0"/>
              <a:t> </a:t>
            </a:r>
            <a:r>
              <a:rPr lang="hr-HR" dirty="0" err="1"/>
              <a:t>two</a:t>
            </a:r>
            <a:r>
              <a:rPr lang="hr-HR" dirty="0"/>
              <a:t> </a:t>
            </a:r>
            <a:r>
              <a:rPr lang="hr-HR" dirty="0" err="1"/>
              <a:t>or</a:t>
            </a:r>
            <a:r>
              <a:rPr lang="hr-HR" dirty="0"/>
              <a:t> more </a:t>
            </a:r>
            <a:r>
              <a:rPr lang="hr-HR" dirty="0" err="1"/>
              <a:t>languages</a:t>
            </a:r>
            <a:r>
              <a:rPr lang="hr-HR" dirty="0"/>
              <a:t> </a:t>
            </a:r>
            <a:r>
              <a:rPr lang="hr-HR" dirty="0" err="1"/>
              <a:t>be</a:t>
            </a:r>
            <a:r>
              <a:rPr lang="hr-HR" dirty="0"/>
              <a:t> </a:t>
            </a:r>
            <a:r>
              <a:rPr lang="hr-HR" dirty="0" err="1"/>
              <a:t>interpreted</a:t>
            </a:r>
            <a:r>
              <a:rPr lang="hr-HR" dirty="0"/>
              <a:t>?</a:t>
            </a:r>
          </a:p>
          <a:p>
            <a:r>
              <a:rPr lang="hr-HR" dirty="0"/>
              <a:t> </a:t>
            </a:r>
          </a:p>
          <a:p>
            <a:endParaRPr lang="en-US" dirty="0"/>
          </a:p>
        </p:txBody>
      </p:sp>
    </p:spTree>
    <p:extLst>
      <p:ext uri="{BB962C8B-B14F-4D97-AF65-F5344CB8AC3E}">
        <p14:creationId xmlns:p14="http://schemas.microsoft.com/office/powerpoint/2010/main" val="19026400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Research</a:t>
            </a:r>
            <a:endParaRPr lang="en-US"/>
          </a:p>
        </p:txBody>
      </p:sp>
      <p:sp>
        <p:nvSpPr>
          <p:cNvPr id="3" name="Content Placeholder 2"/>
          <p:cNvSpPr>
            <a:spLocks noGrp="1"/>
          </p:cNvSpPr>
          <p:nvPr>
            <p:ph idx="1"/>
          </p:nvPr>
        </p:nvSpPr>
        <p:spPr/>
        <p:txBody>
          <a:bodyPr/>
          <a:lstStyle/>
          <a:p>
            <a:r>
              <a:rPr lang="hr-HR" b="1" i="1" dirty="0" err="1"/>
              <a:t>Compare</a:t>
            </a:r>
            <a:r>
              <a:rPr lang="hr-HR" b="1" i="1" dirty="0"/>
              <a:t> </a:t>
            </a:r>
            <a:r>
              <a:rPr lang="hr-HR" b="1" i="1" dirty="0" err="1"/>
              <a:t>the</a:t>
            </a:r>
            <a:r>
              <a:rPr lang="hr-HR" b="1" i="1" dirty="0"/>
              <a:t> </a:t>
            </a:r>
            <a:r>
              <a:rPr lang="hr-HR" b="1" i="1" dirty="0" err="1"/>
              <a:t>rules</a:t>
            </a:r>
            <a:r>
              <a:rPr lang="hr-HR" b="1" i="1" dirty="0"/>
              <a:t> </a:t>
            </a:r>
            <a:r>
              <a:rPr lang="hr-HR" b="1" i="1" dirty="0" err="1"/>
              <a:t>of</a:t>
            </a:r>
            <a:r>
              <a:rPr lang="hr-HR" b="1" i="1" dirty="0"/>
              <a:t> </a:t>
            </a:r>
            <a:r>
              <a:rPr lang="hr-HR" b="1" i="1" dirty="0" err="1"/>
              <a:t>interpretation</a:t>
            </a:r>
            <a:r>
              <a:rPr lang="hr-HR" b="1" i="1" dirty="0"/>
              <a:t> </a:t>
            </a:r>
            <a:r>
              <a:rPr lang="hr-HR" b="1" i="1" dirty="0" err="1"/>
              <a:t>in</a:t>
            </a:r>
            <a:r>
              <a:rPr lang="hr-HR" b="1" i="1" dirty="0"/>
              <a:t> </a:t>
            </a:r>
            <a:r>
              <a:rPr lang="hr-HR" b="1" i="1" dirty="0" err="1"/>
              <a:t>the</a:t>
            </a:r>
            <a:r>
              <a:rPr lang="hr-HR" b="1" i="1" dirty="0"/>
              <a:t> </a:t>
            </a:r>
            <a:r>
              <a:rPr lang="hr-HR" b="1" i="1" dirty="0" err="1"/>
              <a:t>Convention</a:t>
            </a:r>
            <a:r>
              <a:rPr lang="hr-HR" b="1" i="1" dirty="0"/>
              <a:t> </a:t>
            </a:r>
            <a:r>
              <a:rPr lang="hr-HR" b="1" i="1" dirty="0" err="1"/>
              <a:t>with</a:t>
            </a:r>
            <a:r>
              <a:rPr lang="hr-HR" b="1" i="1" dirty="0"/>
              <a:t> </a:t>
            </a:r>
            <a:r>
              <a:rPr lang="hr-HR" b="1" i="1" dirty="0" err="1"/>
              <a:t>those</a:t>
            </a:r>
            <a:r>
              <a:rPr lang="hr-HR" b="1" i="1" dirty="0"/>
              <a:t> </a:t>
            </a:r>
            <a:r>
              <a:rPr lang="hr-HR" b="1" i="1" dirty="0" err="1"/>
              <a:t>of</a:t>
            </a:r>
            <a:r>
              <a:rPr lang="hr-HR" b="1" i="1" dirty="0"/>
              <a:t> </a:t>
            </a:r>
            <a:r>
              <a:rPr lang="hr-HR" b="1" i="1" dirty="0" err="1"/>
              <a:t>the</a:t>
            </a:r>
            <a:r>
              <a:rPr lang="hr-HR" b="1" i="1" dirty="0"/>
              <a:t> UK </a:t>
            </a:r>
            <a:r>
              <a:rPr lang="hr-HR" b="1" i="1" dirty="0" err="1"/>
              <a:t>statutory</a:t>
            </a:r>
            <a:r>
              <a:rPr lang="hr-HR" b="1" i="1" dirty="0"/>
              <a:t> </a:t>
            </a:r>
            <a:r>
              <a:rPr lang="hr-HR" b="1" i="1" dirty="0" err="1"/>
              <a:t>interpretation</a:t>
            </a:r>
            <a:r>
              <a:rPr lang="hr-HR" b="1" i="1" dirty="0"/>
              <a:t> (</a:t>
            </a:r>
            <a:r>
              <a:rPr lang="hr-HR" b="1" i="1" dirty="0" err="1"/>
              <a:t>See</a:t>
            </a:r>
            <a:r>
              <a:rPr lang="hr-HR" b="1" i="1" dirty="0"/>
              <a:t>: </a:t>
            </a:r>
            <a:r>
              <a:rPr lang="hr-HR" b="1" i="1" dirty="0" err="1"/>
              <a:t>Unit</a:t>
            </a:r>
            <a:r>
              <a:rPr lang="hr-HR" b="1" i="1" dirty="0"/>
              <a:t> 1: </a:t>
            </a:r>
            <a:r>
              <a:rPr lang="hr-HR" b="1" i="1" dirty="0" err="1"/>
              <a:t>Sources</a:t>
            </a:r>
            <a:r>
              <a:rPr lang="hr-HR" b="1" i="1" dirty="0"/>
              <a:t> </a:t>
            </a:r>
            <a:r>
              <a:rPr lang="hr-HR" b="1" i="1" dirty="0" err="1"/>
              <a:t>of</a:t>
            </a:r>
            <a:r>
              <a:rPr lang="hr-HR" b="1" i="1" dirty="0"/>
              <a:t> English </a:t>
            </a:r>
            <a:r>
              <a:rPr lang="hr-HR" b="1" i="1" dirty="0" err="1"/>
              <a:t>Law</a:t>
            </a:r>
            <a:r>
              <a:rPr lang="hr-HR" b="1" i="1" dirty="0"/>
              <a:t>). </a:t>
            </a:r>
            <a:r>
              <a:rPr lang="hr-HR" b="1" i="1" dirty="0" err="1"/>
              <a:t>Discuss</a:t>
            </a:r>
            <a:r>
              <a:rPr lang="hr-HR" b="1" i="1" dirty="0"/>
              <a:t> </a:t>
            </a:r>
            <a:r>
              <a:rPr lang="hr-HR" b="1" i="1" dirty="0" err="1"/>
              <a:t>similarities</a:t>
            </a:r>
            <a:r>
              <a:rPr lang="hr-HR" b="1" i="1" dirty="0"/>
              <a:t> </a:t>
            </a:r>
            <a:r>
              <a:rPr lang="hr-HR" b="1" i="1" dirty="0" err="1"/>
              <a:t>and</a:t>
            </a:r>
            <a:r>
              <a:rPr lang="hr-HR" b="1" i="1" dirty="0"/>
              <a:t> </a:t>
            </a:r>
            <a:r>
              <a:rPr lang="hr-HR" b="1" i="1" dirty="0" err="1"/>
              <a:t>differences</a:t>
            </a:r>
            <a:endParaRPr lang="en-US" dirty="0"/>
          </a:p>
        </p:txBody>
      </p:sp>
    </p:spTree>
    <p:extLst>
      <p:ext uri="{BB962C8B-B14F-4D97-AF65-F5344CB8AC3E}">
        <p14:creationId xmlns:p14="http://schemas.microsoft.com/office/powerpoint/2010/main" val="1358472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International </a:t>
            </a:r>
            <a:r>
              <a:rPr lang="hr-HR" dirty="0" err="1" smtClean="0"/>
              <a:t>legal</a:t>
            </a:r>
            <a:r>
              <a:rPr lang="hr-HR" dirty="0" smtClean="0"/>
              <a:t> </a:t>
            </a:r>
            <a:r>
              <a:rPr lang="hr-HR" dirty="0" err="1" smtClean="0"/>
              <a:t>personality</a:t>
            </a:r>
            <a:endParaRPr lang="en-US" dirty="0"/>
          </a:p>
        </p:txBody>
      </p:sp>
      <p:sp>
        <p:nvSpPr>
          <p:cNvPr id="3" name="Content Placeholder 2"/>
          <p:cNvSpPr>
            <a:spLocks noGrp="1"/>
          </p:cNvSpPr>
          <p:nvPr>
            <p:ph idx="1"/>
          </p:nvPr>
        </p:nvSpPr>
        <p:spPr/>
        <p:txBody>
          <a:bodyPr/>
          <a:lstStyle/>
          <a:p>
            <a:r>
              <a:rPr lang="en-GB" dirty="0"/>
              <a:t>International legal personality entails the possession of </a:t>
            </a:r>
            <a:r>
              <a:rPr lang="en-GB" b="1" dirty="0"/>
              <a:t>international rights and duties</a:t>
            </a:r>
            <a:r>
              <a:rPr lang="en-GB" dirty="0"/>
              <a:t> as well as the </a:t>
            </a:r>
            <a:r>
              <a:rPr lang="en-GB" b="1" dirty="0"/>
              <a:t>procedural capacity</a:t>
            </a:r>
            <a:r>
              <a:rPr lang="en-GB" dirty="0"/>
              <a:t> </a:t>
            </a:r>
            <a:r>
              <a:rPr lang="en-GB" b="1" dirty="0"/>
              <a:t>to seek redress </a:t>
            </a:r>
            <a:r>
              <a:rPr lang="en-GB" dirty="0"/>
              <a:t>for alleged violations and be </a:t>
            </a:r>
            <a:r>
              <a:rPr lang="en-GB" b="1" dirty="0"/>
              <a:t>held accountable </a:t>
            </a:r>
            <a:r>
              <a:rPr lang="en-GB" dirty="0"/>
              <a:t>for </a:t>
            </a:r>
            <a:r>
              <a:rPr lang="en-GB" b="1" dirty="0"/>
              <a:t>non- fulfilment </a:t>
            </a:r>
            <a:r>
              <a:rPr lang="en-GB" dirty="0"/>
              <a:t>of duties. </a:t>
            </a:r>
            <a:endParaRPr lang="hr-HR" dirty="0" smtClean="0"/>
          </a:p>
          <a:p>
            <a:r>
              <a:rPr lang="en-GB" dirty="0" smtClean="0"/>
              <a:t>States </a:t>
            </a:r>
            <a:r>
              <a:rPr lang="en-GB" dirty="0"/>
              <a:t>are the primary and original subjects of international law and they possess full international legal personality.</a:t>
            </a:r>
            <a:endParaRPr lang="hr-HR" dirty="0"/>
          </a:p>
          <a:p>
            <a:endParaRPr lang="en-US" dirty="0"/>
          </a:p>
        </p:txBody>
      </p:sp>
    </p:spTree>
    <p:extLst>
      <p:ext uri="{BB962C8B-B14F-4D97-AF65-F5344CB8AC3E}">
        <p14:creationId xmlns:p14="http://schemas.microsoft.com/office/powerpoint/2010/main" val="1920771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Other</a:t>
            </a:r>
            <a:r>
              <a:rPr lang="hr-HR" dirty="0" smtClean="0"/>
              <a:t> </a:t>
            </a:r>
            <a:r>
              <a:rPr lang="hr-HR" dirty="0" err="1" smtClean="0"/>
              <a:t>entities</a:t>
            </a:r>
            <a:endParaRPr lang="en-US" dirty="0"/>
          </a:p>
        </p:txBody>
      </p:sp>
      <p:sp>
        <p:nvSpPr>
          <p:cNvPr id="3" name="Content Placeholder 2"/>
          <p:cNvSpPr>
            <a:spLocks noGrp="1"/>
          </p:cNvSpPr>
          <p:nvPr>
            <p:ph idx="1"/>
          </p:nvPr>
        </p:nvSpPr>
        <p:spPr/>
        <p:txBody>
          <a:bodyPr/>
          <a:lstStyle/>
          <a:p>
            <a:r>
              <a:rPr lang="en-GB" dirty="0"/>
              <a:t>Other entities also have a degree of international personality. Most important of these are </a:t>
            </a:r>
            <a:r>
              <a:rPr lang="en-GB" b="1" dirty="0"/>
              <a:t>international organisations</a:t>
            </a:r>
            <a:r>
              <a:rPr lang="en-GB" dirty="0"/>
              <a:t>. </a:t>
            </a:r>
            <a:endParaRPr lang="hr-HR" dirty="0" smtClean="0"/>
          </a:p>
          <a:p>
            <a:r>
              <a:rPr lang="en-GB" dirty="0" smtClean="0"/>
              <a:t>An </a:t>
            </a:r>
            <a:r>
              <a:rPr lang="en-GB" dirty="0"/>
              <a:t>international organisation is established by agreement and has states as its members</a:t>
            </a:r>
            <a:r>
              <a:rPr lang="en-GB" dirty="0" smtClean="0"/>
              <a:t>.</a:t>
            </a:r>
            <a:endParaRPr lang="hr-HR" dirty="0" smtClean="0"/>
          </a:p>
          <a:p>
            <a:r>
              <a:rPr lang="en-GB" dirty="0" smtClean="0"/>
              <a:t> </a:t>
            </a:r>
            <a:r>
              <a:rPr lang="en-GB" dirty="0"/>
              <a:t>The key to determining the international personality of international organisations is its </a:t>
            </a:r>
            <a:r>
              <a:rPr lang="en-GB" b="1" dirty="0"/>
              <a:t>constituent document</a:t>
            </a:r>
            <a:r>
              <a:rPr lang="en-GB" dirty="0"/>
              <a:t>, e.g. the Charter of the United Nations.</a:t>
            </a:r>
            <a:endParaRPr lang="hr-HR" dirty="0"/>
          </a:p>
          <a:p>
            <a:endParaRPr lang="en-US" dirty="0"/>
          </a:p>
        </p:txBody>
      </p:sp>
    </p:spTree>
    <p:extLst>
      <p:ext uri="{BB962C8B-B14F-4D97-AF65-F5344CB8AC3E}">
        <p14:creationId xmlns:p14="http://schemas.microsoft.com/office/powerpoint/2010/main" val="3752486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Individuals</a:t>
            </a:r>
            <a:endParaRPr lang="en-US" dirty="0"/>
          </a:p>
        </p:txBody>
      </p:sp>
      <p:sp>
        <p:nvSpPr>
          <p:cNvPr id="3" name="Content Placeholder 2"/>
          <p:cNvSpPr>
            <a:spLocks noGrp="1"/>
          </p:cNvSpPr>
          <p:nvPr>
            <p:ph idx="1"/>
          </p:nvPr>
        </p:nvSpPr>
        <p:spPr/>
        <p:txBody>
          <a:bodyPr/>
          <a:lstStyle/>
          <a:p>
            <a:r>
              <a:rPr lang="en-GB" dirty="0"/>
              <a:t>Individuals can no longer hide behind the state apparatus. </a:t>
            </a:r>
            <a:endParaRPr lang="hr-HR" dirty="0" smtClean="0"/>
          </a:p>
          <a:p>
            <a:r>
              <a:rPr lang="en-GB" dirty="0" smtClean="0"/>
              <a:t>During </a:t>
            </a:r>
            <a:r>
              <a:rPr lang="en-GB" dirty="0"/>
              <a:t>the Nuremberg trials it was stated that "crimes against international law are committed by men, not by abstract entities, and only by punishing individuals who commit such crimes can the provisions of international law be enforced." </a:t>
            </a:r>
            <a:endParaRPr lang="hr-HR" dirty="0" smtClean="0"/>
          </a:p>
          <a:p>
            <a:r>
              <a:rPr lang="hr-HR" dirty="0" err="1" smtClean="0"/>
              <a:t>Individual</a:t>
            </a:r>
            <a:r>
              <a:rPr lang="hr-HR" dirty="0" smtClean="0"/>
              <a:t> </a:t>
            </a:r>
            <a:r>
              <a:rPr lang="hr-HR" dirty="0" err="1" smtClean="0"/>
              <a:t>liability</a:t>
            </a:r>
            <a:r>
              <a:rPr lang="hr-HR" dirty="0" smtClean="0"/>
              <a:t> for </a:t>
            </a:r>
            <a:r>
              <a:rPr lang="hr-HR" dirty="0" err="1" smtClean="0"/>
              <a:t>war</a:t>
            </a:r>
            <a:r>
              <a:rPr lang="hr-HR" dirty="0" smtClean="0"/>
              <a:t> </a:t>
            </a:r>
            <a:r>
              <a:rPr lang="hr-HR" dirty="0" err="1" smtClean="0"/>
              <a:t>crimes</a:t>
            </a:r>
            <a:r>
              <a:rPr lang="hr-HR" dirty="0" smtClean="0"/>
              <a:t>, </a:t>
            </a:r>
            <a:r>
              <a:rPr lang="hr-HR" dirty="0" err="1" smtClean="0"/>
              <a:t>crimes</a:t>
            </a:r>
            <a:r>
              <a:rPr lang="hr-HR" dirty="0" smtClean="0"/>
              <a:t> </a:t>
            </a:r>
            <a:r>
              <a:rPr lang="hr-HR" dirty="0" err="1" smtClean="0"/>
              <a:t>against</a:t>
            </a:r>
            <a:r>
              <a:rPr lang="hr-HR" dirty="0" smtClean="0"/>
              <a:t> </a:t>
            </a:r>
            <a:r>
              <a:rPr lang="hr-HR" dirty="0" err="1" smtClean="0"/>
              <a:t>humanity</a:t>
            </a:r>
            <a:r>
              <a:rPr lang="hr-HR" dirty="0" smtClean="0"/>
              <a:t> </a:t>
            </a:r>
            <a:r>
              <a:rPr lang="hr-HR" dirty="0" err="1" smtClean="0"/>
              <a:t>and</a:t>
            </a:r>
            <a:r>
              <a:rPr lang="hr-HR" dirty="0" smtClean="0"/>
              <a:t> genocide</a:t>
            </a:r>
            <a:endParaRPr lang="hr-HR" dirty="0" smtClean="0"/>
          </a:p>
          <a:p>
            <a:r>
              <a:rPr lang="en-GB" dirty="0" smtClean="0"/>
              <a:t>Individuals </a:t>
            </a:r>
            <a:r>
              <a:rPr lang="en-GB" dirty="0"/>
              <a:t>have limited procedural capacity and enjoy only that capacity given to them by states.</a:t>
            </a:r>
            <a:endParaRPr lang="hr-HR" dirty="0"/>
          </a:p>
          <a:p>
            <a:endParaRPr lang="en-US" dirty="0"/>
          </a:p>
        </p:txBody>
      </p:sp>
    </p:spTree>
    <p:extLst>
      <p:ext uri="{BB962C8B-B14F-4D97-AF65-F5344CB8AC3E}">
        <p14:creationId xmlns:p14="http://schemas.microsoft.com/office/powerpoint/2010/main" val="1041676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Sources</a:t>
            </a:r>
            <a:r>
              <a:rPr lang="hr-HR" dirty="0" smtClean="0"/>
              <a:t> </a:t>
            </a:r>
            <a:r>
              <a:rPr lang="hr-HR" dirty="0" err="1" smtClean="0"/>
              <a:t>of</a:t>
            </a:r>
            <a:r>
              <a:rPr lang="hr-HR" dirty="0" smtClean="0"/>
              <a:t> </a:t>
            </a:r>
            <a:r>
              <a:rPr lang="hr-HR" dirty="0" err="1" smtClean="0"/>
              <a:t>international</a:t>
            </a:r>
            <a:r>
              <a:rPr lang="hr-HR" dirty="0" smtClean="0"/>
              <a:t> </a:t>
            </a:r>
            <a:r>
              <a:rPr lang="hr-HR" dirty="0" err="1" smtClean="0"/>
              <a:t>law</a:t>
            </a:r>
            <a:endParaRPr lang="en-US" dirty="0"/>
          </a:p>
        </p:txBody>
      </p:sp>
      <p:sp>
        <p:nvSpPr>
          <p:cNvPr id="3" name="Content Placeholder 2"/>
          <p:cNvSpPr>
            <a:spLocks noGrp="1"/>
          </p:cNvSpPr>
          <p:nvPr>
            <p:ph idx="1"/>
          </p:nvPr>
        </p:nvSpPr>
        <p:spPr/>
        <p:txBody>
          <a:bodyPr/>
          <a:lstStyle/>
          <a:p>
            <a:r>
              <a:rPr lang="en-GB" dirty="0"/>
              <a:t>a)      international agreements</a:t>
            </a:r>
            <a:endParaRPr lang="hr-HR" dirty="0"/>
          </a:p>
          <a:p>
            <a:r>
              <a:rPr lang="en-GB" dirty="0"/>
              <a:t>b)      international custom</a:t>
            </a:r>
            <a:endParaRPr lang="hr-HR" dirty="0"/>
          </a:p>
          <a:p>
            <a:r>
              <a:rPr lang="en-GB" dirty="0"/>
              <a:t>c)      general principles of law recognised by civilised nations</a:t>
            </a:r>
            <a:endParaRPr lang="hr-HR" dirty="0"/>
          </a:p>
          <a:p>
            <a:r>
              <a:rPr lang="en-GB" dirty="0"/>
              <a:t>d)     judicial decisions</a:t>
            </a:r>
            <a:endParaRPr lang="hr-HR" dirty="0"/>
          </a:p>
          <a:p>
            <a:r>
              <a:rPr lang="en-GB" dirty="0"/>
              <a:t>e)      teachings of jurists</a:t>
            </a:r>
            <a:endParaRPr lang="hr-HR" dirty="0"/>
          </a:p>
          <a:p>
            <a:endParaRPr lang="en-US" dirty="0"/>
          </a:p>
        </p:txBody>
      </p:sp>
    </p:spTree>
    <p:extLst>
      <p:ext uri="{BB962C8B-B14F-4D97-AF65-F5344CB8AC3E}">
        <p14:creationId xmlns:p14="http://schemas.microsoft.com/office/powerpoint/2010/main" val="2493352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09" name="Rectangle 21"/>
          <p:cNvSpPr>
            <a:spLocks noGrp="1" noChangeArrowheads="1"/>
          </p:cNvSpPr>
          <p:nvPr>
            <p:ph type="title"/>
          </p:nvPr>
        </p:nvSpPr>
        <p:spPr/>
        <p:txBody>
          <a:bodyPr/>
          <a:lstStyle/>
          <a:p>
            <a:pPr eaLnBrk="1" hangingPunct="1">
              <a:defRPr/>
            </a:pPr>
            <a:r>
              <a:rPr lang="hr-HR" sz="4000"/>
              <a:t>SOURCES OF INTERNATIONAL LAW</a:t>
            </a:r>
          </a:p>
        </p:txBody>
      </p:sp>
      <p:graphicFrame>
        <p:nvGraphicFramePr>
          <p:cNvPr id="12313" name="Group 25"/>
          <p:cNvGraphicFramePr>
            <a:graphicFrameLocks noGrp="1"/>
          </p:cNvGraphicFramePr>
          <p:nvPr>
            <p:ph idx="1"/>
          </p:nvPr>
        </p:nvGraphicFramePr>
        <p:xfrm>
          <a:off x="1981200" y="1600200"/>
          <a:ext cx="8229600" cy="5270511"/>
        </p:xfrm>
        <a:graphic>
          <a:graphicData uri="http://schemas.openxmlformats.org/drawingml/2006/table">
            <a:tbl>
              <a:tblPr/>
              <a:tblGrid>
                <a:gridCol w="8229600"/>
              </a:tblGrid>
              <a:tr h="75559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hr-HR" sz="2800" b="1" i="0" u="none" strike="noStrike" cap="none" normalizeH="0" baseline="0" smtClean="0">
                          <a:ln>
                            <a:noFill/>
                          </a:ln>
                          <a:solidFill>
                            <a:schemeClr val="tx1"/>
                          </a:solidFill>
                          <a:effectLst>
                            <a:outerShdw blurRad="38100" dist="38100" dir="2700000" algn="tl">
                              <a:srgbClr val="000000"/>
                            </a:outerShdw>
                          </a:effectLst>
                          <a:latin typeface="Verdana" pitchFamily="34" charset="0"/>
                        </a:rPr>
                        <a:t>Formal Sources</a:t>
                      </a:r>
                    </a:p>
                  </a:txBody>
                  <a:tcPr marT="45717" marB="4571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021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hr-HR"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Treaties</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hr-HR"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marT="45717" marB="4571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596">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hr-HR"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International custom</a:t>
                      </a:r>
                    </a:p>
                  </a:txBody>
                  <a:tcPr marT="45717" marB="4571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4871">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hr-HR"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General principles of law recognised by civilised nations</a:t>
                      </a:r>
                    </a:p>
                  </a:txBody>
                  <a:tcPr marT="45717" marB="4571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0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hr-HR" sz="2800" b="1" i="0" u="none" strike="noStrike" cap="none" normalizeH="0" baseline="0" smtClean="0">
                          <a:ln>
                            <a:noFill/>
                          </a:ln>
                          <a:solidFill>
                            <a:schemeClr val="tx1"/>
                          </a:solidFill>
                          <a:effectLst>
                            <a:outerShdw blurRad="38100" dist="38100" dir="2700000" algn="tl">
                              <a:srgbClr val="000000"/>
                            </a:outerShdw>
                          </a:effectLst>
                          <a:latin typeface="Verdana" pitchFamily="34" charset="0"/>
                        </a:rPr>
                        <a:t>Material Sources</a:t>
                      </a:r>
                    </a:p>
                  </a:txBody>
                  <a:tcPr marT="45717" marB="4571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021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hr-HR"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Judicial decisions and teachings of jurists</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hr-HR"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marT="45717" marB="4571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2313"/>
                                        </p:tgtEl>
                                        <p:attrNameLst>
                                          <p:attrName>style.visibility</p:attrName>
                                        </p:attrNameLst>
                                      </p:cBhvr>
                                      <p:to>
                                        <p:strVal val="visible"/>
                                      </p:to>
                                    </p:set>
                                    <p:animEffect transition="in" filter="blinds(horizontal)">
                                      <p:cBhvr>
                                        <p:cTn id="7" dur="500"/>
                                        <p:tgtEl>
                                          <p:spTgt spid="123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2313"/>
                                        </p:tgtEl>
                                        <p:attrNameLst>
                                          <p:attrName>style.visibility</p:attrName>
                                        </p:attrNameLst>
                                      </p:cBhvr>
                                      <p:to>
                                        <p:strVal val="visible"/>
                                      </p:to>
                                    </p:set>
                                    <p:animEffect transition="in" filter="blinds(horizontal)">
                                      <p:cBhvr>
                                        <p:cTn id="12" dur="500"/>
                                        <p:tgtEl>
                                          <p:spTgt spid="123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2313"/>
                                        </p:tgtEl>
                                        <p:attrNameLst>
                                          <p:attrName>style.visibility</p:attrName>
                                        </p:attrNameLst>
                                      </p:cBhvr>
                                      <p:to>
                                        <p:strVal val="visible"/>
                                      </p:to>
                                    </p:set>
                                    <p:animEffect transition="in" filter="blinds(horizontal)">
                                      <p:cBhvr>
                                        <p:cTn id="17" dur="500"/>
                                        <p:tgtEl>
                                          <p:spTgt spid="1231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2313"/>
                                        </p:tgtEl>
                                        <p:attrNameLst>
                                          <p:attrName>style.visibility</p:attrName>
                                        </p:attrNameLst>
                                      </p:cBhvr>
                                      <p:to>
                                        <p:strVal val="visible"/>
                                      </p:to>
                                    </p:set>
                                    <p:animEffect transition="in" filter="blinds(horizontal)">
                                      <p:cBhvr>
                                        <p:cTn id="22" dur="500"/>
                                        <p:tgtEl>
                                          <p:spTgt spid="123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147</TotalTime>
  <Words>2260</Words>
  <Application>Microsoft Office PowerPoint</Application>
  <PresentationFormat>Widescreen</PresentationFormat>
  <Paragraphs>253</Paragraphs>
  <Slides>47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47</vt:i4>
      </vt:variant>
    </vt:vector>
  </HeadingPairs>
  <TitlesOfParts>
    <vt:vector size="55" baseType="lpstr">
      <vt:lpstr>Arial</vt:lpstr>
      <vt:lpstr>Calibri</vt:lpstr>
      <vt:lpstr>Century Gothic</vt:lpstr>
      <vt:lpstr>Times New Roman</vt:lpstr>
      <vt:lpstr>Verdana</vt:lpstr>
      <vt:lpstr>Wingdings</vt:lpstr>
      <vt:lpstr>Wingdings 3</vt:lpstr>
      <vt:lpstr>Ion</vt:lpstr>
      <vt:lpstr>   PUBLIC INTERNATIONAL LAW </vt:lpstr>
      <vt:lpstr>Answer the following questions: </vt:lpstr>
      <vt:lpstr>Preview</vt:lpstr>
      <vt:lpstr>Definition and subjects of international law</vt:lpstr>
      <vt:lpstr>International legal personality</vt:lpstr>
      <vt:lpstr>Other entities</vt:lpstr>
      <vt:lpstr>Individuals</vt:lpstr>
      <vt:lpstr>Sources of international law</vt:lpstr>
      <vt:lpstr>SOURCES OF INTERNATIONAL LAW</vt:lpstr>
      <vt:lpstr>Hierarchy of sources</vt:lpstr>
      <vt:lpstr>Customary international law</vt:lpstr>
      <vt:lpstr>Treaties</vt:lpstr>
      <vt:lpstr>Relationship of customary international and treaty law</vt:lpstr>
      <vt:lpstr>Peremptory norms  (ius cogens ‘compelling law’)</vt:lpstr>
      <vt:lpstr>Peremptory norms  (ius cogens ‘compelling law’)</vt:lpstr>
      <vt:lpstr>General principles</vt:lpstr>
      <vt:lpstr>Judicial decisions</vt:lpstr>
      <vt:lpstr>International vs. National law</vt:lpstr>
      <vt:lpstr>International vs. National law</vt:lpstr>
      <vt:lpstr>Reciprocity</vt:lpstr>
      <vt:lpstr>State responsibility</vt:lpstr>
      <vt:lpstr>Use of force</vt:lpstr>
      <vt:lpstr>Use of force</vt:lpstr>
      <vt:lpstr>Areas of international law</vt:lpstr>
      <vt:lpstr>Areas of international alw</vt:lpstr>
      <vt:lpstr>Areas of international law</vt:lpstr>
      <vt:lpstr>videos</vt:lpstr>
      <vt:lpstr>Points to remember</vt:lpstr>
      <vt:lpstr>Match the verbs with the appropriate nouns from the text to make collocations</vt:lpstr>
      <vt:lpstr>PowerPoint Presentation</vt:lpstr>
      <vt:lpstr>airspace    Assembly    benefit     heritage    Treaty</vt:lpstr>
      <vt:lpstr>Discuss the following:</vt:lpstr>
      <vt:lpstr>MULTILATERAL Vienna Convention on the law of treaties (with annex). Concluded at Vienna on 23 May 1969 Authentic texts: English, French, Chinese, Russian and Spanish. </vt:lpstr>
      <vt:lpstr>MULTILATERAL Vienna Convention on the law of treaties (with annex). Concluded at Vienna on 23 May 1969</vt:lpstr>
      <vt:lpstr>MULTILATERAL Vienna Convention on the law of treaties (with annex). Concluded at Vienna on 23 May 1969</vt:lpstr>
      <vt:lpstr>MULTILATERAL Vienna Convention on the law of treaties (with annex). Concluded at Vienna on 23 May 1969</vt:lpstr>
      <vt:lpstr>PART I. INTRODUCTION   Article 1. SCOPE OF THE PRESENT CONVENTION </vt:lpstr>
      <vt:lpstr>Article 2. USE OF TERMS   </vt:lpstr>
      <vt:lpstr>Use of terms</vt:lpstr>
      <vt:lpstr>SECTION 3. INTERPRETATION OF TREATIES Article 31, GENERAL RULE OF INTERPRETATION </vt:lpstr>
      <vt:lpstr>Rules of interpretation</vt:lpstr>
      <vt:lpstr>Article 32. SUPPLEMENTARY MEANS OF INTERPRETATION </vt:lpstr>
      <vt:lpstr>Article 33. INTERPRETATION OF TREATIES AUTHENTICATED IN TWO OR MORE LANGUAGES </vt:lpstr>
      <vt:lpstr>Supplementary means of interpretation</vt:lpstr>
      <vt:lpstr>Article 85. AUTHENTIC TEXTS </vt:lpstr>
      <vt:lpstr>Answer the following</vt:lpstr>
      <vt:lpstr>Research</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INTERNATIONAL LAW</dc:title>
  <dc:creator>Admin</dc:creator>
  <cp:lastModifiedBy>Admin</cp:lastModifiedBy>
  <cp:revision>22</cp:revision>
  <dcterms:created xsi:type="dcterms:W3CDTF">2018-03-04T18:36:45Z</dcterms:created>
  <dcterms:modified xsi:type="dcterms:W3CDTF">2018-03-05T12:29:37Z</dcterms:modified>
</cp:coreProperties>
</file>