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300" r:id="rId10"/>
    <p:sldId id="264" r:id="rId11"/>
    <p:sldId id="265" r:id="rId12"/>
    <p:sldId id="266" r:id="rId13"/>
    <p:sldId id="267" r:id="rId14"/>
    <p:sldId id="268" r:id="rId15"/>
    <p:sldId id="269" r:id="rId16"/>
    <p:sldId id="270" r:id="rId17"/>
    <p:sldId id="271" r:id="rId18"/>
    <p:sldId id="301" r:id="rId19"/>
    <p:sldId id="302" r:id="rId20"/>
    <p:sldId id="303" r:id="rId21"/>
    <p:sldId id="272" r:id="rId22"/>
    <p:sldId id="273" r:id="rId23"/>
    <p:sldId id="274" r:id="rId24"/>
    <p:sldId id="275" r:id="rId25"/>
    <p:sldId id="276" r:id="rId26"/>
    <p:sldId id="278" r:id="rId27"/>
    <p:sldId id="277"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304" r:id="rId47"/>
    <p:sldId id="305" r:id="rId48"/>
    <p:sldId id="306" r:id="rId49"/>
    <p:sldId id="307" r:id="rId50"/>
    <p:sldId id="297" r:id="rId51"/>
    <p:sldId id="298" r:id="rId52"/>
    <p:sldId id="299" r:id="rId5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97E0307-B85C-446A-8EF0-0407D435D787}" type="datetimeFigureOut">
              <a:rPr lang="en-US" dirty="0"/>
              <a:t>4/28/2019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D862E7-95FA-4FC4-9EC5-DDBFA8DC7417}" type="datetimeFigureOut">
              <a:rPr lang="en-US" dirty="0"/>
              <a:t>4/28/2019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B987F2-A784-4F72-BB57-0E9EACDE722E}" type="datetimeFigureOut">
              <a:rPr lang="en-US" dirty="0"/>
              <a:t>4/28/2019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BBD51E-4B19-444E-85C0-DBD7EB6263F4}" type="datetimeFigureOut">
              <a:rPr lang="en-US" dirty="0"/>
              <a:t>4/28/2019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D7255A-4AD5-4D3E-9A0A-689DA3BA976C}" type="datetimeFigureOut">
              <a:rPr lang="en-US" dirty="0"/>
              <a:t>4/28/2019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3EE0AD15-87AC-45B2-9EE5-8D165AF83CD7}" type="datetimeFigureOut">
              <a:rPr lang="en-US" dirty="0"/>
              <a:t>4/28/2019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FCC40CCD-F0D6-4CC2-A4C8-2D7D0D875F02}" type="datetimeFigureOut">
              <a:rPr lang="en-US" dirty="0"/>
              <a:t>4/28/2019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3CFE2CC-454D-4466-AC55-B86DA0A87BAE}" type="datetimeFigureOut">
              <a:rPr lang="en-US" dirty="0"/>
              <a:t>4/28/2019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B647B1BF-4039-460D-A637-65428CBD720E}" type="datetimeFigureOut">
              <a:rPr lang="en-US" dirty="0"/>
              <a:t>4/28/2019</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AA39ACE-9343-4EBE-B5CA-AEA240A1DC53}" type="datetimeFigureOut">
              <a:rPr lang="en-US" dirty="0"/>
              <a:t>4/28/2019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A00F7B-89C5-4DF7-A309-6263220147D4}" type="datetimeFigureOut">
              <a:rPr lang="en-US" dirty="0"/>
              <a:t>4/28/2019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49C95DE-FD64-4606-AE61-EC1136867CC6}" type="datetimeFigureOut">
              <a:rPr lang="en-US" dirty="0"/>
              <a:t>4/28/2019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DEB0BBD-30FE-4CF1-900A-0C45149F8AF8}" type="datetimeFigureOut">
              <a:rPr lang="en-US" dirty="0"/>
              <a:t>4/28/2019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91A5F7F-3E81-4C65-A4D1-CB62D5B9DB91}" type="datetimeFigureOut">
              <a:rPr lang="en-US" dirty="0"/>
              <a:t>4/28/2019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77ECC86-1672-4627-AEFE-EC5485C73905}" type="datetimeFigureOut">
              <a:rPr lang="en-US" dirty="0"/>
              <a:t>4/28/2019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DCB01F-D966-4C62-B900-0BE008A90C98}" type="datetimeFigureOut">
              <a:rPr lang="en-US" dirty="0"/>
              <a:t>4/28/2019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73A0EA-7DC7-4964-BB97-B173EF3B859A}" type="datetimeFigureOut">
              <a:rPr lang="en-US" dirty="0"/>
              <a:t>4/28/2019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0EF52CC-F3D9-41D4-BCE4-C208E61A3F31}" type="datetimeFigureOut">
              <a:rPr lang="en-US" dirty="0"/>
              <a:t>4/28/2019</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r-HR" dirty="0"/>
              <a:t/>
            </a:r>
            <a:br>
              <a:rPr lang="hr-HR" dirty="0"/>
            </a:br>
            <a:r>
              <a:rPr lang="en-GB" b="1" dirty="0"/>
              <a:t> </a:t>
            </a:r>
            <a:r>
              <a:rPr lang="hr-HR" dirty="0"/>
              <a:t/>
            </a:r>
            <a:br>
              <a:rPr lang="hr-HR" dirty="0"/>
            </a:br>
            <a:r>
              <a:rPr lang="en-GB" b="1" dirty="0"/>
              <a:t>REFORM OF PUBLIC ADMINISTRATION</a:t>
            </a:r>
            <a:endParaRPr lang="en-US" dirty="0"/>
          </a:p>
        </p:txBody>
      </p:sp>
      <p:sp>
        <p:nvSpPr>
          <p:cNvPr id="3" name="Subtitle 2"/>
          <p:cNvSpPr>
            <a:spLocks noGrp="1"/>
          </p:cNvSpPr>
          <p:nvPr>
            <p:ph type="subTitle" idx="1"/>
          </p:nvPr>
        </p:nvSpPr>
        <p:spPr/>
        <p:txBody>
          <a:bodyPr/>
          <a:lstStyle/>
          <a:p>
            <a:r>
              <a:rPr lang="en-GB" dirty="0"/>
              <a:t>UNIT 22</a:t>
            </a:r>
            <a:endParaRPr lang="hr-HR" dirty="0"/>
          </a:p>
          <a:p>
            <a:endParaRPr lang="en-US" dirty="0"/>
          </a:p>
        </p:txBody>
      </p:sp>
    </p:spTree>
    <p:extLst>
      <p:ext uri="{BB962C8B-B14F-4D97-AF65-F5344CB8AC3E}">
        <p14:creationId xmlns:p14="http://schemas.microsoft.com/office/powerpoint/2010/main" val="20863920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Reasons for reorganization</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The most common reason </a:t>
            </a:r>
            <a:r>
              <a:rPr lang="hr-HR" dirty="0"/>
              <a:t>-</a:t>
            </a:r>
            <a:r>
              <a:rPr lang="en-GB" dirty="0" smtClean="0"/>
              <a:t> </a:t>
            </a:r>
            <a:r>
              <a:rPr lang="en-GB" dirty="0"/>
              <a:t>to improve the </a:t>
            </a:r>
            <a:r>
              <a:rPr lang="en-GB" b="1" dirty="0"/>
              <a:t>efficiency of the government machine</a:t>
            </a:r>
            <a:r>
              <a:rPr lang="en-GB" dirty="0"/>
              <a:t>. </a:t>
            </a:r>
            <a:endParaRPr lang="hr-HR" dirty="0" smtClean="0"/>
          </a:p>
          <a:p>
            <a:r>
              <a:rPr lang="en-GB" dirty="0" smtClean="0"/>
              <a:t>Government </a:t>
            </a:r>
            <a:r>
              <a:rPr lang="en-GB" dirty="0"/>
              <a:t>officials responsible for reform will usually justify a major bureaucratic reform by claiming that such institutional change will bring in better services to people and savings to government</a:t>
            </a:r>
            <a:r>
              <a:rPr lang="en-GB" dirty="0" smtClean="0"/>
              <a:t>.</a:t>
            </a:r>
            <a:endParaRPr lang="hr-HR" dirty="0" smtClean="0"/>
          </a:p>
          <a:p>
            <a:r>
              <a:rPr lang="en-GB" dirty="0" smtClean="0"/>
              <a:t> </a:t>
            </a:r>
            <a:r>
              <a:rPr lang="en-GB" dirty="0"/>
              <a:t>Efficiency </a:t>
            </a:r>
            <a:r>
              <a:rPr lang="hr-HR" dirty="0" smtClean="0"/>
              <a:t>- </a:t>
            </a:r>
            <a:r>
              <a:rPr lang="en-GB" dirty="0" smtClean="0"/>
              <a:t>the </a:t>
            </a:r>
            <a:r>
              <a:rPr lang="en-GB" dirty="0"/>
              <a:t>ratio between input and output.</a:t>
            </a:r>
            <a:endParaRPr lang="hr-HR" dirty="0"/>
          </a:p>
          <a:p>
            <a:endParaRPr lang="en-US" dirty="0"/>
          </a:p>
        </p:txBody>
      </p:sp>
    </p:spTree>
    <p:extLst>
      <p:ext uri="{BB962C8B-B14F-4D97-AF65-F5344CB8AC3E}">
        <p14:creationId xmlns:p14="http://schemas.microsoft.com/office/powerpoint/2010/main" val="22837361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Reasons for reorganization</a:t>
            </a:r>
            <a:endParaRPr lang="en-US" dirty="0"/>
          </a:p>
        </p:txBody>
      </p:sp>
      <p:sp>
        <p:nvSpPr>
          <p:cNvPr id="3" name="Content Placeholder 2"/>
          <p:cNvSpPr>
            <a:spLocks noGrp="1"/>
          </p:cNvSpPr>
          <p:nvPr>
            <p:ph idx="1"/>
          </p:nvPr>
        </p:nvSpPr>
        <p:spPr/>
        <p:txBody>
          <a:bodyPr>
            <a:normAutofit lnSpcReduction="10000"/>
          </a:bodyPr>
          <a:lstStyle/>
          <a:p>
            <a:r>
              <a:rPr lang="en-GB" dirty="0"/>
              <a:t>Another reason </a:t>
            </a:r>
            <a:r>
              <a:rPr lang="hr-HR" dirty="0" smtClean="0"/>
              <a:t>- </a:t>
            </a:r>
            <a:r>
              <a:rPr lang="en-GB" dirty="0" smtClean="0"/>
              <a:t>the </a:t>
            </a:r>
            <a:r>
              <a:rPr lang="en-GB" dirty="0"/>
              <a:t>argument of the turbulent </a:t>
            </a:r>
            <a:r>
              <a:rPr lang="en-GB" b="1" dirty="0" smtClean="0"/>
              <a:t>environment.</a:t>
            </a:r>
            <a:endParaRPr lang="hr-HR" dirty="0"/>
          </a:p>
          <a:p>
            <a:r>
              <a:rPr lang="en-GB" dirty="0" smtClean="0"/>
              <a:t>Government </a:t>
            </a:r>
            <a:r>
              <a:rPr lang="en-GB" dirty="0"/>
              <a:t>reorganization is needed because of the volatile, unpredictable, and rapidly changing environment. </a:t>
            </a:r>
            <a:r>
              <a:rPr lang="en-GB" dirty="0" smtClean="0"/>
              <a:t>In </a:t>
            </a:r>
            <a:r>
              <a:rPr lang="en-GB" dirty="0"/>
              <a:t>the age of rapid globalization, there is an urgent need to reorganize government in line with this new international system. </a:t>
            </a:r>
            <a:endParaRPr lang="hr-HR" dirty="0" smtClean="0"/>
          </a:p>
          <a:p>
            <a:r>
              <a:rPr lang="en-GB" dirty="0" smtClean="0"/>
              <a:t>Another </a:t>
            </a:r>
            <a:r>
              <a:rPr lang="en-GB" dirty="0"/>
              <a:t>factor </a:t>
            </a:r>
            <a:r>
              <a:rPr lang="hr-HR" dirty="0" smtClean="0"/>
              <a:t>- </a:t>
            </a:r>
            <a:r>
              <a:rPr lang="en-GB" dirty="0" smtClean="0"/>
              <a:t>the </a:t>
            </a:r>
            <a:r>
              <a:rPr lang="en-GB" b="1" dirty="0"/>
              <a:t>revolution in information technology</a:t>
            </a:r>
            <a:r>
              <a:rPr lang="en-GB" dirty="0"/>
              <a:t> that is drastically changing the way governments work. </a:t>
            </a:r>
            <a:endParaRPr lang="hr-HR" dirty="0" smtClean="0"/>
          </a:p>
          <a:p>
            <a:r>
              <a:rPr lang="en-GB" dirty="0" smtClean="0"/>
              <a:t>The </a:t>
            </a:r>
            <a:r>
              <a:rPr lang="en-GB" b="1" dirty="0"/>
              <a:t>economic crisis</a:t>
            </a:r>
            <a:r>
              <a:rPr lang="en-GB" dirty="0"/>
              <a:t> of the early 21st century is forcing a substantial rethinking of the role of government and the means of organizing the public sector.</a:t>
            </a:r>
            <a:endParaRPr lang="hr-HR" dirty="0"/>
          </a:p>
          <a:p>
            <a:endParaRPr lang="en-US" dirty="0"/>
          </a:p>
        </p:txBody>
      </p:sp>
    </p:spTree>
    <p:extLst>
      <p:ext uri="{BB962C8B-B14F-4D97-AF65-F5344CB8AC3E}">
        <p14:creationId xmlns:p14="http://schemas.microsoft.com/office/powerpoint/2010/main" val="8405792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Reasons for reorganization</a:t>
            </a:r>
            <a:endParaRPr lang="en-US" dirty="0"/>
          </a:p>
        </p:txBody>
      </p:sp>
      <p:sp>
        <p:nvSpPr>
          <p:cNvPr id="3" name="Content Placeholder 2"/>
          <p:cNvSpPr>
            <a:spLocks noGrp="1"/>
          </p:cNvSpPr>
          <p:nvPr>
            <p:ph idx="1"/>
          </p:nvPr>
        </p:nvSpPr>
        <p:spPr/>
        <p:txBody>
          <a:bodyPr/>
          <a:lstStyle/>
          <a:p>
            <a:r>
              <a:rPr lang="en-GB" dirty="0"/>
              <a:t>The traditional model of government organization, and perhaps reorganization, often follows the classic ideal-type bureaucracy of Max Weber. The literature in public administration is marked by efforts to find a more suitable way to reorganize government than Weberian bureaucracy. </a:t>
            </a:r>
            <a:endParaRPr lang="hr-HR" dirty="0"/>
          </a:p>
          <a:p>
            <a:endParaRPr lang="en-US" dirty="0"/>
          </a:p>
        </p:txBody>
      </p:sp>
    </p:spTree>
    <p:extLst>
      <p:ext uri="{BB962C8B-B14F-4D97-AF65-F5344CB8AC3E}">
        <p14:creationId xmlns:p14="http://schemas.microsoft.com/office/powerpoint/2010/main" val="25848329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Reform movements:  New Public Management</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In many parts of the world, the reform movements are loosely called the </a:t>
            </a:r>
            <a:r>
              <a:rPr lang="en-GB" b="1" dirty="0"/>
              <a:t>NPM (New Public Management).</a:t>
            </a:r>
            <a:r>
              <a:rPr lang="en-GB" dirty="0"/>
              <a:t> </a:t>
            </a:r>
            <a:endParaRPr lang="hr-HR" dirty="0" smtClean="0"/>
          </a:p>
          <a:p>
            <a:endParaRPr lang="en-US" dirty="0"/>
          </a:p>
        </p:txBody>
      </p:sp>
    </p:spTree>
    <p:extLst>
      <p:ext uri="{BB962C8B-B14F-4D97-AF65-F5344CB8AC3E}">
        <p14:creationId xmlns:p14="http://schemas.microsoft.com/office/powerpoint/2010/main" val="14657219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New </a:t>
            </a:r>
            <a:r>
              <a:rPr lang="hr-HR" dirty="0" err="1" smtClean="0"/>
              <a:t>Public</a:t>
            </a:r>
            <a:r>
              <a:rPr lang="hr-HR" dirty="0" smtClean="0"/>
              <a:t> Management</a:t>
            </a:r>
            <a:endParaRPr lang="en-US" dirty="0"/>
          </a:p>
        </p:txBody>
      </p:sp>
      <p:sp>
        <p:nvSpPr>
          <p:cNvPr id="3" name="Content Placeholder 2"/>
          <p:cNvSpPr>
            <a:spLocks noGrp="1"/>
          </p:cNvSpPr>
          <p:nvPr>
            <p:ph idx="1"/>
          </p:nvPr>
        </p:nvSpPr>
        <p:spPr/>
        <p:txBody>
          <a:bodyPr/>
          <a:lstStyle/>
          <a:p>
            <a:r>
              <a:rPr lang="en-GB" dirty="0"/>
              <a:t>The doctrines of NPM  consist of </a:t>
            </a:r>
            <a:endParaRPr lang="hr-HR" dirty="0" smtClean="0"/>
          </a:p>
          <a:p>
            <a:r>
              <a:rPr lang="en-GB" dirty="0" smtClean="0"/>
              <a:t>a</a:t>
            </a:r>
            <a:r>
              <a:rPr lang="en-GB" dirty="0"/>
              <a:t>) hands-on </a:t>
            </a:r>
            <a:r>
              <a:rPr lang="en-GB" b="1" dirty="0"/>
              <a:t>professional management</a:t>
            </a:r>
            <a:r>
              <a:rPr lang="en-GB" dirty="0"/>
              <a:t> in the public sector, </a:t>
            </a:r>
            <a:endParaRPr lang="hr-HR" dirty="0" smtClean="0"/>
          </a:p>
          <a:p>
            <a:r>
              <a:rPr lang="en-GB" dirty="0" smtClean="0"/>
              <a:t>b</a:t>
            </a:r>
            <a:r>
              <a:rPr lang="en-GB" dirty="0"/>
              <a:t>) explicit emphasis </a:t>
            </a:r>
            <a:r>
              <a:rPr lang="hr-HR" dirty="0" smtClean="0"/>
              <a:t>on</a:t>
            </a:r>
            <a:r>
              <a:rPr lang="en-GB" dirty="0" smtClean="0"/>
              <a:t> </a:t>
            </a:r>
            <a:r>
              <a:rPr lang="en-GB" dirty="0"/>
              <a:t>measures of </a:t>
            </a:r>
            <a:r>
              <a:rPr lang="en-GB" b="1" dirty="0"/>
              <a:t>performance</a:t>
            </a:r>
            <a:r>
              <a:rPr lang="en-GB" dirty="0"/>
              <a:t>, </a:t>
            </a:r>
            <a:endParaRPr lang="hr-HR" dirty="0" smtClean="0"/>
          </a:p>
          <a:p>
            <a:r>
              <a:rPr lang="en-GB" dirty="0" smtClean="0"/>
              <a:t>c</a:t>
            </a:r>
            <a:r>
              <a:rPr lang="en-GB" dirty="0"/>
              <a:t>) greater emphasis on </a:t>
            </a:r>
            <a:r>
              <a:rPr lang="en-GB" b="1" dirty="0"/>
              <a:t>output controls</a:t>
            </a:r>
            <a:r>
              <a:rPr lang="en-GB" dirty="0"/>
              <a:t>, </a:t>
            </a:r>
            <a:endParaRPr lang="hr-HR" dirty="0" smtClean="0"/>
          </a:p>
          <a:p>
            <a:r>
              <a:rPr lang="en-GB" dirty="0" smtClean="0"/>
              <a:t>d</a:t>
            </a:r>
            <a:r>
              <a:rPr lang="en-GB" dirty="0"/>
              <a:t>) shift to </a:t>
            </a:r>
            <a:r>
              <a:rPr lang="en-GB" b="1" dirty="0"/>
              <a:t>disaggregation of units</a:t>
            </a:r>
            <a:r>
              <a:rPr lang="en-GB" dirty="0"/>
              <a:t> in the public sector, </a:t>
            </a:r>
            <a:endParaRPr lang="hr-HR" dirty="0"/>
          </a:p>
          <a:p>
            <a:endParaRPr lang="en-US" dirty="0"/>
          </a:p>
        </p:txBody>
      </p:sp>
    </p:spTree>
    <p:extLst>
      <p:ext uri="{BB962C8B-B14F-4D97-AF65-F5344CB8AC3E}">
        <p14:creationId xmlns:p14="http://schemas.microsoft.com/office/powerpoint/2010/main" val="35182300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New </a:t>
            </a:r>
            <a:r>
              <a:rPr lang="hr-HR" dirty="0" err="1" smtClean="0"/>
              <a:t>Public</a:t>
            </a:r>
            <a:r>
              <a:rPr lang="hr-HR" dirty="0" smtClean="0"/>
              <a:t> Management</a:t>
            </a:r>
            <a:endParaRPr lang="en-US" dirty="0"/>
          </a:p>
        </p:txBody>
      </p:sp>
      <p:sp>
        <p:nvSpPr>
          <p:cNvPr id="3" name="Content Placeholder 2"/>
          <p:cNvSpPr>
            <a:spLocks noGrp="1"/>
          </p:cNvSpPr>
          <p:nvPr>
            <p:ph idx="1"/>
          </p:nvPr>
        </p:nvSpPr>
        <p:spPr/>
        <p:txBody>
          <a:bodyPr/>
          <a:lstStyle/>
          <a:p>
            <a:r>
              <a:rPr lang="en-GB" dirty="0"/>
              <a:t>e) shift to greater </a:t>
            </a:r>
            <a:r>
              <a:rPr lang="en-GB" b="1" dirty="0"/>
              <a:t>competition</a:t>
            </a:r>
            <a:r>
              <a:rPr lang="en-GB" dirty="0"/>
              <a:t> in the public sector</a:t>
            </a:r>
            <a:r>
              <a:rPr lang="en-GB" dirty="0" smtClean="0"/>
              <a:t>,</a:t>
            </a:r>
            <a:endParaRPr lang="hr-HR" dirty="0" smtClean="0"/>
          </a:p>
          <a:p>
            <a:r>
              <a:rPr lang="en-GB" dirty="0" smtClean="0"/>
              <a:t> </a:t>
            </a:r>
            <a:r>
              <a:rPr lang="en-GB" dirty="0"/>
              <a:t>f) stress on </a:t>
            </a:r>
            <a:r>
              <a:rPr lang="en-GB" b="1" dirty="0"/>
              <a:t>private sector styles of management</a:t>
            </a:r>
            <a:r>
              <a:rPr lang="en-GB" dirty="0"/>
              <a:t> practices, and g) stress on greater </a:t>
            </a:r>
            <a:r>
              <a:rPr lang="en-GB" b="1" dirty="0"/>
              <a:t>discipline</a:t>
            </a:r>
            <a:r>
              <a:rPr lang="en-GB" dirty="0"/>
              <a:t> and </a:t>
            </a:r>
            <a:r>
              <a:rPr lang="en-GB" b="1" dirty="0"/>
              <a:t>parsimony</a:t>
            </a:r>
            <a:r>
              <a:rPr lang="en-GB" dirty="0"/>
              <a:t> in resource use.</a:t>
            </a:r>
            <a:endParaRPr lang="en-US" dirty="0"/>
          </a:p>
        </p:txBody>
      </p:sp>
    </p:spTree>
    <p:extLst>
      <p:ext uri="{BB962C8B-B14F-4D97-AF65-F5344CB8AC3E}">
        <p14:creationId xmlns:p14="http://schemas.microsoft.com/office/powerpoint/2010/main" val="24808606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Governance</a:t>
            </a:r>
            <a:r>
              <a:rPr lang="hr-HR" dirty="0"/>
              <a:t/>
            </a:r>
            <a:br>
              <a:rPr lang="hr-HR" dirty="0"/>
            </a:br>
            <a:endParaRPr lang="en-US" dirty="0"/>
          </a:p>
        </p:txBody>
      </p:sp>
      <p:sp>
        <p:nvSpPr>
          <p:cNvPr id="3" name="Content Placeholder 2"/>
          <p:cNvSpPr>
            <a:spLocks noGrp="1"/>
          </p:cNvSpPr>
          <p:nvPr>
            <p:ph idx="1"/>
          </p:nvPr>
        </p:nvSpPr>
        <p:spPr/>
        <p:txBody>
          <a:bodyPr>
            <a:normAutofit/>
          </a:bodyPr>
          <a:lstStyle/>
          <a:p>
            <a:r>
              <a:rPr lang="en-GB" dirty="0"/>
              <a:t>Another emerging framework for reorganizing government is “</a:t>
            </a:r>
            <a:r>
              <a:rPr lang="en-GB" b="1" dirty="0"/>
              <a:t>governance</a:t>
            </a:r>
            <a:r>
              <a:rPr lang="en-GB" dirty="0"/>
              <a:t>”. </a:t>
            </a:r>
            <a:endParaRPr lang="hr-HR" dirty="0" smtClean="0"/>
          </a:p>
          <a:p>
            <a:r>
              <a:rPr lang="en-GB" dirty="0" smtClean="0"/>
              <a:t>At </a:t>
            </a:r>
            <a:r>
              <a:rPr lang="en-GB" dirty="0"/>
              <a:t>the abstract level, governance in public administration refers to a reform model that advocates the following principles</a:t>
            </a:r>
            <a:r>
              <a:rPr lang="en-GB" dirty="0" smtClean="0"/>
              <a:t>:</a:t>
            </a:r>
            <a:endParaRPr lang="hr-HR" dirty="0" smtClean="0"/>
          </a:p>
          <a:p>
            <a:r>
              <a:rPr lang="en-GB" dirty="0" smtClean="0"/>
              <a:t> </a:t>
            </a:r>
            <a:r>
              <a:rPr lang="en-GB" dirty="0"/>
              <a:t>a smaller government, </a:t>
            </a:r>
            <a:endParaRPr lang="hr-HR" dirty="0" smtClean="0"/>
          </a:p>
          <a:p>
            <a:r>
              <a:rPr lang="en-GB" dirty="0" smtClean="0"/>
              <a:t>a </a:t>
            </a:r>
            <a:r>
              <a:rPr lang="en-GB" b="1" dirty="0"/>
              <a:t>flexible</a:t>
            </a:r>
            <a:r>
              <a:rPr lang="en-GB" dirty="0"/>
              <a:t> and global-vision government, </a:t>
            </a:r>
            <a:endParaRPr lang="hr-HR" dirty="0" smtClean="0"/>
          </a:p>
          <a:p>
            <a:r>
              <a:rPr lang="en-GB" dirty="0" smtClean="0"/>
              <a:t>an </a:t>
            </a:r>
            <a:r>
              <a:rPr lang="en-GB" b="1" dirty="0"/>
              <a:t>accountable </a:t>
            </a:r>
            <a:r>
              <a:rPr lang="en-GB" dirty="0"/>
              <a:t>government, and </a:t>
            </a:r>
            <a:endParaRPr lang="hr-HR" dirty="0" smtClean="0"/>
          </a:p>
          <a:p>
            <a:r>
              <a:rPr lang="en-GB" dirty="0" smtClean="0"/>
              <a:t>a </a:t>
            </a:r>
            <a:r>
              <a:rPr lang="en-GB" dirty="0"/>
              <a:t>government that is </a:t>
            </a:r>
            <a:r>
              <a:rPr lang="en-GB" b="1" dirty="0"/>
              <a:t>fair</a:t>
            </a:r>
            <a:r>
              <a:rPr lang="en-GB" dirty="0"/>
              <a:t>. </a:t>
            </a:r>
            <a:endParaRPr lang="en-US" dirty="0"/>
          </a:p>
        </p:txBody>
      </p:sp>
    </p:spTree>
    <p:extLst>
      <p:ext uri="{BB962C8B-B14F-4D97-AF65-F5344CB8AC3E}">
        <p14:creationId xmlns:p14="http://schemas.microsoft.com/office/powerpoint/2010/main" val="19613349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Governance</a:t>
            </a:r>
            <a:endParaRPr lang="en-US" dirty="0"/>
          </a:p>
        </p:txBody>
      </p:sp>
      <p:sp>
        <p:nvSpPr>
          <p:cNvPr id="3" name="Content Placeholder 2"/>
          <p:cNvSpPr>
            <a:spLocks noGrp="1"/>
          </p:cNvSpPr>
          <p:nvPr>
            <p:ph idx="1"/>
          </p:nvPr>
        </p:nvSpPr>
        <p:spPr/>
        <p:txBody>
          <a:bodyPr/>
          <a:lstStyle/>
          <a:p>
            <a:r>
              <a:rPr lang="en-GB" dirty="0"/>
              <a:t>From the government's experience in the United Kingdom, it can be concluded that governance is about managing networks that are self-organizing and autonomous. </a:t>
            </a:r>
            <a:endParaRPr lang="hr-HR" dirty="0" smtClean="0"/>
          </a:p>
          <a:p>
            <a:r>
              <a:rPr lang="en-GB" dirty="0" smtClean="0"/>
              <a:t>The </a:t>
            </a:r>
            <a:r>
              <a:rPr lang="en-GB" dirty="0"/>
              <a:t>governance approach has involved the use of social actors through networks as a means of providing public services, as well as a means of shaping public policy. </a:t>
            </a:r>
            <a:endParaRPr lang="hr-HR" dirty="0" smtClean="0"/>
          </a:p>
          <a:p>
            <a:r>
              <a:rPr lang="en-GB" dirty="0" smtClean="0"/>
              <a:t>These </a:t>
            </a:r>
            <a:r>
              <a:rPr lang="en-GB" dirty="0"/>
              <a:t>social actors have tended not to be market actors, but more often represent a variety of civil society organizations and interests.</a:t>
            </a:r>
            <a:endParaRPr lang="hr-HR" dirty="0"/>
          </a:p>
          <a:p>
            <a:endParaRPr lang="en-US" dirty="0"/>
          </a:p>
        </p:txBody>
      </p:sp>
    </p:spTree>
    <p:extLst>
      <p:ext uri="{BB962C8B-B14F-4D97-AF65-F5344CB8AC3E}">
        <p14:creationId xmlns:p14="http://schemas.microsoft.com/office/powerpoint/2010/main" val="23730910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Provide </a:t>
            </a:r>
            <a:r>
              <a:rPr lang="hr-HR" dirty="0" err="1" smtClean="0"/>
              <a:t>the</a:t>
            </a:r>
            <a:r>
              <a:rPr lang="hr-HR" dirty="0" smtClean="0"/>
              <a:t> </a:t>
            </a:r>
            <a:r>
              <a:rPr lang="hr-HR" dirty="0" err="1" smtClean="0"/>
              <a:t>terms</a:t>
            </a:r>
            <a:r>
              <a:rPr lang="hr-HR" dirty="0" smtClean="0"/>
              <a:t> </a:t>
            </a:r>
            <a:r>
              <a:rPr lang="hr-HR" dirty="0" err="1" smtClean="0"/>
              <a:t>matching</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definitions</a:t>
            </a:r>
            <a:r>
              <a:rPr lang="hr-HR" dirty="0" smtClean="0"/>
              <a:t>:</a:t>
            </a:r>
            <a:endParaRPr lang="en-US" dirty="0"/>
          </a:p>
        </p:txBody>
      </p:sp>
      <p:sp>
        <p:nvSpPr>
          <p:cNvPr id="3" name="Content Placeholder 2"/>
          <p:cNvSpPr>
            <a:spLocks noGrp="1"/>
          </p:cNvSpPr>
          <p:nvPr>
            <p:ph idx="1"/>
          </p:nvPr>
        </p:nvSpPr>
        <p:spPr/>
        <p:txBody>
          <a:bodyPr/>
          <a:lstStyle/>
          <a:p>
            <a:r>
              <a:rPr lang="en-US" dirty="0"/>
              <a:t>presupposing the acceptance of a particular set of values.</a:t>
            </a:r>
          </a:p>
          <a:p>
            <a:r>
              <a:rPr lang="hr-HR" dirty="0" err="1" smtClean="0"/>
              <a:t>Value</a:t>
            </a:r>
            <a:r>
              <a:rPr lang="hr-HR" dirty="0" smtClean="0"/>
              <a:t> </a:t>
            </a:r>
            <a:r>
              <a:rPr lang="hr-HR" dirty="0" err="1" smtClean="0"/>
              <a:t>laden</a:t>
            </a:r>
            <a:endParaRPr lang="hr-HR" dirty="0"/>
          </a:p>
          <a:p>
            <a:r>
              <a:rPr lang="en-US" dirty="0" smtClean="0"/>
              <a:t>the </a:t>
            </a:r>
            <a:r>
              <a:rPr lang="en-US" dirty="0"/>
              <a:t>improper use of </a:t>
            </a:r>
            <a:r>
              <a:rPr lang="en-US" dirty="0" smtClean="0"/>
              <a:t>something</a:t>
            </a:r>
            <a:endParaRPr lang="hr-HR" dirty="0" smtClean="0"/>
          </a:p>
          <a:p>
            <a:r>
              <a:rPr lang="hr-HR" dirty="0" err="1" smtClean="0"/>
              <a:t>Abuse</a:t>
            </a:r>
            <a:endParaRPr lang="hr-HR" dirty="0" smtClean="0"/>
          </a:p>
          <a:p>
            <a:r>
              <a:rPr lang="en-US" dirty="0"/>
              <a:t>(of something bad) getting worse quickly and in an uncontrolled </a:t>
            </a:r>
            <a:r>
              <a:rPr lang="en-US" dirty="0" smtClean="0"/>
              <a:t>way</a:t>
            </a:r>
            <a:endParaRPr lang="hr-HR" dirty="0" smtClean="0"/>
          </a:p>
          <a:p>
            <a:r>
              <a:rPr lang="hr-HR" dirty="0" err="1" smtClean="0"/>
              <a:t>rampant</a:t>
            </a:r>
            <a:endParaRPr lang="en-US" dirty="0"/>
          </a:p>
          <a:p>
            <a:endParaRPr lang="en-US" dirty="0"/>
          </a:p>
        </p:txBody>
      </p:sp>
    </p:spTree>
    <p:extLst>
      <p:ext uri="{BB962C8B-B14F-4D97-AF65-F5344CB8AC3E}">
        <p14:creationId xmlns:p14="http://schemas.microsoft.com/office/powerpoint/2010/main" val="3615719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r>
              <a:rPr lang="hr-HR" dirty="0"/>
              <a:t>:</a:t>
            </a:r>
            <a:endParaRPr lang="en-US" dirty="0"/>
          </a:p>
        </p:txBody>
      </p:sp>
      <p:sp>
        <p:nvSpPr>
          <p:cNvPr id="3" name="Content Placeholder 2"/>
          <p:cNvSpPr>
            <a:spLocks noGrp="1"/>
          </p:cNvSpPr>
          <p:nvPr>
            <p:ph idx="1"/>
          </p:nvPr>
        </p:nvSpPr>
        <p:spPr/>
        <p:txBody>
          <a:bodyPr>
            <a:normAutofit lnSpcReduction="10000"/>
          </a:bodyPr>
          <a:lstStyle/>
          <a:p>
            <a:r>
              <a:rPr lang="en-US" dirty="0"/>
              <a:t>the vertical (multiple levels) and horizontal (multiple actors) dispersion of central government authority </a:t>
            </a:r>
            <a:r>
              <a:rPr lang="en-US" dirty="0" smtClean="0"/>
              <a:t>and </a:t>
            </a:r>
            <a:r>
              <a:rPr lang="en-US" dirty="0"/>
              <a:t>refers to both, political structures and decision making processes </a:t>
            </a:r>
            <a:endParaRPr lang="hr-HR" dirty="0" smtClean="0"/>
          </a:p>
          <a:p>
            <a:r>
              <a:rPr lang="hr-HR" dirty="0" err="1" smtClean="0"/>
              <a:t>Multi-level</a:t>
            </a:r>
            <a:r>
              <a:rPr lang="hr-HR" dirty="0" smtClean="0"/>
              <a:t> </a:t>
            </a:r>
            <a:r>
              <a:rPr lang="hr-HR" dirty="0" err="1" smtClean="0"/>
              <a:t>governance</a:t>
            </a:r>
            <a:endParaRPr lang="hr-HR" dirty="0" smtClean="0"/>
          </a:p>
          <a:p>
            <a:r>
              <a:rPr lang="hr-HR" dirty="0" err="1" smtClean="0"/>
              <a:t>Ratio</a:t>
            </a:r>
            <a:r>
              <a:rPr lang="hr-HR" dirty="0" smtClean="0"/>
              <a:t> </a:t>
            </a:r>
            <a:r>
              <a:rPr lang="hr-HR" dirty="0" err="1" smtClean="0"/>
              <a:t>between</a:t>
            </a:r>
            <a:r>
              <a:rPr lang="hr-HR" dirty="0" smtClean="0"/>
              <a:t> input </a:t>
            </a:r>
            <a:r>
              <a:rPr lang="hr-HR" dirty="0" err="1" smtClean="0"/>
              <a:t>and</a:t>
            </a:r>
            <a:r>
              <a:rPr lang="hr-HR" dirty="0" smtClean="0"/>
              <a:t> output</a:t>
            </a:r>
          </a:p>
          <a:p>
            <a:r>
              <a:rPr lang="hr-HR" dirty="0" err="1" smtClean="0"/>
              <a:t>Efficiency</a:t>
            </a:r>
            <a:endParaRPr lang="hr-HR" dirty="0" smtClean="0"/>
          </a:p>
          <a:p>
            <a:r>
              <a:rPr lang="en-US" dirty="0"/>
              <a:t>characterized by conflict, disorder, or confusion; not stable or calm.</a:t>
            </a:r>
          </a:p>
          <a:p>
            <a:r>
              <a:rPr lang="hr-HR" dirty="0" err="1" smtClean="0"/>
              <a:t>turbulent</a:t>
            </a:r>
            <a:endParaRPr lang="en-US" dirty="0"/>
          </a:p>
        </p:txBody>
      </p:sp>
    </p:spTree>
    <p:extLst>
      <p:ext uri="{BB962C8B-B14F-4D97-AF65-F5344CB8AC3E}">
        <p14:creationId xmlns:p14="http://schemas.microsoft.com/office/powerpoint/2010/main" val="1329444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I Answer the following questions:</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1. What do you think about different types of reforms of public administration?</a:t>
            </a:r>
            <a:endParaRPr lang="hr-HR" dirty="0"/>
          </a:p>
          <a:p>
            <a:r>
              <a:rPr lang="en-GB" dirty="0"/>
              <a:t>2. Are the reforms necessary? Why?</a:t>
            </a:r>
            <a:endParaRPr lang="hr-HR" dirty="0"/>
          </a:p>
          <a:p>
            <a:endParaRPr lang="en-US" dirty="0"/>
          </a:p>
        </p:txBody>
      </p:sp>
    </p:spTree>
    <p:extLst>
      <p:ext uri="{BB962C8B-B14F-4D97-AF65-F5344CB8AC3E}">
        <p14:creationId xmlns:p14="http://schemas.microsoft.com/office/powerpoint/2010/main" val="32512633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r>
              <a:rPr lang="hr-HR" dirty="0"/>
              <a:t>:</a:t>
            </a:r>
            <a:endParaRPr lang="en-US" dirty="0"/>
          </a:p>
        </p:txBody>
      </p:sp>
      <p:sp>
        <p:nvSpPr>
          <p:cNvPr id="3" name="Content Placeholder 2"/>
          <p:cNvSpPr>
            <a:spLocks noGrp="1"/>
          </p:cNvSpPr>
          <p:nvPr>
            <p:ph idx="1"/>
          </p:nvPr>
        </p:nvSpPr>
        <p:spPr/>
        <p:txBody>
          <a:bodyPr>
            <a:normAutofit lnSpcReduction="10000"/>
          </a:bodyPr>
          <a:lstStyle/>
          <a:p>
            <a:r>
              <a:rPr lang="en-US" dirty="0"/>
              <a:t>liable to change rapidly and unpredictably, especially for the worse.</a:t>
            </a:r>
          </a:p>
          <a:p>
            <a:r>
              <a:rPr lang="hr-HR" dirty="0" err="1" smtClean="0"/>
              <a:t>Volatile</a:t>
            </a:r>
            <a:endParaRPr lang="hr-HR" dirty="0" smtClean="0"/>
          </a:p>
          <a:p>
            <a:r>
              <a:rPr lang="en-US" dirty="0"/>
              <a:t>Breaking up of a total (aggregate), integrated whole, or a conglomerate, into smaller elements, parts, or units, usually for easier handling or management. Also </a:t>
            </a:r>
            <a:r>
              <a:rPr lang="en-US" dirty="0" smtClean="0"/>
              <a:t>called disintegration</a:t>
            </a:r>
            <a:endParaRPr lang="hr-HR" dirty="0" smtClean="0"/>
          </a:p>
          <a:p>
            <a:r>
              <a:rPr lang="hr-HR" dirty="0" err="1" smtClean="0"/>
              <a:t>Disaggregation</a:t>
            </a:r>
            <a:endParaRPr lang="hr-HR" dirty="0" smtClean="0"/>
          </a:p>
          <a:p>
            <a:r>
              <a:rPr lang="en-US" dirty="0"/>
              <a:t>extreme unwillingness to spend money or use resources</a:t>
            </a:r>
          </a:p>
          <a:p>
            <a:r>
              <a:rPr lang="hr-HR" dirty="0" err="1" smtClean="0"/>
              <a:t>parsimony</a:t>
            </a:r>
            <a:endParaRPr lang="en-US" dirty="0"/>
          </a:p>
        </p:txBody>
      </p:sp>
    </p:spTree>
    <p:extLst>
      <p:ext uri="{BB962C8B-B14F-4D97-AF65-F5344CB8AC3E}">
        <p14:creationId xmlns:p14="http://schemas.microsoft.com/office/powerpoint/2010/main" val="2152686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II  Read the text and complete the following statements:</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1. Reorganization refers to the imposition of a ______________________________________.</a:t>
            </a:r>
            <a:endParaRPr lang="hr-HR" dirty="0"/>
          </a:p>
          <a:p>
            <a:r>
              <a:rPr lang="en-GB" dirty="0"/>
              <a:t>2. Reform refers to a change for the better as a result of _______________________________.</a:t>
            </a:r>
            <a:endParaRPr lang="hr-HR" dirty="0"/>
          </a:p>
          <a:p>
            <a:r>
              <a:rPr lang="en-GB" dirty="0"/>
              <a:t>3. Administrative reform is a broader term than government reform because the latter focuses on the reform of government, while the former covers broader areas such as ____________________ </a:t>
            </a:r>
            <a:endParaRPr lang="en-US" dirty="0"/>
          </a:p>
        </p:txBody>
      </p:sp>
    </p:spTree>
    <p:extLst>
      <p:ext uri="{BB962C8B-B14F-4D97-AF65-F5344CB8AC3E}">
        <p14:creationId xmlns:p14="http://schemas.microsoft.com/office/powerpoint/2010/main" val="9514015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Read the text and complete the following statements:</a:t>
            </a:r>
            <a:r>
              <a:rPr lang="hr-HR" dirty="0"/>
              <a:t/>
            </a:r>
            <a:br>
              <a:rPr lang="hr-HR" dirty="0"/>
            </a:br>
            <a:endParaRPr lang="en-US" dirty="0"/>
          </a:p>
        </p:txBody>
      </p:sp>
      <p:sp>
        <p:nvSpPr>
          <p:cNvPr id="3" name="Content Placeholder 2"/>
          <p:cNvSpPr>
            <a:spLocks noGrp="1"/>
          </p:cNvSpPr>
          <p:nvPr>
            <p:ph idx="1"/>
          </p:nvPr>
        </p:nvSpPr>
        <p:spPr/>
        <p:txBody>
          <a:bodyPr>
            <a:normAutofit fontScale="85000" lnSpcReduction="10000"/>
          </a:bodyPr>
          <a:lstStyle/>
          <a:p>
            <a:r>
              <a:rPr lang="en-GB" dirty="0"/>
              <a:t>4. Government reorganization may involve the creation of new ________________________ and the structural expansion of a government __________________.</a:t>
            </a:r>
            <a:endParaRPr lang="hr-HR" dirty="0"/>
          </a:p>
          <a:p>
            <a:r>
              <a:rPr lang="en-GB" dirty="0"/>
              <a:t>5. The most common reason given for carrying out government reorganization is to improve the _____________________ of the government machine.</a:t>
            </a:r>
            <a:endParaRPr lang="hr-HR" dirty="0"/>
          </a:p>
          <a:p>
            <a:r>
              <a:rPr lang="en-GB" dirty="0"/>
              <a:t>6. Efficiency is defined as the ratio between ____________ and _______________.</a:t>
            </a:r>
            <a:endParaRPr lang="hr-HR" dirty="0"/>
          </a:p>
          <a:p>
            <a:r>
              <a:rPr lang="en-GB" dirty="0"/>
              <a:t>7. 6. In the age of rapid ___________________, there is an urgent need to reorganize government in line with this new international system.</a:t>
            </a:r>
            <a:endParaRPr lang="hr-HR" dirty="0"/>
          </a:p>
          <a:p>
            <a:r>
              <a:rPr lang="en-GB" dirty="0"/>
              <a:t>8. At the abstract level, governance in public administration refers to a reform model that advocates a smaller government that is _________________, ____________________ and ______________________.</a:t>
            </a:r>
            <a:endParaRPr lang="hr-HR" dirty="0"/>
          </a:p>
          <a:p>
            <a:endParaRPr lang="en-US" dirty="0"/>
          </a:p>
        </p:txBody>
      </p:sp>
    </p:spTree>
    <p:extLst>
      <p:ext uri="{BB962C8B-B14F-4D97-AF65-F5344CB8AC3E}">
        <p14:creationId xmlns:p14="http://schemas.microsoft.com/office/powerpoint/2010/main" val="5815299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III Rewrite the following sentences replacing the underlined expressions with expressions from the text:</a:t>
            </a:r>
            <a:r>
              <a:rPr lang="hr-HR" dirty="0"/>
              <a:t/>
            </a:r>
            <a:br>
              <a:rPr lang="hr-HR" dirty="0"/>
            </a:br>
            <a:endParaRPr lang="en-US" dirty="0"/>
          </a:p>
        </p:txBody>
      </p:sp>
      <p:sp>
        <p:nvSpPr>
          <p:cNvPr id="3" name="Content Placeholder 2"/>
          <p:cNvSpPr>
            <a:spLocks noGrp="1"/>
          </p:cNvSpPr>
          <p:nvPr>
            <p:ph idx="1"/>
          </p:nvPr>
        </p:nvSpPr>
        <p:spPr/>
        <p:txBody>
          <a:bodyPr>
            <a:normAutofit fontScale="92500"/>
          </a:bodyPr>
          <a:lstStyle/>
          <a:p>
            <a:r>
              <a:rPr lang="en-GB" dirty="0"/>
              <a:t>1. Reorganization refers to the imposition of a new way of organizing, which often involves an extensive </a:t>
            </a:r>
            <a:r>
              <a:rPr lang="en-GB" u="sng" dirty="0"/>
              <a:t>change</a:t>
            </a:r>
            <a:r>
              <a:rPr lang="en-GB" dirty="0"/>
              <a:t> of the structure of government.</a:t>
            </a:r>
            <a:endParaRPr lang="hr-HR" dirty="0"/>
          </a:p>
          <a:p>
            <a:r>
              <a:rPr lang="en-GB" dirty="0"/>
              <a:t>2. The expression ‘government reorganization’ does not directly </a:t>
            </a:r>
            <a:r>
              <a:rPr lang="en-GB" u="sng" dirty="0"/>
              <a:t>compliment </a:t>
            </a:r>
            <a:r>
              <a:rPr lang="en-GB" dirty="0"/>
              <a:t>or </a:t>
            </a:r>
            <a:r>
              <a:rPr lang="en-GB" u="sng" dirty="0"/>
              <a:t>criticise</a:t>
            </a:r>
            <a:r>
              <a:rPr lang="en-GB" dirty="0"/>
              <a:t> the old system as being good or not.</a:t>
            </a:r>
            <a:endParaRPr lang="hr-HR" dirty="0"/>
          </a:p>
          <a:p>
            <a:r>
              <a:rPr lang="en-GB" dirty="0"/>
              <a:t>3. Corruption in government is </a:t>
            </a:r>
            <a:r>
              <a:rPr lang="en-GB" u="sng" dirty="0"/>
              <a:t>out of hand,</a:t>
            </a:r>
            <a:r>
              <a:rPr lang="en-GB" dirty="0"/>
              <a:t> so there is an urgent need to reform government.</a:t>
            </a:r>
            <a:endParaRPr lang="hr-HR" dirty="0"/>
          </a:p>
          <a:p>
            <a:r>
              <a:rPr lang="en-GB" dirty="0"/>
              <a:t>4. Government reorganization may involve the creation of new ministries and departments, </a:t>
            </a:r>
            <a:r>
              <a:rPr lang="en-GB" u="sng" dirty="0"/>
              <a:t>consolidating</a:t>
            </a:r>
            <a:r>
              <a:rPr lang="en-GB" dirty="0"/>
              <a:t> several lower level units into a higher one, and the structural </a:t>
            </a:r>
            <a:r>
              <a:rPr lang="en-GB" u="sng" dirty="0"/>
              <a:t>growth</a:t>
            </a:r>
            <a:r>
              <a:rPr lang="en-GB" dirty="0"/>
              <a:t> of a government agency.</a:t>
            </a:r>
            <a:endParaRPr lang="hr-HR" dirty="0"/>
          </a:p>
          <a:p>
            <a:endParaRPr lang="en-US" dirty="0"/>
          </a:p>
        </p:txBody>
      </p:sp>
    </p:spTree>
    <p:extLst>
      <p:ext uri="{BB962C8B-B14F-4D97-AF65-F5344CB8AC3E}">
        <p14:creationId xmlns:p14="http://schemas.microsoft.com/office/powerpoint/2010/main" val="25256247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IV Complete the table with words from the text and their related forms:</a:t>
            </a:r>
            <a:r>
              <a:rPr lang="hr-HR" b="1" dirty="0"/>
              <a:t/>
            </a:r>
            <a:br>
              <a:rPr lang="hr-HR" b="1" dirty="0"/>
            </a:br>
            <a:endParaRPr lang="en-US" dirty="0"/>
          </a:p>
        </p:txBody>
      </p:sp>
      <p:graphicFrame>
        <p:nvGraphicFramePr>
          <p:cNvPr id="4" name="Content Placeholder 3"/>
          <p:cNvGraphicFramePr>
            <a:graphicFrameLocks noGrp="1"/>
          </p:cNvGraphicFramePr>
          <p:nvPr>
            <p:ph idx="1"/>
          </p:nvPr>
        </p:nvGraphicFramePr>
        <p:xfrm>
          <a:off x="2668588" y="2618327"/>
          <a:ext cx="5638800" cy="3035808"/>
        </p:xfrm>
        <a:graphic>
          <a:graphicData uri="http://schemas.openxmlformats.org/drawingml/2006/table">
            <a:tbl>
              <a:tblPr>
                <a:tableStyleId>{5C22544A-7EE6-4342-B048-85BDC9FD1C3A}</a:tableStyleId>
              </a:tblPr>
              <a:tblGrid>
                <a:gridCol w="1847850">
                  <a:extLst>
                    <a:ext uri="{9D8B030D-6E8A-4147-A177-3AD203B41FA5}">
                      <a16:colId xmlns:a16="http://schemas.microsoft.com/office/drawing/2014/main" val="20000"/>
                    </a:ext>
                  </a:extLst>
                </a:gridCol>
                <a:gridCol w="1876425">
                  <a:extLst>
                    <a:ext uri="{9D8B030D-6E8A-4147-A177-3AD203B41FA5}">
                      <a16:colId xmlns:a16="http://schemas.microsoft.com/office/drawing/2014/main" val="20001"/>
                    </a:ext>
                  </a:extLst>
                </a:gridCol>
                <a:gridCol w="1914525">
                  <a:extLst>
                    <a:ext uri="{9D8B030D-6E8A-4147-A177-3AD203B41FA5}">
                      <a16:colId xmlns:a16="http://schemas.microsoft.com/office/drawing/2014/main" val="20002"/>
                    </a:ext>
                  </a:extLst>
                </a:gridCol>
              </a:tblGrid>
              <a:tr h="0">
                <a:tc>
                  <a:txBody>
                    <a:bodyPr/>
                    <a:lstStyle/>
                    <a:p>
                      <a:pPr algn="ctr">
                        <a:lnSpc>
                          <a:spcPct val="115000"/>
                        </a:lnSpc>
                        <a:spcAft>
                          <a:spcPts val="800"/>
                        </a:spcAft>
                      </a:pPr>
                      <a:r>
                        <a:rPr lang="en-GB" sz="1200">
                          <a:effectLst/>
                        </a:rPr>
                        <a:t>VERB</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ctr">
                        <a:lnSpc>
                          <a:spcPct val="115000"/>
                        </a:lnSpc>
                        <a:spcAft>
                          <a:spcPts val="800"/>
                        </a:spcAft>
                      </a:pPr>
                      <a:r>
                        <a:rPr lang="en-GB" sz="1200">
                          <a:effectLst/>
                        </a:rPr>
                        <a:t>NOUN</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ctr">
                        <a:lnSpc>
                          <a:spcPct val="115000"/>
                        </a:lnSpc>
                        <a:spcAft>
                          <a:spcPts val="800"/>
                        </a:spcAft>
                      </a:pPr>
                      <a:r>
                        <a:rPr lang="en-GB" sz="1200">
                          <a:effectLst/>
                        </a:rPr>
                        <a:t>ADJECTIVE</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0000"/>
                  </a:ext>
                </a:extLst>
              </a:tr>
              <a:tr h="0">
                <a:tc>
                  <a:txBody>
                    <a:bodyPr/>
                    <a:lstStyle/>
                    <a:p>
                      <a:pPr algn="ctr">
                        <a:lnSpc>
                          <a:spcPct val="115000"/>
                        </a:lnSpc>
                        <a:spcAft>
                          <a:spcPts val="80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ctr">
                        <a:lnSpc>
                          <a:spcPct val="115000"/>
                        </a:lnSpc>
                        <a:spcAft>
                          <a:spcPts val="800"/>
                        </a:spcAft>
                      </a:pPr>
                      <a:r>
                        <a:rPr lang="en-GB" sz="1200">
                          <a:effectLst/>
                        </a:rPr>
                        <a:t>creation</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ctr">
                        <a:lnSpc>
                          <a:spcPct val="115000"/>
                        </a:lnSpc>
                        <a:spcAft>
                          <a:spcPts val="80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0001"/>
                  </a:ext>
                </a:extLst>
              </a:tr>
              <a:tr h="0">
                <a:tc>
                  <a:txBody>
                    <a:bodyPr/>
                    <a:lstStyle/>
                    <a:p>
                      <a:pPr algn="ctr">
                        <a:lnSpc>
                          <a:spcPct val="115000"/>
                        </a:lnSpc>
                        <a:spcAft>
                          <a:spcPts val="800"/>
                        </a:spcAft>
                      </a:pPr>
                      <a:r>
                        <a:rPr lang="en-GB" sz="1200">
                          <a:effectLst/>
                        </a:rPr>
                        <a:t>condemn</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ctr">
                        <a:lnSpc>
                          <a:spcPct val="115000"/>
                        </a:lnSpc>
                        <a:spcAft>
                          <a:spcPts val="80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ctr">
                        <a:lnSpc>
                          <a:spcPct val="115000"/>
                        </a:lnSpc>
                        <a:spcAft>
                          <a:spcPts val="80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0002"/>
                  </a:ext>
                </a:extLst>
              </a:tr>
              <a:tr h="0">
                <a:tc>
                  <a:txBody>
                    <a:bodyPr/>
                    <a:lstStyle/>
                    <a:p>
                      <a:pPr algn="ctr">
                        <a:lnSpc>
                          <a:spcPct val="115000"/>
                        </a:lnSpc>
                        <a:spcAft>
                          <a:spcPts val="80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ctr">
                        <a:lnSpc>
                          <a:spcPct val="115000"/>
                        </a:lnSpc>
                        <a:spcAft>
                          <a:spcPts val="80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ctr">
                        <a:lnSpc>
                          <a:spcPct val="115000"/>
                        </a:lnSpc>
                        <a:spcAft>
                          <a:spcPts val="800"/>
                        </a:spcAft>
                      </a:pPr>
                      <a:r>
                        <a:rPr lang="en-GB" sz="1200">
                          <a:effectLst/>
                        </a:rPr>
                        <a:t>extensive</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0003"/>
                  </a:ext>
                </a:extLst>
              </a:tr>
              <a:tr h="0">
                <a:tc>
                  <a:txBody>
                    <a:bodyPr/>
                    <a:lstStyle/>
                    <a:p>
                      <a:pPr algn="ctr">
                        <a:lnSpc>
                          <a:spcPct val="115000"/>
                        </a:lnSpc>
                        <a:spcAft>
                          <a:spcPts val="80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ctr">
                        <a:lnSpc>
                          <a:spcPct val="115000"/>
                        </a:lnSpc>
                        <a:spcAft>
                          <a:spcPts val="800"/>
                        </a:spcAft>
                      </a:pPr>
                      <a:r>
                        <a:rPr lang="en-GB" sz="1200">
                          <a:effectLst/>
                        </a:rPr>
                        <a:t>introduction</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ctr">
                        <a:lnSpc>
                          <a:spcPct val="115000"/>
                        </a:lnSpc>
                        <a:spcAft>
                          <a:spcPts val="80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0004"/>
                  </a:ext>
                </a:extLst>
              </a:tr>
              <a:tr h="0">
                <a:tc>
                  <a:txBody>
                    <a:bodyPr/>
                    <a:lstStyle/>
                    <a:p>
                      <a:pPr algn="ctr">
                        <a:lnSpc>
                          <a:spcPct val="115000"/>
                        </a:lnSpc>
                        <a:spcAft>
                          <a:spcPts val="80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ctr">
                        <a:lnSpc>
                          <a:spcPct val="115000"/>
                        </a:lnSpc>
                        <a:spcAft>
                          <a:spcPts val="80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ctr">
                        <a:lnSpc>
                          <a:spcPct val="115000"/>
                        </a:lnSpc>
                        <a:spcAft>
                          <a:spcPts val="800"/>
                        </a:spcAft>
                      </a:pPr>
                      <a:r>
                        <a:rPr lang="en-GB" sz="1200">
                          <a:effectLst/>
                        </a:rPr>
                        <a:t>coherent</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0005"/>
                  </a:ext>
                </a:extLst>
              </a:tr>
              <a:tr h="0">
                <a:tc>
                  <a:txBody>
                    <a:bodyPr/>
                    <a:lstStyle/>
                    <a:p>
                      <a:pPr algn="ctr">
                        <a:lnSpc>
                          <a:spcPct val="115000"/>
                        </a:lnSpc>
                        <a:spcAft>
                          <a:spcPts val="80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ctr">
                        <a:lnSpc>
                          <a:spcPct val="115000"/>
                        </a:lnSpc>
                        <a:spcAft>
                          <a:spcPts val="80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ctr">
                        <a:lnSpc>
                          <a:spcPct val="115000"/>
                        </a:lnSpc>
                        <a:spcAft>
                          <a:spcPts val="800"/>
                        </a:spcAft>
                      </a:pPr>
                      <a:r>
                        <a:rPr lang="en-GB" sz="1200">
                          <a:effectLst/>
                        </a:rPr>
                        <a:t>anticipatory</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0006"/>
                  </a:ext>
                </a:extLst>
              </a:tr>
              <a:tr h="0">
                <a:tc>
                  <a:txBody>
                    <a:bodyPr/>
                    <a:lstStyle/>
                    <a:p>
                      <a:pPr algn="ctr">
                        <a:lnSpc>
                          <a:spcPct val="115000"/>
                        </a:lnSpc>
                        <a:spcAft>
                          <a:spcPts val="80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ctr">
                        <a:lnSpc>
                          <a:spcPct val="115000"/>
                        </a:lnSpc>
                        <a:spcAft>
                          <a:spcPts val="800"/>
                        </a:spcAft>
                      </a:pPr>
                      <a:r>
                        <a:rPr lang="en-GB" sz="1200">
                          <a:effectLst/>
                        </a:rPr>
                        <a:t>participation</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ctr">
                        <a:lnSpc>
                          <a:spcPct val="115000"/>
                        </a:lnSpc>
                        <a:spcAft>
                          <a:spcPts val="80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0007"/>
                  </a:ext>
                </a:extLst>
              </a:tr>
              <a:tr h="0">
                <a:tc>
                  <a:txBody>
                    <a:bodyPr/>
                    <a:lstStyle/>
                    <a:p>
                      <a:pPr algn="ctr">
                        <a:lnSpc>
                          <a:spcPct val="115000"/>
                        </a:lnSpc>
                        <a:spcAft>
                          <a:spcPts val="800"/>
                        </a:spcAft>
                      </a:pPr>
                      <a:r>
                        <a:rPr lang="en-GB" sz="1200">
                          <a:effectLst/>
                        </a:rPr>
                        <a:t>conclude</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ctr">
                        <a:lnSpc>
                          <a:spcPct val="115000"/>
                        </a:lnSpc>
                        <a:spcAft>
                          <a:spcPts val="80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ctr">
                        <a:lnSpc>
                          <a:spcPct val="115000"/>
                        </a:lnSpc>
                        <a:spcAft>
                          <a:spcPts val="800"/>
                        </a:spcAft>
                      </a:pPr>
                      <a:r>
                        <a:rPr lang="en-GB" sz="1200" dirty="0">
                          <a:effectLst/>
                        </a:rPr>
                        <a:t> </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41639020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V Match the verbs in the left column with the nouns in the right column:</a:t>
            </a:r>
            <a:r>
              <a:rPr lang="hr-HR" dirty="0"/>
              <a:t/>
            </a:r>
            <a:br>
              <a:rPr lang="hr-HR" dirty="0"/>
            </a:br>
            <a:endParaRPr lang="en-US" dirty="0"/>
          </a:p>
        </p:txBody>
      </p:sp>
      <p:graphicFrame>
        <p:nvGraphicFramePr>
          <p:cNvPr id="4" name="Content Placeholder 3"/>
          <p:cNvGraphicFramePr>
            <a:graphicFrameLocks noGrp="1"/>
          </p:cNvGraphicFramePr>
          <p:nvPr>
            <p:ph idx="1"/>
          </p:nvPr>
        </p:nvGraphicFramePr>
        <p:xfrm>
          <a:off x="2433003" y="3505295"/>
          <a:ext cx="6109970" cy="1261872"/>
        </p:xfrm>
        <a:graphic>
          <a:graphicData uri="http://schemas.openxmlformats.org/drawingml/2006/table">
            <a:tbl>
              <a:tblPr firstRow="1" firstCol="1" bandRow="1">
                <a:tableStyleId>{5C22544A-7EE6-4342-B048-85BDC9FD1C3A}</a:tableStyleId>
              </a:tblPr>
              <a:tblGrid>
                <a:gridCol w="3054985">
                  <a:extLst>
                    <a:ext uri="{9D8B030D-6E8A-4147-A177-3AD203B41FA5}">
                      <a16:colId xmlns:a16="http://schemas.microsoft.com/office/drawing/2014/main" val="20000"/>
                    </a:ext>
                  </a:extLst>
                </a:gridCol>
                <a:gridCol w="3054985">
                  <a:extLst>
                    <a:ext uri="{9D8B030D-6E8A-4147-A177-3AD203B41FA5}">
                      <a16:colId xmlns:a16="http://schemas.microsoft.com/office/drawing/2014/main" val="20001"/>
                    </a:ext>
                  </a:extLst>
                </a:gridCol>
              </a:tblGrid>
              <a:tr h="0">
                <a:tc>
                  <a:txBody>
                    <a:bodyPr/>
                    <a:lstStyle/>
                    <a:p>
                      <a:pPr>
                        <a:lnSpc>
                          <a:spcPct val="115000"/>
                        </a:lnSpc>
                        <a:spcAft>
                          <a:spcPts val="0"/>
                        </a:spcAft>
                      </a:pPr>
                      <a:r>
                        <a:rPr lang="en-GB" sz="1200">
                          <a:effectLst/>
                        </a:rPr>
                        <a:t>1. improve</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a. programmes</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0">
                <a:tc>
                  <a:txBody>
                    <a:bodyPr/>
                    <a:lstStyle/>
                    <a:p>
                      <a:pPr>
                        <a:lnSpc>
                          <a:spcPct val="115000"/>
                        </a:lnSpc>
                        <a:spcAft>
                          <a:spcPts val="0"/>
                        </a:spcAft>
                      </a:pPr>
                      <a:r>
                        <a:rPr lang="en-GB" sz="1200">
                          <a:effectLst/>
                        </a:rPr>
                        <a:t>2. provide</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b. abuse</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0">
                <a:tc>
                  <a:txBody>
                    <a:bodyPr/>
                    <a:lstStyle/>
                    <a:p>
                      <a:pPr>
                        <a:lnSpc>
                          <a:spcPct val="115000"/>
                        </a:lnSpc>
                        <a:spcAft>
                          <a:spcPts val="0"/>
                        </a:spcAft>
                      </a:pPr>
                      <a:r>
                        <a:rPr lang="en-GB" sz="1200">
                          <a:effectLst/>
                        </a:rPr>
                        <a:t>3. manage</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c. government</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0">
                <a:tc>
                  <a:txBody>
                    <a:bodyPr/>
                    <a:lstStyle/>
                    <a:p>
                      <a:pPr>
                        <a:lnSpc>
                          <a:spcPct val="115000"/>
                        </a:lnSpc>
                        <a:spcAft>
                          <a:spcPts val="0"/>
                        </a:spcAft>
                      </a:pPr>
                      <a:r>
                        <a:rPr lang="en-GB" sz="1200">
                          <a:effectLst/>
                        </a:rPr>
                        <a:t>4. implement</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d. efficiency</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0">
                <a:tc>
                  <a:txBody>
                    <a:bodyPr/>
                    <a:lstStyle/>
                    <a:p>
                      <a:pPr>
                        <a:lnSpc>
                          <a:spcPct val="115000"/>
                        </a:lnSpc>
                        <a:spcAft>
                          <a:spcPts val="0"/>
                        </a:spcAft>
                      </a:pPr>
                      <a:r>
                        <a:rPr lang="en-GB" sz="1200">
                          <a:effectLst/>
                        </a:rPr>
                        <a:t>5. correct</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e. services</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0">
                <a:tc>
                  <a:txBody>
                    <a:bodyPr/>
                    <a:lstStyle/>
                    <a:p>
                      <a:pPr>
                        <a:lnSpc>
                          <a:spcPct val="115000"/>
                        </a:lnSpc>
                        <a:spcAft>
                          <a:spcPts val="0"/>
                        </a:spcAft>
                      </a:pPr>
                      <a:r>
                        <a:rPr lang="en-GB" sz="1200">
                          <a:effectLst/>
                        </a:rPr>
                        <a:t>6. reform</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dirty="0">
                          <a:effectLst/>
                        </a:rPr>
                        <a:t>f. networks</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416430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VI  Match the adjectives in the left column with the nouns in the right column:</a:t>
            </a:r>
            <a:r>
              <a:rPr lang="hr-HR" dirty="0"/>
              <a:t/>
            </a:r>
            <a:br>
              <a:rPr lang="hr-HR" dirty="0"/>
            </a:br>
            <a:endParaRPr lang="en-US" dirty="0"/>
          </a:p>
        </p:txBody>
      </p:sp>
      <p:graphicFrame>
        <p:nvGraphicFramePr>
          <p:cNvPr id="4" name="Content Placeholder 3"/>
          <p:cNvGraphicFramePr>
            <a:graphicFrameLocks noGrp="1"/>
          </p:cNvGraphicFramePr>
          <p:nvPr>
            <p:ph idx="1"/>
          </p:nvPr>
        </p:nvGraphicFramePr>
        <p:xfrm>
          <a:off x="2433003" y="3294983"/>
          <a:ext cx="6109970" cy="1682496"/>
        </p:xfrm>
        <a:graphic>
          <a:graphicData uri="http://schemas.openxmlformats.org/drawingml/2006/table">
            <a:tbl>
              <a:tblPr firstRow="1" firstCol="1" bandRow="1">
                <a:tableStyleId>{5C22544A-7EE6-4342-B048-85BDC9FD1C3A}</a:tableStyleId>
              </a:tblPr>
              <a:tblGrid>
                <a:gridCol w="3054985">
                  <a:extLst>
                    <a:ext uri="{9D8B030D-6E8A-4147-A177-3AD203B41FA5}">
                      <a16:colId xmlns:a16="http://schemas.microsoft.com/office/drawing/2014/main" val="20000"/>
                    </a:ext>
                  </a:extLst>
                </a:gridCol>
                <a:gridCol w="3054985">
                  <a:extLst>
                    <a:ext uri="{9D8B030D-6E8A-4147-A177-3AD203B41FA5}">
                      <a16:colId xmlns:a16="http://schemas.microsoft.com/office/drawing/2014/main" val="20001"/>
                    </a:ext>
                  </a:extLst>
                </a:gridCol>
              </a:tblGrid>
              <a:tr h="0">
                <a:tc>
                  <a:txBody>
                    <a:bodyPr/>
                    <a:lstStyle/>
                    <a:p>
                      <a:pPr>
                        <a:lnSpc>
                          <a:spcPct val="115000"/>
                        </a:lnSpc>
                        <a:spcAft>
                          <a:spcPts val="0"/>
                        </a:spcAft>
                      </a:pPr>
                      <a:r>
                        <a:rPr lang="en-GB" sz="1200">
                          <a:effectLst/>
                        </a:rPr>
                        <a:t>1. executive</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a. technology</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0">
                <a:tc>
                  <a:txBody>
                    <a:bodyPr/>
                    <a:lstStyle/>
                    <a:p>
                      <a:pPr>
                        <a:lnSpc>
                          <a:spcPct val="115000"/>
                        </a:lnSpc>
                        <a:spcAft>
                          <a:spcPts val="0"/>
                        </a:spcAft>
                      </a:pPr>
                      <a:r>
                        <a:rPr lang="en-GB" sz="1200">
                          <a:effectLst/>
                        </a:rPr>
                        <a:t>2. administrative</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b. government</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0">
                <a:tc>
                  <a:txBody>
                    <a:bodyPr/>
                    <a:lstStyle/>
                    <a:p>
                      <a:pPr>
                        <a:lnSpc>
                          <a:spcPct val="115000"/>
                        </a:lnSpc>
                        <a:spcAft>
                          <a:spcPts val="0"/>
                        </a:spcAft>
                      </a:pPr>
                      <a:r>
                        <a:rPr lang="en-GB" sz="1200">
                          <a:effectLst/>
                        </a:rPr>
                        <a:t>3. strong</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c. society</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0">
                <a:tc>
                  <a:txBody>
                    <a:bodyPr/>
                    <a:lstStyle/>
                    <a:p>
                      <a:pPr>
                        <a:lnSpc>
                          <a:spcPct val="115000"/>
                        </a:lnSpc>
                        <a:spcAft>
                          <a:spcPts val="0"/>
                        </a:spcAft>
                      </a:pPr>
                      <a:r>
                        <a:rPr lang="en-GB" sz="1200">
                          <a:effectLst/>
                        </a:rPr>
                        <a:t>4. civil</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d. reform</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0">
                <a:tc>
                  <a:txBody>
                    <a:bodyPr/>
                    <a:lstStyle/>
                    <a:p>
                      <a:pPr>
                        <a:lnSpc>
                          <a:spcPct val="115000"/>
                        </a:lnSpc>
                        <a:spcAft>
                          <a:spcPts val="0"/>
                        </a:spcAft>
                      </a:pPr>
                      <a:r>
                        <a:rPr lang="en-GB" sz="1200">
                          <a:effectLst/>
                        </a:rPr>
                        <a:t>5. multilevel</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e. agency</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0">
                <a:tc>
                  <a:txBody>
                    <a:bodyPr/>
                    <a:lstStyle/>
                    <a:p>
                      <a:pPr>
                        <a:lnSpc>
                          <a:spcPct val="115000"/>
                        </a:lnSpc>
                        <a:spcAft>
                          <a:spcPts val="0"/>
                        </a:spcAft>
                      </a:pPr>
                      <a:r>
                        <a:rPr lang="en-GB" sz="1200">
                          <a:effectLst/>
                        </a:rPr>
                        <a:t>6. public</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f. leadership</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0">
                <a:tc>
                  <a:txBody>
                    <a:bodyPr/>
                    <a:lstStyle/>
                    <a:p>
                      <a:pPr>
                        <a:lnSpc>
                          <a:spcPct val="115000"/>
                        </a:lnSpc>
                        <a:spcAft>
                          <a:spcPts val="0"/>
                        </a:spcAft>
                      </a:pPr>
                      <a:r>
                        <a:rPr lang="en-GB" sz="1200">
                          <a:effectLst/>
                        </a:rPr>
                        <a:t>7. political</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g. affairs</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r h="0">
                <a:tc>
                  <a:txBody>
                    <a:bodyPr/>
                    <a:lstStyle/>
                    <a:p>
                      <a:pPr>
                        <a:lnSpc>
                          <a:spcPct val="115000"/>
                        </a:lnSpc>
                        <a:spcAft>
                          <a:spcPts val="0"/>
                        </a:spcAft>
                      </a:pPr>
                      <a:r>
                        <a:rPr lang="en-GB" sz="1200">
                          <a:effectLst/>
                        </a:rPr>
                        <a:t>8. information</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dirty="0">
                          <a:effectLst/>
                        </a:rPr>
                        <a:t>h. science</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93836409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Answer the following questions:</a:t>
            </a:r>
            <a:r>
              <a:rPr lang="hr-HR" dirty="0"/>
              <a:t/>
            </a:r>
            <a:br>
              <a:rPr lang="hr-HR" dirty="0"/>
            </a:br>
            <a:endParaRPr lang="en-US" dirty="0"/>
          </a:p>
        </p:txBody>
      </p:sp>
      <p:sp>
        <p:nvSpPr>
          <p:cNvPr id="3" name="Content Placeholder 2"/>
          <p:cNvSpPr>
            <a:spLocks noGrp="1"/>
          </p:cNvSpPr>
          <p:nvPr>
            <p:ph idx="1"/>
          </p:nvPr>
        </p:nvSpPr>
        <p:spPr/>
        <p:txBody>
          <a:bodyPr/>
          <a:lstStyle/>
          <a:p>
            <a:r>
              <a:rPr lang="hr-HR" dirty="0" smtClean="0"/>
              <a:t>1</a:t>
            </a:r>
            <a:r>
              <a:rPr lang="en-GB" dirty="0" smtClean="0"/>
              <a:t>. </a:t>
            </a:r>
            <a:r>
              <a:rPr lang="en-GB" dirty="0"/>
              <a:t>What does the abbreviation SIGMA stand for?</a:t>
            </a:r>
            <a:endParaRPr lang="hr-HR" dirty="0"/>
          </a:p>
          <a:p>
            <a:r>
              <a:rPr lang="en-GB" dirty="0"/>
              <a:t>2. Which organisations are involved in this initiative?</a:t>
            </a:r>
            <a:endParaRPr lang="hr-HR" dirty="0"/>
          </a:p>
          <a:p>
            <a:r>
              <a:rPr lang="en-GB" dirty="0"/>
              <a:t>3. What is its main purpose?</a:t>
            </a:r>
            <a:endParaRPr lang="hr-HR" dirty="0"/>
          </a:p>
          <a:p>
            <a:endParaRPr lang="en-US" dirty="0"/>
          </a:p>
        </p:txBody>
      </p:sp>
    </p:spTree>
    <p:extLst>
      <p:ext uri="{BB962C8B-B14F-4D97-AF65-F5344CB8AC3E}">
        <p14:creationId xmlns:p14="http://schemas.microsoft.com/office/powerpoint/2010/main" val="401718475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SIGMA Principles of Public Administration</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SIGMA (Support for Improvement in Governance and Management) is a joint initiative of the OECD and the EU. </a:t>
            </a:r>
            <a:endParaRPr lang="hr-HR" dirty="0" smtClean="0"/>
          </a:p>
          <a:p>
            <a:r>
              <a:rPr lang="en-GB" dirty="0" smtClean="0"/>
              <a:t>Since </a:t>
            </a:r>
            <a:r>
              <a:rPr lang="en-GB" dirty="0"/>
              <a:t>its establishment in 1992, SIGMA has developed into a recognised centre of excellence of Public Administration Reform (PAR) and has worked with more than 30 partner countries to help them to establish professional public administrations, effective financial management and economic development.</a:t>
            </a:r>
            <a:endParaRPr lang="hr-HR" dirty="0"/>
          </a:p>
          <a:p>
            <a:endParaRPr lang="en-US" dirty="0"/>
          </a:p>
        </p:txBody>
      </p:sp>
    </p:spTree>
    <p:extLst>
      <p:ext uri="{BB962C8B-B14F-4D97-AF65-F5344CB8AC3E}">
        <p14:creationId xmlns:p14="http://schemas.microsoft.com/office/powerpoint/2010/main" val="106131182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SIGMA</a:t>
            </a:r>
            <a:endParaRPr lang="en-US" dirty="0"/>
          </a:p>
        </p:txBody>
      </p:sp>
      <p:sp>
        <p:nvSpPr>
          <p:cNvPr id="3" name="Content Placeholder 2"/>
          <p:cNvSpPr>
            <a:spLocks noGrp="1"/>
          </p:cNvSpPr>
          <p:nvPr>
            <p:ph idx="1"/>
          </p:nvPr>
        </p:nvSpPr>
        <p:spPr/>
        <p:txBody>
          <a:bodyPr>
            <a:normAutofit/>
          </a:bodyPr>
          <a:lstStyle/>
          <a:p>
            <a:r>
              <a:rPr lang="en-GB" dirty="0"/>
              <a:t>SIGMA assists countries in planning and delivering their priority reforms through bi-lateral technical assistance projects, regional events and horizontal initiatives to support the European Commission (EC) in further developing its focus on PAR, including public financial management. </a:t>
            </a:r>
            <a:endParaRPr lang="en-US" dirty="0"/>
          </a:p>
        </p:txBody>
      </p:sp>
    </p:spTree>
    <p:extLst>
      <p:ext uri="{BB962C8B-B14F-4D97-AF65-F5344CB8AC3E}">
        <p14:creationId xmlns:p14="http://schemas.microsoft.com/office/powerpoint/2010/main" val="11191206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Types of </a:t>
            </a:r>
            <a:r>
              <a:rPr lang="en-GB" b="1" dirty="0" smtClean="0"/>
              <a:t>Reform</a:t>
            </a:r>
            <a:r>
              <a:rPr lang="hr-HR" b="1" dirty="0" smtClean="0"/>
              <a:t>: </a:t>
            </a:r>
            <a:r>
              <a:rPr lang="en-GB" b="1" dirty="0"/>
              <a:t>Reorganization vs. reform </a:t>
            </a:r>
            <a:r>
              <a:rPr lang="hr-HR" dirty="0"/>
              <a:t/>
            </a:r>
            <a:br>
              <a:rPr lang="hr-HR" dirty="0"/>
            </a:br>
            <a:r>
              <a:rPr lang="hr-HR" dirty="0"/>
              <a:t/>
            </a:r>
            <a:br>
              <a:rPr lang="hr-HR" dirty="0"/>
            </a:br>
            <a:endParaRPr lang="en-US" dirty="0"/>
          </a:p>
        </p:txBody>
      </p:sp>
      <p:sp>
        <p:nvSpPr>
          <p:cNvPr id="3" name="Content Placeholder 2"/>
          <p:cNvSpPr>
            <a:spLocks noGrp="1"/>
          </p:cNvSpPr>
          <p:nvPr>
            <p:ph idx="1"/>
          </p:nvPr>
        </p:nvSpPr>
        <p:spPr/>
        <p:txBody>
          <a:bodyPr/>
          <a:lstStyle/>
          <a:p>
            <a:r>
              <a:rPr lang="en-GB" dirty="0"/>
              <a:t>In political science and public administration, </a:t>
            </a:r>
            <a:r>
              <a:rPr lang="en-GB" b="1" dirty="0"/>
              <a:t>reorganization</a:t>
            </a:r>
            <a:r>
              <a:rPr lang="en-GB" dirty="0"/>
              <a:t> usually refers to government reorganization, but one can talk about legislative reorganization and judicial reorganization as well. </a:t>
            </a:r>
            <a:endParaRPr lang="hr-HR" dirty="0" smtClean="0"/>
          </a:p>
          <a:p>
            <a:r>
              <a:rPr lang="en-GB" dirty="0" smtClean="0"/>
              <a:t>Reorganization </a:t>
            </a:r>
            <a:r>
              <a:rPr lang="en-GB" dirty="0"/>
              <a:t>refers to the imposition of a new way of organizing, which often involves an extensive alteration of the structure of government. </a:t>
            </a:r>
            <a:endParaRPr lang="hr-HR" dirty="0"/>
          </a:p>
          <a:p>
            <a:endParaRPr lang="en-US" dirty="0"/>
          </a:p>
        </p:txBody>
      </p:sp>
    </p:spTree>
    <p:extLst>
      <p:ext uri="{BB962C8B-B14F-4D97-AF65-F5344CB8AC3E}">
        <p14:creationId xmlns:p14="http://schemas.microsoft.com/office/powerpoint/2010/main" val="32017979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SIGMA</a:t>
            </a:r>
            <a:endParaRPr lang="en-US" dirty="0"/>
          </a:p>
        </p:txBody>
      </p:sp>
      <p:sp>
        <p:nvSpPr>
          <p:cNvPr id="3" name="Content Placeholder 2"/>
          <p:cNvSpPr>
            <a:spLocks noGrp="1"/>
          </p:cNvSpPr>
          <p:nvPr>
            <p:ph idx="1"/>
          </p:nvPr>
        </p:nvSpPr>
        <p:spPr/>
        <p:txBody>
          <a:bodyPr/>
          <a:lstStyle/>
          <a:p>
            <a:r>
              <a:rPr lang="en-GB" dirty="0"/>
              <a:t>Drawing on all of its experience and with senior advisors who have all worked in their own national public administration, SIGMA worked closely with the EC in 2014 to develop the Principles of Public Administration, to </a:t>
            </a:r>
            <a:r>
              <a:rPr lang="en-GB" dirty="0" smtClean="0"/>
              <a:t>provide </a:t>
            </a:r>
            <a:r>
              <a:rPr lang="en-GB" dirty="0"/>
              <a:t>countries with a tangible framework for what a good public administration should look like and what they should strive for, </a:t>
            </a:r>
            <a:r>
              <a:rPr lang="en-GB" dirty="0" smtClean="0"/>
              <a:t>to </a:t>
            </a:r>
            <a:r>
              <a:rPr lang="en-GB" dirty="0"/>
              <a:t>better serve their citizens and businesses.</a:t>
            </a:r>
            <a:endParaRPr lang="hr-HR" dirty="0"/>
          </a:p>
          <a:p>
            <a:endParaRPr lang="en-US" dirty="0"/>
          </a:p>
        </p:txBody>
      </p:sp>
    </p:spTree>
    <p:extLst>
      <p:ext uri="{BB962C8B-B14F-4D97-AF65-F5344CB8AC3E}">
        <p14:creationId xmlns:p14="http://schemas.microsoft.com/office/powerpoint/2010/main" val="145286809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a:t>Service </a:t>
            </a:r>
            <a:r>
              <a:rPr lang="hr-HR" b="1" dirty="0" err="1"/>
              <a:t>Delivery</a:t>
            </a:r>
            <a:r>
              <a:rPr lang="hr-HR" dirty="0"/>
              <a:t/>
            </a:r>
            <a:br>
              <a:rPr lang="hr-HR" dirty="0"/>
            </a:br>
            <a:endParaRPr lang="en-US" dirty="0"/>
          </a:p>
        </p:txBody>
      </p:sp>
      <p:sp>
        <p:nvSpPr>
          <p:cNvPr id="3" name="Content Placeholder 2"/>
          <p:cNvSpPr>
            <a:spLocks noGrp="1"/>
          </p:cNvSpPr>
          <p:nvPr>
            <p:ph idx="1"/>
          </p:nvPr>
        </p:nvSpPr>
        <p:spPr/>
        <p:txBody>
          <a:bodyPr/>
          <a:lstStyle/>
          <a:p>
            <a:r>
              <a:rPr lang="hr-HR" dirty="0"/>
              <a:t>Service </a:t>
            </a:r>
            <a:r>
              <a:rPr lang="hr-HR" dirty="0" err="1"/>
              <a:t>delivery</a:t>
            </a:r>
            <a:r>
              <a:rPr lang="hr-HR" dirty="0"/>
              <a:t> </a:t>
            </a:r>
            <a:r>
              <a:rPr lang="hr-HR" dirty="0" err="1"/>
              <a:t>represents</a:t>
            </a:r>
            <a:r>
              <a:rPr lang="hr-HR" dirty="0"/>
              <a:t> </a:t>
            </a:r>
            <a:r>
              <a:rPr lang="hr-HR" dirty="0" err="1"/>
              <a:t>good</a:t>
            </a:r>
            <a:r>
              <a:rPr lang="hr-HR" dirty="0"/>
              <a:t> </a:t>
            </a:r>
            <a:r>
              <a:rPr lang="hr-HR" dirty="0" err="1"/>
              <a:t>governance</a:t>
            </a:r>
            <a:r>
              <a:rPr lang="hr-HR" dirty="0"/>
              <a:t> at a </a:t>
            </a:r>
            <a:r>
              <a:rPr lang="hr-HR" dirty="0" err="1"/>
              <a:t>tangible</a:t>
            </a:r>
            <a:r>
              <a:rPr lang="hr-HR" dirty="0"/>
              <a:t> </a:t>
            </a:r>
            <a:r>
              <a:rPr lang="hr-HR" dirty="0" err="1"/>
              <a:t>level</a:t>
            </a:r>
            <a:r>
              <a:rPr lang="hr-HR" dirty="0"/>
              <a:t>: </a:t>
            </a:r>
            <a:r>
              <a:rPr lang="hr-HR" dirty="0" err="1"/>
              <a:t>citizens</a:t>
            </a:r>
            <a:r>
              <a:rPr lang="hr-HR" dirty="0"/>
              <a:t> </a:t>
            </a:r>
            <a:r>
              <a:rPr lang="hr-HR" dirty="0" err="1"/>
              <a:t>and</a:t>
            </a:r>
            <a:r>
              <a:rPr lang="hr-HR" dirty="0"/>
              <a:t> </a:t>
            </a:r>
            <a:r>
              <a:rPr lang="hr-HR" dirty="0" err="1"/>
              <a:t>businesses</a:t>
            </a:r>
            <a:r>
              <a:rPr lang="hr-HR" dirty="0"/>
              <a:t> </a:t>
            </a:r>
            <a:r>
              <a:rPr lang="hr-HR" dirty="0" err="1"/>
              <a:t>view</a:t>
            </a:r>
            <a:r>
              <a:rPr lang="hr-HR" dirty="0"/>
              <a:t> </a:t>
            </a:r>
            <a:r>
              <a:rPr lang="hr-HR" dirty="0" err="1"/>
              <a:t>the</a:t>
            </a:r>
            <a:r>
              <a:rPr lang="hr-HR" dirty="0"/>
              <a:t> </a:t>
            </a:r>
            <a:r>
              <a:rPr lang="hr-HR" dirty="0" err="1"/>
              <a:t>public</a:t>
            </a:r>
            <a:r>
              <a:rPr lang="hr-HR" dirty="0"/>
              <a:t> </a:t>
            </a:r>
            <a:r>
              <a:rPr lang="hr-HR" dirty="0" err="1"/>
              <a:t>sector</a:t>
            </a:r>
            <a:r>
              <a:rPr lang="hr-HR" dirty="0"/>
              <a:t> as a </a:t>
            </a:r>
            <a:r>
              <a:rPr lang="hr-HR" dirty="0" err="1"/>
              <a:t>provider</a:t>
            </a:r>
            <a:r>
              <a:rPr lang="hr-HR" dirty="0"/>
              <a:t> </a:t>
            </a:r>
            <a:r>
              <a:rPr lang="hr-HR" dirty="0" err="1"/>
              <a:t>of</a:t>
            </a:r>
            <a:r>
              <a:rPr lang="hr-HR" dirty="0"/>
              <a:t> </a:t>
            </a:r>
            <a:r>
              <a:rPr lang="hr-HR" dirty="0" err="1"/>
              <a:t>services</a:t>
            </a:r>
            <a:r>
              <a:rPr lang="hr-HR" dirty="0"/>
              <a:t>, </a:t>
            </a:r>
            <a:r>
              <a:rPr lang="hr-HR" dirty="0" err="1"/>
              <a:t>which</a:t>
            </a:r>
            <a:r>
              <a:rPr lang="hr-HR" dirty="0"/>
              <a:t> </a:t>
            </a:r>
            <a:r>
              <a:rPr lang="hr-HR" dirty="0" err="1"/>
              <a:t>they</a:t>
            </a:r>
            <a:r>
              <a:rPr lang="hr-HR" dirty="0"/>
              <a:t> </a:t>
            </a:r>
            <a:r>
              <a:rPr lang="hr-HR" dirty="0" err="1"/>
              <a:t>pay</a:t>
            </a:r>
            <a:r>
              <a:rPr lang="hr-HR" dirty="0"/>
              <a:t> for </a:t>
            </a:r>
            <a:r>
              <a:rPr lang="hr-HR" dirty="0" err="1"/>
              <a:t>through</a:t>
            </a:r>
            <a:r>
              <a:rPr lang="hr-HR" dirty="0"/>
              <a:t> </a:t>
            </a:r>
            <a:r>
              <a:rPr lang="hr-HR" dirty="0" err="1"/>
              <a:t>their</a:t>
            </a:r>
            <a:r>
              <a:rPr lang="hr-HR" dirty="0"/>
              <a:t> </a:t>
            </a:r>
            <a:r>
              <a:rPr lang="hr-HR" dirty="0" err="1"/>
              <a:t>taxes</a:t>
            </a:r>
            <a:r>
              <a:rPr lang="hr-HR" dirty="0"/>
              <a:t>. </a:t>
            </a:r>
            <a:endParaRPr lang="hr-HR" dirty="0" smtClean="0"/>
          </a:p>
          <a:p>
            <a:r>
              <a:rPr lang="hr-HR" dirty="0" err="1" smtClean="0"/>
              <a:t>Public</a:t>
            </a:r>
            <a:r>
              <a:rPr lang="hr-HR" dirty="0" smtClean="0"/>
              <a:t> </a:t>
            </a:r>
            <a:r>
              <a:rPr lang="hr-HR" dirty="0" err="1"/>
              <a:t>administration</a:t>
            </a:r>
            <a:r>
              <a:rPr lang="hr-HR" dirty="0"/>
              <a:t> must </a:t>
            </a:r>
            <a:r>
              <a:rPr lang="hr-HR" dirty="0" err="1"/>
              <a:t>therefore</a:t>
            </a:r>
            <a:r>
              <a:rPr lang="hr-HR" dirty="0"/>
              <a:t> </a:t>
            </a:r>
            <a:r>
              <a:rPr lang="hr-HR" dirty="0" err="1"/>
              <a:t>be</a:t>
            </a:r>
            <a:r>
              <a:rPr lang="hr-HR" dirty="0"/>
              <a:t> </a:t>
            </a:r>
            <a:r>
              <a:rPr lang="hr-HR" dirty="0" err="1"/>
              <a:t>citizen</a:t>
            </a:r>
            <a:r>
              <a:rPr lang="hr-HR" dirty="0"/>
              <a:t> </a:t>
            </a:r>
            <a:r>
              <a:rPr lang="hr-HR" dirty="0" err="1"/>
              <a:t>and</a:t>
            </a:r>
            <a:r>
              <a:rPr lang="hr-HR" dirty="0"/>
              <a:t> </a:t>
            </a:r>
            <a:r>
              <a:rPr lang="hr-HR" dirty="0" err="1"/>
              <a:t>business</a:t>
            </a:r>
            <a:r>
              <a:rPr lang="hr-HR" dirty="0"/>
              <a:t> </a:t>
            </a:r>
            <a:r>
              <a:rPr lang="hr-HR" dirty="0" err="1"/>
              <a:t>orientated</a:t>
            </a:r>
            <a:r>
              <a:rPr lang="hr-HR" dirty="0" smtClean="0"/>
              <a:t>.</a:t>
            </a:r>
          </a:p>
          <a:p>
            <a:r>
              <a:rPr lang="hr-HR" dirty="0" smtClean="0"/>
              <a:t> </a:t>
            </a:r>
            <a:r>
              <a:rPr lang="hr-HR" dirty="0" err="1"/>
              <a:t>Services</a:t>
            </a:r>
            <a:r>
              <a:rPr lang="hr-HR" dirty="0"/>
              <a:t> </a:t>
            </a:r>
            <a:r>
              <a:rPr lang="hr-HR" dirty="0" err="1"/>
              <a:t>need</a:t>
            </a:r>
            <a:r>
              <a:rPr lang="hr-HR" dirty="0"/>
              <a:t> to </a:t>
            </a:r>
            <a:r>
              <a:rPr lang="hr-HR" dirty="0" err="1"/>
              <a:t>be</a:t>
            </a:r>
            <a:r>
              <a:rPr lang="hr-HR" dirty="0"/>
              <a:t> </a:t>
            </a:r>
            <a:r>
              <a:rPr lang="hr-HR" dirty="0" err="1"/>
              <a:t>first</a:t>
            </a:r>
            <a:r>
              <a:rPr lang="hr-HR" dirty="0"/>
              <a:t> </a:t>
            </a:r>
            <a:r>
              <a:rPr lang="hr-HR" dirty="0" err="1"/>
              <a:t>and</a:t>
            </a:r>
            <a:r>
              <a:rPr lang="hr-HR" dirty="0"/>
              <a:t> </a:t>
            </a:r>
            <a:r>
              <a:rPr lang="hr-HR" dirty="0" err="1"/>
              <a:t>foremost</a:t>
            </a:r>
            <a:r>
              <a:rPr lang="hr-HR" dirty="0"/>
              <a:t> </a:t>
            </a:r>
            <a:r>
              <a:rPr lang="hr-HR" b="1" dirty="0" err="1"/>
              <a:t>accessible</a:t>
            </a:r>
            <a:r>
              <a:rPr lang="hr-HR" dirty="0"/>
              <a:t> to </a:t>
            </a:r>
            <a:r>
              <a:rPr lang="hr-HR" dirty="0" err="1"/>
              <a:t>all</a:t>
            </a:r>
            <a:r>
              <a:rPr lang="hr-HR" dirty="0"/>
              <a:t>; </a:t>
            </a:r>
            <a:r>
              <a:rPr lang="hr-HR" dirty="0" err="1"/>
              <a:t>they</a:t>
            </a:r>
            <a:r>
              <a:rPr lang="hr-HR" dirty="0"/>
              <a:t> </a:t>
            </a:r>
            <a:r>
              <a:rPr lang="hr-HR" dirty="0" err="1"/>
              <a:t>also</a:t>
            </a:r>
            <a:r>
              <a:rPr lang="hr-HR" dirty="0"/>
              <a:t> </a:t>
            </a:r>
            <a:r>
              <a:rPr lang="hr-HR" dirty="0" err="1"/>
              <a:t>need</a:t>
            </a:r>
            <a:r>
              <a:rPr lang="hr-HR" dirty="0"/>
              <a:t> to </a:t>
            </a:r>
            <a:r>
              <a:rPr lang="hr-HR" dirty="0" err="1"/>
              <a:t>be</a:t>
            </a:r>
            <a:r>
              <a:rPr lang="hr-HR" dirty="0"/>
              <a:t> </a:t>
            </a:r>
            <a:r>
              <a:rPr lang="hr-HR" b="1" dirty="0" err="1"/>
              <a:t>efficient</a:t>
            </a:r>
            <a:r>
              <a:rPr lang="hr-HR" dirty="0"/>
              <a:t> </a:t>
            </a:r>
            <a:r>
              <a:rPr lang="hr-HR" dirty="0" err="1"/>
              <a:t>and</a:t>
            </a:r>
            <a:r>
              <a:rPr lang="hr-HR" dirty="0"/>
              <a:t> </a:t>
            </a:r>
            <a:r>
              <a:rPr lang="hr-HR" b="1" dirty="0" err="1"/>
              <a:t>effective</a:t>
            </a:r>
            <a:r>
              <a:rPr lang="hr-HR" dirty="0"/>
              <a:t> as </a:t>
            </a:r>
            <a:r>
              <a:rPr lang="hr-HR" dirty="0" err="1"/>
              <a:t>well</a:t>
            </a:r>
            <a:r>
              <a:rPr lang="hr-HR" dirty="0"/>
              <a:t> as </a:t>
            </a:r>
            <a:r>
              <a:rPr lang="hr-HR" dirty="0" err="1"/>
              <a:t>assured</a:t>
            </a:r>
            <a:r>
              <a:rPr lang="hr-HR" dirty="0"/>
              <a:t> </a:t>
            </a:r>
            <a:r>
              <a:rPr lang="hr-HR" dirty="0" err="1"/>
              <a:t>in</a:t>
            </a:r>
            <a:r>
              <a:rPr lang="hr-HR" dirty="0"/>
              <a:t> a </a:t>
            </a:r>
            <a:r>
              <a:rPr lang="hr-HR" dirty="0" err="1"/>
              <a:t>continuous</a:t>
            </a:r>
            <a:r>
              <a:rPr lang="hr-HR" dirty="0"/>
              <a:t> </a:t>
            </a:r>
            <a:r>
              <a:rPr lang="hr-HR" dirty="0" err="1"/>
              <a:t>and</a:t>
            </a:r>
            <a:r>
              <a:rPr lang="hr-HR" dirty="0"/>
              <a:t> </a:t>
            </a:r>
            <a:r>
              <a:rPr lang="hr-HR" dirty="0" err="1"/>
              <a:t>consistent</a:t>
            </a:r>
            <a:r>
              <a:rPr lang="hr-HR" dirty="0"/>
              <a:t> </a:t>
            </a:r>
            <a:r>
              <a:rPr lang="hr-HR" dirty="0" err="1"/>
              <a:t>manner</a:t>
            </a:r>
            <a:r>
              <a:rPr lang="hr-HR" dirty="0"/>
              <a:t>. </a:t>
            </a:r>
          </a:p>
          <a:p>
            <a:endParaRPr lang="en-US" dirty="0"/>
          </a:p>
        </p:txBody>
      </p:sp>
    </p:spTree>
    <p:extLst>
      <p:ext uri="{BB962C8B-B14F-4D97-AF65-F5344CB8AC3E}">
        <p14:creationId xmlns:p14="http://schemas.microsoft.com/office/powerpoint/2010/main" val="154145569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err="1"/>
              <a:t>Accountability</a:t>
            </a:r>
            <a:r>
              <a:rPr lang="hr-HR" dirty="0"/>
              <a:t/>
            </a:r>
            <a:br>
              <a:rPr lang="hr-HR" dirty="0"/>
            </a:br>
            <a:endParaRPr lang="en-US" dirty="0"/>
          </a:p>
        </p:txBody>
      </p:sp>
      <p:sp>
        <p:nvSpPr>
          <p:cNvPr id="3" name="Content Placeholder 2"/>
          <p:cNvSpPr>
            <a:spLocks noGrp="1"/>
          </p:cNvSpPr>
          <p:nvPr>
            <p:ph idx="1"/>
          </p:nvPr>
        </p:nvSpPr>
        <p:spPr/>
        <p:txBody>
          <a:bodyPr/>
          <a:lstStyle/>
          <a:p>
            <a:r>
              <a:rPr lang="hr-HR" dirty="0" err="1"/>
              <a:t>An</a:t>
            </a:r>
            <a:r>
              <a:rPr lang="hr-HR" dirty="0"/>
              <a:t> </a:t>
            </a:r>
            <a:r>
              <a:rPr lang="hr-HR" dirty="0" err="1"/>
              <a:t>accountable</a:t>
            </a:r>
            <a:r>
              <a:rPr lang="hr-HR" dirty="0"/>
              <a:t> </a:t>
            </a:r>
            <a:r>
              <a:rPr lang="hr-HR" dirty="0" err="1"/>
              <a:t>government</a:t>
            </a:r>
            <a:r>
              <a:rPr lang="hr-HR" dirty="0"/>
              <a:t> </a:t>
            </a:r>
            <a:r>
              <a:rPr lang="hr-HR" b="1" dirty="0" err="1"/>
              <a:t>explains</a:t>
            </a:r>
            <a:r>
              <a:rPr lang="hr-HR" b="1" dirty="0"/>
              <a:t> </a:t>
            </a:r>
            <a:r>
              <a:rPr lang="hr-HR" b="1" dirty="0" err="1"/>
              <a:t>the</a:t>
            </a:r>
            <a:r>
              <a:rPr lang="hr-HR" b="1" dirty="0"/>
              <a:t> </a:t>
            </a:r>
            <a:r>
              <a:rPr lang="hr-HR" b="1" dirty="0" err="1"/>
              <a:t>reasons</a:t>
            </a:r>
            <a:r>
              <a:rPr lang="hr-HR" b="1" dirty="0"/>
              <a:t> </a:t>
            </a:r>
            <a:r>
              <a:rPr lang="hr-HR" dirty="0"/>
              <a:t>for </a:t>
            </a:r>
            <a:r>
              <a:rPr lang="hr-HR" dirty="0" err="1"/>
              <a:t>its</a:t>
            </a:r>
            <a:r>
              <a:rPr lang="hr-HR" dirty="0"/>
              <a:t> </a:t>
            </a:r>
            <a:r>
              <a:rPr lang="hr-HR" dirty="0" err="1"/>
              <a:t>activities</a:t>
            </a:r>
            <a:r>
              <a:rPr lang="hr-HR" dirty="0"/>
              <a:t>, </a:t>
            </a:r>
            <a:r>
              <a:rPr lang="hr-HR" dirty="0" err="1"/>
              <a:t>accepts</a:t>
            </a:r>
            <a:r>
              <a:rPr lang="hr-HR" dirty="0"/>
              <a:t> </a:t>
            </a:r>
            <a:r>
              <a:rPr lang="hr-HR" b="1" dirty="0" err="1"/>
              <a:t>responsibility</a:t>
            </a:r>
            <a:r>
              <a:rPr lang="hr-HR" dirty="0"/>
              <a:t> for </a:t>
            </a:r>
            <a:r>
              <a:rPr lang="hr-HR" dirty="0" err="1"/>
              <a:t>them</a:t>
            </a:r>
            <a:r>
              <a:rPr lang="hr-HR" dirty="0"/>
              <a:t> </a:t>
            </a:r>
            <a:r>
              <a:rPr lang="hr-HR" dirty="0" err="1"/>
              <a:t>and</a:t>
            </a:r>
            <a:r>
              <a:rPr lang="hr-HR" dirty="0"/>
              <a:t> </a:t>
            </a:r>
            <a:r>
              <a:rPr lang="hr-HR" b="1" dirty="0" err="1"/>
              <a:t>reports</a:t>
            </a:r>
            <a:r>
              <a:rPr lang="hr-HR" b="1" dirty="0"/>
              <a:t> </a:t>
            </a:r>
            <a:r>
              <a:rPr lang="hr-HR" dirty="0"/>
              <a:t>on </a:t>
            </a:r>
            <a:r>
              <a:rPr lang="hr-HR" dirty="0" err="1"/>
              <a:t>results</a:t>
            </a:r>
            <a:r>
              <a:rPr lang="hr-HR" dirty="0"/>
              <a:t> </a:t>
            </a:r>
            <a:r>
              <a:rPr lang="hr-HR" dirty="0" err="1"/>
              <a:t>in</a:t>
            </a:r>
            <a:r>
              <a:rPr lang="hr-HR" dirty="0"/>
              <a:t> a </a:t>
            </a:r>
            <a:r>
              <a:rPr lang="hr-HR" b="1" dirty="0"/>
              <a:t>transparent</a:t>
            </a:r>
            <a:r>
              <a:rPr lang="hr-HR" dirty="0"/>
              <a:t> </a:t>
            </a:r>
            <a:r>
              <a:rPr lang="hr-HR" dirty="0" err="1"/>
              <a:t>manner</a:t>
            </a:r>
            <a:r>
              <a:rPr lang="hr-HR" dirty="0"/>
              <a:t>. </a:t>
            </a:r>
            <a:endParaRPr lang="hr-HR" dirty="0" smtClean="0"/>
          </a:p>
          <a:p>
            <a:r>
              <a:rPr lang="hr-HR" dirty="0" err="1" smtClean="0"/>
              <a:t>It</a:t>
            </a:r>
            <a:r>
              <a:rPr lang="hr-HR" dirty="0" smtClean="0"/>
              <a:t> </a:t>
            </a:r>
            <a:r>
              <a:rPr lang="hr-HR" dirty="0" err="1"/>
              <a:t>uses</a:t>
            </a:r>
            <a:r>
              <a:rPr lang="hr-HR" dirty="0"/>
              <a:t> </a:t>
            </a:r>
            <a:r>
              <a:rPr lang="hr-HR" b="1" dirty="0" err="1"/>
              <a:t>websites</a:t>
            </a:r>
            <a:r>
              <a:rPr lang="hr-HR" b="1" dirty="0"/>
              <a:t> </a:t>
            </a:r>
            <a:r>
              <a:rPr lang="hr-HR" dirty="0"/>
              <a:t>to </a:t>
            </a:r>
            <a:r>
              <a:rPr lang="hr-HR" dirty="0" err="1"/>
              <a:t>proactively</a:t>
            </a:r>
            <a:r>
              <a:rPr lang="hr-HR" dirty="0"/>
              <a:t> </a:t>
            </a:r>
            <a:r>
              <a:rPr lang="hr-HR" dirty="0" err="1"/>
              <a:t>disclose</a:t>
            </a:r>
            <a:r>
              <a:rPr lang="hr-HR" dirty="0"/>
              <a:t> </a:t>
            </a:r>
            <a:r>
              <a:rPr lang="hr-HR" dirty="0" err="1"/>
              <a:t>information</a:t>
            </a:r>
            <a:r>
              <a:rPr lang="hr-HR" dirty="0"/>
              <a:t> </a:t>
            </a:r>
            <a:r>
              <a:rPr lang="hr-HR" dirty="0" err="1"/>
              <a:t>and</a:t>
            </a:r>
            <a:r>
              <a:rPr lang="hr-HR" dirty="0"/>
              <a:t> </a:t>
            </a:r>
            <a:r>
              <a:rPr lang="hr-HR" dirty="0" err="1"/>
              <a:t>if</a:t>
            </a:r>
            <a:r>
              <a:rPr lang="hr-HR" dirty="0"/>
              <a:t> </a:t>
            </a:r>
            <a:r>
              <a:rPr lang="hr-HR" dirty="0" err="1"/>
              <a:t>citizens</a:t>
            </a:r>
            <a:r>
              <a:rPr lang="hr-HR" dirty="0"/>
              <a:t> </a:t>
            </a:r>
            <a:r>
              <a:rPr lang="hr-HR" dirty="0" err="1"/>
              <a:t>or</a:t>
            </a:r>
            <a:r>
              <a:rPr lang="hr-HR" dirty="0"/>
              <a:t> </a:t>
            </a:r>
            <a:r>
              <a:rPr lang="hr-HR" dirty="0" err="1"/>
              <a:t>businesses</a:t>
            </a:r>
            <a:r>
              <a:rPr lang="hr-HR" dirty="0"/>
              <a:t> </a:t>
            </a:r>
            <a:r>
              <a:rPr lang="hr-HR" dirty="0" err="1"/>
              <a:t>want</a:t>
            </a:r>
            <a:r>
              <a:rPr lang="hr-HR" dirty="0"/>
              <a:t> to </a:t>
            </a:r>
            <a:r>
              <a:rPr lang="hr-HR" dirty="0" err="1"/>
              <a:t>know</a:t>
            </a:r>
            <a:r>
              <a:rPr lang="hr-HR" dirty="0"/>
              <a:t> more, </a:t>
            </a:r>
            <a:r>
              <a:rPr lang="hr-HR" dirty="0" err="1"/>
              <a:t>they</a:t>
            </a:r>
            <a:r>
              <a:rPr lang="hr-HR" dirty="0"/>
              <a:t> </a:t>
            </a:r>
            <a:r>
              <a:rPr lang="hr-HR" dirty="0" err="1"/>
              <a:t>may</a:t>
            </a:r>
            <a:r>
              <a:rPr lang="hr-HR" dirty="0"/>
              <a:t> </a:t>
            </a:r>
            <a:r>
              <a:rPr lang="hr-HR" dirty="0" err="1"/>
              <a:t>access</a:t>
            </a:r>
            <a:r>
              <a:rPr lang="hr-HR" dirty="0"/>
              <a:t> </a:t>
            </a:r>
            <a:r>
              <a:rPr lang="hr-HR" dirty="0" err="1"/>
              <a:t>the</a:t>
            </a:r>
            <a:r>
              <a:rPr lang="hr-HR" dirty="0"/>
              <a:t> </a:t>
            </a:r>
            <a:r>
              <a:rPr lang="hr-HR" dirty="0" err="1"/>
              <a:t>relevant</a:t>
            </a:r>
            <a:r>
              <a:rPr lang="hr-HR" dirty="0"/>
              <a:t> </a:t>
            </a:r>
            <a:r>
              <a:rPr lang="hr-HR" dirty="0" err="1"/>
              <a:t>information</a:t>
            </a:r>
            <a:r>
              <a:rPr lang="hr-HR" dirty="0"/>
              <a:t> </a:t>
            </a:r>
            <a:r>
              <a:rPr lang="hr-HR" dirty="0" err="1"/>
              <a:t>easily</a:t>
            </a:r>
            <a:r>
              <a:rPr lang="hr-HR" dirty="0"/>
              <a:t> </a:t>
            </a:r>
            <a:r>
              <a:rPr lang="hr-HR" dirty="0" err="1"/>
              <a:t>and</a:t>
            </a:r>
            <a:r>
              <a:rPr lang="hr-HR" dirty="0"/>
              <a:t> at no </a:t>
            </a:r>
            <a:r>
              <a:rPr lang="hr-HR" dirty="0" err="1"/>
              <a:t>cost</a:t>
            </a:r>
            <a:r>
              <a:rPr lang="hr-HR" dirty="0"/>
              <a:t>. </a:t>
            </a:r>
            <a:endParaRPr lang="hr-HR" dirty="0" smtClean="0"/>
          </a:p>
          <a:p>
            <a:r>
              <a:rPr lang="hr-HR" dirty="0" err="1" smtClean="0"/>
              <a:t>Any</a:t>
            </a:r>
            <a:r>
              <a:rPr lang="hr-HR" dirty="0" smtClean="0"/>
              <a:t> </a:t>
            </a:r>
            <a:r>
              <a:rPr lang="hr-HR" dirty="0" err="1"/>
              <a:t>exemptions</a:t>
            </a:r>
            <a:r>
              <a:rPr lang="hr-HR" dirty="0"/>
              <a:t> </a:t>
            </a:r>
            <a:r>
              <a:rPr lang="hr-HR" dirty="0" err="1"/>
              <a:t>from</a:t>
            </a:r>
            <a:r>
              <a:rPr lang="hr-HR" dirty="0"/>
              <a:t> </a:t>
            </a:r>
            <a:r>
              <a:rPr lang="hr-HR" dirty="0" err="1"/>
              <a:t>this</a:t>
            </a:r>
            <a:r>
              <a:rPr lang="hr-HR" dirty="0"/>
              <a:t> </a:t>
            </a:r>
            <a:r>
              <a:rPr lang="hr-HR" dirty="0" err="1"/>
              <a:t>transparency</a:t>
            </a:r>
            <a:r>
              <a:rPr lang="hr-HR" dirty="0"/>
              <a:t> </a:t>
            </a:r>
            <a:r>
              <a:rPr lang="hr-HR" dirty="0" err="1"/>
              <a:t>should</a:t>
            </a:r>
            <a:r>
              <a:rPr lang="hr-HR" dirty="0"/>
              <a:t> </a:t>
            </a:r>
            <a:r>
              <a:rPr lang="hr-HR" dirty="0" err="1"/>
              <a:t>be</a:t>
            </a:r>
            <a:r>
              <a:rPr lang="hr-HR" dirty="0"/>
              <a:t> </a:t>
            </a:r>
            <a:r>
              <a:rPr lang="hr-HR" dirty="0" err="1"/>
              <a:t>rare</a:t>
            </a:r>
            <a:r>
              <a:rPr lang="hr-HR" dirty="0"/>
              <a:t> </a:t>
            </a:r>
            <a:r>
              <a:rPr lang="hr-HR" dirty="0" err="1"/>
              <a:t>and</a:t>
            </a:r>
            <a:r>
              <a:rPr lang="hr-HR" dirty="0"/>
              <a:t> </a:t>
            </a:r>
            <a:r>
              <a:rPr lang="hr-HR" dirty="0" err="1"/>
              <a:t>based</a:t>
            </a:r>
            <a:r>
              <a:rPr lang="hr-HR" dirty="0"/>
              <a:t> </a:t>
            </a:r>
            <a:r>
              <a:rPr lang="hr-HR" dirty="0" err="1"/>
              <a:t>in</a:t>
            </a:r>
            <a:r>
              <a:rPr lang="hr-HR" dirty="0"/>
              <a:t> </a:t>
            </a:r>
            <a:r>
              <a:rPr lang="hr-HR" dirty="0" err="1"/>
              <a:t>law</a:t>
            </a:r>
            <a:r>
              <a:rPr lang="hr-HR" dirty="0"/>
              <a:t>; a </a:t>
            </a:r>
            <a:r>
              <a:rPr lang="hr-HR" dirty="0" err="1"/>
              <a:t>designated</a:t>
            </a:r>
            <a:r>
              <a:rPr lang="hr-HR" dirty="0"/>
              <a:t> </a:t>
            </a:r>
            <a:r>
              <a:rPr lang="hr-HR" dirty="0" err="1"/>
              <a:t>authority</a:t>
            </a:r>
            <a:r>
              <a:rPr lang="hr-HR" dirty="0"/>
              <a:t> </a:t>
            </a:r>
            <a:r>
              <a:rPr lang="hr-HR" dirty="0" err="1"/>
              <a:t>oversees</a:t>
            </a:r>
            <a:r>
              <a:rPr lang="hr-HR" dirty="0"/>
              <a:t> </a:t>
            </a:r>
            <a:r>
              <a:rPr lang="hr-HR" dirty="0" err="1"/>
              <a:t>whether</a:t>
            </a:r>
            <a:r>
              <a:rPr lang="hr-HR" dirty="0"/>
              <a:t> </a:t>
            </a:r>
            <a:r>
              <a:rPr lang="hr-HR" dirty="0" err="1"/>
              <a:t>information</a:t>
            </a:r>
            <a:r>
              <a:rPr lang="hr-HR" dirty="0"/>
              <a:t> </a:t>
            </a:r>
            <a:r>
              <a:rPr lang="hr-HR" dirty="0" err="1"/>
              <a:t>is</a:t>
            </a:r>
            <a:r>
              <a:rPr lang="hr-HR" dirty="0"/>
              <a:t> </a:t>
            </a:r>
            <a:r>
              <a:rPr lang="hr-HR" dirty="0" err="1"/>
              <a:t>provided</a:t>
            </a:r>
            <a:r>
              <a:rPr lang="hr-HR" dirty="0"/>
              <a:t> </a:t>
            </a:r>
            <a:r>
              <a:rPr lang="hr-HR" dirty="0" err="1"/>
              <a:t>when</a:t>
            </a:r>
            <a:r>
              <a:rPr lang="hr-HR" dirty="0"/>
              <a:t> </a:t>
            </a:r>
            <a:r>
              <a:rPr lang="hr-HR" dirty="0" err="1"/>
              <a:t>requested</a:t>
            </a:r>
            <a:r>
              <a:rPr lang="hr-HR" dirty="0"/>
              <a:t>.  </a:t>
            </a:r>
          </a:p>
          <a:p>
            <a:endParaRPr lang="en-US" dirty="0"/>
          </a:p>
        </p:txBody>
      </p:sp>
    </p:spTree>
    <p:extLst>
      <p:ext uri="{BB962C8B-B14F-4D97-AF65-F5344CB8AC3E}">
        <p14:creationId xmlns:p14="http://schemas.microsoft.com/office/powerpoint/2010/main" val="93549406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Accountability</a:t>
            </a:r>
            <a:endParaRPr lang="en-US" dirty="0"/>
          </a:p>
        </p:txBody>
      </p:sp>
      <p:sp>
        <p:nvSpPr>
          <p:cNvPr id="3" name="Content Placeholder 2"/>
          <p:cNvSpPr>
            <a:spLocks noGrp="1"/>
          </p:cNvSpPr>
          <p:nvPr>
            <p:ph idx="1"/>
          </p:nvPr>
        </p:nvSpPr>
        <p:spPr/>
        <p:txBody>
          <a:bodyPr/>
          <a:lstStyle/>
          <a:p>
            <a:r>
              <a:rPr lang="hr-HR" dirty="0" err="1"/>
              <a:t>An</a:t>
            </a:r>
            <a:r>
              <a:rPr lang="hr-HR" dirty="0"/>
              <a:t> </a:t>
            </a:r>
            <a:r>
              <a:rPr lang="hr-HR" dirty="0" err="1"/>
              <a:t>effective</a:t>
            </a:r>
            <a:r>
              <a:rPr lang="hr-HR" dirty="0"/>
              <a:t> </a:t>
            </a:r>
            <a:r>
              <a:rPr lang="hr-HR" dirty="0" err="1"/>
              <a:t>and</a:t>
            </a:r>
            <a:r>
              <a:rPr lang="hr-HR" dirty="0"/>
              <a:t> </a:t>
            </a:r>
            <a:r>
              <a:rPr lang="hr-HR" dirty="0" err="1"/>
              <a:t>efficient</a:t>
            </a:r>
            <a:r>
              <a:rPr lang="hr-HR" dirty="0"/>
              <a:t> </a:t>
            </a:r>
            <a:r>
              <a:rPr lang="hr-HR" dirty="0" err="1"/>
              <a:t>public</a:t>
            </a:r>
            <a:r>
              <a:rPr lang="hr-HR" dirty="0"/>
              <a:t> </a:t>
            </a:r>
            <a:r>
              <a:rPr lang="hr-HR" dirty="0" err="1"/>
              <a:t>administration</a:t>
            </a:r>
            <a:r>
              <a:rPr lang="hr-HR" dirty="0"/>
              <a:t> </a:t>
            </a:r>
            <a:r>
              <a:rPr lang="hr-HR" dirty="0" err="1"/>
              <a:t>is</a:t>
            </a:r>
            <a:r>
              <a:rPr lang="hr-HR" dirty="0"/>
              <a:t> </a:t>
            </a:r>
            <a:r>
              <a:rPr lang="hr-HR" dirty="0" err="1"/>
              <a:t>organised</a:t>
            </a:r>
            <a:r>
              <a:rPr lang="hr-HR" dirty="0"/>
              <a:t> </a:t>
            </a:r>
            <a:r>
              <a:rPr lang="hr-HR" dirty="0" err="1"/>
              <a:t>in</a:t>
            </a:r>
            <a:r>
              <a:rPr lang="hr-HR" dirty="0"/>
              <a:t> a </a:t>
            </a:r>
            <a:r>
              <a:rPr lang="hr-HR" dirty="0" err="1"/>
              <a:t>rational</a:t>
            </a:r>
            <a:r>
              <a:rPr lang="hr-HR" dirty="0"/>
              <a:t> </a:t>
            </a:r>
            <a:r>
              <a:rPr lang="hr-HR" dirty="0" err="1"/>
              <a:t>way</a:t>
            </a:r>
            <a:r>
              <a:rPr lang="hr-HR" dirty="0"/>
              <a:t>. </a:t>
            </a:r>
            <a:endParaRPr lang="hr-HR" dirty="0" smtClean="0"/>
          </a:p>
          <a:p>
            <a:r>
              <a:rPr lang="hr-HR" dirty="0" err="1" smtClean="0"/>
              <a:t>Ministries</a:t>
            </a:r>
            <a:r>
              <a:rPr lang="hr-HR" dirty="0" smtClean="0"/>
              <a:t> </a:t>
            </a:r>
            <a:r>
              <a:rPr lang="hr-HR" dirty="0" err="1"/>
              <a:t>and</a:t>
            </a:r>
            <a:r>
              <a:rPr lang="hr-HR" dirty="0"/>
              <a:t> </a:t>
            </a:r>
            <a:r>
              <a:rPr lang="hr-HR" dirty="0" err="1"/>
              <a:t>agencies</a:t>
            </a:r>
            <a:r>
              <a:rPr lang="hr-HR" dirty="0"/>
              <a:t> </a:t>
            </a:r>
            <a:r>
              <a:rPr lang="hr-HR" dirty="0" err="1"/>
              <a:t>need</a:t>
            </a:r>
            <a:r>
              <a:rPr lang="hr-HR" dirty="0"/>
              <a:t> </a:t>
            </a:r>
            <a:r>
              <a:rPr lang="hr-HR" b="1" dirty="0" err="1"/>
              <a:t>well-defined</a:t>
            </a:r>
            <a:r>
              <a:rPr lang="hr-HR" b="1" dirty="0"/>
              <a:t> </a:t>
            </a:r>
            <a:r>
              <a:rPr lang="hr-HR" b="1" dirty="0" err="1"/>
              <a:t>roles</a:t>
            </a:r>
            <a:r>
              <a:rPr lang="hr-HR" dirty="0"/>
              <a:t>, </a:t>
            </a:r>
            <a:r>
              <a:rPr lang="hr-HR" dirty="0" err="1"/>
              <a:t>easily</a:t>
            </a:r>
            <a:r>
              <a:rPr lang="hr-HR" dirty="0"/>
              <a:t> </a:t>
            </a:r>
            <a:r>
              <a:rPr lang="hr-HR" dirty="0" err="1"/>
              <a:t>understandable</a:t>
            </a:r>
            <a:r>
              <a:rPr lang="hr-HR" dirty="0"/>
              <a:t> </a:t>
            </a:r>
            <a:r>
              <a:rPr lang="hr-HR" dirty="0" err="1"/>
              <a:t>by</a:t>
            </a:r>
            <a:r>
              <a:rPr lang="hr-HR" dirty="0"/>
              <a:t> </a:t>
            </a:r>
            <a:r>
              <a:rPr lang="hr-HR" dirty="0" err="1"/>
              <a:t>all</a:t>
            </a:r>
            <a:r>
              <a:rPr lang="hr-HR" dirty="0"/>
              <a:t>, </a:t>
            </a:r>
            <a:r>
              <a:rPr lang="hr-HR" dirty="0" err="1"/>
              <a:t>with</a:t>
            </a:r>
            <a:r>
              <a:rPr lang="hr-HR" dirty="0"/>
              <a:t> </a:t>
            </a:r>
            <a:r>
              <a:rPr lang="hr-HR" dirty="0" err="1"/>
              <a:t>simple</a:t>
            </a:r>
            <a:r>
              <a:rPr lang="hr-HR" dirty="0"/>
              <a:t> </a:t>
            </a:r>
            <a:r>
              <a:rPr lang="hr-HR" dirty="0" err="1"/>
              <a:t>lines</a:t>
            </a:r>
            <a:r>
              <a:rPr lang="hr-HR" dirty="0"/>
              <a:t> </a:t>
            </a:r>
            <a:r>
              <a:rPr lang="hr-HR" dirty="0" err="1"/>
              <a:t>of</a:t>
            </a:r>
            <a:r>
              <a:rPr lang="hr-HR" dirty="0"/>
              <a:t> </a:t>
            </a:r>
            <a:r>
              <a:rPr lang="hr-HR" dirty="0" err="1"/>
              <a:t>responsibility</a:t>
            </a:r>
            <a:r>
              <a:rPr lang="hr-HR" dirty="0"/>
              <a:t> </a:t>
            </a:r>
            <a:r>
              <a:rPr lang="hr-HR" dirty="0" err="1"/>
              <a:t>in</a:t>
            </a:r>
            <a:r>
              <a:rPr lang="hr-HR" dirty="0"/>
              <a:t> place </a:t>
            </a:r>
            <a:r>
              <a:rPr lang="hr-HR" dirty="0" err="1"/>
              <a:t>within</a:t>
            </a:r>
            <a:r>
              <a:rPr lang="hr-HR" dirty="0"/>
              <a:t> </a:t>
            </a:r>
            <a:r>
              <a:rPr lang="hr-HR" dirty="0" err="1"/>
              <a:t>and</a:t>
            </a:r>
            <a:r>
              <a:rPr lang="hr-HR" dirty="0"/>
              <a:t> </a:t>
            </a:r>
            <a:r>
              <a:rPr lang="hr-HR" dirty="0" err="1"/>
              <a:t>between</a:t>
            </a:r>
            <a:r>
              <a:rPr lang="hr-HR" dirty="0"/>
              <a:t> </a:t>
            </a:r>
            <a:r>
              <a:rPr lang="hr-HR" dirty="0" err="1"/>
              <a:t>institutions</a:t>
            </a:r>
            <a:r>
              <a:rPr lang="hr-HR" dirty="0"/>
              <a:t>. </a:t>
            </a:r>
            <a:endParaRPr lang="hr-HR" dirty="0" smtClean="0"/>
          </a:p>
          <a:p>
            <a:r>
              <a:rPr lang="hr-HR" dirty="0" smtClean="0"/>
              <a:t>In </a:t>
            </a:r>
            <a:r>
              <a:rPr lang="hr-HR" dirty="0" err="1"/>
              <a:t>addition</a:t>
            </a:r>
            <a:r>
              <a:rPr lang="hr-HR" dirty="0"/>
              <a:t>, </a:t>
            </a:r>
            <a:r>
              <a:rPr lang="hr-HR" b="1" dirty="0" err="1"/>
              <a:t>clear</a:t>
            </a:r>
            <a:r>
              <a:rPr lang="hr-HR" b="1" dirty="0"/>
              <a:t> </a:t>
            </a:r>
            <a:r>
              <a:rPr lang="hr-HR" b="1" dirty="0" err="1"/>
              <a:t>objectives</a:t>
            </a:r>
            <a:r>
              <a:rPr lang="hr-HR" b="1" dirty="0"/>
              <a:t> </a:t>
            </a:r>
            <a:r>
              <a:rPr lang="hr-HR" dirty="0" err="1"/>
              <a:t>and</a:t>
            </a:r>
            <a:r>
              <a:rPr lang="hr-HR" dirty="0"/>
              <a:t> </a:t>
            </a:r>
            <a:r>
              <a:rPr lang="hr-HR" b="1" dirty="0" err="1"/>
              <a:t>reporting</a:t>
            </a:r>
            <a:r>
              <a:rPr lang="hr-HR" b="1" dirty="0"/>
              <a:t> </a:t>
            </a:r>
            <a:r>
              <a:rPr lang="hr-HR" b="1" dirty="0" err="1"/>
              <a:t>obligations</a:t>
            </a:r>
            <a:r>
              <a:rPr lang="hr-HR" b="1" dirty="0"/>
              <a:t> </a:t>
            </a:r>
            <a:r>
              <a:rPr lang="hr-HR" dirty="0" err="1"/>
              <a:t>help</a:t>
            </a:r>
            <a:r>
              <a:rPr lang="hr-HR" dirty="0"/>
              <a:t> </a:t>
            </a:r>
            <a:r>
              <a:rPr lang="hr-HR" dirty="0" err="1"/>
              <a:t>managers</a:t>
            </a:r>
            <a:r>
              <a:rPr lang="hr-HR" dirty="0"/>
              <a:t> </a:t>
            </a:r>
            <a:r>
              <a:rPr lang="hr-HR" dirty="0" err="1"/>
              <a:t>focus</a:t>
            </a:r>
            <a:r>
              <a:rPr lang="hr-HR" dirty="0"/>
              <a:t> on </a:t>
            </a:r>
            <a:r>
              <a:rPr lang="hr-HR" b="1" dirty="0" err="1"/>
              <a:t>results</a:t>
            </a:r>
            <a:r>
              <a:rPr lang="hr-HR" b="1" dirty="0"/>
              <a:t>.</a:t>
            </a:r>
          </a:p>
          <a:p>
            <a:endParaRPr lang="en-US" dirty="0"/>
          </a:p>
        </p:txBody>
      </p:sp>
    </p:spTree>
    <p:extLst>
      <p:ext uri="{BB962C8B-B14F-4D97-AF65-F5344CB8AC3E}">
        <p14:creationId xmlns:p14="http://schemas.microsoft.com/office/powerpoint/2010/main" val="231895388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Accountability</a:t>
            </a:r>
            <a:endParaRPr lang="en-US" dirty="0"/>
          </a:p>
        </p:txBody>
      </p:sp>
      <p:sp>
        <p:nvSpPr>
          <p:cNvPr id="3" name="Content Placeholder 2"/>
          <p:cNvSpPr>
            <a:spLocks noGrp="1"/>
          </p:cNvSpPr>
          <p:nvPr>
            <p:ph idx="1"/>
          </p:nvPr>
        </p:nvSpPr>
        <p:spPr/>
        <p:txBody>
          <a:bodyPr/>
          <a:lstStyle/>
          <a:p>
            <a:r>
              <a:rPr lang="hr-HR" dirty="0"/>
              <a:t>To </a:t>
            </a:r>
            <a:r>
              <a:rPr lang="hr-HR" dirty="0" err="1"/>
              <a:t>ensure</a:t>
            </a:r>
            <a:r>
              <a:rPr lang="hr-HR" dirty="0"/>
              <a:t> </a:t>
            </a:r>
            <a:r>
              <a:rPr lang="hr-HR" dirty="0" err="1"/>
              <a:t>an</a:t>
            </a:r>
            <a:r>
              <a:rPr lang="hr-HR" dirty="0"/>
              <a:t> </a:t>
            </a:r>
            <a:r>
              <a:rPr lang="hr-HR" dirty="0" err="1"/>
              <a:t>effective</a:t>
            </a:r>
            <a:r>
              <a:rPr lang="hr-HR" dirty="0"/>
              <a:t> system </a:t>
            </a:r>
            <a:r>
              <a:rPr lang="hr-HR" dirty="0" err="1"/>
              <a:t>of</a:t>
            </a:r>
            <a:r>
              <a:rPr lang="hr-HR" dirty="0"/>
              <a:t> </a:t>
            </a:r>
            <a:r>
              <a:rPr lang="hr-HR" dirty="0" err="1"/>
              <a:t>checks</a:t>
            </a:r>
            <a:r>
              <a:rPr lang="hr-HR" dirty="0"/>
              <a:t> </a:t>
            </a:r>
            <a:r>
              <a:rPr lang="hr-HR" dirty="0" err="1"/>
              <a:t>and</a:t>
            </a:r>
            <a:r>
              <a:rPr lang="hr-HR" dirty="0"/>
              <a:t> </a:t>
            </a:r>
            <a:r>
              <a:rPr lang="hr-HR" dirty="0" err="1"/>
              <a:t>balances</a:t>
            </a:r>
            <a:r>
              <a:rPr lang="hr-HR" dirty="0"/>
              <a:t>, </a:t>
            </a:r>
            <a:r>
              <a:rPr lang="hr-HR" dirty="0" err="1"/>
              <a:t>independent</a:t>
            </a:r>
            <a:r>
              <a:rPr lang="hr-HR" dirty="0"/>
              <a:t> </a:t>
            </a:r>
            <a:r>
              <a:rPr lang="hr-HR" dirty="0" err="1"/>
              <a:t>institutions</a:t>
            </a:r>
            <a:r>
              <a:rPr lang="hr-HR" dirty="0"/>
              <a:t> </a:t>
            </a:r>
            <a:r>
              <a:rPr lang="hr-HR" dirty="0" err="1"/>
              <a:t>actively</a:t>
            </a:r>
            <a:r>
              <a:rPr lang="hr-HR" dirty="0"/>
              <a:t> </a:t>
            </a:r>
            <a:r>
              <a:rPr lang="hr-HR" dirty="0" err="1"/>
              <a:t>help</a:t>
            </a:r>
            <a:r>
              <a:rPr lang="hr-HR" dirty="0"/>
              <a:t> </a:t>
            </a:r>
            <a:r>
              <a:rPr lang="hr-HR" dirty="0" err="1"/>
              <a:t>citizens</a:t>
            </a:r>
            <a:r>
              <a:rPr lang="hr-HR" dirty="0"/>
              <a:t> </a:t>
            </a:r>
            <a:r>
              <a:rPr lang="hr-HR" dirty="0" err="1"/>
              <a:t>and</a:t>
            </a:r>
            <a:r>
              <a:rPr lang="hr-HR" dirty="0"/>
              <a:t> </a:t>
            </a:r>
            <a:r>
              <a:rPr lang="hr-HR" dirty="0" err="1"/>
              <a:t>businesses</a:t>
            </a:r>
            <a:r>
              <a:rPr lang="hr-HR" dirty="0"/>
              <a:t> to </a:t>
            </a:r>
            <a:r>
              <a:rPr lang="hr-HR" dirty="0" err="1"/>
              <a:t>exercise</a:t>
            </a:r>
            <a:r>
              <a:rPr lang="hr-HR" dirty="0"/>
              <a:t> </a:t>
            </a:r>
            <a:r>
              <a:rPr lang="hr-HR" dirty="0" err="1"/>
              <a:t>their</a:t>
            </a:r>
            <a:r>
              <a:rPr lang="hr-HR" dirty="0"/>
              <a:t> </a:t>
            </a:r>
            <a:r>
              <a:rPr lang="hr-HR" dirty="0" err="1"/>
              <a:t>right</a:t>
            </a:r>
            <a:r>
              <a:rPr lang="hr-HR" dirty="0"/>
              <a:t> to </a:t>
            </a:r>
            <a:r>
              <a:rPr lang="hr-HR" dirty="0" err="1"/>
              <a:t>hold</a:t>
            </a:r>
            <a:r>
              <a:rPr lang="hr-HR" dirty="0"/>
              <a:t> </a:t>
            </a:r>
            <a:r>
              <a:rPr lang="hr-HR" dirty="0" err="1"/>
              <a:t>the</a:t>
            </a:r>
            <a:r>
              <a:rPr lang="hr-HR" dirty="0"/>
              <a:t> </a:t>
            </a:r>
            <a:r>
              <a:rPr lang="hr-HR" dirty="0" err="1"/>
              <a:t>administration</a:t>
            </a:r>
            <a:r>
              <a:rPr lang="hr-HR" dirty="0"/>
              <a:t> </a:t>
            </a:r>
            <a:r>
              <a:rPr lang="hr-HR" dirty="0" err="1"/>
              <a:t>accountable</a:t>
            </a:r>
            <a:r>
              <a:rPr lang="hr-HR" dirty="0"/>
              <a:t>: </a:t>
            </a:r>
            <a:endParaRPr lang="hr-HR" dirty="0" smtClean="0"/>
          </a:p>
          <a:p>
            <a:r>
              <a:rPr lang="hr-HR" dirty="0" err="1" smtClean="0"/>
              <a:t>the</a:t>
            </a:r>
            <a:r>
              <a:rPr lang="hr-HR" dirty="0" smtClean="0"/>
              <a:t> </a:t>
            </a:r>
            <a:r>
              <a:rPr lang="hr-HR" b="1" dirty="0" err="1"/>
              <a:t>Ombudsman</a:t>
            </a:r>
            <a:r>
              <a:rPr lang="hr-HR" dirty="0"/>
              <a:t> </a:t>
            </a:r>
            <a:r>
              <a:rPr lang="hr-HR" dirty="0" err="1"/>
              <a:t>protects</a:t>
            </a:r>
            <a:r>
              <a:rPr lang="hr-HR" dirty="0"/>
              <a:t> </a:t>
            </a:r>
            <a:r>
              <a:rPr lang="hr-HR" dirty="0" err="1"/>
              <a:t>their</a:t>
            </a:r>
            <a:r>
              <a:rPr lang="hr-HR" dirty="0"/>
              <a:t> human </a:t>
            </a:r>
            <a:r>
              <a:rPr lang="hr-HR" dirty="0" err="1"/>
              <a:t>rights</a:t>
            </a:r>
            <a:r>
              <a:rPr lang="hr-HR" dirty="0"/>
              <a:t>, </a:t>
            </a:r>
            <a:endParaRPr lang="hr-HR" dirty="0" smtClean="0"/>
          </a:p>
          <a:p>
            <a:r>
              <a:rPr lang="hr-HR" dirty="0" err="1" smtClean="0"/>
              <a:t>the</a:t>
            </a:r>
            <a:r>
              <a:rPr lang="hr-HR" dirty="0" smtClean="0"/>
              <a:t> </a:t>
            </a:r>
            <a:r>
              <a:rPr lang="hr-HR" b="1" dirty="0" err="1"/>
              <a:t>Supreme</a:t>
            </a:r>
            <a:r>
              <a:rPr lang="hr-HR" b="1" dirty="0"/>
              <a:t> Audit </a:t>
            </a:r>
            <a:r>
              <a:rPr lang="hr-HR" b="1" dirty="0" err="1"/>
              <a:t>Institution</a:t>
            </a:r>
            <a:r>
              <a:rPr lang="hr-HR" b="1" dirty="0"/>
              <a:t> </a:t>
            </a:r>
            <a:r>
              <a:rPr lang="hr-HR" dirty="0"/>
              <a:t>(SAI) </a:t>
            </a:r>
            <a:r>
              <a:rPr lang="hr-HR" dirty="0" err="1"/>
              <a:t>makes</a:t>
            </a:r>
            <a:r>
              <a:rPr lang="hr-HR" dirty="0"/>
              <a:t> sure </a:t>
            </a:r>
            <a:r>
              <a:rPr lang="hr-HR" dirty="0" err="1"/>
              <a:t>their</a:t>
            </a:r>
            <a:r>
              <a:rPr lang="hr-HR" dirty="0"/>
              <a:t> </a:t>
            </a:r>
            <a:r>
              <a:rPr lang="hr-HR" dirty="0" err="1"/>
              <a:t>taxes</a:t>
            </a:r>
            <a:r>
              <a:rPr lang="hr-HR" dirty="0"/>
              <a:t> are </a:t>
            </a:r>
            <a:r>
              <a:rPr lang="hr-HR" dirty="0" err="1"/>
              <a:t>spent</a:t>
            </a:r>
            <a:r>
              <a:rPr lang="hr-HR" dirty="0"/>
              <a:t> </a:t>
            </a:r>
            <a:r>
              <a:rPr lang="hr-HR" dirty="0" err="1"/>
              <a:t>wisely</a:t>
            </a:r>
            <a:r>
              <a:rPr lang="hr-HR" dirty="0"/>
              <a:t>, </a:t>
            </a:r>
            <a:endParaRPr lang="hr-HR" dirty="0" smtClean="0"/>
          </a:p>
          <a:p>
            <a:r>
              <a:rPr lang="hr-HR" b="1" dirty="0" err="1" smtClean="0"/>
              <a:t>administrative</a:t>
            </a:r>
            <a:r>
              <a:rPr lang="hr-HR" b="1" dirty="0" smtClean="0"/>
              <a:t> </a:t>
            </a:r>
            <a:r>
              <a:rPr lang="hr-HR" b="1" dirty="0" err="1"/>
              <a:t>judges</a:t>
            </a:r>
            <a:r>
              <a:rPr lang="hr-HR" b="1" dirty="0"/>
              <a:t> </a:t>
            </a:r>
            <a:r>
              <a:rPr lang="hr-HR" dirty="0" err="1"/>
              <a:t>ensure</a:t>
            </a:r>
            <a:r>
              <a:rPr lang="hr-HR" dirty="0"/>
              <a:t> </a:t>
            </a:r>
            <a:r>
              <a:rPr lang="hr-HR" dirty="0" err="1"/>
              <a:t>that</a:t>
            </a:r>
            <a:r>
              <a:rPr lang="hr-HR" dirty="0"/>
              <a:t> </a:t>
            </a:r>
            <a:r>
              <a:rPr lang="hr-HR" dirty="0" err="1"/>
              <a:t>they</a:t>
            </a:r>
            <a:r>
              <a:rPr lang="hr-HR" dirty="0"/>
              <a:t> are </a:t>
            </a:r>
            <a:r>
              <a:rPr lang="hr-HR" dirty="0" err="1"/>
              <a:t>treated</a:t>
            </a:r>
            <a:r>
              <a:rPr lang="hr-HR" dirty="0"/>
              <a:t> </a:t>
            </a:r>
            <a:r>
              <a:rPr lang="hr-HR" dirty="0" err="1"/>
              <a:t>fairly</a:t>
            </a:r>
            <a:r>
              <a:rPr lang="hr-HR" dirty="0"/>
              <a:t> </a:t>
            </a:r>
            <a:r>
              <a:rPr lang="hr-HR" dirty="0" err="1"/>
              <a:t>in</a:t>
            </a:r>
            <a:r>
              <a:rPr lang="hr-HR" dirty="0"/>
              <a:t> </a:t>
            </a:r>
            <a:r>
              <a:rPr lang="hr-HR" dirty="0" err="1"/>
              <a:t>administrative</a:t>
            </a:r>
            <a:r>
              <a:rPr lang="hr-HR" dirty="0"/>
              <a:t> </a:t>
            </a:r>
            <a:r>
              <a:rPr lang="hr-HR" dirty="0" err="1"/>
              <a:t>disputes</a:t>
            </a:r>
            <a:r>
              <a:rPr lang="hr-HR" dirty="0"/>
              <a:t>.</a:t>
            </a:r>
          </a:p>
          <a:p>
            <a:endParaRPr lang="en-US" dirty="0"/>
          </a:p>
        </p:txBody>
      </p:sp>
    </p:spTree>
    <p:extLst>
      <p:ext uri="{BB962C8B-B14F-4D97-AF65-F5344CB8AC3E}">
        <p14:creationId xmlns:p14="http://schemas.microsoft.com/office/powerpoint/2010/main" val="279125730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Accountability</a:t>
            </a:r>
            <a:endParaRPr lang="en-US" dirty="0"/>
          </a:p>
        </p:txBody>
      </p:sp>
      <p:sp>
        <p:nvSpPr>
          <p:cNvPr id="3" name="Content Placeholder 2"/>
          <p:cNvSpPr>
            <a:spLocks noGrp="1"/>
          </p:cNvSpPr>
          <p:nvPr>
            <p:ph idx="1"/>
          </p:nvPr>
        </p:nvSpPr>
        <p:spPr/>
        <p:txBody>
          <a:bodyPr/>
          <a:lstStyle/>
          <a:p>
            <a:r>
              <a:rPr lang="hr-HR" dirty="0" err="1"/>
              <a:t>Finally</a:t>
            </a:r>
            <a:r>
              <a:rPr lang="hr-HR" dirty="0"/>
              <a:t>, </a:t>
            </a:r>
            <a:r>
              <a:rPr lang="hr-HR" dirty="0" err="1"/>
              <a:t>if</a:t>
            </a:r>
            <a:r>
              <a:rPr lang="hr-HR" dirty="0"/>
              <a:t> </a:t>
            </a:r>
            <a:r>
              <a:rPr lang="hr-HR" dirty="0" err="1"/>
              <a:t>public</a:t>
            </a:r>
            <a:r>
              <a:rPr lang="hr-HR" dirty="0"/>
              <a:t> </a:t>
            </a:r>
            <a:r>
              <a:rPr lang="hr-HR" dirty="0" err="1"/>
              <a:t>authorities</a:t>
            </a:r>
            <a:r>
              <a:rPr lang="hr-HR" dirty="0"/>
              <a:t> </a:t>
            </a:r>
            <a:r>
              <a:rPr lang="hr-HR" dirty="0" err="1"/>
              <a:t>act</a:t>
            </a:r>
            <a:r>
              <a:rPr lang="hr-HR" dirty="0"/>
              <a:t> </a:t>
            </a:r>
            <a:r>
              <a:rPr lang="hr-HR" dirty="0" err="1"/>
              <a:t>unlawfully</a:t>
            </a:r>
            <a:r>
              <a:rPr lang="hr-HR" dirty="0"/>
              <a:t> </a:t>
            </a:r>
            <a:r>
              <a:rPr lang="hr-HR" dirty="0" err="1"/>
              <a:t>or</a:t>
            </a:r>
            <a:r>
              <a:rPr lang="hr-HR" dirty="0"/>
              <a:t> </a:t>
            </a:r>
            <a:r>
              <a:rPr lang="hr-HR" dirty="0" err="1"/>
              <a:t>in</a:t>
            </a:r>
            <a:r>
              <a:rPr lang="hr-HR" dirty="0"/>
              <a:t> </a:t>
            </a:r>
            <a:r>
              <a:rPr lang="hr-HR" dirty="0" err="1"/>
              <a:t>cases</a:t>
            </a:r>
            <a:r>
              <a:rPr lang="hr-HR" dirty="0"/>
              <a:t> </a:t>
            </a:r>
            <a:r>
              <a:rPr lang="hr-HR" dirty="0" err="1"/>
              <a:t>of</a:t>
            </a:r>
            <a:r>
              <a:rPr lang="hr-HR" dirty="0"/>
              <a:t> </a:t>
            </a:r>
            <a:r>
              <a:rPr lang="hr-HR" dirty="0" err="1"/>
              <a:t>wrongdoing</a:t>
            </a:r>
            <a:r>
              <a:rPr lang="hr-HR" dirty="0"/>
              <a:t>, </a:t>
            </a:r>
            <a:r>
              <a:rPr lang="hr-HR" dirty="0" err="1"/>
              <a:t>citizens</a:t>
            </a:r>
            <a:r>
              <a:rPr lang="hr-HR" dirty="0"/>
              <a:t> </a:t>
            </a:r>
            <a:r>
              <a:rPr lang="hr-HR" dirty="0" err="1"/>
              <a:t>or</a:t>
            </a:r>
            <a:r>
              <a:rPr lang="hr-HR" dirty="0"/>
              <a:t> </a:t>
            </a:r>
            <a:r>
              <a:rPr lang="hr-HR" dirty="0" err="1"/>
              <a:t>businesses</a:t>
            </a:r>
            <a:r>
              <a:rPr lang="hr-HR" dirty="0"/>
              <a:t> </a:t>
            </a:r>
            <a:r>
              <a:rPr lang="hr-HR" dirty="0" err="1"/>
              <a:t>who</a:t>
            </a:r>
            <a:r>
              <a:rPr lang="hr-HR" dirty="0"/>
              <a:t> </a:t>
            </a:r>
            <a:r>
              <a:rPr lang="hr-HR" dirty="0" err="1"/>
              <a:t>have</a:t>
            </a:r>
            <a:r>
              <a:rPr lang="hr-HR" dirty="0"/>
              <a:t> </a:t>
            </a:r>
            <a:r>
              <a:rPr lang="hr-HR" dirty="0" err="1"/>
              <a:t>suffered</a:t>
            </a:r>
            <a:r>
              <a:rPr lang="hr-HR" dirty="0"/>
              <a:t> </a:t>
            </a:r>
            <a:r>
              <a:rPr lang="hr-HR" dirty="0" err="1"/>
              <a:t>damage</a:t>
            </a:r>
            <a:r>
              <a:rPr lang="hr-HR" dirty="0"/>
              <a:t> are </a:t>
            </a:r>
            <a:r>
              <a:rPr lang="hr-HR" dirty="0" err="1"/>
              <a:t>able</a:t>
            </a:r>
            <a:r>
              <a:rPr lang="hr-HR" dirty="0"/>
              <a:t> to </a:t>
            </a:r>
            <a:r>
              <a:rPr lang="hr-HR" dirty="0" err="1"/>
              <a:t>seek</a:t>
            </a:r>
            <a:r>
              <a:rPr lang="hr-HR" dirty="0"/>
              <a:t> a fair </a:t>
            </a:r>
            <a:r>
              <a:rPr lang="hr-HR" b="1" dirty="0" err="1"/>
              <a:t>solution</a:t>
            </a:r>
            <a:r>
              <a:rPr lang="hr-HR" b="1" dirty="0"/>
              <a:t> </a:t>
            </a:r>
            <a:r>
              <a:rPr lang="hr-HR" b="1" dirty="0" err="1"/>
              <a:t>or</a:t>
            </a:r>
            <a:r>
              <a:rPr lang="hr-HR" b="1" dirty="0"/>
              <a:t> </a:t>
            </a:r>
            <a:r>
              <a:rPr lang="hr-HR" b="1" dirty="0" err="1"/>
              <a:t>ultimately</a:t>
            </a:r>
            <a:r>
              <a:rPr lang="hr-HR" b="1" dirty="0"/>
              <a:t> </a:t>
            </a:r>
            <a:r>
              <a:rPr lang="hr-HR" b="1" dirty="0" err="1"/>
              <a:t>can</a:t>
            </a:r>
            <a:r>
              <a:rPr lang="hr-HR" b="1" dirty="0"/>
              <a:t> </a:t>
            </a:r>
            <a:r>
              <a:rPr lang="hr-HR" b="1" dirty="0" err="1"/>
              <a:t>go</a:t>
            </a:r>
            <a:r>
              <a:rPr lang="hr-HR" b="1" dirty="0"/>
              <a:t> to </a:t>
            </a:r>
            <a:r>
              <a:rPr lang="hr-HR" b="1" dirty="0" err="1"/>
              <a:t>court</a:t>
            </a:r>
            <a:r>
              <a:rPr lang="hr-HR" b="1" dirty="0"/>
              <a:t> </a:t>
            </a:r>
            <a:r>
              <a:rPr lang="hr-HR" b="1" dirty="0" err="1"/>
              <a:t>and</a:t>
            </a:r>
            <a:r>
              <a:rPr lang="hr-HR" b="1" dirty="0"/>
              <a:t> </a:t>
            </a:r>
            <a:r>
              <a:rPr lang="hr-HR" b="1" dirty="0" err="1"/>
              <a:t>obtain</a:t>
            </a:r>
            <a:r>
              <a:rPr lang="hr-HR" b="1" dirty="0"/>
              <a:t> </a:t>
            </a:r>
            <a:r>
              <a:rPr lang="hr-HR" dirty="0" err="1"/>
              <a:t>compensation</a:t>
            </a:r>
            <a:r>
              <a:rPr lang="hr-HR" dirty="0"/>
              <a:t>.</a:t>
            </a:r>
          </a:p>
          <a:p>
            <a:endParaRPr lang="en-US" dirty="0"/>
          </a:p>
        </p:txBody>
      </p:sp>
    </p:spTree>
    <p:extLst>
      <p:ext uri="{BB962C8B-B14F-4D97-AF65-F5344CB8AC3E}">
        <p14:creationId xmlns:p14="http://schemas.microsoft.com/office/powerpoint/2010/main" val="47129841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b="1" dirty="0" err="1"/>
              <a:t>Public</a:t>
            </a:r>
            <a:r>
              <a:rPr lang="hr-HR" b="1" dirty="0"/>
              <a:t> </a:t>
            </a:r>
            <a:r>
              <a:rPr lang="hr-HR" b="1" dirty="0" err="1"/>
              <a:t>service</a:t>
            </a:r>
            <a:r>
              <a:rPr lang="hr-HR" b="1" dirty="0"/>
              <a:t> </a:t>
            </a:r>
            <a:r>
              <a:rPr lang="hr-HR" b="1" dirty="0" err="1"/>
              <a:t>and</a:t>
            </a:r>
            <a:r>
              <a:rPr lang="hr-HR" b="1" dirty="0"/>
              <a:t> human </a:t>
            </a:r>
            <a:r>
              <a:rPr lang="hr-HR" b="1" dirty="0" err="1"/>
              <a:t>resource</a:t>
            </a:r>
            <a:r>
              <a:rPr lang="hr-HR" b="1" dirty="0"/>
              <a:t> management</a:t>
            </a:r>
            <a:r>
              <a:rPr lang="hr-HR" dirty="0"/>
              <a:t/>
            </a:r>
            <a:br>
              <a:rPr lang="hr-HR" dirty="0"/>
            </a:br>
            <a:endParaRPr lang="en-US" dirty="0"/>
          </a:p>
        </p:txBody>
      </p:sp>
      <p:sp>
        <p:nvSpPr>
          <p:cNvPr id="3" name="Content Placeholder 2"/>
          <p:cNvSpPr>
            <a:spLocks noGrp="1"/>
          </p:cNvSpPr>
          <p:nvPr>
            <p:ph idx="1"/>
          </p:nvPr>
        </p:nvSpPr>
        <p:spPr/>
        <p:txBody>
          <a:bodyPr/>
          <a:lstStyle/>
          <a:p>
            <a:r>
              <a:rPr lang="hr-HR" dirty="0" err="1"/>
              <a:t>Public</a:t>
            </a:r>
            <a:r>
              <a:rPr lang="hr-HR" dirty="0"/>
              <a:t> </a:t>
            </a:r>
            <a:r>
              <a:rPr lang="hr-HR" dirty="0" err="1"/>
              <a:t>servants</a:t>
            </a:r>
            <a:r>
              <a:rPr lang="hr-HR" dirty="0"/>
              <a:t> are </a:t>
            </a:r>
            <a:r>
              <a:rPr lang="hr-HR" dirty="0" err="1"/>
              <a:t>the</a:t>
            </a:r>
            <a:r>
              <a:rPr lang="hr-HR" dirty="0"/>
              <a:t> </a:t>
            </a:r>
            <a:r>
              <a:rPr lang="hr-HR" dirty="0" err="1"/>
              <a:t>people</a:t>
            </a:r>
            <a:r>
              <a:rPr lang="hr-HR" dirty="0"/>
              <a:t> </a:t>
            </a:r>
            <a:r>
              <a:rPr lang="hr-HR" dirty="0" err="1"/>
              <a:t>who</a:t>
            </a:r>
            <a:r>
              <a:rPr lang="hr-HR" dirty="0"/>
              <a:t> </a:t>
            </a:r>
            <a:r>
              <a:rPr lang="hr-HR" dirty="0" err="1"/>
              <a:t>deliver</a:t>
            </a:r>
            <a:r>
              <a:rPr lang="hr-HR" dirty="0"/>
              <a:t> </a:t>
            </a:r>
            <a:r>
              <a:rPr lang="hr-HR" dirty="0" err="1"/>
              <a:t>the</a:t>
            </a:r>
            <a:r>
              <a:rPr lang="hr-HR" dirty="0"/>
              <a:t> </a:t>
            </a:r>
            <a:r>
              <a:rPr lang="hr-HR" dirty="0" err="1"/>
              <a:t>government’s</a:t>
            </a:r>
            <a:r>
              <a:rPr lang="hr-HR" dirty="0"/>
              <a:t> </a:t>
            </a:r>
            <a:r>
              <a:rPr lang="hr-HR" dirty="0" err="1"/>
              <a:t>priorities</a:t>
            </a:r>
            <a:r>
              <a:rPr lang="hr-HR" dirty="0"/>
              <a:t> </a:t>
            </a:r>
            <a:r>
              <a:rPr lang="hr-HR" dirty="0" err="1"/>
              <a:t>and</a:t>
            </a:r>
            <a:r>
              <a:rPr lang="hr-HR" dirty="0"/>
              <a:t> </a:t>
            </a:r>
            <a:r>
              <a:rPr lang="hr-HR" dirty="0" err="1"/>
              <a:t>public</a:t>
            </a:r>
            <a:r>
              <a:rPr lang="hr-HR" dirty="0"/>
              <a:t> </a:t>
            </a:r>
            <a:r>
              <a:rPr lang="hr-HR" dirty="0" err="1"/>
              <a:t>services</a:t>
            </a:r>
            <a:r>
              <a:rPr lang="hr-HR" dirty="0"/>
              <a:t> to </a:t>
            </a:r>
            <a:r>
              <a:rPr lang="hr-HR" dirty="0" err="1"/>
              <a:t>the</a:t>
            </a:r>
            <a:r>
              <a:rPr lang="hr-HR" dirty="0"/>
              <a:t> </a:t>
            </a:r>
            <a:r>
              <a:rPr lang="hr-HR" dirty="0" err="1"/>
              <a:t>citizens</a:t>
            </a:r>
            <a:r>
              <a:rPr lang="hr-HR" dirty="0"/>
              <a:t> </a:t>
            </a:r>
            <a:r>
              <a:rPr lang="hr-HR" dirty="0" err="1"/>
              <a:t>and</a:t>
            </a:r>
            <a:r>
              <a:rPr lang="hr-HR" dirty="0"/>
              <a:t> </a:t>
            </a:r>
            <a:r>
              <a:rPr lang="hr-HR" dirty="0" err="1"/>
              <a:t>businesses</a:t>
            </a:r>
            <a:r>
              <a:rPr lang="hr-HR" dirty="0"/>
              <a:t> </a:t>
            </a:r>
            <a:r>
              <a:rPr lang="hr-HR" dirty="0" err="1"/>
              <a:t>in</a:t>
            </a:r>
            <a:r>
              <a:rPr lang="hr-HR" dirty="0"/>
              <a:t> </a:t>
            </a:r>
            <a:r>
              <a:rPr lang="hr-HR" dirty="0" err="1"/>
              <a:t>their</a:t>
            </a:r>
            <a:r>
              <a:rPr lang="hr-HR" dirty="0"/>
              <a:t> </a:t>
            </a:r>
            <a:r>
              <a:rPr lang="hr-HR" dirty="0" err="1"/>
              <a:t>country</a:t>
            </a:r>
            <a:r>
              <a:rPr lang="hr-HR" dirty="0"/>
              <a:t>. </a:t>
            </a:r>
            <a:endParaRPr lang="hr-HR" dirty="0" smtClean="0"/>
          </a:p>
          <a:p>
            <a:r>
              <a:rPr lang="hr-HR" dirty="0" smtClean="0"/>
              <a:t>To </a:t>
            </a:r>
            <a:r>
              <a:rPr lang="hr-HR" dirty="0"/>
              <a:t>provide </a:t>
            </a:r>
            <a:r>
              <a:rPr lang="hr-HR" dirty="0" err="1"/>
              <a:t>good</a:t>
            </a:r>
            <a:r>
              <a:rPr lang="hr-HR" dirty="0"/>
              <a:t> </a:t>
            </a:r>
            <a:r>
              <a:rPr lang="hr-HR" dirty="0" err="1"/>
              <a:t>and</a:t>
            </a:r>
            <a:r>
              <a:rPr lang="hr-HR" dirty="0"/>
              <a:t> </a:t>
            </a:r>
            <a:r>
              <a:rPr lang="hr-HR" dirty="0" err="1"/>
              <a:t>continuous</a:t>
            </a:r>
            <a:r>
              <a:rPr lang="hr-HR" dirty="0"/>
              <a:t> </a:t>
            </a:r>
            <a:r>
              <a:rPr lang="hr-HR" dirty="0" err="1"/>
              <a:t>services</a:t>
            </a:r>
            <a:r>
              <a:rPr lang="hr-HR" dirty="0"/>
              <a:t>, </a:t>
            </a:r>
            <a:r>
              <a:rPr lang="hr-HR" dirty="0" err="1"/>
              <a:t>the</a:t>
            </a:r>
            <a:r>
              <a:rPr lang="hr-HR" dirty="0"/>
              <a:t> </a:t>
            </a:r>
            <a:r>
              <a:rPr lang="hr-HR" dirty="0" err="1"/>
              <a:t>main</a:t>
            </a:r>
            <a:r>
              <a:rPr lang="hr-HR" dirty="0"/>
              <a:t> </a:t>
            </a:r>
            <a:r>
              <a:rPr lang="hr-HR" dirty="0" err="1"/>
              <a:t>objective</a:t>
            </a:r>
            <a:r>
              <a:rPr lang="hr-HR" dirty="0"/>
              <a:t> </a:t>
            </a:r>
            <a:r>
              <a:rPr lang="hr-HR" dirty="0" err="1"/>
              <a:t>of</a:t>
            </a:r>
            <a:r>
              <a:rPr lang="hr-HR" dirty="0"/>
              <a:t> </a:t>
            </a:r>
            <a:r>
              <a:rPr lang="hr-HR" dirty="0" err="1"/>
              <a:t>every</a:t>
            </a:r>
            <a:r>
              <a:rPr lang="hr-HR" dirty="0"/>
              <a:t> </a:t>
            </a:r>
            <a:r>
              <a:rPr lang="hr-HR" dirty="0" err="1"/>
              <a:t>public</a:t>
            </a:r>
            <a:r>
              <a:rPr lang="hr-HR" dirty="0"/>
              <a:t> </a:t>
            </a:r>
            <a:r>
              <a:rPr lang="hr-HR" dirty="0" err="1"/>
              <a:t>servant</a:t>
            </a:r>
            <a:r>
              <a:rPr lang="hr-HR" dirty="0"/>
              <a:t> </a:t>
            </a:r>
            <a:r>
              <a:rPr lang="hr-HR" dirty="0" err="1"/>
              <a:t>should</a:t>
            </a:r>
            <a:r>
              <a:rPr lang="hr-HR" dirty="0"/>
              <a:t> </a:t>
            </a:r>
            <a:r>
              <a:rPr lang="hr-HR" dirty="0" err="1"/>
              <a:t>be</a:t>
            </a:r>
            <a:r>
              <a:rPr lang="hr-HR" dirty="0"/>
              <a:t> </a:t>
            </a:r>
            <a:r>
              <a:rPr lang="hr-HR" b="1" dirty="0" err="1"/>
              <a:t>professionalism</a:t>
            </a:r>
            <a:r>
              <a:rPr lang="hr-HR" dirty="0"/>
              <a:t>.</a:t>
            </a:r>
          </a:p>
          <a:p>
            <a:endParaRPr lang="en-US" dirty="0"/>
          </a:p>
        </p:txBody>
      </p:sp>
    </p:spTree>
    <p:extLst>
      <p:ext uri="{BB962C8B-B14F-4D97-AF65-F5344CB8AC3E}">
        <p14:creationId xmlns:p14="http://schemas.microsoft.com/office/powerpoint/2010/main" val="388105111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b="1" dirty="0" err="1"/>
              <a:t>Public</a:t>
            </a:r>
            <a:r>
              <a:rPr lang="hr-HR" b="1" dirty="0"/>
              <a:t> </a:t>
            </a:r>
            <a:r>
              <a:rPr lang="hr-HR" b="1" dirty="0" err="1"/>
              <a:t>service</a:t>
            </a:r>
            <a:r>
              <a:rPr lang="hr-HR" b="1" dirty="0"/>
              <a:t> </a:t>
            </a:r>
            <a:r>
              <a:rPr lang="hr-HR" b="1" dirty="0" err="1"/>
              <a:t>and</a:t>
            </a:r>
            <a:r>
              <a:rPr lang="hr-HR" b="1" dirty="0"/>
              <a:t> human </a:t>
            </a:r>
            <a:r>
              <a:rPr lang="hr-HR" b="1" dirty="0" err="1"/>
              <a:t>resource</a:t>
            </a:r>
            <a:r>
              <a:rPr lang="hr-HR" b="1" dirty="0"/>
              <a:t> management</a:t>
            </a:r>
            <a:r>
              <a:rPr lang="hr-HR" dirty="0"/>
              <a:t/>
            </a:r>
            <a:br>
              <a:rPr lang="hr-HR" dirty="0"/>
            </a:br>
            <a:endParaRPr lang="en-US" dirty="0"/>
          </a:p>
        </p:txBody>
      </p:sp>
      <p:sp>
        <p:nvSpPr>
          <p:cNvPr id="3" name="Content Placeholder 2"/>
          <p:cNvSpPr>
            <a:spLocks noGrp="1"/>
          </p:cNvSpPr>
          <p:nvPr>
            <p:ph idx="1"/>
          </p:nvPr>
        </p:nvSpPr>
        <p:spPr/>
        <p:txBody>
          <a:bodyPr/>
          <a:lstStyle/>
          <a:p>
            <a:r>
              <a:rPr lang="hr-HR" dirty="0"/>
              <a:t>In </a:t>
            </a:r>
            <a:r>
              <a:rPr lang="hr-HR" dirty="0" err="1"/>
              <a:t>order</a:t>
            </a:r>
            <a:r>
              <a:rPr lang="hr-HR" dirty="0"/>
              <a:t> to </a:t>
            </a:r>
            <a:r>
              <a:rPr lang="hr-HR" dirty="0" err="1"/>
              <a:t>have</a:t>
            </a:r>
            <a:r>
              <a:rPr lang="hr-HR" dirty="0"/>
              <a:t> </a:t>
            </a:r>
            <a:r>
              <a:rPr lang="hr-HR" dirty="0" err="1"/>
              <a:t>professional</a:t>
            </a:r>
            <a:r>
              <a:rPr lang="hr-HR" dirty="0"/>
              <a:t> </a:t>
            </a:r>
            <a:r>
              <a:rPr lang="hr-HR" dirty="0" err="1"/>
              <a:t>public</a:t>
            </a:r>
            <a:r>
              <a:rPr lang="hr-HR" dirty="0"/>
              <a:t> </a:t>
            </a:r>
            <a:r>
              <a:rPr lang="hr-HR" dirty="0" err="1"/>
              <a:t>servants</a:t>
            </a:r>
            <a:r>
              <a:rPr lang="hr-HR" dirty="0"/>
              <a:t>, </a:t>
            </a:r>
            <a:r>
              <a:rPr lang="hr-HR" dirty="0" err="1"/>
              <a:t>and</a:t>
            </a:r>
            <a:r>
              <a:rPr lang="hr-HR" dirty="0"/>
              <a:t> </a:t>
            </a:r>
            <a:r>
              <a:rPr lang="hr-HR" dirty="0" err="1"/>
              <a:t>high</a:t>
            </a:r>
            <a:r>
              <a:rPr lang="hr-HR" dirty="0"/>
              <a:t> </a:t>
            </a:r>
            <a:r>
              <a:rPr lang="hr-HR" dirty="0" err="1"/>
              <a:t>standards</a:t>
            </a:r>
            <a:r>
              <a:rPr lang="hr-HR" dirty="0"/>
              <a:t> </a:t>
            </a:r>
            <a:r>
              <a:rPr lang="hr-HR" dirty="0" err="1"/>
              <a:t>of</a:t>
            </a:r>
            <a:r>
              <a:rPr lang="hr-HR" dirty="0"/>
              <a:t> human </a:t>
            </a:r>
            <a:r>
              <a:rPr lang="hr-HR" dirty="0" err="1"/>
              <a:t>resource</a:t>
            </a:r>
            <a:r>
              <a:rPr lang="hr-HR" dirty="0"/>
              <a:t> management to </a:t>
            </a:r>
            <a:r>
              <a:rPr lang="hr-HR" dirty="0" err="1"/>
              <a:t>support</a:t>
            </a:r>
            <a:r>
              <a:rPr lang="hr-HR" dirty="0"/>
              <a:t> </a:t>
            </a:r>
            <a:r>
              <a:rPr lang="hr-HR" dirty="0" err="1"/>
              <a:t>them</a:t>
            </a:r>
            <a:r>
              <a:rPr lang="hr-HR" dirty="0"/>
              <a:t>, </a:t>
            </a:r>
            <a:r>
              <a:rPr lang="hr-HR" dirty="0" err="1"/>
              <a:t>several</a:t>
            </a:r>
            <a:r>
              <a:rPr lang="hr-HR" dirty="0"/>
              <a:t> </a:t>
            </a:r>
            <a:r>
              <a:rPr lang="hr-HR" dirty="0" err="1"/>
              <a:t>measures</a:t>
            </a:r>
            <a:r>
              <a:rPr lang="hr-HR" dirty="0"/>
              <a:t> </a:t>
            </a:r>
            <a:r>
              <a:rPr lang="hr-HR" dirty="0" err="1"/>
              <a:t>need</a:t>
            </a:r>
            <a:r>
              <a:rPr lang="hr-HR" dirty="0"/>
              <a:t> to </a:t>
            </a:r>
            <a:r>
              <a:rPr lang="hr-HR" dirty="0" err="1"/>
              <a:t>be</a:t>
            </a:r>
            <a:r>
              <a:rPr lang="hr-HR" dirty="0"/>
              <a:t> </a:t>
            </a:r>
            <a:r>
              <a:rPr lang="hr-HR" dirty="0" err="1"/>
              <a:t>taken</a:t>
            </a:r>
            <a:r>
              <a:rPr lang="hr-HR" dirty="0"/>
              <a:t> to </a:t>
            </a:r>
            <a:r>
              <a:rPr lang="hr-HR" dirty="0" err="1"/>
              <a:t>ensure</a:t>
            </a:r>
            <a:r>
              <a:rPr lang="hr-HR" dirty="0"/>
              <a:t> </a:t>
            </a:r>
            <a:r>
              <a:rPr lang="hr-HR" dirty="0" err="1"/>
              <a:t>their</a:t>
            </a:r>
            <a:r>
              <a:rPr lang="hr-HR" dirty="0"/>
              <a:t> </a:t>
            </a:r>
            <a:r>
              <a:rPr lang="hr-HR" dirty="0" err="1"/>
              <a:t>independence</a:t>
            </a:r>
            <a:r>
              <a:rPr lang="hr-HR" dirty="0" smtClean="0"/>
              <a:t>.</a:t>
            </a:r>
          </a:p>
          <a:p>
            <a:r>
              <a:rPr lang="hr-HR" dirty="0" smtClean="0"/>
              <a:t> </a:t>
            </a:r>
            <a:r>
              <a:rPr lang="hr-HR" b="1" dirty="0" err="1"/>
              <a:t>Merit-based</a:t>
            </a:r>
            <a:r>
              <a:rPr lang="hr-HR" b="1" dirty="0"/>
              <a:t> </a:t>
            </a:r>
            <a:r>
              <a:rPr lang="hr-HR" b="1" dirty="0" err="1"/>
              <a:t>recruitment</a:t>
            </a:r>
            <a:r>
              <a:rPr lang="hr-HR" dirty="0"/>
              <a:t>, </a:t>
            </a:r>
            <a:r>
              <a:rPr lang="hr-HR" b="1" dirty="0" err="1"/>
              <a:t>equal</a:t>
            </a:r>
            <a:r>
              <a:rPr lang="hr-HR" b="1" dirty="0"/>
              <a:t> </a:t>
            </a:r>
            <a:r>
              <a:rPr lang="hr-HR" b="1" dirty="0" err="1"/>
              <a:t>treatment</a:t>
            </a:r>
            <a:r>
              <a:rPr lang="hr-HR" dirty="0"/>
              <a:t> </a:t>
            </a:r>
            <a:r>
              <a:rPr lang="hr-HR" dirty="0" err="1"/>
              <a:t>of</a:t>
            </a:r>
            <a:r>
              <a:rPr lang="hr-HR" dirty="0"/>
              <a:t> civil </a:t>
            </a:r>
            <a:r>
              <a:rPr lang="hr-HR" dirty="0" err="1"/>
              <a:t>servants</a:t>
            </a:r>
            <a:r>
              <a:rPr lang="hr-HR" dirty="0"/>
              <a:t>, </a:t>
            </a:r>
            <a:r>
              <a:rPr lang="hr-HR" dirty="0" err="1"/>
              <a:t>and</a:t>
            </a:r>
            <a:r>
              <a:rPr lang="hr-HR" dirty="0"/>
              <a:t> </a:t>
            </a:r>
            <a:r>
              <a:rPr lang="hr-HR" b="1" dirty="0"/>
              <a:t>fair </a:t>
            </a:r>
            <a:r>
              <a:rPr lang="hr-HR" b="1" dirty="0" err="1"/>
              <a:t>and</a:t>
            </a:r>
            <a:r>
              <a:rPr lang="hr-HR" b="1" dirty="0"/>
              <a:t> transparent </a:t>
            </a:r>
            <a:r>
              <a:rPr lang="hr-HR" b="1" dirty="0" err="1"/>
              <a:t>remuneration</a:t>
            </a:r>
            <a:r>
              <a:rPr lang="hr-HR" dirty="0"/>
              <a:t> are </a:t>
            </a:r>
            <a:r>
              <a:rPr lang="hr-HR" dirty="0" err="1"/>
              <a:t>equally</a:t>
            </a:r>
            <a:r>
              <a:rPr lang="hr-HR" dirty="0"/>
              <a:t> </a:t>
            </a:r>
            <a:r>
              <a:rPr lang="hr-HR" dirty="0" err="1"/>
              <a:t>important</a:t>
            </a:r>
            <a:r>
              <a:rPr lang="hr-HR" dirty="0"/>
              <a:t>. </a:t>
            </a:r>
            <a:endParaRPr lang="en-US" dirty="0"/>
          </a:p>
        </p:txBody>
      </p:sp>
    </p:spTree>
    <p:extLst>
      <p:ext uri="{BB962C8B-B14F-4D97-AF65-F5344CB8AC3E}">
        <p14:creationId xmlns:p14="http://schemas.microsoft.com/office/powerpoint/2010/main" val="15780645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b="1" dirty="0" err="1"/>
              <a:t>Public</a:t>
            </a:r>
            <a:r>
              <a:rPr lang="hr-HR" b="1" dirty="0"/>
              <a:t> </a:t>
            </a:r>
            <a:r>
              <a:rPr lang="hr-HR" b="1" dirty="0" err="1"/>
              <a:t>service</a:t>
            </a:r>
            <a:r>
              <a:rPr lang="hr-HR" b="1" dirty="0"/>
              <a:t> </a:t>
            </a:r>
            <a:r>
              <a:rPr lang="hr-HR" b="1" dirty="0" err="1"/>
              <a:t>and</a:t>
            </a:r>
            <a:r>
              <a:rPr lang="hr-HR" b="1" dirty="0"/>
              <a:t> human </a:t>
            </a:r>
            <a:r>
              <a:rPr lang="hr-HR" b="1" dirty="0" err="1"/>
              <a:t>resource</a:t>
            </a:r>
            <a:r>
              <a:rPr lang="hr-HR" b="1" dirty="0"/>
              <a:t> management</a:t>
            </a:r>
            <a:r>
              <a:rPr lang="hr-HR" dirty="0"/>
              <a:t/>
            </a:r>
            <a:br>
              <a:rPr lang="hr-HR" dirty="0"/>
            </a:br>
            <a:endParaRPr lang="en-US" dirty="0"/>
          </a:p>
        </p:txBody>
      </p:sp>
      <p:sp>
        <p:nvSpPr>
          <p:cNvPr id="3" name="Content Placeholder 2"/>
          <p:cNvSpPr>
            <a:spLocks noGrp="1"/>
          </p:cNvSpPr>
          <p:nvPr>
            <p:ph idx="1"/>
          </p:nvPr>
        </p:nvSpPr>
        <p:spPr/>
        <p:txBody>
          <a:bodyPr/>
          <a:lstStyle/>
          <a:p>
            <a:r>
              <a:rPr lang="hr-HR" b="1" dirty="0"/>
              <a:t>Professional development </a:t>
            </a:r>
            <a:r>
              <a:rPr lang="hr-HR" dirty="0" err="1"/>
              <a:t>and</a:t>
            </a:r>
            <a:r>
              <a:rPr lang="hr-HR" dirty="0"/>
              <a:t> </a:t>
            </a:r>
            <a:r>
              <a:rPr lang="hr-HR" dirty="0" err="1"/>
              <a:t>training</a:t>
            </a:r>
            <a:r>
              <a:rPr lang="hr-HR" dirty="0"/>
              <a:t> </a:t>
            </a:r>
            <a:r>
              <a:rPr lang="hr-HR" dirty="0" err="1"/>
              <a:t>should</a:t>
            </a:r>
            <a:r>
              <a:rPr lang="hr-HR" dirty="0"/>
              <a:t> </a:t>
            </a:r>
            <a:r>
              <a:rPr lang="hr-HR" dirty="0" err="1"/>
              <a:t>be</a:t>
            </a:r>
            <a:r>
              <a:rPr lang="hr-HR" dirty="0"/>
              <a:t> </a:t>
            </a:r>
            <a:r>
              <a:rPr lang="hr-HR" dirty="0" err="1"/>
              <a:t>arranged</a:t>
            </a:r>
            <a:r>
              <a:rPr lang="hr-HR" dirty="0"/>
              <a:t> to </a:t>
            </a:r>
            <a:r>
              <a:rPr lang="hr-HR" dirty="0" err="1"/>
              <a:t>ensure</a:t>
            </a:r>
            <a:r>
              <a:rPr lang="hr-HR" dirty="0"/>
              <a:t> a </a:t>
            </a:r>
            <a:r>
              <a:rPr lang="hr-HR" dirty="0" err="1"/>
              <a:t>high</a:t>
            </a:r>
            <a:r>
              <a:rPr lang="hr-HR" dirty="0"/>
              <a:t> </a:t>
            </a:r>
            <a:r>
              <a:rPr lang="hr-HR" dirty="0" err="1"/>
              <a:t>level</a:t>
            </a:r>
            <a:r>
              <a:rPr lang="hr-HR" dirty="0"/>
              <a:t> </a:t>
            </a:r>
            <a:r>
              <a:rPr lang="hr-HR" dirty="0" err="1"/>
              <a:t>of</a:t>
            </a:r>
            <a:r>
              <a:rPr lang="hr-HR" dirty="0"/>
              <a:t> </a:t>
            </a:r>
            <a:r>
              <a:rPr lang="hr-HR" dirty="0" err="1"/>
              <a:t>competency</a:t>
            </a:r>
            <a:r>
              <a:rPr lang="hr-HR" dirty="0"/>
              <a:t> </a:t>
            </a:r>
            <a:r>
              <a:rPr lang="hr-HR" dirty="0" err="1"/>
              <a:t>of</a:t>
            </a:r>
            <a:r>
              <a:rPr lang="hr-HR" dirty="0"/>
              <a:t> </a:t>
            </a:r>
            <a:r>
              <a:rPr lang="hr-HR" dirty="0" err="1"/>
              <a:t>public</a:t>
            </a:r>
            <a:r>
              <a:rPr lang="hr-HR" dirty="0"/>
              <a:t> </a:t>
            </a:r>
            <a:r>
              <a:rPr lang="hr-HR" dirty="0" err="1"/>
              <a:t>servants</a:t>
            </a:r>
            <a:r>
              <a:rPr lang="hr-HR" dirty="0"/>
              <a:t> </a:t>
            </a:r>
            <a:r>
              <a:rPr lang="hr-HR" dirty="0" err="1"/>
              <a:t>and</a:t>
            </a:r>
            <a:r>
              <a:rPr lang="hr-HR" dirty="0"/>
              <a:t> to </a:t>
            </a:r>
            <a:r>
              <a:rPr lang="hr-HR" dirty="0" err="1"/>
              <a:t>support</a:t>
            </a:r>
            <a:r>
              <a:rPr lang="hr-HR" dirty="0"/>
              <a:t> </a:t>
            </a:r>
            <a:r>
              <a:rPr lang="hr-HR" dirty="0" err="1"/>
              <a:t>their</a:t>
            </a:r>
            <a:r>
              <a:rPr lang="hr-HR" dirty="0"/>
              <a:t> </a:t>
            </a:r>
            <a:r>
              <a:rPr lang="hr-HR" dirty="0" err="1"/>
              <a:t>ongoing</a:t>
            </a:r>
            <a:r>
              <a:rPr lang="hr-HR" dirty="0"/>
              <a:t> </a:t>
            </a:r>
            <a:r>
              <a:rPr lang="hr-HR" dirty="0" err="1"/>
              <a:t>skills</a:t>
            </a:r>
            <a:r>
              <a:rPr lang="hr-HR" dirty="0"/>
              <a:t> development. </a:t>
            </a:r>
            <a:endParaRPr lang="hr-HR" dirty="0" smtClean="0"/>
          </a:p>
          <a:p>
            <a:r>
              <a:rPr lang="hr-HR" dirty="0" err="1" smtClean="0"/>
              <a:t>Every</a:t>
            </a:r>
            <a:r>
              <a:rPr lang="hr-HR" dirty="0" smtClean="0"/>
              <a:t> </a:t>
            </a:r>
            <a:r>
              <a:rPr lang="hr-HR" dirty="0" err="1"/>
              <a:t>public</a:t>
            </a:r>
            <a:r>
              <a:rPr lang="hr-HR" dirty="0"/>
              <a:t> </a:t>
            </a:r>
            <a:r>
              <a:rPr lang="hr-HR" dirty="0" err="1"/>
              <a:t>servant</a:t>
            </a:r>
            <a:r>
              <a:rPr lang="hr-HR" dirty="0"/>
              <a:t> </a:t>
            </a:r>
            <a:r>
              <a:rPr lang="hr-HR" dirty="0" err="1"/>
              <a:t>also</a:t>
            </a:r>
            <a:r>
              <a:rPr lang="hr-HR" dirty="0"/>
              <a:t> </a:t>
            </a:r>
            <a:r>
              <a:rPr lang="hr-HR" dirty="0" err="1"/>
              <a:t>needs</a:t>
            </a:r>
            <a:r>
              <a:rPr lang="hr-HR" dirty="0"/>
              <a:t> to </a:t>
            </a:r>
            <a:r>
              <a:rPr lang="hr-HR" dirty="0" err="1"/>
              <a:t>be</a:t>
            </a:r>
            <a:r>
              <a:rPr lang="hr-HR" dirty="0"/>
              <a:t> </a:t>
            </a:r>
            <a:r>
              <a:rPr lang="hr-HR" dirty="0" err="1"/>
              <a:t>held</a:t>
            </a:r>
            <a:r>
              <a:rPr lang="hr-HR" dirty="0"/>
              <a:t> </a:t>
            </a:r>
            <a:r>
              <a:rPr lang="hr-HR" dirty="0" err="1"/>
              <a:t>accountable</a:t>
            </a:r>
            <a:r>
              <a:rPr lang="hr-HR" dirty="0"/>
              <a:t> for </a:t>
            </a:r>
            <a:r>
              <a:rPr lang="hr-HR" dirty="0" err="1"/>
              <a:t>what</a:t>
            </a:r>
            <a:r>
              <a:rPr lang="hr-HR" dirty="0"/>
              <a:t> </a:t>
            </a:r>
            <a:r>
              <a:rPr lang="hr-HR" dirty="0" err="1"/>
              <a:t>they</a:t>
            </a:r>
            <a:r>
              <a:rPr lang="hr-HR" dirty="0"/>
              <a:t> are </a:t>
            </a:r>
            <a:r>
              <a:rPr lang="hr-HR" dirty="0" err="1"/>
              <a:t>responsible</a:t>
            </a:r>
            <a:r>
              <a:rPr lang="hr-HR" dirty="0"/>
              <a:t>, </a:t>
            </a:r>
            <a:r>
              <a:rPr lang="hr-HR" dirty="0" err="1"/>
              <a:t>with</a:t>
            </a:r>
            <a:r>
              <a:rPr lang="hr-HR" dirty="0"/>
              <a:t> </a:t>
            </a:r>
            <a:r>
              <a:rPr lang="hr-HR" dirty="0" err="1"/>
              <a:t>clearly</a:t>
            </a:r>
            <a:r>
              <a:rPr lang="hr-HR" dirty="0"/>
              <a:t> </a:t>
            </a:r>
            <a:r>
              <a:rPr lang="hr-HR" dirty="0" err="1"/>
              <a:t>defined</a:t>
            </a:r>
            <a:r>
              <a:rPr lang="hr-HR" dirty="0"/>
              <a:t> </a:t>
            </a:r>
            <a:r>
              <a:rPr lang="hr-HR" dirty="0" err="1"/>
              <a:t>rights</a:t>
            </a:r>
            <a:r>
              <a:rPr lang="hr-HR" dirty="0"/>
              <a:t> </a:t>
            </a:r>
            <a:r>
              <a:rPr lang="hr-HR" dirty="0" err="1"/>
              <a:t>and</a:t>
            </a:r>
            <a:r>
              <a:rPr lang="hr-HR" dirty="0"/>
              <a:t> </a:t>
            </a:r>
            <a:r>
              <a:rPr lang="hr-HR" dirty="0" err="1"/>
              <a:t>obligations</a:t>
            </a:r>
            <a:r>
              <a:rPr lang="hr-HR" dirty="0"/>
              <a:t>.</a:t>
            </a:r>
          </a:p>
          <a:p>
            <a:endParaRPr lang="en-US" dirty="0"/>
          </a:p>
        </p:txBody>
      </p:sp>
    </p:spTree>
    <p:extLst>
      <p:ext uri="{BB962C8B-B14F-4D97-AF65-F5344CB8AC3E}">
        <p14:creationId xmlns:p14="http://schemas.microsoft.com/office/powerpoint/2010/main" val="375892304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err="1"/>
              <a:t>Policy</a:t>
            </a:r>
            <a:r>
              <a:rPr lang="hr-HR" b="1" dirty="0"/>
              <a:t> development </a:t>
            </a:r>
            <a:r>
              <a:rPr lang="hr-HR" b="1" dirty="0" err="1"/>
              <a:t>and</a:t>
            </a:r>
            <a:r>
              <a:rPr lang="hr-HR" b="1" dirty="0"/>
              <a:t> </a:t>
            </a:r>
            <a:r>
              <a:rPr lang="hr-HR" b="1" dirty="0" err="1"/>
              <a:t>co-ordination</a:t>
            </a:r>
            <a:r>
              <a:rPr lang="hr-HR" dirty="0"/>
              <a:t/>
            </a:r>
            <a:br>
              <a:rPr lang="hr-HR" dirty="0"/>
            </a:br>
            <a:endParaRPr lang="en-US" dirty="0"/>
          </a:p>
        </p:txBody>
      </p:sp>
      <p:sp>
        <p:nvSpPr>
          <p:cNvPr id="3" name="Content Placeholder 2"/>
          <p:cNvSpPr>
            <a:spLocks noGrp="1"/>
          </p:cNvSpPr>
          <p:nvPr>
            <p:ph idx="1"/>
          </p:nvPr>
        </p:nvSpPr>
        <p:spPr/>
        <p:txBody>
          <a:bodyPr/>
          <a:lstStyle/>
          <a:p>
            <a:r>
              <a:rPr lang="hr-HR" dirty="0" err="1"/>
              <a:t>Policies</a:t>
            </a:r>
            <a:r>
              <a:rPr lang="hr-HR" dirty="0"/>
              <a:t> are </a:t>
            </a:r>
            <a:r>
              <a:rPr lang="hr-HR" dirty="0" err="1"/>
              <a:t>the</a:t>
            </a:r>
            <a:r>
              <a:rPr lang="hr-HR" dirty="0"/>
              <a:t> </a:t>
            </a:r>
            <a:r>
              <a:rPr lang="hr-HR" dirty="0" err="1"/>
              <a:t>translation</a:t>
            </a:r>
            <a:r>
              <a:rPr lang="hr-HR" dirty="0"/>
              <a:t> </a:t>
            </a:r>
            <a:r>
              <a:rPr lang="hr-HR" dirty="0" err="1"/>
              <a:t>of</a:t>
            </a:r>
            <a:r>
              <a:rPr lang="hr-HR" dirty="0"/>
              <a:t> </a:t>
            </a:r>
            <a:r>
              <a:rPr lang="hr-HR" dirty="0" err="1"/>
              <a:t>ideas</a:t>
            </a:r>
            <a:r>
              <a:rPr lang="hr-HR" dirty="0"/>
              <a:t> </a:t>
            </a:r>
            <a:r>
              <a:rPr lang="hr-HR" dirty="0" err="1"/>
              <a:t>into</a:t>
            </a:r>
            <a:r>
              <a:rPr lang="hr-HR" dirty="0"/>
              <a:t> </a:t>
            </a:r>
            <a:r>
              <a:rPr lang="hr-HR" dirty="0" err="1"/>
              <a:t>efficient</a:t>
            </a:r>
            <a:r>
              <a:rPr lang="hr-HR" dirty="0"/>
              <a:t> </a:t>
            </a:r>
            <a:r>
              <a:rPr lang="hr-HR" dirty="0" err="1"/>
              <a:t>strategies</a:t>
            </a:r>
            <a:r>
              <a:rPr lang="hr-HR" dirty="0"/>
              <a:t> to </a:t>
            </a:r>
            <a:r>
              <a:rPr lang="hr-HR" dirty="0" err="1"/>
              <a:t>enable</a:t>
            </a:r>
            <a:r>
              <a:rPr lang="hr-HR" dirty="0"/>
              <a:t> a </a:t>
            </a:r>
            <a:r>
              <a:rPr lang="hr-HR" dirty="0" err="1"/>
              <a:t>government</a:t>
            </a:r>
            <a:r>
              <a:rPr lang="hr-HR" dirty="0"/>
              <a:t> to </a:t>
            </a:r>
            <a:r>
              <a:rPr lang="hr-HR" dirty="0" err="1"/>
              <a:t>achieve</a:t>
            </a:r>
            <a:r>
              <a:rPr lang="hr-HR" dirty="0"/>
              <a:t> </a:t>
            </a:r>
            <a:r>
              <a:rPr lang="hr-HR" dirty="0" err="1"/>
              <a:t>its</a:t>
            </a:r>
            <a:r>
              <a:rPr lang="hr-HR" dirty="0"/>
              <a:t> </a:t>
            </a:r>
            <a:r>
              <a:rPr lang="hr-HR" dirty="0" err="1"/>
              <a:t>objectives</a:t>
            </a:r>
            <a:r>
              <a:rPr lang="hr-HR" dirty="0"/>
              <a:t>. </a:t>
            </a:r>
            <a:endParaRPr lang="hr-HR" dirty="0" smtClean="0"/>
          </a:p>
          <a:p>
            <a:r>
              <a:rPr lang="hr-HR" dirty="0" err="1" smtClean="0"/>
              <a:t>They</a:t>
            </a:r>
            <a:r>
              <a:rPr lang="hr-HR" dirty="0" smtClean="0"/>
              <a:t> </a:t>
            </a:r>
            <a:r>
              <a:rPr lang="hr-HR" dirty="0" err="1"/>
              <a:t>create</a:t>
            </a:r>
            <a:r>
              <a:rPr lang="hr-HR" dirty="0"/>
              <a:t> </a:t>
            </a:r>
            <a:r>
              <a:rPr lang="hr-HR" dirty="0" err="1"/>
              <a:t>value</a:t>
            </a:r>
            <a:r>
              <a:rPr lang="hr-HR" dirty="0"/>
              <a:t> for </a:t>
            </a:r>
            <a:r>
              <a:rPr lang="hr-HR" dirty="0" err="1"/>
              <a:t>societies</a:t>
            </a:r>
            <a:r>
              <a:rPr lang="hr-HR" dirty="0"/>
              <a:t> at </a:t>
            </a:r>
            <a:r>
              <a:rPr lang="hr-HR" dirty="0" err="1"/>
              <a:t>large</a:t>
            </a:r>
            <a:r>
              <a:rPr lang="hr-HR" dirty="0"/>
              <a:t> </a:t>
            </a:r>
            <a:r>
              <a:rPr lang="hr-HR" dirty="0" err="1"/>
              <a:t>by</a:t>
            </a:r>
            <a:r>
              <a:rPr lang="hr-HR" dirty="0"/>
              <a:t> </a:t>
            </a:r>
            <a:r>
              <a:rPr lang="hr-HR" dirty="0" err="1"/>
              <a:t>building</a:t>
            </a:r>
            <a:r>
              <a:rPr lang="hr-HR" dirty="0"/>
              <a:t> </a:t>
            </a:r>
            <a:r>
              <a:rPr lang="hr-HR" dirty="0" err="1"/>
              <a:t>better</a:t>
            </a:r>
            <a:r>
              <a:rPr lang="hr-HR" dirty="0"/>
              <a:t> </a:t>
            </a:r>
            <a:r>
              <a:rPr lang="hr-HR" dirty="0" err="1"/>
              <a:t>environments</a:t>
            </a:r>
            <a:r>
              <a:rPr lang="hr-HR" dirty="0"/>
              <a:t> </a:t>
            </a:r>
            <a:r>
              <a:rPr lang="hr-HR" dirty="0" err="1"/>
              <a:t>in</a:t>
            </a:r>
            <a:r>
              <a:rPr lang="hr-HR" dirty="0"/>
              <a:t> </a:t>
            </a:r>
            <a:r>
              <a:rPr lang="hr-HR" dirty="0" err="1"/>
              <a:t>which</a:t>
            </a:r>
            <a:r>
              <a:rPr lang="hr-HR" dirty="0"/>
              <a:t> </a:t>
            </a:r>
            <a:r>
              <a:rPr lang="hr-HR" dirty="0" err="1"/>
              <a:t>the</a:t>
            </a:r>
            <a:r>
              <a:rPr lang="hr-HR" dirty="0"/>
              <a:t> </a:t>
            </a:r>
            <a:r>
              <a:rPr lang="hr-HR" dirty="0" err="1"/>
              <a:t>quality</a:t>
            </a:r>
            <a:r>
              <a:rPr lang="hr-HR" dirty="0"/>
              <a:t> </a:t>
            </a:r>
            <a:r>
              <a:rPr lang="hr-HR" dirty="0" err="1"/>
              <a:t>of</a:t>
            </a:r>
            <a:r>
              <a:rPr lang="hr-HR" dirty="0"/>
              <a:t> </a:t>
            </a:r>
            <a:r>
              <a:rPr lang="hr-HR" dirty="0" err="1"/>
              <a:t>life</a:t>
            </a:r>
            <a:r>
              <a:rPr lang="hr-HR" dirty="0"/>
              <a:t> </a:t>
            </a:r>
            <a:r>
              <a:rPr lang="hr-HR" dirty="0" err="1"/>
              <a:t>is</a:t>
            </a:r>
            <a:r>
              <a:rPr lang="hr-HR" dirty="0"/>
              <a:t> </a:t>
            </a:r>
            <a:r>
              <a:rPr lang="hr-HR" dirty="0" err="1"/>
              <a:t>improved</a:t>
            </a:r>
            <a:r>
              <a:rPr lang="hr-HR" dirty="0"/>
              <a:t> </a:t>
            </a:r>
            <a:r>
              <a:rPr lang="hr-HR" dirty="0" err="1"/>
              <a:t>and</a:t>
            </a:r>
            <a:r>
              <a:rPr lang="hr-HR" dirty="0"/>
              <a:t> </a:t>
            </a:r>
            <a:r>
              <a:rPr lang="hr-HR" dirty="0" err="1"/>
              <a:t>doing</a:t>
            </a:r>
            <a:r>
              <a:rPr lang="hr-HR" dirty="0"/>
              <a:t> </a:t>
            </a:r>
            <a:r>
              <a:rPr lang="hr-HR" dirty="0" err="1"/>
              <a:t>business</a:t>
            </a:r>
            <a:r>
              <a:rPr lang="hr-HR" dirty="0"/>
              <a:t> </a:t>
            </a:r>
            <a:r>
              <a:rPr lang="hr-HR" dirty="0" err="1"/>
              <a:t>becomes</a:t>
            </a:r>
            <a:r>
              <a:rPr lang="hr-HR" dirty="0"/>
              <a:t> </a:t>
            </a:r>
            <a:r>
              <a:rPr lang="hr-HR" dirty="0" err="1"/>
              <a:t>easier</a:t>
            </a:r>
            <a:r>
              <a:rPr lang="hr-HR" dirty="0"/>
              <a:t>. </a:t>
            </a:r>
            <a:endParaRPr lang="en-US" dirty="0"/>
          </a:p>
        </p:txBody>
      </p:sp>
    </p:spTree>
    <p:extLst>
      <p:ext uri="{BB962C8B-B14F-4D97-AF65-F5344CB8AC3E}">
        <p14:creationId xmlns:p14="http://schemas.microsoft.com/office/powerpoint/2010/main" val="15162842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Government</a:t>
            </a:r>
            <a:r>
              <a:rPr lang="hr-HR" dirty="0" smtClean="0"/>
              <a:t> </a:t>
            </a:r>
            <a:r>
              <a:rPr lang="hr-HR" dirty="0" err="1" smtClean="0"/>
              <a:t>reorganization</a:t>
            </a:r>
            <a:endParaRPr lang="en-US" dirty="0"/>
          </a:p>
        </p:txBody>
      </p:sp>
      <p:sp>
        <p:nvSpPr>
          <p:cNvPr id="3" name="Content Placeholder 2"/>
          <p:cNvSpPr>
            <a:spLocks noGrp="1"/>
          </p:cNvSpPr>
          <p:nvPr>
            <p:ph idx="1"/>
          </p:nvPr>
        </p:nvSpPr>
        <p:spPr/>
        <p:txBody>
          <a:bodyPr>
            <a:normAutofit/>
          </a:bodyPr>
          <a:lstStyle/>
          <a:p>
            <a:r>
              <a:rPr lang="en-GB" dirty="0"/>
              <a:t>The expression “government reorganization“ </a:t>
            </a:r>
            <a:r>
              <a:rPr lang="hr-HR" dirty="0"/>
              <a:t>-</a:t>
            </a:r>
            <a:r>
              <a:rPr lang="en-GB" dirty="0" smtClean="0"/>
              <a:t> </a:t>
            </a:r>
            <a:r>
              <a:rPr lang="en-GB" dirty="0"/>
              <a:t>neutral </a:t>
            </a:r>
            <a:endParaRPr lang="hr-HR" dirty="0"/>
          </a:p>
          <a:p>
            <a:r>
              <a:rPr lang="en-GB" dirty="0" smtClean="0"/>
              <a:t>It </a:t>
            </a:r>
            <a:r>
              <a:rPr lang="en-GB" dirty="0"/>
              <a:t>does not directly praise or condemn the old system as being good or not. </a:t>
            </a:r>
            <a:endParaRPr lang="hr-HR" dirty="0" smtClean="0"/>
          </a:p>
          <a:p>
            <a:r>
              <a:rPr lang="en-GB" dirty="0"/>
              <a:t>The emphasis is on the introduction of a different way of organizing government</a:t>
            </a:r>
            <a:endParaRPr lang="hr-HR" dirty="0" smtClean="0"/>
          </a:p>
          <a:p>
            <a:endParaRPr lang="en-US" dirty="0"/>
          </a:p>
        </p:txBody>
      </p:sp>
    </p:spTree>
    <p:extLst>
      <p:ext uri="{BB962C8B-B14F-4D97-AF65-F5344CB8AC3E}">
        <p14:creationId xmlns:p14="http://schemas.microsoft.com/office/powerpoint/2010/main" val="178499212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err="1"/>
              <a:t>Policy</a:t>
            </a:r>
            <a:r>
              <a:rPr lang="hr-HR" b="1" dirty="0"/>
              <a:t> development </a:t>
            </a:r>
            <a:r>
              <a:rPr lang="hr-HR" b="1" dirty="0" err="1"/>
              <a:t>and</a:t>
            </a:r>
            <a:r>
              <a:rPr lang="hr-HR" b="1" dirty="0"/>
              <a:t> </a:t>
            </a:r>
            <a:r>
              <a:rPr lang="hr-HR" b="1" dirty="0" err="1"/>
              <a:t>co-ordination</a:t>
            </a:r>
            <a:endParaRPr lang="en-US" dirty="0"/>
          </a:p>
        </p:txBody>
      </p:sp>
      <p:sp>
        <p:nvSpPr>
          <p:cNvPr id="3" name="Content Placeholder 2"/>
          <p:cNvSpPr>
            <a:spLocks noGrp="1"/>
          </p:cNvSpPr>
          <p:nvPr>
            <p:ph idx="1"/>
          </p:nvPr>
        </p:nvSpPr>
        <p:spPr/>
        <p:txBody>
          <a:bodyPr/>
          <a:lstStyle/>
          <a:p>
            <a:r>
              <a:rPr lang="hr-HR" dirty="0" err="1"/>
              <a:t>Such</a:t>
            </a:r>
            <a:r>
              <a:rPr lang="hr-HR" dirty="0"/>
              <a:t> </a:t>
            </a:r>
            <a:r>
              <a:rPr lang="hr-HR" dirty="0" err="1"/>
              <a:t>policies</a:t>
            </a:r>
            <a:r>
              <a:rPr lang="hr-HR" dirty="0"/>
              <a:t> are most </a:t>
            </a:r>
            <a:r>
              <a:rPr lang="hr-HR" dirty="0" err="1"/>
              <a:t>effectively</a:t>
            </a:r>
            <a:r>
              <a:rPr lang="hr-HR" dirty="0"/>
              <a:t> </a:t>
            </a:r>
            <a:r>
              <a:rPr lang="hr-HR" dirty="0" err="1"/>
              <a:t>developed</a:t>
            </a:r>
            <a:r>
              <a:rPr lang="hr-HR" dirty="0"/>
              <a:t> </a:t>
            </a:r>
            <a:r>
              <a:rPr lang="hr-HR" dirty="0" err="1"/>
              <a:t>and</a:t>
            </a:r>
            <a:r>
              <a:rPr lang="hr-HR" dirty="0"/>
              <a:t> </a:t>
            </a:r>
            <a:r>
              <a:rPr lang="hr-HR" dirty="0" err="1"/>
              <a:t>implemented</a:t>
            </a:r>
            <a:r>
              <a:rPr lang="hr-HR" dirty="0"/>
              <a:t> </a:t>
            </a:r>
            <a:r>
              <a:rPr lang="hr-HR" dirty="0" err="1"/>
              <a:t>when</a:t>
            </a:r>
            <a:r>
              <a:rPr lang="hr-HR" dirty="0"/>
              <a:t> </a:t>
            </a:r>
            <a:r>
              <a:rPr lang="hr-HR" dirty="0" err="1"/>
              <a:t>there</a:t>
            </a:r>
            <a:r>
              <a:rPr lang="hr-HR" dirty="0"/>
              <a:t> </a:t>
            </a:r>
            <a:r>
              <a:rPr lang="hr-HR" dirty="0" err="1"/>
              <a:t>is</a:t>
            </a:r>
            <a:r>
              <a:rPr lang="hr-HR" dirty="0"/>
              <a:t> a </a:t>
            </a:r>
            <a:r>
              <a:rPr lang="hr-HR" dirty="0" err="1"/>
              <a:t>well-organised</a:t>
            </a:r>
            <a:r>
              <a:rPr lang="hr-HR" dirty="0"/>
              <a:t>, </a:t>
            </a:r>
            <a:r>
              <a:rPr lang="hr-HR" dirty="0" err="1"/>
              <a:t>co-ordinated</a:t>
            </a:r>
            <a:r>
              <a:rPr lang="hr-HR" dirty="0"/>
              <a:t>, </a:t>
            </a:r>
            <a:r>
              <a:rPr lang="hr-HR" dirty="0" err="1"/>
              <a:t>consistent</a:t>
            </a:r>
            <a:r>
              <a:rPr lang="hr-HR" dirty="0"/>
              <a:t> </a:t>
            </a:r>
            <a:r>
              <a:rPr lang="hr-HR" dirty="0" err="1"/>
              <a:t>and</a:t>
            </a:r>
            <a:r>
              <a:rPr lang="hr-HR" dirty="0"/>
              <a:t> </a:t>
            </a:r>
            <a:r>
              <a:rPr lang="hr-HR" dirty="0" err="1"/>
              <a:t>competent</a:t>
            </a:r>
            <a:r>
              <a:rPr lang="hr-HR" dirty="0"/>
              <a:t> </a:t>
            </a:r>
            <a:r>
              <a:rPr lang="hr-HR" dirty="0" err="1"/>
              <a:t>policy-making</a:t>
            </a:r>
            <a:r>
              <a:rPr lang="hr-HR" dirty="0"/>
              <a:t> system. </a:t>
            </a:r>
            <a:endParaRPr lang="hr-HR" dirty="0" smtClean="0"/>
          </a:p>
          <a:p>
            <a:r>
              <a:rPr lang="hr-HR" dirty="0" err="1" smtClean="0"/>
              <a:t>The</a:t>
            </a:r>
            <a:r>
              <a:rPr lang="hr-HR" dirty="0" smtClean="0"/>
              <a:t> </a:t>
            </a:r>
            <a:r>
              <a:rPr lang="hr-HR" dirty="0" err="1"/>
              <a:t>roles</a:t>
            </a:r>
            <a:r>
              <a:rPr lang="hr-HR" dirty="0"/>
              <a:t> </a:t>
            </a:r>
            <a:r>
              <a:rPr lang="hr-HR" dirty="0" err="1"/>
              <a:t>of</a:t>
            </a:r>
            <a:r>
              <a:rPr lang="hr-HR" dirty="0"/>
              <a:t> </a:t>
            </a:r>
            <a:r>
              <a:rPr lang="hr-HR" dirty="0" err="1"/>
              <a:t>the</a:t>
            </a:r>
            <a:r>
              <a:rPr lang="hr-HR" dirty="0"/>
              <a:t> </a:t>
            </a:r>
            <a:r>
              <a:rPr lang="hr-HR" dirty="0" err="1"/>
              <a:t>different</a:t>
            </a:r>
            <a:r>
              <a:rPr lang="hr-HR" dirty="0"/>
              <a:t> </a:t>
            </a:r>
            <a:r>
              <a:rPr lang="hr-HR" dirty="0" err="1"/>
              <a:t>institutions</a:t>
            </a:r>
            <a:r>
              <a:rPr lang="hr-HR" dirty="0"/>
              <a:t> </a:t>
            </a:r>
            <a:r>
              <a:rPr lang="hr-HR" dirty="0" err="1"/>
              <a:t>should</a:t>
            </a:r>
            <a:r>
              <a:rPr lang="hr-HR" dirty="0"/>
              <a:t> </a:t>
            </a:r>
            <a:r>
              <a:rPr lang="hr-HR" dirty="0" err="1"/>
              <a:t>be</a:t>
            </a:r>
            <a:r>
              <a:rPr lang="hr-HR" dirty="0"/>
              <a:t> </a:t>
            </a:r>
            <a:r>
              <a:rPr lang="hr-HR" dirty="0" err="1"/>
              <a:t>clearly</a:t>
            </a:r>
            <a:r>
              <a:rPr lang="hr-HR" dirty="0"/>
              <a:t> </a:t>
            </a:r>
            <a:r>
              <a:rPr lang="hr-HR" dirty="0" err="1"/>
              <a:t>defined</a:t>
            </a:r>
            <a:r>
              <a:rPr lang="hr-HR" dirty="0"/>
              <a:t> </a:t>
            </a:r>
            <a:r>
              <a:rPr lang="hr-HR" dirty="0" err="1"/>
              <a:t>so</a:t>
            </a:r>
            <a:r>
              <a:rPr lang="hr-HR" dirty="0"/>
              <a:t> as to </a:t>
            </a:r>
            <a:r>
              <a:rPr lang="hr-HR" dirty="0" err="1"/>
              <a:t>avoid</a:t>
            </a:r>
            <a:r>
              <a:rPr lang="hr-HR" dirty="0"/>
              <a:t> </a:t>
            </a:r>
            <a:r>
              <a:rPr lang="hr-HR" dirty="0" err="1"/>
              <a:t>overlapping</a:t>
            </a:r>
            <a:r>
              <a:rPr lang="hr-HR" dirty="0"/>
              <a:t> </a:t>
            </a:r>
            <a:r>
              <a:rPr lang="hr-HR" dirty="0" err="1"/>
              <a:t>or</a:t>
            </a:r>
            <a:r>
              <a:rPr lang="hr-HR" dirty="0"/>
              <a:t> </a:t>
            </a:r>
            <a:r>
              <a:rPr lang="hr-HR" dirty="0" err="1"/>
              <a:t>fragmentation</a:t>
            </a:r>
            <a:r>
              <a:rPr lang="hr-HR" dirty="0"/>
              <a:t>.</a:t>
            </a:r>
          </a:p>
          <a:p>
            <a:endParaRPr lang="en-US" dirty="0"/>
          </a:p>
        </p:txBody>
      </p:sp>
    </p:spTree>
    <p:extLst>
      <p:ext uri="{BB962C8B-B14F-4D97-AF65-F5344CB8AC3E}">
        <p14:creationId xmlns:p14="http://schemas.microsoft.com/office/powerpoint/2010/main" val="43070522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err="1"/>
              <a:t>Policy</a:t>
            </a:r>
            <a:r>
              <a:rPr lang="hr-HR" b="1" dirty="0"/>
              <a:t> development </a:t>
            </a:r>
            <a:r>
              <a:rPr lang="hr-HR" b="1" dirty="0" err="1"/>
              <a:t>and</a:t>
            </a:r>
            <a:r>
              <a:rPr lang="hr-HR" b="1" dirty="0"/>
              <a:t> </a:t>
            </a:r>
            <a:r>
              <a:rPr lang="hr-HR" b="1" dirty="0" err="1"/>
              <a:t>co-ordination</a:t>
            </a:r>
            <a:endParaRPr lang="en-US" dirty="0"/>
          </a:p>
        </p:txBody>
      </p:sp>
      <p:sp>
        <p:nvSpPr>
          <p:cNvPr id="3" name="Content Placeholder 2"/>
          <p:cNvSpPr>
            <a:spLocks noGrp="1"/>
          </p:cNvSpPr>
          <p:nvPr>
            <p:ph idx="1"/>
          </p:nvPr>
        </p:nvSpPr>
        <p:spPr/>
        <p:txBody>
          <a:bodyPr/>
          <a:lstStyle/>
          <a:p>
            <a:r>
              <a:rPr lang="hr-HR" dirty="0" err="1"/>
              <a:t>Policymaking</a:t>
            </a:r>
            <a:r>
              <a:rPr lang="hr-HR" dirty="0"/>
              <a:t> must </a:t>
            </a:r>
            <a:r>
              <a:rPr lang="hr-HR" dirty="0" err="1"/>
              <a:t>be</a:t>
            </a:r>
            <a:r>
              <a:rPr lang="hr-HR" dirty="0"/>
              <a:t> </a:t>
            </a:r>
            <a:r>
              <a:rPr lang="hr-HR" b="1" dirty="0" err="1"/>
              <a:t>inclusive</a:t>
            </a:r>
            <a:r>
              <a:rPr lang="hr-HR" dirty="0"/>
              <a:t> </a:t>
            </a:r>
            <a:r>
              <a:rPr lang="hr-HR" dirty="0" err="1"/>
              <a:t>and</a:t>
            </a:r>
            <a:r>
              <a:rPr lang="hr-HR" dirty="0"/>
              <a:t> </a:t>
            </a:r>
            <a:r>
              <a:rPr lang="hr-HR" dirty="0" err="1"/>
              <a:t>rely</a:t>
            </a:r>
            <a:r>
              <a:rPr lang="hr-HR" dirty="0"/>
              <a:t> on </a:t>
            </a:r>
            <a:r>
              <a:rPr lang="hr-HR" dirty="0" err="1"/>
              <a:t>evidence</a:t>
            </a:r>
            <a:r>
              <a:rPr lang="hr-HR" dirty="0"/>
              <a:t> </a:t>
            </a:r>
            <a:r>
              <a:rPr lang="hr-HR" dirty="0" err="1"/>
              <a:t>so</a:t>
            </a:r>
            <a:r>
              <a:rPr lang="hr-HR" dirty="0"/>
              <a:t> </a:t>
            </a:r>
            <a:r>
              <a:rPr lang="hr-HR" dirty="0" err="1"/>
              <a:t>that</a:t>
            </a:r>
            <a:r>
              <a:rPr lang="hr-HR" dirty="0"/>
              <a:t> </a:t>
            </a:r>
            <a:r>
              <a:rPr lang="hr-HR" dirty="0" err="1"/>
              <a:t>the</a:t>
            </a:r>
            <a:r>
              <a:rPr lang="hr-HR" dirty="0"/>
              <a:t> </a:t>
            </a:r>
            <a:r>
              <a:rPr lang="hr-HR" dirty="0" err="1"/>
              <a:t>creation</a:t>
            </a:r>
            <a:r>
              <a:rPr lang="hr-HR" dirty="0"/>
              <a:t> </a:t>
            </a:r>
            <a:r>
              <a:rPr lang="hr-HR" dirty="0" err="1"/>
              <a:t>of</a:t>
            </a:r>
            <a:r>
              <a:rPr lang="hr-HR" dirty="0"/>
              <a:t> a </a:t>
            </a:r>
            <a:r>
              <a:rPr lang="hr-HR" dirty="0" err="1"/>
              <a:t>new</a:t>
            </a:r>
            <a:r>
              <a:rPr lang="hr-HR" dirty="0"/>
              <a:t> </a:t>
            </a:r>
            <a:r>
              <a:rPr lang="hr-HR" dirty="0" err="1"/>
              <a:t>policy</a:t>
            </a:r>
            <a:r>
              <a:rPr lang="hr-HR" dirty="0"/>
              <a:t> </a:t>
            </a:r>
            <a:r>
              <a:rPr lang="hr-HR" dirty="0" err="1"/>
              <a:t>achieves</a:t>
            </a:r>
            <a:r>
              <a:rPr lang="hr-HR" dirty="0"/>
              <a:t> </a:t>
            </a:r>
            <a:r>
              <a:rPr lang="hr-HR" dirty="0" err="1"/>
              <a:t>the</a:t>
            </a:r>
            <a:r>
              <a:rPr lang="hr-HR" dirty="0"/>
              <a:t> </a:t>
            </a:r>
            <a:r>
              <a:rPr lang="hr-HR" dirty="0" err="1"/>
              <a:t>intended</a:t>
            </a:r>
            <a:r>
              <a:rPr lang="hr-HR" dirty="0"/>
              <a:t> </a:t>
            </a:r>
            <a:r>
              <a:rPr lang="hr-HR" dirty="0" err="1"/>
              <a:t>objective</a:t>
            </a:r>
            <a:r>
              <a:rPr lang="hr-HR" dirty="0"/>
              <a:t>. </a:t>
            </a:r>
            <a:endParaRPr lang="hr-HR" dirty="0" smtClean="0"/>
          </a:p>
          <a:p>
            <a:r>
              <a:rPr lang="hr-HR" dirty="0" err="1" smtClean="0"/>
              <a:t>Using</a:t>
            </a:r>
            <a:r>
              <a:rPr lang="hr-HR" dirty="0" smtClean="0"/>
              <a:t> </a:t>
            </a:r>
            <a:r>
              <a:rPr lang="hr-HR" dirty="0" err="1"/>
              <a:t>relevant</a:t>
            </a:r>
            <a:r>
              <a:rPr lang="hr-HR" dirty="0"/>
              <a:t> data, </a:t>
            </a:r>
            <a:r>
              <a:rPr lang="hr-HR" dirty="0" err="1"/>
              <a:t>analysing</a:t>
            </a:r>
            <a:r>
              <a:rPr lang="hr-HR" dirty="0"/>
              <a:t> </a:t>
            </a:r>
            <a:r>
              <a:rPr lang="hr-HR" dirty="0" err="1"/>
              <a:t>likely</a:t>
            </a:r>
            <a:r>
              <a:rPr lang="hr-HR" dirty="0"/>
              <a:t> </a:t>
            </a:r>
            <a:r>
              <a:rPr lang="hr-HR" dirty="0" err="1"/>
              <a:t>impacts</a:t>
            </a:r>
            <a:r>
              <a:rPr lang="hr-HR" dirty="0"/>
              <a:t> </a:t>
            </a:r>
            <a:r>
              <a:rPr lang="hr-HR" dirty="0" err="1"/>
              <a:t>and</a:t>
            </a:r>
            <a:r>
              <a:rPr lang="hr-HR" b="1" dirty="0"/>
              <a:t> </a:t>
            </a:r>
            <a:r>
              <a:rPr lang="hr-HR" dirty="0" err="1"/>
              <a:t>engaging</a:t>
            </a:r>
            <a:r>
              <a:rPr lang="hr-HR" b="1" dirty="0"/>
              <a:t> </a:t>
            </a:r>
            <a:r>
              <a:rPr lang="hr-HR" dirty="0" err="1"/>
              <a:t>those</a:t>
            </a:r>
            <a:r>
              <a:rPr lang="hr-HR" dirty="0"/>
              <a:t> </a:t>
            </a:r>
            <a:r>
              <a:rPr lang="hr-HR" dirty="0" err="1"/>
              <a:t>affected</a:t>
            </a:r>
            <a:r>
              <a:rPr lang="hr-HR" dirty="0"/>
              <a:t> </a:t>
            </a:r>
            <a:r>
              <a:rPr lang="hr-HR" dirty="0" err="1"/>
              <a:t>is</a:t>
            </a:r>
            <a:r>
              <a:rPr lang="hr-HR" dirty="0"/>
              <a:t> </a:t>
            </a:r>
            <a:r>
              <a:rPr lang="hr-HR" dirty="0" err="1"/>
              <a:t>the</a:t>
            </a:r>
            <a:r>
              <a:rPr lang="hr-HR" dirty="0"/>
              <a:t> </a:t>
            </a:r>
            <a:r>
              <a:rPr lang="hr-HR" dirty="0" err="1"/>
              <a:t>best</a:t>
            </a:r>
            <a:r>
              <a:rPr lang="hr-HR" dirty="0"/>
              <a:t> </a:t>
            </a:r>
            <a:r>
              <a:rPr lang="hr-HR" dirty="0" err="1"/>
              <a:t>way</a:t>
            </a:r>
            <a:r>
              <a:rPr lang="hr-HR" dirty="0"/>
              <a:t> to </a:t>
            </a:r>
            <a:r>
              <a:rPr lang="hr-HR" dirty="0" err="1"/>
              <a:t>ensure</a:t>
            </a:r>
            <a:r>
              <a:rPr lang="hr-HR" dirty="0"/>
              <a:t> </a:t>
            </a:r>
            <a:r>
              <a:rPr lang="hr-HR" dirty="0" err="1"/>
              <a:t>that</a:t>
            </a:r>
            <a:r>
              <a:rPr lang="hr-HR" dirty="0"/>
              <a:t> </a:t>
            </a:r>
            <a:r>
              <a:rPr lang="hr-HR" dirty="0" err="1"/>
              <a:t>policy</a:t>
            </a:r>
            <a:r>
              <a:rPr lang="hr-HR" dirty="0"/>
              <a:t> </a:t>
            </a:r>
            <a:r>
              <a:rPr lang="hr-HR" dirty="0" err="1"/>
              <a:t>decisions</a:t>
            </a:r>
            <a:r>
              <a:rPr lang="hr-HR" dirty="0"/>
              <a:t> are </a:t>
            </a:r>
            <a:r>
              <a:rPr lang="hr-HR" dirty="0" err="1"/>
              <a:t>relevant</a:t>
            </a:r>
            <a:r>
              <a:rPr lang="hr-HR" dirty="0"/>
              <a:t> </a:t>
            </a:r>
            <a:r>
              <a:rPr lang="hr-HR" dirty="0" err="1"/>
              <a:t>and</a:t>
            </a:r>
            <a:r>
              <a:rPr lang="hr-HR" dirty="0"/>
              <a:t> </a:t>
            </a:r>
            <a:r>
              <a:rPr lang="hr-HR" dirty="0" err="1"/>
              <a:t>applicable</a:t>
            </a:r>
            <a:r>
              <a:rPr lang="hr-HR" dirty="0"/>
              <a:t>, as </a:t>
            </a:r>
            <a:r>
              <a:rPr lang="hr-HR" dirty="0" err="1"/>
              <a:t>well</a:t>
            </a:r>
            <a:r>
              <a:rPr lang="hr-HR" dirty="0"/>
              <a:t> as </a:t>
            </a:r>
            <a:r>
              <a:rPr lang="hr-HR" dirty="0" err="1"/>
              <a:t>understandable</a:t>
            </a:r>
            <a:r>
              <a:rPr lang="hr-HR" dirty="0"/>
              <a:t> for </a:t>
            </a:r>
            <a:r>
              <a:rPr lang="hr-HR" dirty="0" err="1"/>
              <a:t>citizens</a:t>
            </a:r>
            <a:r>
              <a:rPr lang="hr-HR" dirty="0"/>
              <a:t> </a:t>
            </a:r>
            <a:r>
              <a:rPr lang="hr-HR" dirty="0" err="1"/>
              <a:t>and</a:t>
            </a:r>
            <a:r>
              <a:rPr lang="hr-HR" dirty="0"/>
              <a:t> </a:t>
            </a:r>
            <a:r>
              <a:rPr lang="hr-HR" dirty="0" err="1"/>
              <a:t>businesses</a:t>
            </a:r>
            <a:r>
              <a:rPr lang="hr-HR" dirty="0"/>
              <a:t>.</a:t>
            </a:r>
          </a:p>
          <a:p>
            <a:endParaRPr lang="en-US" dirty="0"/>
          </a:p>
        </p:txBody>
      </p:sp>
    </p:spTree>
    <p:extLst>
      <p:ext uri="{BB962C8B-B14F-4D97-AF65-F5344CB8AC3E}">
        <p14:creationId xmlns:p14="http://schemas.microsoft.com/office/powerpoint/2010/main" val="281352894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err="1"/>
              <a:t>Policy</a:t>
            </a:r>
            <a:r>
              <a:rPr lang="hr-HR" b="1" dirty="0"/>
              <a:t> development </a:t>
            </a:r>
            <a:r>
              <a:rPr lang="hr-HR" b="1" dirty="0" err="1"/>
              <a:t>and</a:t>
            </a:r>
            <a:r>
              <a:rPr lang="hr-HR" b="1" dirty="0"/>
              <a:t> </a:t>
            </a:r>
            <a:r>
              <a:rPr lang="hr-HR" b="1" dirty="0" err="1"/>
              <a:t>co-ordination</a:t>
            </a:r>
            <a:endParaRPr lang="en-US" dirty="0"/>
          </a:p>
        </p:txBody>
      </p:sp>
      <p:sp>
        <p:nvSpPr>
          <p:cNvPr id="3" name="Content Placeholder 2"/>
          <p:cNvSpPr>
            <a:spLocks noGrp="1"/>
          </p:cNvSpPr>
          <p:nvPr>
            <p:ph idx="1"/>
          </p:nvPr>
        </p:nvSpPr>
        <p:spPr/>
        <p:txBody>
          <a:bodyPr/>
          <a:lstStyle/>
          <a:p>
            <a:r>
              <a:rPr lang="hr-HR" dirty="0" err="1"/>
              <a:t>While</a:t>
            </a:r>
            <a:r>
              <a:rPr lang="hr-HR" dirty="0"/>
              <a:t> </a:t>
            </a:r>
            <a:r>
              <a:rPr lang="hr-HR" dirty="0" err="1"/>
              <a:t>creating</a:t>
            </a:r>
            <a:r>
              <a:rPr lang="hr-HR" dirty="0"/>
              <a:t> </a:t>
            </a:r>
            <a:r>
              <a:rPr lang="hr-HR" dirty="0" err="1"/>
              <a:t>new</a:t>
            </a:r>
            <a:r>
              <a:rPr lang="hr-HR" dirty="0"/>
              <a:t> </a:t>
            </a:r>
            <a:r>
              <a:rPr lang="hr-HR" dirty="0" err="1"/>
              <a:t>policies</a:t>
            </a:r>
            <a:r>
              <a:rPr lang="hr-HR" dirty="0"/>
              <a:t> </a:t>
            </a:r>
            <a:r>
              <a:rPr lang="hr-HR" dirty="0" err="1"/>
              <a:t>or</a:t>
            </a:r>
            <a:r>
              <a:rPr lang="hr-HR" dirty="0"/>
              <a:t> </a:t>
            </a:r>
            <a:r>
              <a:rPr lang="hr-HR" dirty="0" err="1"/>
              <a:t>changing</a:t>
            </a:r>
            <a:r>
              <a:rPr lang="hr-HR" dirty="0"/>
              <a:t> </a:t>
            </a:r>
            <a:r>
              <a:rPr lang="hr-HR" dirty="0" err="1"/>
              <a:t>the</a:t>
            </a:r>
            <a:r>
              <a:rPr lang="hr-HR" dirty="0"/>
              <a:t> </a:t>
            </a:r>
            <a:r>
              <a:rPr lang="hr-HR" dirty="0" err="1"/>
              <a:t>existing</a:t>
            </a:r>
            <a:r>
              <a:rPr lang="hr-HR" dirty="0"/>
              <a:t> </a:t>
            </a:r>
            <a:r>
              <a:rPr lang="hr-HR" dirty="0" err="1"/>
              <a:t>ones</a:t>
            </a:r>
            <a:r>
              <a:rPr lang="hr-HR" dirty="0"/>
              <a:t>, </a:t>
            </a:r>
            <a:r>
              <a:rPr lang="hr-HR" dirty="0" err="1"/>
              <a:t>decision</a:t>
            </a:r>
            <a:r>
              <a:rPr lang="hr-HR" dirty="0"/>
              <a:t> </a:t>
            </a:r>
            <a:r>
              <a:rPr lang="hr-HR" dirty="0" err="1"/>
              <a:t>makers</a:t>
            </a:r>
            <a:r>
              <a:rPr lang="hr-HR" dirty="0"/>
              <a:t> </a:t>
            </a:r>
            <a:r>
              <a:rPr lang="hr-HR" dirty="0" err="1"/>
              <a:t>should</a:t>
            </a:r>
            <a:r>
              <a:rPr lang="hr-HR" dirty="0"/>
              <a:t> take </a:t>
            </a:r>
            <a:r>
              <a:rPr lang="hr-HR" dirty="0" err="1"/>
              <a:t>into</a:t>
            </a:r>
            <a:r>
              <a:rPr lang="hr-HR" dirty="0"/>
              <a:t> </a:t>
            </a:r>
            <a:r>
              <a:rPr lang="hr-HR" dirty="0" err="1"/>
              <a:t>account</a:t>
            </a:r>
            <a:r>
              <a:rPr lang="hr-HR" dirty="0"/>
              <a:t> </a:t>
            </a:r>
            <a:r>
              <a:rPr lang="hr-HR" dirty="0" err="1"/>
              <a:t>that</a:t>
            </a:r>
            <a:r>
              <a:rPr lang="hr-HR" dirty="0"/>
              <a:t> </a:t>
            </a:r>
            <a:r>
              <a:rPr lang="hr-HR" dirty="0" err="1"/>
              <a:t>legislation</a:t>
            </a:r>
            <a:r>
              <a:rPr lang="hr-HR" dirty="0"/>
              <a:t> </a:t>
            </a:r>
            <a:r>
              <a:rPr lang="hr-HR" dirty="0" err="1"/>
              <a:t>needs</a:t>
            </a:r>
            <a:r>
              <a:rPr lang="hr-HR" dirty="0"/>
              <a:t> to </a:t>
            </a:r>
            <a:r>
              <a:rPr lang="hr-HR" dirty="0" err="1"/>
              <a:t>be</a:t>
            </a:r>
            <a:r>
              <a:rPr lang="hr-HR" dirty="0"/>
              <a:t> </a:t>
            </a:r>
            <a:r>
              <a:rPr lang="hr-HR" b="1" dirty="0" err="1"/>
              <a:t>predictable</a:t>
            </a:r>
            <a:r>
              <a:rPr lang="hr-HR" b="1" dirty="0"/>
              <a:t> </a:t>
            </a:r>
            <a:r>
              <a:rPr lang="hr-HR" dirty="0" err="1"/>
              <a:t>and</a:t>
            </a:r>
            <a:r>
              <a:rPr lang="hr-HR" dirty="0"/>
              <a:t> </a:t>
            </a:r>
            <a:r>
              <a:rPr lang="hr-HR" b="1" dirty="0" err="1"/>
              <a:t>consistent</a:t>
            </a:r>
            <a:r>
              <a:rPr lang="hr-HR" b="1" dirty="0"/>
              <a:t>.</a:t>
            </a:r>
            <a:r>
              <a:rPr lang="hr-HR" dirty="0"/>
              <a:t> </a:t>
            </a:r>
            <a:endParaRPr lang="hr-HR" dirty="0" smtClean="0"/>
          </a:p>
          <a:p>
            <a:r>
              <a:rPr lang="hr-HR" dirty="0" smtClean="0"/>
              <a:t>To </a:t>
            </a:r>
            <a:r>
              <a:rPr lang="hr-HR" dirty="0" err="1"/>
              <a:t>reach</a:t>
            </a:r>
            <a:r>
              <a:rPr lang="hr-HR" dirty="0"/>
              <a:t> </a:t>
            </a:r>
            <a:r>
              <a:rPr lang="hr-HR" dirty="0" err="1"/>
              <a:t>fruition</a:t>
            </a:r>
            <a:r>
              <a:rPr lang="hr-HR" dirty="0"/>
              <a:t>, </a:t>
            </a:r>
            <a:r>
              <a:rPr lang="hr-HR" dirty="0" err="1"/>
              <a:t>policies</a:t>
            </a:r>
            <a:r>
              <a:rPr lang="hr-HR" dirty="0"/>
              <a:t> </a:t>
            </a:r>
            <a:r>
              <a:rPr lang="hr-HR" dirty="0" err="1"/>
              <a:t>require</a:t>
            </a:r>
            <a:r>
              <a:rPr lang="hr-HR" dirty="0"/>
              <a:t> </a:t>
            </a:r>
            <a:r>
              <a:rPr lang="hr-HR" dirty="0" err="1"/>
              <a:t>effective</a:t>
            </a:r>
            <a:r>
              <a:rPr lang="hr-HR" dirty="0"/>
              <a:t> </a:t>
            </a:r>
            <a:r>
              <a:rPr lang="hr-HR" b="1" dirty="0" err="1"/>
              <a:t>communication</a:t>
            </a:r>
            <a:r>
              <a:rPr lang="hr-HR" dirty="0"/>
              <a:t> </a:t>
            </a:r>
            <a:r>
              <a:rPr lang="hr-HR" dirty="0" err="1"/>
              <a:t>and</a:t>
            </a:r>
            <a:r>
              <a:rPr lang="hr-HR" dirty="0"/>
              <a:t> </a:t>
            </a:r>
            <a:r>
              <a:rPr lang="hr-HR" b="1" dirty="0" err="1"/>
              <a:t>public</a:t>
            </a:r>
            <a:r>
              <a:rPr lang="hr-HR" b="1" dirty="0"/>
              <a:t> </a:t>
            </a:r>
            <a:r>
              <a:rPr lang="hr-HR" b="1" dirty="0" err="1"/>
              <a:t>consultation</a:t>
            </a:r>
            <a:r>
              <a:rPr lang="hr-HR" dirty="0"/>
              <a:t>, </a:t>
            </a:r>
            <a:r>
              <a:rPr lang="hr-HR" dirty="0" err="1"/>
              <a:t>and</a:t>
            </a:r>
            <a:r>
              <a:rPr lang="hr-HR" dirty="0"/>
              <a:t> </a:t>
            </a:r>
            <a:r>
              <a:rPr lang="hr-HR" b="1" dirty="0" err="1"/>
              <a:t>implementation</a:t>
            </a:r>
            <a:r>
              <a:rPr lang="hr-HR" b="1" dirty="0"/>
              <a:t> </a:t>
            </a:r>
            <a:r>
              <a:rPr lang="hr-HR" b="1" dirty="0" err="1"/>
              <a:t>plans</a:t>
            </a:r>
            <a:r>
              <a:rPr lang="hr-HR" b="1" dirty="0"/>
              <a:t> </a:t>
            </a:r>
            <a:r>
              <a:rPr lang="hr-HR" dirty="0" err="1"/>
              <a:t>which</a:t>
            </a:r>
            <a:r>
              <a:rPr lang="hr-HR" dirty="0"/>
              <a:t> </a:t>
            </a:r>
            <a:r>
              <a:rPr lang="hr-HR" dirty="0" err="1"/>
              <a:t>respect</a:t>
            </a:r>
            <a:r>
              <a:rPr lang="hr-HR" dirty="0"/>
              <a:t> </a:t>
            </a:r>
            <a:r>
              <a:rPr lang="hr-HR" dirty="0" err="1"/>
              <a:t>the</a:t>
            </a:r>
            <a:r>
              <a:rPr lang="hr-HR" dirty="0"/>
              <a:t> </a:t>
            </a:r>
            <a:r>
              <a:rPr lang="hr-HR" b="1" dirty="0" err="1"/>
              <a:t>budget</a:t>
            </a:r>
            <a:r>
              <a:rPr lang="hr-HR" b="1" dirty="0"/>
              <a:t> </a:t>
            </a:r>
            <a:r>
              <a:rPr lang="hr-HR" dirty="0" err="1"/>
              <a:t>and</a:t>
            </a:r>
            <a:r>
              <a:rPr lang="hr-HR" dirty="0"/>
              <a:t> </a:t>
            </a:r>
            <a:r>
              <a:rPr lang="hr-HR" b="1" dirty="0" err="1"/>
              <a:t>financial</a:t>
            </a:r>
            <a:r>
              <a:rPr lang="hr-HR" b="1" dirty="0"/>
              <a:t> </a:t>
            </a:r>
            <a:r>
              <a:rPr lang="hr-HR" b="1" dirty="0" err="1"/>
              <a:t>sustainability</a:t>
            </a:r>
            <a:r>
              <a:rPr lang="hr-HR" dirty="0"/>
              <a:t>.</a:t>
            </a:r>
          </a:p>
          <a:p>
            <a:endParaRPr lang="en-US" dirty="0"/>
          </a:p>
        </p:txBody>
      </p:sp>
    </p:spTree>
    <p:extLst>
      <p:ext uri="{BB962C8B-B14F-4D97-AF65-F5344CB8AC3E}">
        <p14:creationId xmlns:p14="http://schemas.microsoft.com/office/powerpoint/2010/main" val="64708322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err="1"/>
              <a:t>Public</a:t>
            </a:r>
            <a:r>
              <a:rPr lang="hr-HR" b="1" dirty="0"/>
              <a:t> </a:t>
            </a:r>
            <a:r>
              <a:rPr lang="hr-HR" b="1" dirty="0" err="1"/>
              <a:t>financial</a:t>
            </a:r>
            <a:r>
              <a:rPr lang="hr-HR" b="1" dirty="0"/>
              <a:t> management</a:t>
            </a:r>
            <a:r>
              <a:rPr lang="hr-HR" dirty="0"/>
              <a:t/>
            </a:r>
            <a:br>
              <a:rPr lang="hr-HR" dirty="0"/>
            </a:br>
            <a:endParaRPr lang="en-US" dirty="0"/>
          </a:p>
        </p:txBody>
      </p:sp>
      <p:sp>
        <p:nvSpPr>
          <p:cNvPr id="3" name="Content Placeholder 2"/>
          <p:cNvSpPr>
            <a:spLocks noGrp="1"/>
          </p:cNvSpPr>
          <p:nvPr>
            <p:ph idx="1"/>
          </p:nvPr>
        </p:nvSpPr>
        <p:spPr/>
        <p:txBody>
          <a:bodyPr/>
          <a:lstStyle/>
          <a:p>
            <a:endParaRPr lang="hr-HR" dirty="0"/>
          </a:p>
          <a:p>
            <a:r>
              <a:rPr lang="hr-HR" dirty="0" err="1"/>
              <a:t>Public</a:t>
            </a:r>
            <a:r>
              <a:rPr lang="hr-HR" dirty="0"/>
              <a:t> </a:t>
            </a:r>
            <a:r>
              <a:rPr lang="hr-HR" dirty="0" err="1"/>
              <a:t>financial</a:t>
            </a:r>
            <a:r>
              <a:rPr lang="hr-HR" dirty="0"/>
              <a:t> management </a:t>
            </a:r>
            <a:r>
              <a:rPr lang="hr-HR" dirty="0" err="1"/>
              <a:t>is</a:t>
            </a:r>
            <a:r>
              <a:rPr lang="hr-HR" dirty="0"/>
              <a:t> a </a:t>
            </a:r>
            <a:r>
              <a:rPr lang="hr-HR" dirty="0" err="1"/>
              <a:t>central</a:t>
            </a:r>
            <a:r>
              <a:rPr lang="hr-HR" dirty="0"/>
              <a:t> </a:t>
            </a:r>
            <a:r>
              <a:rPr lang="hr-HR" dirty="0" err="1"/>
              <a:t>component</a:t>
            </a:r>
            <a:r>
              <a:rPr lang="hr-HR" dirty="0"/>
              <a:t> </a:t>
            </a:r>
            <a:r>
              <a:rPr lang="hr-HR" dirty="0" err="1"/>
              <a:t>of</a:t>
            </a:r>
            <a:r>
              <a:rPr lang="hr-HR" dirty="0"/>
              <a:t> </a:t>
            </a:r>
            <a:r>
              <a:rPr lang="hr-HR" dirty="0" err="1"/>
              <a:t>public</a:t>
            </a:r>
            <a:r>
              <a:rPr lang="hr-HR" dirty="0"/>
              <a:t> </a:t>
            </a:r>
            <a:r>
              <a:rPr lang="hr-HR" dirty="0" err="1"/>
              <a:t>administration</a:t>
            </a:r>
            <a:r>
              <a:rPr lang="hr-HR" dirty="0"/>
              <a:t> </a:t>
            </a:r>
            <a:r>
              <a:rPr lang="hr-HR" dirty="0" err="1"/>
              <a:t>reform</a:t>
            </a:r>
            <a:r>
              <a:rPr lang="hr-HR" dirty="0"/>
              <a:t>. </a:t>
            </a:r>
            <a:endParaRPr lang="hr-HR" dirty="0" smtClean="0"/>
          </a:p>
          <a:p>
            <a:r>
              <a:rPr lang="hr-HR" dirty="0" err="1" smtClean="0"/>
              <a:t>An</a:t>
            </a:r>
            <a:r>
              <a:rPr lang="hr-HR" dirty="0" smtClean="0"/>
              <a:t> </a:t>
            </a:r>
            <a:r>
              <a:rPr lang="hr-HR" dirty="0" err="1"/>
              <a:t>active</a:t>
            </a:r>
            <a:r>
              <a:rPr lang="hr-HR" dirty="0"/>
              <a:t> </a:t>
            </a:r>
            <a:r>
              <a:rPr lang="hr-HR" dirty="0" err="1"/>
              <a:t>strategic</a:t>
            </a:r>
            <a:r>
              <a:rPr lang="hr-HR" dirty="0"/>
              <a:t> </a:t>
            </a:r>
            <a:r>
              <a:rPr lang="hr-HR" dirty="0" err="1"/>
              <a:t>framework</a:t>
            </a:r>
            <a:r>
              <a:rPr lang="hr-HR" dirty="0"/>
              <a:t> </a:t>
            </a:r>
            <a:r>
              <a:rPr lang="hr-HR" dirty="0" err="1"/>
              <a:t>of</a:t>
            </a:r>
            <a:r>
              <a:rPr lang="hr-HR" dirty="0"/>
              <a:t> </a:t>
            </a:r>
            <a:r>
              <a:rPr lang="hr-HR" dirty="0" err="1"/>
              <a:t>reforms</a:t>
            </a:r>
            <a:r>
              <a:rPr lang="hr-HR" dirty="0"/>
              <a:t> </a:t>
            </a:r>
            <a:r>
              <a:rPr lang="hr-HR" dirty="0" err="1"/>
              <a:t>needs</a:t>
            </a:r>
            <a:r>
              <a:rPr lang="hr-HR" dirty="0"/>
              <a:t> </a:t>
            </a:r>
            <a:r>
              <a:rPr lang="hr-HR" dirty="0" err="1"/>
              <a:t>projections</a:t>
            </a:r>
            <a:r>
              <a:rPr lang="hr-HR" dirty="0"/>
              <a:t> </a:t>
            </a:r>
            <a:r>
              <a:rPr lang="hr-HR" dirty="0" err="1"/>
              <a:t>based</a:t>
            </a:r>
            <a:r>
              <a:rPr lang="hr-HR" dirty="0"/>
              <a:t> on </a:t>
            </a:r>
            <a:r>
              <a:rPr lang="hr-HR" dirty="0" err="1"/>
              <a:t>realistic</a:t>
            </a:r>
            <a:r>
              <a:rPr lang="hr-HR" dirty="0"/>
              <a:t> </a:t>
            </a:r>
            <a:r>
              <a:rPr lang="hr-HR" dirty="0" err="1"/>
              <a:t>finances</a:t>
            </a:r>
            <a:r>
              <a:rPr lang="hr-HR" dirty="0"/>
              <a:t> </a:t>
            </a:r>
            <a:r>
              <a:rPr lang="hr-HR" dirty="0" err="1"/>
              <a:t>in</a:t>
            </a:r>
            <a:r>
              <a:rPr lang="hr-HR" dirty="0"/>
              <a:t> </a:t>
            </a:r>
            <a:r>
              <a:rPr lang="hr-HR" dirty="0" err="1"/>
              <a:t>order</a:t>
            </a:r>
            <a:r>
              <a:rPr lang="hr-HR" dirty="0"/>
              <a:t> to </a:t>
            </a:r>
            <a:r>
              <a:rPr lang="hr-HR" dirty="0" err="1"/>
              <a:t>attain</a:t>
            </a:r>
            <a:r>
              <a:rPr lang="hr-HR" dirty="0"/>
              <a:t> </a:t>
            </a:r>
            <a:r>
              <a:rPr lang="hr-HR" dirty="0" err="1"/>
              <a:t>the</a:t>
            </a:r>
            <a:r>
              <a:rPr lang="hr-HR" dirty="0"/>
              <a:t> </a:t>
            </a:r>
            <a:r>
              <a:rPr lang="hr-HR" dirty="0" err="1"/>
              <a:t>desired</a:t>
            </a:r>
            <a:r>
              <a:rPr lang="hr-HR" dirty="0"/>
              <a:t> </a:t>
            </a:r>
            <a:r>
              <a:rPr lang="hr-HR" dirty="0" err="1"/>
              <a:t>economic</a:t>
            </a:r>
            <a:r>
              <a:rPr lang="hr-HR" dirty="0"/>
              <a:t> </a:t>
            </a:r>
            <a:r>
              <a:rPr lang="hr-HR" dirty="0" err="1"/>
              <a:t>and</a:t>
            </a:r>
            <a:r>
              <a:rPr lang="hr-HR" dirty="0"/>
              <a:t> </a:t>
            </a:r>
            <a:r>
              <a:rPr lang="hr-HR" dirty="0" err="1"/>
              <a:t>social</a:t>
            </a:r>
            <a:r>
              <a:rPr lang="hr-HR" dirty="0"/>
              <a:t> </a:t>
            </a:r>
            <a:r>
              <a:rPr lang="hr-HR" dirty="0" err="1"/>
              <a:t>policy</a:t>
            </a:r>
            <a:r>
              <a:rPr lang="hr-HR" dirty="0"/>
              <a:t> </a:t>
            </a:r>
            <a:r>
              <a:rPr lang="hr-HR" dirty="0" err="1"/>
              <a:t>objectives</a:t>
            </a:r>
            <a:r>
              <a:rPr lang="hr-HR" dirty="0"/>
              <a:t> to </a:t>
            </a:r>
            <a:r>
              <a:rPr lang="hr-HR" dirty="0" err="1"/>
              <a:t>benefit</a:t>
            </a:r>
            <a:r>
              <a:rPr lang="hr-HR" dirty="0"/>
              <a:t>  </a:t>
            </a:r>
            <a:r>
              <a:rPr lang="hr-HR" dirty="0" err="1"/>
              <a:t>citizens</a:t>
            </a:r>
            <a:r>
              <a:rPr lang="hr-HR" dirty="0"/>
              <a:t> </a:t>
            </a:r>
            <a:r>
              <a:rPr lang="hr-HR" dirty="0" err="1"/>
              <a:t>and</a:t>
            </a:r>
            <a:r>
              <a:rPr lang="hr-HR" dirty="0"/>
              <a:t> </a:t>
            </a:r>
            <a:r>
              <a:rPr lang="hr-HR" dirty="0" err="1"/>
              <a:t>businesses</a:t>
            </a:r>
            <a:r>
              <a:rPr lang="hr-HR" dirty="0"/>
              <a:t>.</a:t>
            </a:r>
          </a:p>
          <a:p>
            <a:endParaRPr lang="en-US" dirty="0"/>
          </a:p>
        </p:txBody>
      </p:sp>
    </p:spTree>
    <p:extLst>
      <p:ext uri="{BB962C8B-B14F-4D97-AF65-F5344CB8AC3E}">
        <p14:creationId xmlns:p14="http://schemas.microsoft.com/office/powerpoint/2010/main" val="165095248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err="1"/>
              <a:t>Public</a:t>
            </a:r>
            <a:r>
              <a:rPr lang="hr-HR" b="1" dirty="0"/>
              <a:t> </a:t>
            </a:r>
            <a:r>
              <a:rPr lang="hr-HR" b="1" dirty="0" err="1"/>
              <a:t>financial</a:t>
            </a:r>
            <a:r>
              <a:rPr lang="hr-HR" b="1" dirty="0"/>
              <a:t> management</a:t>
            </a:r>
            <a:endParaRPr lang="en-US" dirty="0"/>
          </a:p>
        </p:txBody>
      </p:sp>
      <p:sp>
        <p:nvSpPr>
          <p:cNvPr id="3" name="Content Placeholder 2"/>
          <p:cNvSpPr>
            <a:spLocks noGrp="1"/>
          </p:cNvSpPr>
          <p:nvPr>
            <p:ph idx="1"/>
          </p:nvPr>
        </p:nvSpPr>
        <p:spPr/>
        <p:txBody>
          <a:bodyPr/>
          <a:lstStyle/>
          <a:p>
            <a:r>
              <a:rPr lang="hr-HR" dirty="0" err="1"/>
              <a:t>Sound</a:t>
            </a:r>
            <a:r>
              <a:rPr lang="hr-HR" dirty="0"/>
              <a:t> management </a:t>
            </a:r>
            <a:r>
              <a:rPr lang="hr-HR" dirty="0" err="1"/>
              <a:t>of</a:t>
            </a:r>
            <a:r>
              <a:rPr lang="hr-HR" dirty="0"/>
              <a:t> </a:t>
            </a:r>
            <a:r>
              <a:rPr lang="hr-HR" dirty="0" err="1"/>
              <a:t>public</a:t>
            </a:r>
            <a:r>
              <a:rPr lang="hr-HR" dirty="0"/>
              <a:t> </a:t>
            </a:r>
            <a:r>
              <a:rPr lang="hr-HR" dirty="0" err="1"/>
              <a:t>finances</a:t>
            </a:r>
            <a:r>
              <a:rPr lang="hr-HR" dirty="0"/>
              <a:t> </a:t>
            </a:r>
            <a:r>
              <a:rPr lang="hr-HR" dirty="0" err="1"/>
              <a:t>is</a:t>
            </a:r>
            <a:r>
              <a:rPr lang="hr-HR" dirty="0"/>
              <a:t> </a:t>
            </a:r>
            <a:r>
              <a:rPr lang="hr-HR" dirty="0" err="1"/>
              <a:t>essential</a:t>
            </a:r>
            <a:r>
              <a:rPr lang="hr-HR" dirty="0"/>
              <a:t> as </a:t>
            </a:r>
            <a:r>
              <a:rPr lang="hr-HR" dirty="0" err="1"/>
              <a:t>the</a:t>
            </a:r>
            <a:r>
              <a:rPr lang="hr-HR" dirty="0"/>
              <a:t> </a:t>
            </a:r>
            <a:r>
              <a:rPr lang="hr-HR" dirty="0" err="1"/>
              <a:t>government</a:t>
            </a:r>
            <a:r>
              <a:rPr lang="hr-HR" dirty="0"/>
              <a:t> </a:t>
            </a:r>
            <a:r>
              <a:rPr lang="hr-HR" dirty="0" err="1"/>
              <a:t>sets</a:t>
            </a:r>
            <a:r>
              <a:rPr lang="hr-HR" dirty="0"/>
              <a:t> </a:t>
            </a:r>
            <a:r>
              <a:rPr lang="hr-HR" dirty="0" err="1"/>
              <a:t>the</a:t>
            </a:r>
            <a:r>
              <a:rPr lang="hr-HR" dirty="0"/>
              <a:t> </a:t>
            </a:r>
            <a:r>
              <a:rPr lang="hr-HR" dirty="0" err="1"/>
              <a:t>trends</a:t>
            </a:r>
            <a:r>
              <a:rPr lang="hr-HR" dirty="0"/>
              <a:t> for </a:t>
            </a:r>
            <a:r>
              <a:rPr lang="hr-HR" dirty="0" err="1"/>
              <a:t>public</a:t>
            </a:r>
            <a:r>
              <a:rPr lang="hr-HR" dirty="0"/>
              <a:t> </a:t>
            </a:r>
            <a:r>
              <a:rPr lang="hr-HR" dirty="0" err="1"/>
              <a:t>and</a:t>
            </a:r>
            <a:r>
              <a:rPr lang="hr-HR" dirty="0"/>
              <a:t> </a:t>
            </a:r>
            <a:r>
              <a:rPr lang="hr-HR" dirty="0" err="1"/>
              <a:t>private</a:t>
            </a:r>
            <a:r>
              <a:rPr lang="hr-HR" dirty="0"/>
              <a:t> </a:t>
            </a:r>
            <a:r>
              <a:rPr lang="hr-HR" dirty="0" err="1" smtClean="0"/>
              <a:t>investments</a:t>
            </a:r>
            <a:r>
              <a:rPr lang="hr-HR" dirty="0" smtClean="0"/>
              <a:t>.</a:t>
            </a:r>
          </a:p>
          <a:p>
            <a:r>
              <a:rPr lang="hr-HR" dirty="0" smtClean="0"/>
              <a:t>Cash </a:t>
            </a:r>
            <a:r>
              <a:rPr lang="hr-HR" dirty="0" err="1"/>
              <a:t>and</a:t>
            </a:r>
            <a:r>
              <a:rPr lang="hr-HR" dirty="0"/>
              <a:t> </a:t>
            </a:r>
            <a:r>
              <a:rPr lang="hr-HR" dirty="0" err="1"/>
              <a:t>debt</a:t>
            </a:r>
            <a:r>
              <a:rPr lang="hr-HR" dirty="0"/>
              <a:t> management, </a:t>
            </a:r>
            <a:r>
              <a:rPr lang="hr-HR" dirty="0" err="1"/>
              <a:t>and</a:t>
            </a:r>
            <a:r>
              <a:rPr lang="hr-HR" dirty="0"/>
              <a:t> </a:t>
            </a:r>
            <a:r>
              <a:rPr lang="hr-HR" dirty="0" err="1"/>
              <a:t>the</a:t>
            </a:r>
            <a:r>
              <a:rPr lang="hr-HR" dirty="0"/>
              <a:t> </a:t>
            </a:r>
            <a:r>
              <a:rPr lang="hr-HR" dirty="0" err="1"/>
              <a:t>reporting</a:t>
            </a:r>
            <a:r>
              <a:rPr lang="hr-HR" dirty="0"/>
              <a:t> </a:t>
            </a:r>
            <a:r>
              <a:rPr lang="hr-HR" dirty="0" err="1"/>
              <a:t>of</a:t>
            </a:r>
            <a:r>
              <a:rPr lang="hr-HR" dirty="0"/>
              <a:t> </a:t>
            </a:r>
            <a:r>
              <a:rPr lang="hr-HR" dirty="0" err="1"/>
              <a:t>financial</a:t>
            </a:r>
            <a:r>
              <a:rPr lang="hr-HR" dirty="0"/>
              <a:t> data, must </a:t>
            </a:r>
            <a:r>
              <a:rPr lang="hr-HR" dirty="0" err="1"/>
              <a:t>be</a:t>
            </a:r>
            <a:r>
              <a:rPr lang="hr-HR" dirty="0"/>
              <a:t> </a:t>
            </a:r>
            <a:r>
              <a:rPr lang="hr-HR" dirty="0" err="1"/>
              <a:t>monitored</a:t>
            </a:r>
            <a:r>
              <a:rPr lang="hr-HR" dirty="0"/>
              <a:t>, transparent </a:t>
            </a:r>
            <a:r>
              <a:rPr lang="hr-HR" dirty="0" err="1"/>
              <a:t>and</a:t>
            </a:r>
            <a:r>
              <a:rPr lang="hr-HR" dirty="0"/>
              <a:t> </a:t>
            </a:r>
            <a:r>
              <a:rPr lang="hr-HR" dirty="0" err="1"/>
              <a:t>based</a:t>
            </a:r>
            <a:r>
              <a:rPr lang="hr-HR" dirty="0"/>
              <a:t> on </a:t>
            </a:r>
            <a:r>
              <a:rPr lang="hr-HR" dirty="0" err="1"/>
              <a:t>reliable</a:t>
            </a:r>
            <a:r>
              <a:rPr lang="hr-HR" dirty="0"/>
              <a:t> </a:t>
            </a:r>
            <a:r>
              <a:rPr lang="hr-HR" dirty="0" err="1"/>
              <a:t>information</a:t>
            </a:r>
            <a:r>
              <a:rPr lang="hr-HR" dirty="0"/>
              <a:t>, </a:t>
            </a:r>
            <a:r>
              <a:rPr lang="hr-HR" dirty="0" err="1"/>
              <a:t>including</a:t>
            </a:r>
            <a:r>
              <a:rPr lang="hr-HR" dirty="0"/>
              <a:t> </a:t>
            </a:r>
            <a:r>
              <a:rPr lang="hr-HR" b="1" dirty="0" err="1"/>
              <a:t>public</a:t>
            </a:r>
            <a:r>
              <a:rPr lang="hr-HR" b="1" dirty="0"/>
              <a:t> </a:t>
            </a:r>
            <a:r>
              <a:rPr lang="hr-HR" b="1" dirty="0" err="1"/>
              <a:t>procurement</a:t>
            </a:r>
            <a:r>
              <a:rPr lang="hr-HR" dirty="0"/>
              <a:t>, </a:t>
            </a:r>
            <a:r>
              <a:rPr lang="hr-HR" dirty="0" err="1"/>
              <a:t>where</a:t>
            </a:r>
            <a:r>
              <a:rPr lang="hr-HR" dirty="0"/>
              <a:t> </a:t>
            </a:r>
            <a:r>
              <a:rPr lang="hr-HR" dirty="0" err="1"/>
              <a:t>practices</a:t>
            </a:r>
            <a:r>
              <a:rPr lang="hr-HR" dirty="0"/>
              <a:t> </a:t>
            </a:r>
            <a:r>
              <a:rPr lang="hr-HR" dirty="0" err="1"/>
              <a:t>need</a:t>
            </a:r>
            <a:r>
              <a:rPr lang="hr-HR" dirty="0"/>
              <a:t> to </a:t>
            </a:r>
            <a:r>
              <a:rPr lang="hr-HR" dirty="0" err="1"/>
              <a:t>be</a:t>
            </a:r>
            <a:r>
              <a:rPr lang="hr-HR" dirty="0"/>
              <a:t> </a:t>
            </a:r>
            <a:r>
              <a:rPr lang="hr-HR" dirty="0" err="1"/>
              <a:t>particularly</a:t>
            </a:r>
            <a:r>
              <a:rPr lang="hr-HR" dirty="0"/>
              <a:t> </a:t>
            </a:r>
            <a:r>
              <a:rPr lang="hr-HR" dirty="0" err="1"/>
              <a:t>clear</a:t>
            </a:r>
            <a:r>
              <a:rPr lang="hr-HR" dirty="0"/>
              <a:t> </a:t>
            </a:r>
            <a:r>
              <a:rPr lang="hr-HR" dirty="0" err="1"/>
              <a:t>and</a:t>
            </a:r>
            <a:r>
              <a:rPr lang="hr-HR" dirty="0"/>
              <a:t> </a:t>
            </a:r>
            <a:r>
              <a:rPr lang="hr-HR" dirty="0" err="1"/>
              <a:t>honest</a:t>
            </a:r>
            <a:r>
              <a:rPr lang="hr-HR" dirty="0"/>
              <a:t> to </a:t>
            </a:r>
            <a:r>
              <a:rPr lang="hr-HR" dirty="0" err="1"/>
              <a:t>avoid</a:t>
            </a:r>
            <a:r>
              <a:rPr lang="hr-HR" dirty="0"/>
              <a:t> </a:t>
            </a:r>
            <a:r>
              <a:rPr lang="hr-HR" dirty="0" err="1"/>
              <a:t>corruption</a:t>
            </a:r>
            <a:r>
              <a:rPr lang="hr-HR" dirty="0"/>
              <a:t>.</a:t>
            </a:r>
          </a:p>
          <a:p>
            <a:endParaRPr lang="en-US" dirty="0"/>
          </a:p>
        </p:txBody>
      </p:sp>
    </p:spTree>
    <p:extLst>
      <p:ext uri="{BB962C8B-B14F-4D97-AF65-F5344CB8AC3E}">
        <p14:creationId xmlns:p14="http://schemas.microsoft.com/office/powerpoint/2010/main" val="108166374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err="1"/>
              <a:t>Public</a:t>
            </a:r>
            <a:r>
              <a:rPr lang="hr-HR" b="1" dirty="0"/>
              <a:t> </a:t>
            </a:r>
            <a:r>
              <a:rPr lang="hr-HR" b="1" dirty="0" err="1"/>
              <a:t>financial</a:t>
            </a:r>
            <a:r>
              <a:rPr lang="hr-HR" b="1" dirty="0"/>
              <a:t> management</a:t>
            </a:r>
            <a:endParaRPr lang="en-US" dirty="0"/>
          </a:p>
        </p:txBody>
      </p:sp>
      <p:sp>
        <p:nvSpPr>
          <p:cNvPr id="3" name="Content Placeholder 2"/>
          <p:cNvSpPr>
            <a:spLocks noGrp="1"/>
          </p:cNvSpPr>
          <p:nvPr>
            <p:ph idx="1"/>
          </p:nvPr>
        </p:nvSpPr>
        <p:spPr/>
        <p:txBody>
          <a:bodyPr>
            <a:normAutofit lnSpcReduction="10000"/>
          </a:bodyPr>
          <a:lstStyle/>
          <a:p>
            <a:r>
              <a:rPr lang="hr-HR" dirty="0" err="1"/>
              <a:t>Robust</a:t>
            </a:r>
            <a:r>
              <a:rPr lang="hr-HR" dirty="0"/>
              <a:t> </a:t>
            </a:r>
            <a:r>
              <a:rPr lang="hr-HR" dirty="0" err="1"/>
              <a:t>public</a:t>
            </a:r>
            <a:r>
              <a:rPr lang="hr-HR" dirty="0"/>
              <a:t> </a:t>
            </a:r>
            <a:r>
              <a:rPr lang="hr-HR" dirty="0" err="1"/>
              <a:t>financial</a:t>
            </a:r>
            <a:r>
              <a:rPr lang="hr-HR" dirty="0"/>
              <a:t> management </a:t>
            </a:r>
            <a:r>
              <a:rPr lang="hr-HR" dirty="0" err="1"/>
              <a:t>systems</a:t>
            </a:r>
            <a:r>
              <a:rPr lang="hr-HR" dirty="0"/>
              <a:t> </a:t>
            </a:r>
            <a:r>
              <a:rPr lang="hr-HR" dirty="0" err="1"/>
              <a:t>need</a:t>
            </a:r>
            <a:r>
              <a:rPr lang="hr-HR" dirty="0"/>
              <a:t> to </a:t>
            </a:r>
            <a:r>
              <a:rPr lang="hr-HR" dirty="0" err="1"/>
              <a:t>be</a:t>
            </a:r>
            <a:r>
              <a:rPr lang="hr-HR" dirty="0"/>
              <a:t> </a:t>
            </a:r>
            <a:r>
              <a:rPr lang="hr-HR" dirty="0" err="1"/>
              <a:t>implemented</a:t>
            </a:r>
            <a:r>
              <a:rPr lang="hr-HR" dirty="0"/>
              <a:t> </a:t>
            </a:r>
            <a:r>
              <a:rPr lang="hr-HR" dirty="0" err="1"/>
              <a:t>in</a:t>
            </a:r>
            <a:r>
              <a:rPr lang="hr-HR" dirty="0"/>
              <a:t> </a:t>
            </a:r>
            <a:r>
              <a:rPr lang="hr-HR" dirty="0" err="1"/>
              <a:t>all</a:t>
            </a:r>
            <a:r>
              <a:rPr lang="hr-HR" dirty="0"/>
              <a:t> </a:t>
            </a:r>
            <a:r>
              <a:rPr lang="hr-HR" dirty="0" err="1"/>
              <a:t>the</a:t>
            </a:r>
            <a:r>
              <a:rPr lang="hr-HR" dirty="0"/>
              <a:t> </a:t>
            </a:r>
            <a:r>
              <a:rPr lang="hr-HR" dirty="0" err="1"/>
              <a:t>elements</a:t>
            </a:r>
            <a:r>
              <a:rPr lang="hr-HR" dirty="0"/>
              <a:t> </a:t>
            </a:r>
            <a:r>
              <a:rPr lang="hr-HR" dirty="0" err="1"/>
              <a:t>of</a:t>
            </a:r>
            <a:r>
              <a:rPr lang="hr-HR" dirty="0"/>
              <a:t> </a:t>
            </a:r>
            <a:r>
              <a:rPr lang="hr-HR" dirty="0" err="1"/>
              <a:t>the</a:t>
            </a:r>
            <a:r>
              <a:rPr lang="hr-HR" dirty="0"/>
              <a:t> </a:t>
            </a:r>
            <a:r>
              <a:rPr lang="hr-HR" dirty="0" err="1"/>
              <a:t>budget</a:t>
            </a:r>
            <a:r>
              <a:rPr lang="hr-HR" dirty="0"/>
              <a:t> </a:t>
            </a:r>
            <a:r>
              <a:rPr lang="hr-HR" dirty="0" err="1"/>
              <a:t>cycle</a:t>
            </a:r>
            <a:r>
              <a:rPr lang="hr-HR" dirty="0"/>
              <a:t>, </a:t>
            </a:r>
            <a:r>
              <a:rPr lang="hr-HR" dirty="0" err="1"/>
              <a:t>including</a:t>
            </a:r>
            <a:r>
              <a:rPr lang="hr-HR" dirty="0"/>
              <a:t> </a:t>
            </a:r>
            <a:r>
              <a:rPr lang="hr-HR" dirty="0" err="1"/>
              <a:t>internal</a:t>
            </a:r>
            <a:r>
              <a:rPr lang="hr-HR" dirty="0"/>
              <a:t> </a:t>
            </a:r>
            <a:r>
              <a:rPr lang="hr-HR" dirty="0" err="1"/>
              <a:t>and</a:t>
            </a:r>
            <a:r>
              <a:rPr lang="hr-HR" dirty="0"/>
              <a:t> </a:t>
            </a:r>
            <a:r>
              <a:rPr lang="hr-HR" dirty="0" err="1"/>
              <a:t>external</a:t>
            </a:r>
            <a:r>
              <a:rPr lang="hr-HR" dirty="0"/>
              <a:t> </a:t>
            </a:r>
            <a:r>
              <a:rPr lang="hr-HR" b="1" dirty="0" err="1"/>
              <a:t>audits</a:t>
            </a:r>
            <a:r>
              <a:rPr lang="hr-HR" dirty="0"/>
              <a:t>. </a:t>
            </a:r>
            <a:endParaRPr lang="hr-HR" dirty="0" smtClean="0"/>
          </a:p>
          <a:p>
            <a:r>
              <a:rPr lang="hr-HR" dirty="0" smtClean="0"/>
              <a:t>A </a:t>
            </a:r>
            <a:r>
              <a:rPr lang="hr-HR" dirty="0" err="1"/>
              <a:t>well-functioning</a:t>
            </a:r>
            <a:r>
              <a:rPr lang="hr-HR" dirty="0"/>
              <a:t> </a:t>
            </a:r>
            <a:r>
              <a:rPr lang="hr-HR" dirty="0" err="1"/>
              <a:t>internal</a:t>
            </a:r>
            <a:r>
              <a:rPr lang="hr-HR" dirty="0"/>
              <a:t> audit </a:t>
            </a:r>
            <a:r>
              <a:rPr lang="hr-HR" dirty="0" err="1"/>
              <a:t>is</a:t>
            </a:r>
            <a:r>
              <a:rPr lang="hr-HR" dirty="0"/>
              <a:t> </a:t>
            </a:r>
            <a:r>
              <a:rPr lang="hr-HR" dirty="0" err="1"/>
              <a:t>independent</a:t>
            </a:r>
            <a:r>
              <a:rPr lang="hr-HR" dirty="0"/>
              <a:t> </a:t>
            </a:r>
            <a:r>
              <a:rPr lang="hr-HR" dirty="0" err="1"/>
              <a:t>and</a:t>
            </a:r>
            <a:r>
              <a:rPr lang="hr-HR" dirty="0"/>
              <a:t> </a:t>
            </a:r>
            <a:r>
              <a:rPr lang="hr-HR" dirty="0" err="1"/>
              <a:t>objective</a:t>
            </a:r>
            <a:r>
              <a:rPr lang="hr-HR" dirty="0"/>
              <a:t>. </a:t>
            </a:r>
            <a:r>
              <a:rPr lang="hr-HR" dirty="0" err="1"/>
              <a:t>It</a:t>
            </a:r>
            <a:r>
              <a:rPr lang="hr-HR" dirty="0"/>
              <a:t> </a:t>
            </a:r>
            <a:r>
              <a:rPr lang="hr-HR" dirty="0" err="1"/>
              <a:t>provides</a:t>
            </a:r>
            <a:r>
              <a:rPr lang="hr-HR" dirty="0"/>
              <a:t> </a:t>
            </a:r>
            <a:r>
              <a:rPr lang="hr-HR" dirty="0" err="1"/>
              <a:t>assurance</a:t>
            </a:r>
            <a:r>
              <a:rPr lang="hr-HR" dirty="0"/>
              <a:t> </a:t>
            </a:r>
            <a:r>
              <a:rPr lang="hr-HR" dirty="0" err="1"/>
              <a:t>and</a:t>
            </a:r>
            <a:r>
              <a:rPr lang="hr-HR" dirty="0"/>
              <a:t> </a:t>
            </a:r>
            <a:r>
              <a:rPr lang="hr-HR" dirty="0" err="1"/>
              <a:t>advice</a:t>
            </a:r>
            <a:r>
              <a:rPr lang="hr-HR" dirty="0"/>
              <a:t>, </a:t>
            </a:r>
            <a:r>
              <a:rPr lang="hr-HR" dirty="0" err="1"/>
              <a:t>which</a:t>
            </a:r>
            <a:r>
              <a:rPr lang="hr-HR" dirty="0"/>
              <a:t> </a:t>
            </a:r>
            <a:r>
              <a:rPr lang="hr-HR" dirty="0" err="1"/>
              <a:t>adds</a:t>
            </a:r>
            <a:r>
              <a:rPr lang="hr-HR" dirty="0"/>
              <a:t> </a:t>
            </a:r>
            <a:r>
              <a:rPr lang="hr-HR" dirty="0" err="1"/>
              <a:t>value</a:t>
            </a:r>
            <a:r>
              <a:rPr lang="hr-HR" dirty="0"/>
              <a:t> </a:t>
            </a:r>
            <a:r>
              <a:rPr lang="hr-HR" dirty="0" err="1"/>
              <a:t>and</a:t>
            </a:r>
            <a:r>
              <a:rPr lang="hr-HR" dirty="0"/>
              <a:t> </a:t>
            </a:r>
            <a:r>
              <a:rPr lang="hr-HR" dirty="0" err="1"/>
              <a:t>improves</a:t>
            </a:r>
            <a:r>
              <a:rPr lang="hr-HR" dirty="0"/>
              <a:t> </a:t>
            </a:r>
            <a:r>
              <a:rPr lang="hr-HR" dirty="0" err="1"/>
              <a:t>an</a:t>
            </a:r>
            <a:r>
              <a:rPr lang="hr-HR" dirty="0"/>
              <a:t> </a:t>
            </a:r>
            <a:r>
              <a:rPr lang="hr-HR" dirty="0" err="1"/>
              <a:t>organisation’s</a:t>
            </a:r>
            <a:r>
              <a:rPr lang="hr-HR" dirty="0"/>
              <a:t> </a:t>
            </a:r>
            <a:r>
              <a:rPr lang="hr-HR" dirty="0" err="1"/>
              <a:t>operation</a:t>
            </a:r>
            <a:r>
              <a:rPr lang="hr-HR" dirty="0"/>
              <a:t>. </a:t>
            </a:r>
            <a:endParaRPr lang="hr-HR" dirty="0" smtClean="0"/>
          </a:p>
          <a:p>
            <a:r>
              <a:rPr lang="hr-HR" dirty="0" err="1" smtClean="0"/>
              <a:t>Furthermore</a:t>
            </a:r>
            <a:r>
              <a:rPr lang="hr-HR" dirty="0"/>
              <a:t>, to </a:t>
            </a:r>
            <a:r>
              <a:rPr lang="hr-HR" dirty="0" err="1"/>
              <a:t>strengthen</a:t>
            </a:r>
            <a:r>
              <a:rPr lang="hr-HR" dirty="0"/>
              <a:t> </a:t>
            </a:r>
            <a:r>
              <a:rPr lang="hr-HR" dirty="0" err="1"/>
              <a:t>the</a:t>
            </a:r>
            <a:r>
              <a:rPr lang="hr-HR" dirty="0"/>
              <a:t> </a:t>
            </a:r>
            <a:r>
              <a:rPr lang="hr-HR" dirty="0" err="1"/>
              <a:t>accountability</a:t>
            </a:r>
            <a:r>
              <a:rPr lang="hr-HR" dirty="0"/>
              <a:t> </a:t>
            </a:r>
            <a:r>
              <a:rPr lang="hr-HR" dirty="0" err="1"/>
              <a:t>of</a:t>
            </a:r>
            <a:r>
              <a:rPr lang="hr-HR" dirty="0"/>
              <a:t> a </a:t>
            </a:r>
            <a:r>
              <a:rPr lang="hr-HR" dirty="0" err="1"/>
              <a:t>government</a:t>
            </a:r>
            <a:r>
              <a:rPr lang="hr-HR" dirty="0"/>
              <a:t>, </a:t>
            </a:r>
            <a:r>
              <a:rPr lang="hr-HR" dirty="0" err="1"/>
              <a:t>and</a:t>
            </a:r>
            <a:r>
              <a:rPr lang="hr-HR" dirty="0"/>
              <a:t> </a:t>
            </a:r>
            <a:r>
              <a:rPr lang="hr-HR" dirty="0" err="1"/>
              <a:t>public</a:t>
            </a:r>
            <a:r>
              <a:rPr lang="hr-HR" dirty="0"/>
              <a:t> </a:t>
            </a:r>
            <a:r>
              <a:rPr lang="hr-HR" dirty="0" err="1"/>
              <a:t>sector</a:t>
            </a:r>
            <a:r>
              <a:rPr lang="hr-HR" dirty="0"/>
              <a:t> </a:t>
            </a:r>
            <a:r>
              <a:rPr lang="hr-HR" dirty="0" err="1"/>
              <a:t>entities</a:t>
            </a:r>
            <a:r>
              <a:rPr lang="hr-HR" dirty="0"/>
              <a:t> </a:t>
            </a:r>
            <a:r>
              <a:rPr lang="hr-HR" dirty="0" err="1"/>
              <a:t>in</a:t>
            </a:r>
            <a:r>
              <a:rPr lang="hr-HR" dirty="0"/>
              <a:t> general, </a:t>
            </a:r>
            <a:r>
              <a:rPr lang="hr-HR" dirty="0" err="1"/>
              <a:t>scrutiny</a:t>
            </a:r>
            <a:r>
              <a:rPr lang="hr-HR" dirty="0"/>
              <a:t> </a:t>
            </a:r>
            <a:r>
              <a:rPr lang="hr-HR" dirty="0" err="1"/>
              <a:t>from</a:t>
            </a:r>
            <a:r>
              <a:rPr lang="hr-HR" dirty="0"/>
              <a:t> </a:t>
            </a:r>
            <a:r>
              <a:rPr lang="hr-HR" dirty="0" err="1"/>
              <a:t>an</a:t>
            </a:r>
            <a:r>
              <a:rPr lang="hr-HR" dirty="0"/>
              <a:t> </a:t>
            </a:r>
            <a:r>
              <a:rPr lang="hr-HR" dirty="0" err="1"/>
              <a:t>independent</a:t>
            </a:r>
            <a:r>
              <a:rPr lang="hr-HR" dirty="0"/>
              <a:t> </a:t>
            </a:r>
            <a:r>
              <a:rPr lang="hr-HR" dirty="0" err="1"/>
              <a:t>and</a:t>
            </a:r>
            <a:r>
              <a:rPr lang="hr-HR" dirty="0"/>
              <a:t> </a:t>
            </a:r>
            <a:r>
              <a:rPr lang="hr-HR" dirty="0" err="1"/>
              <a:t>professional</a:t>
            </a:r>
            <a:r>
              <a:rPr lang="hr-HR" dirty="0"/>
              <a:t> </a:t>
            </a:r>
            <a:r>
              <a:rPr lang="hr-HR" dirty="0" err="1"/>
              <a:t>Supreme</a:t>
            </a:r>
            <a:r>
              <a:rPr lang="hr-HR" dirty="0"/>
              <a:t> Audit </a:t>
            </a:r>
            <a:r>
              <a:rPr lang="hr-HR" dirty="0" err="1"/>
              <a:t>Institution</a:t>
            </a:r>
            <a:r>
              <a:rPr lang="hr-HR" dirty="0"/>
              <a:t> </a:t>
            </a:r>
            <a:r>
              <a:rPr lang="hr-HR" dirty="0" err="1"/>
              <a:t>is</a:t>
            </a:r>
            <a:r>
              <a:rPr lang="hr-HR" dirty="0"/>
              <a:t> </a:t>
            </a:r>
            <a:r>
              <a:rPr lang="hr-HR" dirty="0" err="1"/>
              <a:t>essential</a:t>
            </a:r>
            <a:r>
              <a:rPr lang="hr-HR" dirty="0"/>
              <a:t>.</a:t>
            </a:r>
          </a:p>
          <a:p>
            <a:endParaRPr lang="en-US" dirty="0"/>
          </a:p>
        </p:txBody>
      </p:sp>
    </p:spTree>
    <p:extLst>
      <p:ext uri="{BB962C8B-B14F-4D97-AF65-F5344CB8AC3E}">
        <p14:creationId xmlns:p14="http://schemas.microsoft.com/office/powerpoint/2010/main" val="53369369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Provide </a:t>
            </a:r>
            <a:r>
              <a:rPr lang="hr-HR" dirty="0" err="1" smtClean="0"/>
              <a:t>the</a:t>
            </a:r>
            <a:r>
              <a:rPr lang="hr-HR" dirty="0" smtClean="0"/>
              <a:t> </a:t>
            </a:r>
            <a:r>
              <a:rPr lang="hr-HR" dirty="0" err="1" smtClean="0"/>
              <a:t>terms</a:t>
            </a:r>
            <a:r>
              <a:rPr lang="hr-HR" dirty="0" smtClean="0"/>
              <a:t> </a:t>
            </a:r>
            <a:r>
              <a:rPr lang="hr-HR" dirty="0" err="1" smtClean="0"/>
              <a:t>matching</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definitions</a:t>
            </a:r>
            <a:endParaRPr lang="en-US" dirty="0"/>
          </a:p>
        </p:txBody>
      </p:sp>
      <p:sp>
        <p:nvSpPr>
          <p:cNvPr id="3" name="Content Placeholder 2"/>
          <p:cNvSpPr>
            <a:spLocks noGrp="1"/>
          </p:cNvSpPr>
          <p:nvPr>
            <p:ph idx="1"/>
          </p:nvPr>
        </p:nvSpPr>
        <p:spPr/>
        <p:txBody>
          <a:bodyPr/>
          <a:lstStyle/>
          <a:p>
            <a:r>
              <a:rPr lang="hr-HR" dirty="0"/>
              <a:t>T</a:t>
            </a:r>
            <a:r>
              <a:rPr lang="en-US" dirty="0" smtClean="0"/>
              <a:t>he </a:t>
            </a:r>
            <a:r>
              <a:rPr lang="en-US" dirty="0"/>
              <a:t>action of freeing or state of being free from an obligation or liability imposed on others</a:t>
            </a:r>
          </a:p>
          <a:p>
            <a:r>
              <a:rPr lang="hr-HR" dirty="0" err="1" smtClean="0"/>
              <a:t>Exemption</a:t>
            </a:r>
            <a:endParaRPr lang="hr-HR" dirty="0" smtClean="0"/>
          </a:p>
          <a:p>
            <a:r>
              <a:rPr lang="hr-HR" dirty="0"/>
              <a:t>S</a:t>
            </a:r>
            <a:r>
              <a:rPr lang="en-US" dirty="0" err="1" smtClean="0"/>
              <a:t>uccessful</a:t>
            </a:r>
            <a:r>
              <a:rPr lang="en-US" dirty="0" smtClean="0"/>
              <a:t> </a:t>
            </a:r>
            <a:r>
              <a:rPr lang="en-US" dirty="0"/>
              <a:t>in producing a desired or intended </a:t>
            </a:r>
            <a:r>
              <a:rPr lang="en-US" dirty="0" smtClean="0"/>
              <a:t>result</a:t>
            </a:r>
            <a:endParaRPr lang="hr-HR" dirty="0" smtClean="0"/>
          </a:p>
          <a:p>
            <a:r>
              <a:rPr lang="hr-HR" dirty="0" err="1" smtClean="0"/>
              <a:t>Effective</a:t>
            </a:r>
            <a:endParaRPr lang="hr-HR" dirty="0" smtClean="0"/>
          </a:p>
          <a:p>
            <a:r>
              <a:rPr lang="hr-HR" dirty="0"/>
              <a:t>A</a:t>
            </a:r>
            <a:r>
              <a:rPr lang="en-US" dirty="0" err="1" smtClean="0"/>
              <a:t>chieving</a:t>
            </a:r>
            <a:r>
              <a:rPr lang="en-US" dirty="0" smtClean="0"/>
              <a:t> </a:t>
            </a:r>
            <a:r>
              <a:rPr lang="en-US" dirty="0"/>
              <a:t>maximum productivity with minimum wasted effort or expense</a:t>
            </a:r>
            <a:r>
              <a:rPr lang="en-US" dirty="0" smtClean="0"/>
              <a:t>.</a:t>
            </a:r>
            <a:endParaRPr lang="hr-HR" dirty="0" smtClean="0"/>
          </a:p>
          <a:p>
            <a:r>
              <a:rPr lang="hr-HR" dirty="0" err="1" smtClean="0"/>
              <a:t>efficient</a:t>
            </a:r>
            <a:endParaRPr lang="en-US" dirty="0"/>
          </a:p>
          <a:p>
            <a:endParaRPr lang="en-US" dirty="0"/>
          </a:p>
        </p:txBody>
      </p:sp>
    </p:spTree>
    <p:extLst>
      <p:ext uri="{BB962C8B-B14F-4D97-AF65-F5344CB8AC3E}">
        <p14:creationId xmlns:p14="http://schemas.microsoft.com/office/powerpoint/2010/main" val="1634495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normAutofit lnSpcReduction="10000"/>
          </a:bodyPr>
          <a:lstStyle/>
          <a:p>
            <a:r>
              <a:rPr lang="hr-HR" dirty="0"/>
              <a:t>A</a:t>
            </a:r>
            <a:r>
              <a:rPr lang="en-US" dirty="0" smtClean="0"/>
              <a:t> </a:t>
            </a:r>
            <a:r>
              <a:rPr lang="en-US" dirty="0"/>
              <a:t>thing that is regarded as more important than others</a:t>
            </a:r>
          </a:p>
          <a:p>
            <a:r>
              <a:rPr lang="hr-HR" dirty="0" err="1" smtClean="0"/>
              <a:t>Priority</a:t>
            </a:r>
            <a:endParaRPr lang="hr-HR" dirty="0" smtClean="0"/>
          </a:p>
          <a:p>
            <a:r>
              <a:rPr lang="hr-HR" dirty="0"/>
              <a:t>T</a:t>
            </a:r>
            <a:r>
              <a:rPr lang="en-US" dirty="0" smtClean="0"/>
              <a:t>he </a:t>
            </a:r>
            <a:r>
              <a:rPr lang="en-US" dirty="0"/>
              <a:t>quality of being particularly good or worthy, especially so as to deserve praise or reward.</a:t>
            </a:r>
          </a:p>
          <a:p>
            <a:r>
              <a:rPr lang="hr-HR" dirty="0" err="1" smtClean="0"/>
              <a:t>Merit</a:t>
            </a:r>
            <a:endParaRPr lang="hr-HR" dirty="0" smtClean="0"/>
          </a:p>
          <a:p>
            <a:r>
              <a:rPr lang="en-US" dirty="0"/>
              <a:t>The process of finding and hiring the best-qualified candidate (from within or outside of an organization) for a job opening, in a timely and cost effective </a:t>
            </a:r>
            <a:r>
              <a:rPr lang="en-US" dirty="0" smtClean="0"/>
              <a:t>manner</a:t>
            </a:r>
            <a:endParaRPr lang="hr-HR" dirty="0" smtClean="0"/>
          </a:p>
          <a:p>
            <a:r>
              <a:rPr lang="hr-HR" dirty="0" err="1" smtClean="0"/>
              <a:t>recruitment</a:t>
            </a:r>
            <a:endParaRPr lang="en-US" dirty="0"/>
          </a:p>
        </p:txBody>
      </p:sp>
    </p:spTree>
    <p:extLst>
      <p:ext uri="{BB962C8B-B14F-4D97-AF65-F5344CB8AC3E}">
        <p14:creationId xmlns:p14="http://schemas.microsoft.com/office/powerpoint/2010/main" val="1476647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lstStyle/>
          <a:p>
            <a:r>
              <a:rPr lang="hr-HR" dirty="0"/>
              <a:t>M</a:t>
            </a:r>
            <a:r>
              <a:rPr lang="en-US" dirty="0" err="1" smtClean="0"/>
              <a:t>oney</a:t>
            </a:r>
            <a:r>
              <a:rPr lang="en-US" dirty="0" smtClean="0"/>
              <a:t> </a:t>
            </a:r>
            <a:r>
              <a:rPr lang="en-US" dirty="0"/>
              <a:t>paid for work or a service</a:t>
            </a:r>
            <a:r>
              <a:rPr lang="en-US" dirty="0" smtClean="0"/>
              <a:t>.</a:t>
            </a:r>
            <a:endParaRPr lang="hr-HR" dirty="0" smtClean="0"/>
          </a:p>
          <a:p>
            <a:r>
              <a:rPr lang="hr-HR" dirty="0" err="1" smtClean="0"/>
              <a:t>Remuneration</a:t>
            </a:r>
            <a:endParaRPr lang="hr-HR" dirty="0" smtClean="0"/>
          </a:p>
          <a:p>
            <a:r>
              <a:rPr lang="hr-HR" dirty="0" err="1" smtClean="0"/>
              <a:t>Translation</a:t>
            </a:r>
            <a:r>
              <a:rPr lang="hr-HR" dirty="0" smtClean="0"/>
              <a:t> </a:t>
            </a:r>
            <a:r>
              <a:rPr lang="hr-HR" dirty="0" err="1" smtClean="0"/>
              <a:t>of</a:t>
            </a:r>
            <a:r>
              <a:rPr lang="hr-HR" dirty="0" smtClean="0"/>
              <a:t> </a:t>
            </a:r>
            <a:r>
              <a:rPr lang="hr-HR" dirty="0" err="1" smtClean="0"/>
              <a:t>ideas</a:t>
            </a:r>
            <a:r>
              <a:rPr lang="hr-HR" dirty="0" smtClean="0"/>
              <a:t> </a:t>
            </a:r>
            <a:r>
              <a:rPr lang="hr-HR" dirty="0" err="1" smtClean="0"/>
              <a:t>into</a:t>
            </a:r>
            <a:r>
              <a:rPr lang="hr-HR" dirty="0" smtClean="0"/>
              <a:t> </a:t>
            </a:r>
            <a:r>
              <a:rPr lang="hr-HR" dirty="0" err="1" smtClean="0"/>
              <a:t>efficient</a:t>
            </a:r>
            <a:r>
              <a:rPr lang="hr-HR" dirty="0" smtClean="0"/>
              <a:t> </a:t>
            </a:r>
            <a:r>
              <a:rPr lang="hr-HR" dirty="0" err="1" smtClean="0"/>
              <a:t>strategies</a:t>
            </a:r>
            <a:r>
              <a:rPr lang="hr-HR" dirty="0" smtClean="0"/>
              <a:t> to </a:t>
            </a:r>
            <a:r>
              <a:rPr lang="hr-HR" dirty="0" err="1" smtClean="0"/>
              <a:t>enable</a:t>
            </a:r>
            <a:r>
              <a:rPr lang="hr-HR" dirty="0" smtClean="0"/>
              <a:t> a </a:t>
            </a:r>
            <a:r>
              <a:rPr lang="hr-HR" dirty="0" err="1" smtClean="0"/>
              <a:t>government</a:t>
            </a:r>
            <a:r>
              <a:rPr lang="hr-HR" dirty="0" smtClean="0"/>
              <a:t> to </a:t>
            </a:r>
            <a:r>
              <a:rPr lang="hr-HR" dirty="0" err="1" smtClean="0"/>
              <a:t>achieve</a:t>
            </a:r>
            <a:r>
              <a:rPr lang="hr-HR" dirty="0" smtClean="0"/>
              <a:t> </a:t>
            </a:r>
            <a:r>
              <a:rPr lang="hr-HR" dirty="0" err="1" smtClean="0"/>
              <a:t>its</a:t>
            </a:r>
            <a:r>
              <a:rPr lang="hr-HR" dirty="0" smtClean="0"/>
              <a:t> </a:t>
            </a:r>
            <a:r>
              <a:rPr lang="hr-HR" dirty="0" err="1" smtClean="0"/>
              <a:t>objectives</a:t>
            </a:r>
            <a:endParaRPr lang="hr-HR" dirty="0" smtClean="0"/>
          </a:p>
          <a:p>
            <a:r>
              <a:rPr lang="hr-HR" dirty="0" err="1" smtClean="0"/>
              <a:t>Policy</a:t>
            </a:r>
            <a:endParaRPr lang="hr-HR" dirty="0" smtClean="0"/>
          </a:p>
          <a:p>
            <a:r>
              <a:rPr lang="hr-HR" dirty="0"/>
              <a:t>T</a:t>
            </a:r>
            <a:r>
              <a:rPr lang="en-US" dirty="0" smtClean="0"/>
              <a:t>he </a:t>
            </a:r>
            <a:r>
              <a:rPr lang="en-US" dirty="0"/>
              <a:t>buying of goods and services by government </a:t>
            </a:r>
            <a:r>
              <a:rPr lang="en-US" dirty="0" smtClean="0"/>
              <a:t>organizations</a:t>
            </a:r>
            <a:endParaRPr lang="hr-HR" dirty="0" smtClean="0"/>
          </a:p>
          <a:p>
            <a:r>
              <a:rPr lang="hr-HR" dirty="0" err="1" smtClean="0"/>
              <a:t>Public</a:t>
            </a:r>
            <a:r>
              <a:rPr lang="hr-HR" dirty="0" smtClean="0"/>
              <a:t> </a:t>
            </a:r>
            <a:r>
              <a:rPr lang="hr-HR" dirty="0" err="1" smtClean="0"/>
              <a:t>procurement</a:t>
            </a:r>
            <a:endParaRPr lang="hr-HR" dirty="0" smtClean="0"/>
          </a:p>
          <a:p>
            <a:endParaRPr lang="en-US" dirty="0"/>
          </a:p>
        </p:txBody>
      </p:sp>
    </p:spTree>
    <p:extLst>
      <p:ext uri="{BB962C8B-B14F-4D97-AF65-F5344CB8AC3E}">
        <p14:creationId xmlns:p14="http://schemas.microsoft.com/office/powerpoint/2010/main" val="4047015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lstStyle/>
          <a:p>
            <a:endParaRPr lang="en-US" dirty="0"/>
          </a:p>
          <a:p>
            <a:r>
              <a:rPr lang="hr-HR" dirty="0"/>
              <a:t>A</a:t>
            </a:r>
            <a:r>
              <a:rPr lang="en-US" dirty="0" smtClean="0"/>
              <a:t>n </a:t>
            </a:r>
            <a:r>
              <a:rPr lang="en-US" dirty="0"/>
              <a:t>official inspection of an organization's accounts, typically by an independent </a:t>
            </a:r>
            <a:r>
              <a:rPr lang="en-US" dirty="0" smtClean="0"/>
              <a:t>body</a:t>
            </a:r>
            <a:endParaRPr lang="hr-HR" dirty="0" smtClean="0"/>
          </a:p>
          <a:p>
            <a:r>
              <a:rPr lang="hr-HR" dirty="0" smtClean="0"/>
              <a:t>Audit</a:t>
            </a:r>
          </a:p>
          <a:p>
            <a:r>
              <a:rPr lang="hr-HR" dirty="0" err="1"/>
              <a:t>C</a:t>
            </a:r>
            <a:r>
              <a:rPr lang="hr-HR" dirty="0" err="1" smtClean="0"/>
              <a:t>ritical</a:t>
            </a:r>
            <a:r>
              <a:rPr lang="hr-HR" dirty="0" smtClean="0"/>
              <a:t> </a:t>
            </a:r>
            <a:r>
              <a:rPr lang="hr-HR" dirty="0" err="1"/>
              <a:t>observation</a:t>
            </a:r>
            <a:r>
              <a:rPr lang="hr-HR" dirty="0"/>
              <a:t> </a:t>
            </a:r>
            <a:r>
              <a:rPr lang="hr-HR" dirty="0" err="1"/>
              <a:t>or</a:t>
            </a:r>
            <a:r>
              <a:rPr lang="hr-HR" dirty="0"/>
              <a:t> </a:t>
            </a:r>
            <a:r>
              <a:rPr lang="hr-HR" dirty="0" err="1"/>
              <a:t>examination</a:t>
            </a:r>
            <a:endParaRPr lang="hr-HR" dirty="0"/>
          </a:p>
          <a:p>
            <a:r>
              <a:rPr lang="hr-HR" dirty="0" err="1" smtClean="0"/>
              <a:t>scrutiny</a:t>
            </a:r>
            <a:endParaRPr lang="en-US" dirty="0"/>
          </a:p>
          <a:p>
            <a:endParaRPr lang="en-US" dirty="0"/>
          </a:p>
        </p:txBody>
      </p:sp>
    </p:spTree>
    <p:extLst>
      <p:ext uri="{BB962C8B-B14F-4D97-AF65-F5344CB8AC3E}">
        <p14:creationId xmlns:p14="http://schemas.microsoft.com/office/powerpoint/2010/main" val="3857715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Government</a:t>
            </a:r>
            <a:r>
              <a:rPr lang="hr-HR" dirty="0" smtClean="0"/>
              <a:t> </a:t>
            </a:r>
            <a:r>
              <a:rPr lang="hr-HR" dirty="0" err="1" smtClean="0"/>
              <a:t>reform</a:t>
            </a:r>
            <a:endParaRPr lang="en-US" dirty="0"/>
          </a:p>
        </p:txBody>
      </p:sp>
      <p:sp>
        <p:nvSpPr>
          <p:cNvPr id="3" name="Content Placeholder 2"/>
          <p:cNvSpPr>
            <a:spLocks noGrp="1"/>
          </p:cNvSpPr>
          <p:nvPr>
            <p:ph idx="1"/>
          </p:nvPr>
        </p:nvSpPr>
        <p:spPr/>
        <p:txBody>
          <a:bodyPr/>
          <a:lstStyle/>
          <a:p>
            <a:r>
              <a:rPr lang="en-GB" dirty="0" smtClean="0"/>
              <a:t>On </a:t>
            </a:r>
            <a:r>
              <a:rPr lang="en-GB" dirty="0"/>
              <a:t>the other hand, the word “reform“ is value laden. </a:t>
            </a:r>
            <a:endParaRPr lang="hr-HR" dirty="0" smtClean="0"/>
          </a:p>
          <a:p>
            <a:r>
              <a:rPr lang="en-GB" b="1" dirty="0" smtClean="0"/>
              <a:t>Reform</a:t>
            </a:r>
            <a:r>
              <a:rPr lang="en-GB" dirty="0" smtClean="0"/>
              <a:t> </a:t>
            </a:r>
            <a:r>
              <a:rPr lang="en-GB" dirty="0"/>
              <a:t>refers to a change for the better as a result of correcting abuses, as in the common statement “Corruption in government is rampant, so there is an urgent need to reform government.” </a:t>
            </a:r>
            <a:endParaRPr lang="hr-HR" dirty="0" smtClean="0"/>
          </a:p>
          <a:p>
            <a:r>
              <a:rPr lang="en-GB" dirty="0" smtClean="0"/>
              <a:t>So </a:t>
            </a:r>
            <a:r>
              <a:rPr lang="en-GB" dirty="0"/>
              <a:t>the expressions  ‘government reorganization’ and ‘government reform’ are different, although at times they tend to be used interchangeably. </a:t>
            </a:r>
            <a:endParaRPr lang="hr-HR" dirty="0"/>
          </a:p>
          <a:p>
            <a:endParaRPr lang="en-US" dirty="0"/>
          </a:p>
        </p:txBody>
      </p:sp>
    </p:spTree>
    <p:extLst>
      <p:ext uri="{BB962C8B-B14F-4D97-AF65-F5344CB8AC3E}">
        <p14:creationId xmlns:p14="http://schemas.microsoft.com/office/powerpoint/2010/main" val="9331647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b="1" i="1" dirty="0"/>
              <a:t>II </a:t>
            </a:r>
            <a:r>
              <a:rPr lang="hr-HR" b="1" i="1" dirty="0" err="1"/>
              <a:t>Read</a:t>
            </a:r>
            <a:r>
              <a:rPr lang="hr-HR" b="1" i="1" dirty="0"/>
              <a:t> </a:t>
            </a:r>
            <a:r>
              <a:rPr lang="hr-HR" b="1" i="1" dirty="0" err="1"/>
              <a:t>the</a:t>
            </a:r>
            <a:r>
              <a:rPr lang="hr-HR" b="1" i="1" dirty="0"/>
              <a:t> </a:t>
            </a:r>
            <a:r>
              <a:rPr lang="hr-HR" b="1" i="1" dirty="0" err="1"/>
              <a:t>text</a:t>
            </a:r>
            <a:r>
              <a:rPr lang="hr-HR" b="1" i="1" dirty="0"/>
              <a:t> </a:t>
            </a:r>
            <a:r>
              <a:rPr lang="hr-HR" b="1" i="1" dirty="0" err="1"/>
              <a:t>carefully</a:t>
            </a:r>
            <a:r>
              <a:rPr lang="hr-HR" b="1" i="1" dirty="0"/>
              <a:t> </a:t>
            </a:r>
            <a:r>
              <a:rPr lang="hr-HR" b="1" i="1" dirty="0" err="1"/>
              <a:t>and</a:t>
            </a:r>
            <a:r>
              <a:rPr lang="hr-HR" b="1" i="1" dirty="0"/>
              <a:t> </a:t>
            </a:r>
            <a:r>
              <a:rPr lang="hr-HR" b="1" i="1" dirty="0" err="1"/>
              <a:t>answer</a:t>
            </a:r>
            <a:r>
              <a:rPr lang="hr-HR" b="1" i="1" dirty="0"/>
              <a:t> </a:t>
            </a:r>
            <a:r>
              <a:rPr lang="hr-HR" b="1" i="1" dirty="0" err="1"/>
              <a:t>the</a:t>
            </a:r>
            <a:r>
              <a:rPr lang="hr-HR" b="1" i="1" dirty="0"/>
              <a:t> </a:t>
            </a:r>
            <a:r>
              <a:rPr lang="hr-HR" b="1" i="1" dirty="0" err="1"/>
              <a:t>following</a:t>
            </a:r>
            <a:r>
              <a:rPr lang="hr-HR" b="1" i="1" dirty="0"/>
              <a:t> </a:t>
            </a:r>
            <a:r>
              <a:rPr lang="hr-HR" b="1" i="1" dirty="0" err="1"/>
              <a:t>questions</a:t>
            </a:r>
            <a:r>
              <a:rPr lang="hr-HR" b="1" i="1" dirty="0"/>
              <a:t>:</a:t>
            </a:r>
            <a:r>
              <a:rPr lang="hr-HR" dirty="0"/>
              <a:t/>
            </a:r>
            <a:br>
              <a:rPr lang="hr-HR" dirty="0"/>
            </a:br>
            <a:endParaRPr lang="en-US" dirty="0"/>
          </a:p>
        </p:txBody>
      </p:sp>
      <p:sp>
        <p:nvSpPr>
          <p:cNvPr id="3" name="Content Placeholder 2"/>
          <p:cNvSpPr>
            <a:spLocks noGrp="1"/>
          </p:cNvSpPr>
          <p:nvPr>
            <p:ph idx="1"/>
          </p:nvPr>
        </p:nvSpPr>
        <p:spPr/>
        <p:txBody>
          <a:bodyPr/>
          <a:lstStyle/>
          <a:p>
            <a:r>
              <a:rPr lang="hr-HR" dirty="0" smtClean="0"/>
              <a:t>1.. </a:t>
            </a:r>
            <a:r>
              <a:rPr lang="hr-HR" dirty="0" err="1"/>
              <a:t>When</a:t>
            </a:r>
            <a:r>
              <a:rPr lang="hr-HR" dirty="0"/>
              <a:t> </a:t>
            </a:r>
            <a:r>
              <a:rPr lang="hr-HR" dirty="0" err="1"/>
              <a:t>was</a:t>
            </a:r>
            <a:r>
              <a:rPr lang="hr-HR" dirty="0"/>
              <a:t> SIGMA </a:t>
            </a:r>
            <a:r>
              <a:rPr lang="hr-HR" dirty="0" err="1"/>
              <a:t>established</a:t>
            </a:r>
            <a:r>
              <a:rPr lang="hr-HR" dirty="0"/>
              <a:t>?</a:t>
            </a:r>
          </a:p>
          <a:p>
            <a:r>
              <a:rPr lang="hr-HR" dirty="0"/>
              <a:t>2. </a:t>
            </a:r>
            <a:r>
              <a:rPr lang="hr-HR" dirty="0" err="1"/>
              <a:t>What</a:t>
            </a:r>
            <a:r>
              <a:rPr lang="hr-HR" dirty="0"/>
              <a:t> </a:t>
            </a:r>
            <a:r>
              <a:rPr lang="hr-HR" dirty="0" err="1"/>
              <a:t>sort</a:t>
            </a:r>
            <a:r>
              <a:rPr lang="hr-HR" dirty="0"/>
              <a:t> </a:t>
            </a:r>
            <a:r>
              <a:rPr lang="hr-HR" dirty="0" err="1"/>
              <a:t>of</a:t>
            </a:r>
            <a:r>
              <a:rPr lang="hr-HR" dirty="0"/>
              <a:t> </a:t>
            </a:r>
            <a:r>
              <a:rPr lang="hr-HR" dirty="0" err="1"/>
              <a:t>assistance</a:t>
            </a:r>
            <a:r>
              <a:rPr lang="hr-HR" dirty="0"/>
              <a:t> </a:t>
            </a:r>
            <a:r>
              <a:rPr lang="hr-HR" dirty="0" err="1"/>
              <a:t>does</a:t>
            </a:r>
            <a:r>
              <a:rPr lang="hr-HR" dirty="0"/>
              <a:t> SIGMA provide?</a:t>
            </a:r>
          </a:p>
          <a:p>
            <a:r>
              <a:rPr lang="hr-HR" dirty="0"/>
              <a:t>3. </a:t>
            </a:r>
            <a:r>
              <a:rPr lang="hr-HR" dirty="0" err="1"/>
              <a:t>What</a:t>
            </a:r>
            <a:r>
              <a:rPr lang="hr-HR" dirty="0"/>
              <a:t> </a:t>
            </a:r>
            <a:r>
              <a:rPr lang="hr-HR" dirty="0" err="1"/>
              <a:t>should</a:t>
            </a:r>
            <a:r>
              <a:rPr lang="hr-HR" dirty="0"/>
              <a:t> </a:t>
            </a:r>
            <a:r>
              <a:rPr lang="hr-HR" dirty="0" err="1"/>
              <a:t>be</a:t>
            </a:r>
            <a:r>
              <a:rPr lang="hr-HR" dirty="0"/>
              <a:t> </a:t>
            </a:r>
            <a:r>
              <a:rPr lang="hr-HR" dirty="0" err="1"/>
              <a:t>the</a:t>
            </a:r>
            <a:r>
              <a:rPr lang="hr-HR" dirty="0"/>
              <a:t> </a:t>
            </a:r>
            <a:r>
              <a:rPr lang="hr-HR" dirty="0" err="1"/>
              <a:t>quality</a:t>
            </a:r>
            <a:r>
              <a:rPr lang="hr-HR" dirty="0"/>
              <a:t> </a:t>
            </a:r>
            <a:r>
              <a:rPr lang="hr-HR" dirty="0" err="1"/>
              <a:t>of</a:t>
            </a:r>
            <a:r>
              <a:rPr lang="hr-HR" dirty="0"/>
              <a:t> </a:t>
            </a:r>
            <a:r>
              <a:rPr lang="hr-HR" dirty="0" err="1"/>
              <a:t>services</a:t>
            </a:r>
            <a:r>
              <a:rPr lang="hr-HR" dirty="0"/>
              <a:t> </a:t>
            </a:r>
            <a:r>
              <a:rPr lang="hr-HR" dirty="0" err="1"/>
              <a:t>delivered</a:t>
            </a:r>
            <a:r>
              <a:rPr lang="hr-HR" dirty="0"/>
              <a:t> </a:t>
            </a:r>
            <a:r>
              <a:rPr lang="hr-HR" dirty="0" err="1"/>
              <a:t>by</a:t>
            </a:r>
            <a:r>
              <a:rPr lang="hr-HR" dirty="0"/>
              <a:t> </a:t>
            </a:r>
            <a:r>
              <a:rPr lang="hr-HR" dirty="0" err="1"/>
              <a:t>public</a:t>
            </a:r>
            <a:r>
              <a:rPr lang="hr-HR" dirty="0"/>
              <a:t> </a:t>
            </a:r>
            <a:r>
              <a:rPr lang="hr-HR" dirty="0" err="1"/>
              <a:t>administration</a:t>
            </a:r>
            <a:r>
              <a:rPr lang="hr-HR" dirty="0"/>
              <a:t>?</a:t>
            </a:r>
          </a:p>
          <a:p>
            <a:r>
              <a:rPr lang="hr-HR" dirty="0"/>
              <a:t>4. </a:t>
            </a:r>
            <a:r>
              <a:rPr lang="hr-HR" dirty="0" err="1"/>
              <a:t>What</a:t>
            </a:r>
            <a:r>
              <a:rPr lang="hr-HR" dirty="0"/>
              <a:t> </a:t>
            </a:r>
            <a:r>
              <a:rPr lang="hr-HR" dirty="0" err="1"/>
              <a:t>should</a:t>
            </a:r>
            <a:r>
              <a:rPr lang="hr-HR" dirty="0"/>
              <a:t> </a:t>
            </a:r>
            <a:r>
              <a:rPr lang="hr-HR" dirty="0" err="1"/>
              <a:t>an</a:t>
            </a:r>
            <a:r>
              <a:rPr lang="hr-HR" dirty="0"/>
              <a:t> </a:t>
            </a:r>
            <a:r>
              <a:rPr lang="hr-HR" dirty="0" err="1"/>
              <a:t>accountable</a:t>
            </a:r>
            <a:r>
              <a:rPr lang="hr-HR" dirty="0"/>
              <a:t> </a:t>
            </a:r>
            <a:r>
              <a:rPr lang="hr-HR" dirty="0" err="1"/>
              <a:t>government</a:t>
            </a:r>
            <a:r>
              <a:rPr lang="hr-HR" dirty="0"/>
              <a:t> </a:t>
            </a:r>
            <a:r>
              <a:rPr lang="hr-HR" dirty="0" err="1"/>
              <a:t>be</a:t>
            </a:r>
            <a:r>
              <a:rPr lang="hr-HR" dirty="0"/>
              <a:t> </a:t>
            </a:r>
            <a:r>
              <a:rPr lang="hr-HR" dirty="0" err="1"/>
              <a:t>like</a:t>
            </a:r>
            <a:r>
              <a:rPr lang="hr-HR" dirty="0"/>
              <a:t>?</a:t>
            </a:r>
          </a:p>
          <a:p>
            <a:r>
              <a:rPr lang="hr-HR" dirty="0"/>
              <a:t>5. </a:t>
            </a:r>
            <a:r>
              <a:rPr lang="hr-HR" dirty="0" err="1"/>
              <a:t>What</a:t>
            </a:r>
            <a:r>
              <a:rPr lang="hr-HR" dirty="0"/>
              <a:t> </a:t>
            </a:r>
            <a:r>
              <a:rPr lang="hr-HR" dirty="0" err="1"/>
              <a:t>is</a:t>
            </a:r>
            <a:r>
              <a:rPr lang="hr-HR" dirty="0"/>
              <a:t> </a:t>
            </a:r>
            <a:r>
              <a:rPr lang="hr-HR" dirty="0" err="1"/>
              <a:t>necessary</a:t>
            </a:r>
            <a:r>
              <a:rPr lang="hr-HR" dirty="0"/>
              <a:t> for a </a:t>
            </a:r>
            <a:r>
              <a:rPr lang="hr-HR" dirty="0" err="1"/>
              <a:t>professional</a:t>
            </a:r>
            <a:r>
              <a:rPr lang="hr-HR" dirty="0"/>
              <a:t> </a:t>
            </a:r>
            <a:r>
              <a:rPr lang="hr-HR" dirty="0" err="1"/>
              <a:t>public</a:t>
            </a:r>
            <a:r>
              <a:rPr lang="hr-HR" dirty="0"/>
              <a:t> </a:t>
            </a:r>
            <a:r>
              <a:rPr lang="hr-HR" dirty="0" err="1"/>
              <a:t>service</a:t>
            </a:r>
            <a:r>
              <a:rPr lang="hr-HR" dirty="0"/>
              <a:t>?</a:t>
            </a:r>
          </a:p>
          <a:p>
            <a:r>
              <a:rPr lang="hr-HR" dirty="0"/>
              <a:t>6. How </a:t>
            </a:r>
            <a:r>
              <a:rPr lang="hr-HR" dirty="0" err="1"/>
              <a:t>can</a:t>
            </a:r>
            <a:r>
              <a:rPr lang="hr-HR" dirty="0"/>
              <a:t> </a:t>
            </a:r>
            <a:r>
              <a:rPr lang="hr-HR" dirty="0" err="1"/>
              <a:t>policy</a:t>
            </a:r>
            <a:r>
              <a:rPr lang="hr-HR" dirty="0"/>
              <a:t> </a:t>
            </a:r>
            <a:r>
              <a:rPr lang="hr-HR" dirty="0" err="1"/>
              <a:t>be</a:t>
            </a:r>
            <a:r>
              <a:rPr lang="hr-HR" dirty="0"/>
              <a:t> </a:t>
            </a:r>
            <a:r>
              <a:rPr lang="hr-HR" dirty="0" err="1"/>
              <a:t>defined</a:t>
            </a:r>
            <a:r>
              <a:rPr lang="hr-HR" dirty="0"/>
              <a:t>?</a:t>
            </a:r>
          </a:p>
          <a:p>
            <a:r>
              <a:rPr lang="hr-HR" dirty="0"/>
              <a:t>7. </a:t>
            </a:r>
            <a:r>
              <a:rPr lang="hr-HR" dirty="0" err="1"/>
              <a:t>What</a:t>
            </a:r>
            <a:r>
              <a:rPr lang="hr-HR" dirty="0"/>
              <a:t> are </a:t>
            </a:r>
            <a:r>
              <a:rPr lang="hr-HR" dirty="0" err="1"/>
              <a:t>the</a:t>
            </a:r>
            <a:r>
              <a:rPr lang="hr-HR" dirty="0"/>
              <a:t> </a:t>
            </a:r>
            <a:r>
              <a:rPr lang="hr-HR" dirty="0" err="1"/>
              <a:t>elements</a:t>
            </a:r>
            <a:r>
              <a:rPr lang="hr-HR" dirty="0"/>
              <a:t> </a:t>
            </a:r>
            <a:r>
              <a:rPr lang="hr-HR" dirty="0" err="1"/>
              <a:t>of</a:t>
            </a:r>
            <a:r>
              <a:rPr lang="hr-HR" dirty="0"/>
              <a:t> </a:t>
            </a:r>
            <a:r>
              <a:rPr lang="hr-HR" dirty="0" err="1"/>
              <a:t>public</a:t>
            </a:r>
            <a:r>
              <a:rPr lang="hr-HR" dirty="0"/>
              <a:t> </a:t>
            </a:r>
            <a:r>
              <a:rPr lang="hr-HR" dirty="0" err="1"/>
              <a:t>financial</a:t>
            </a:r>
            <a:r>
              <a:rPr lang="hr-HR" dirty="0"/>
              <a:t> management?</a:t>
            </a:r>
          </a:p>
          <a:p>
            <a:endParaRPr lang="en-US" dirty="0"/>
          </a:p>
        </p:txBody>
      </p:sp>
    </p:spTree>
    <p:extLst>
      <p:ext uri="{BB962C8B-B14F-4D97-AF65-F5344CB8AC3E}">
        <p14:creationId xmlns:p14="http://schemas.microsoft.com/office/powerpoint/2010/main" val="394507636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b="1" i="1" dirty="0"/>
              <a:t>III </a:t>
            </a:r>
            <a:r>
              <a:rPr lang="hr-HR" b="1" i="1" dirty="0" err="1"/>
              <a:t>Fill</a:t>
            </a:r>
            <a:r>
              <a:rPr lang="hr-HR" b="1" i="1" dirty="0"/>
              <a:t> </a:t>
            </a:r>
            <a:r>
              <a:rPr lang="hr-HR" b="1" i="1" dirty="0" err="1"/>
              <a:t>in</a:t>
            </a:r>
            <a:r>
              <a:rPr lang="hr-HR" b="1" i="1" dirty="0"/>
              <a:t> </a:t>
            </a:r>
            <a:r>
              <a:rPr lang="hr-HR" b="1" i="1" dirty="0" err="1"/>
              <a:t>the</a:t>
            </a:r>
            <a:r>
              <a:rPr lang="hr-HR" b="1" i="1" dirty="0"/>
              <a:t> </a:t>
            </a:r>
            <a:r>
              <a:rPr lang="hr-HR" b="1" i="1" dirty="0" err="1"/>
              <a:t>missing</a:t>
            </a:r>
            <a:r>
              <a:rPr lang="hr-HR" b="1" i="1" dirty="0"/>
              <a:t> </a:t>
            </a:r>
            <a:r>
              <a:rPr lang="hr-HR" b="1" i="1" dirty="0" err="1" smtClean="0"/>
              <a:t>words:efficient</a:t>
            </a:r>
            <a:r>
              <a:rPr lang="hr-HR" b="1" i="1" dirty="0" smtClean="0"/>
              <a:t>, </a:t>
            </a:r>
            <a:r>
              <a:rPr lang="hr-HR" b="1" i="1" dirty="0" err="1" smtClean="0"/>
              <a:t>environments</a:t>
            </a:r>
            <a:r>
              <a:rPr lang="hr-HR" b="1" i="1" dirty="0" smtClean="0"/>
              <a:t>, </a:t>
            </a:r>
            <a:r>
              <a:rPr lang="hr-HR" b="1" i="1" dirty="0" err="1" smtClean="0"/>
              <a:t>implemented</a:t>
            </a:r>
            <a:r>
              <a:rPr lang="hr-HR" b="1" i="1" dirty="0" smtClean="0"/>
              <a:t>, </a:t>
            </a:r>
            <a:r>
              <a:rPr lang="hr-HR" b="1" i="1" dirty="0" err="1" smtClean="0"/>
              <a:t>institutions</a:t>
            </a:r>
            <a:r>
              <a:rPr lang="hr-HR" b="1" i="1" dirty="0" smtClean="0"/>
              <a:t>, </a:t>
            </a:r>
            <a:r>
              <a:rPr lang="hr-HR" b="1" i="1" dirty="0" err="1" smtClean="0"/>
              <a:t>fragmentation</a:t>
            </a:r>
            <a:r>
              <a:rPr lang="hr-HR" b="1" i="1" dirty="0" smtClean="0"/>
              <a:t>, </a:t>
            </a:r>
            <a:r>
              <a:rPr lang="hr-HR" b="1" i="1" dirty="0" err="1" smtClean="0"/>
              <a:t>objectives</a:t>
            </a:r>
            <a:r>
              <a:rPr lang="hr-HR" b="1" i="1" dirty="0" smtClean="0"/>
              <a:t>, </a:t>
            </a:r>
            <a:r>
              <a:rPr lang="hr-HR" b="1" i="1" dirty="0" err="1" smtClean="0"/>
              <a:t>policy-making</a:t>
            </a:r>
            <a:r>
              <a:rPr lang="hr-HR" dirty="0"/>
              <a:t/>
            </a:r>
            <a:br>
              <a:rPr lang="hr-HR" dirty="0"/>
            </a:br>
            <a:endParaRPr lang="en-US" dirty="0"/>
          </a:p>
        </p:txBody>
      </p:sp>
      <p:sp>
        <p:nvSpPr>
          <p:cNvPr id="3" name="Content Placeholder 2"/>
          <p:cNvSpPr>
            <a:spLocks noGrp="1"/>
          </p:cNvSpPr>
          <p:nvPr>
            <p:ph idx="1"/>
          </p:nvPr>
        </p:nvSpPr>
        <p:spPr/>
        <p:txBody>
          <a:bodyPr/>
          <a:lstStyle/>
          <a:p>
            <a:r>
              <a:rPr lang="hr-HR" dirty="0" err="1"/>
              <a:t>Policies</a:t>
            </a:r>
            <a:r>
              <a:rPr lang="hr-HR" dirty="0"/>
              <a:t> are </a:t>
            </a:r>
            <a:r>
              <a:rPr lang="hr-HR" dirty="0" err="1"/>
              <a:t>the</a:t>
            </a:r>
            <a:r>
              <a:rPr lang="hr-HR" dirty="0"/>
              <a:t> </a:t>
            </a:r>
            <a:r>
              <a:rPr lang="hr-HR" dirty="0" err="1"/>
              <a:t>translation</a:t>
            </a:r>
            <a:r>
              <a:rPr lang="hr-HR" dirty="0"/>
              <a:t> </a:t>
            </a:r>
            <a:r>
              <a:rPr lang="hr-HR" dirty="0" err="1"/>
              <a:t>of</a:t>
            </a:r>
            <a:r>
              <a:rPr lang="hr-HR" dirty="0"/>
              <a:t> </a:t>
            </a:r>
            <a:r>
              <a:rPr lang="hr-HR" dirty="0" err="1"/>
              <a:t>ideas</a:t>
            </a:r>
            <a:r>
              <a:rPr lang="hr-HR" dirty="0"/>
              <a:t> </a:t>
            </a:r>
            <a:r>
              <a:rPr lang="hr-HR" dirty="0" err="1"/>
              <a:t>into</a:t>
            </a:r>
            <a:r>
              <a:rPr lang="hr-HR" dirty="0"/>
              <a:t> ___________</a:t>
            </a:r>
            <a:r>
              <a:rPr lang="hr-HR" dirty="0" err="1"/>
              <a:t>strategies</a:t>
            </a:r>
            <a:r>
              <a:rPr lang="hr-HR" dirty="0"/>
              <a:t> to </a:t>
            </a:r>
            <a:r>
              <a:rPr lang="hr-HR" dirty="0" err="1"/>
              <a:t>enable</a:t>
            </a:r>
            <a:r>
              <a:rPr lang="hr-HR" dirty="0"/>
              <a:t> a </a:t>
            </a:r>
            <a:r>
              <a:rPr lang="hr-HR" dirty="0" err="1"/>
              <a:t>government</a:t>
            </a:r>
            <a:r>
              <a:rPr lang="hr-HR" dirty="0"/>
              <a:t> to </a:t>
            </a:r>
            <a:r>
              <a:rPr lang="hr-HR" dirty="0" err="1"/>
              <a:t>achieve</a:t>
            </a:r>
            <a:r>
              <a:rPr lang="hr-HR" dirty="0"/>
              <a:t> </a:t>
            </a:r>
            <a:r>
              <a:rPr lang="hr-HR" dirty="0" err="1"/>
              <a:t>its</a:t>
            </a:r>
            <a:r>
              <a:rPr lang="hr-HR" dirty="0"/>
              <a:t> _________________. </a:t>
            </a:r>
            <a:r>
              <a:rPr lang="hr-HR" dirty="0" err="1"/>
              <a:t>They</a:t>
            </a:r>
            <a:r>
              <a:rPr lang="hr-HR" dirty="0"/>
              <a:t> </a:t>
            </a:r>
            <a:r>
              <a:rPr lang="hr-HR" dirty="0" err="1"/>
              <a:t>create</a:t>
            </a:r>
            <a:r>
              <a:rPr lang="hr-HR" dirty="0"/>
              <a:t> </a:t>
            </a:r>
            <a:r>
              <a:rPr lang="hr-HR" dirty="0" err="1"/>
              <a:t>value</a:t>
            </a:r>
            <a:r>
              <a:rPr lang="hr-HR" dirty="0"/>
              <a:t> for </a:t>
            </a:r>
            <a:r>
              <a:rPr lang="hr-HR" dirty="0" err="1"/>
              <a:t>societies</a:t>
            </a:r>
            <a:r>
              <a:rPr lang="hr-HR" dirty="0"/>
              <a:t> at </a:t>
            </a:r>
            <a:r>
              <a:rPr lang="hr-HR" dirty="0" err="1"/>
              <a:t>large</a:t>
            </a:r>
            <a:r>
              <a:rPr lang="hr-HR" dirty="0"/>
              <a:t> </a:t>
            </a:r>
            <a:r>
              <a:rPr lang="hr-HR" dirty="0" err="1"/>
              <a:t>by</a:t>
            </a:r>
            <a:r>
              <a:rPr lang="hr-HR" dirty="0"/>
              <a:t> </a:t>
            </a:r>
            <a:r>
              <a:rPr lang="hr-HR" dirty="0" err="1"/>
              <a:t>building</a:t>
            </a:r>
            <a:r>
              <a:rPr lang="hr-HR" dirty="0"/>
              <a:t> </a:t>
            </a:r>
            <a:r>
              <a:rPr lang="hr-HR" dirty="0" err="1"/>
              <a:t>better</a:t>
            </a:r>
            <a:r>
              <a:rPr lang="hr-HR" dirty="0"/>
              <a:t> _________________________ </a:t>
            </a:r>
            <a:r>
              <a:rPr lang="hr-HR" dirty="0" err="1"/>
              <a:t>in</a:t>
            </a:r>
            <a:r>
              <a:rPr lang="hr-HR" dirty="0"/>
              <a:t> </a:t>
            </a:r>
            <a:r>
              <a:rPr lang="hr-HR" dirty="0" err="1"/>
              <a:t>which</a:t>
            </a:r>
            <a:r>
              <a:rPr lang="hr-HR" dirty="0"/>
              <a:t> </a:t>
            </a:r>
            <a:r>
              <a:rPr lang="hr-HR" dirty="0" err="1"/>
              <a:t>the</a:t>
            </a:r>
            <a:r>
              <a:rPr lang="hr-HR" dirty="0"/>
              <a:t> </a:t>
            </a:r>
            <a:r>
              <a:rPr lang="hr-HR" dirty="0" err="1"/>
              <a:t>quality</a:t>
            </a:r>
            <a:r>
              <a:rPr lang="hr-HR" dirty="0"/>
              <a:t> </a:t>
            </a:r>
            <a:r>
              <a:rPr lang="hr-HR" dirty="0" err="1"/>
              <a:t>of</a:t>
            </a:r>
            <a:r>
              <a:rPr lang="hr-HR" dirty="0"/>
              <a:t> </a:t>
            </a:r>
            <a:r>
              <a:rPr lang="hr-HR" dirty="0" err="1"/>
              <a:t>life</a:t>
            </a:r>
            <a:r>
              <a:rPr lang="hr-HR" dirty="0"/>
              <a:t> </a:t>
            </a:r>
            <a:r>
              <a:rPr lang="hr-HR" dirty="0" err="1"/>
              <a:t>is</a:t>
            </a:r>
            <a:r>
              <a:rPr lang="hr-HR" dirty="0"/>
              <a:t> </a:t>
            </a:r>
            <a:r>
              <a:rPr lang="hr-HR" dirty="0" err="1"/>
              <a:t>improved</a:t>
            </a:r>
            <a:r>
              <a:rPr lang="hr-HR" dirty="0"/>
              <a:t> </a:t>
            </a:r>
            <a:r>
              <a:rPr lang="hr-HR" dirty="0" err="1"/>
              <a:t>and</a:t>
            </a:r>
            <a:r>
              <a:rPr lang="hr-HR" dirty="0"/>
              <a:t> </a:t>
            </a:r>
            <a:r>
              <a:rPr lang="hr-HR" dirty="0" err="1"/>
              <a:t>doing</a:t>
            </a:r>
            <a:r>
              <a:rPr lang="hr-HR" dirty="0"/>
              <a:t> </a:t>
            </a:r>
            <a:r>
              <a:rPr lang="hr-HR" dirty="0" err="1"/>
              <a:t>business</a:t>
            </a:r>
            <a:r>
              <a:rPr lang="hr-HR" dirty="0"/>
              <a:t> </a:t>
            </a:r>
            <a:r>
              <a:rPr lang="hr-HR" dirty="0" err="1"/>
              <a:t>becomes</a:t>
            </a:r>
            <a:r>
              <a:rPr lang="hr-HR" dirty="0"/>
              <a:t> </a:t>
            </a:r>
            <a:r>
              <a:rPr lang="hr-HR" dirty="0" err="1"/>
              <a:t>easier</a:t>
            </a:r>
            <a:r>
              <a:rPr lang="hr-HR" dirty="0"/>
              <a:t>. </a:t>
            </a:r>
            <a:r>
              <a:rPr lang="hr-HR" dirty="0" err="1"/>
              <a:t>Such</a:t>
            </a:r>
            <a:r>
              <a:rPr lang="hr-HR" dirty="0"/>
              <a:t> </a:t>
            </a:r>
            <a:r>
              <a:rPr lang="hr-HR" dirty="0" err="1"/>
              <a:t>policies</a:t>
            </a:r>
            <a:r>
              <a:rPr lang="hr-HR" dirty="0"/>
              <a:t> are most </a:t>
            </a:r>
            <a:r>
              <a:rPr lang="hr-HR" dirty="0" err="1"/>
              <a:t>effectively</a:t>
            </a:r>
            <a:r>
              <a:rPr lang="hr-HR" dirty="0"/>
              <a:t> </a:t>
            </a:r>
            <a:r>
              <a:rPr lang="hr-HR" dirty="0" err="1"/>
              <a:t>developed</a:t>
            </a:r>
            <a:r>
              <a:rPr lang="hr-HR" dirty="0"/>
              <a:t> </a:t>
            </a:r>
            <a:r>
              <a:rPr lang="hr-HR" dirty="0" err="1"/>
              <a:t>and</a:t>
            </a:r>
            <a:r>
              <a:rPr lang="hr-HR" dirty="0"/>
              <a:t> ________________ </a:t>
            </a:r>
            <a:r>
              <a:rPr lang="hr-HR" dirty="0" err="1"/>
              <a:t>when</a:t>
            </a:r>
            <a:r>
              <a:rPr lang="hr-HR" dirty="0"/>
              <a:t> </a:t>
            </a:r>
            <a:r>
              <a:rPr lang="hr-HR" dirty="0" err="1"/>
              <a:t>there</a:t>
            </a:r>
            <a:r>
              <a:rPr lang="hr-HR" dirty="0"/>
              <a:t> </a:t>
            </a:r>
            <a:r>
              <a:rPr lang="hr-HR" dirty="0" err="1"/>
              <a:t>is</a:t>
            </a:r>
            <a:r>
              <a:rPr lang="hr-HR" dirty="0"/>
              <a:t> a </a:t>
            </a:r>
            <a:r>
              <a:rPr lang="hr-HR" dirty="0" err="1"/>
              <a:t>well-organised</a:t>
            </a:r>
            <a:r>
              <a:rPr lang="hr-HR" dirty="0"/>
              <a:t>, </a:t>
            </a:r>
            <a:r>
              <a:rPr lang="hr-HR" dirty="0" err="1"/>
              <a:t>co-ordinated</a:t>
            </a:r>
            <a:r>
              <a:rPr lang="hr-HR" dirty="0"/>
              <a:t>, </a:t>
            </a:r>
            <a:r>
              <a:rPr lang="hr-HR" dirty="0" err="1"/>
              <a:t>consistent</a:t>
            </a:r>
            <a:r>
              <a:rPr lang="hr-HR" dirty="0"/>
              <a:t>, </a:t>
            </a:r>
            <a:r>
              <a:rPr lang="hr-HR" dirty="0" err="1"/>
              <a:t>competent</a:t>
            </a:r>
            <a:r>
              <a:rPr lang="hr-HR" dirty="0"/>
              <a:t> </a:t>
            </a:r>
            <a:r>
              <a:rPr lang="hr-HR" dirty="0" err="1"/>
              <a:t>and</a:t>
            </a:r>
            <a:r>
              <a:rPr lang="hr-HR" dirty="0"/>
              <a:t> __________________ system. </a:t>
            </a:r>
            <a:r>
              <a:rPr lang="hr-HR" dirty="0" err="1"/>
              <a:t>The</a:t>
            </a:r>
            <a:r>
              <a:rPr lang="hr-HR" dirty="0"/>
              <a:t> </a:t>
            </a:r>
            <a:r>
              <a:rPr lang="hr-HR" dirty="0" err="1"/>
              <a:t>roles</a:t>
            </a:r>
            <a:r>
              <a:rPr lang="hr-HR" dirty="0"/>
              <a:t> </a:t>
            </a:r>
            <a:r>
              <a:rPr lang="hr-HR" dirty="0" err="1"/>
              <a:t>of</a:t>
            </a:r>
            <a:r>
              <a:rPr lang="hr-HR" dirty="0"/>
              <a:t> </a:t>
            </a:r>
            <a:r>
              <a:rPr lang="hr-HR" dirty="0" err="1"/>
              <a:t>the</a:t>
            </a:r>
            <a:r>
              <a:rPr lang="hr-HR" dirty="0"/>
              <a:t> </a:t>
            </a:r>
            <a:r>
              <a:rPr lang="hr-HR" dirty="0" err="1"/>
              <a:t>different</a:t>
            </a:r>
            <a:r>
              <a:rPr lang="hr-HR" dirty="0"/>
              <a:t> ___________________ </a:t>
            </a:r>
            <a:r>
              <a:rPr lang="hr-HR" dirty="0" err="1"/>
              <a:t>should</a:t>
            </a:r>
            <a:r>
              <a:rPr lang="hr-HR" dirty="0"/>
              <a:t> </a:t>
            </a:r>
            <a:r>
              <a:rPr lang="hr-HR" dirty="0" err="1"/>
              <a:t>be</a:t>
            </a:r>
            <a:r>
              <a:rPr lang="hr-HR" dirty="0"/>
              <a:t> </a:t>
            </a:r>
            <a:r>
              <a:rPr lang="hr-HR" dirty="0" err="1"/>
              <a:t>clearly</a:t>
            </a:r>
            <a:r>
              <a:rPr lang="hr-HR" dirty="0"/>
              <a:t> </a:t>
            </a:r>
            <a:r>
              <a:rPr lang="hr-HR" dirty="0" err="1"/>
              <a:t>defined</a:t>
            </a:r>
            <a:r>
              <a:rPr lang="hr-HR" dirty="0"/>
              <a:t> </a:t>
            </a:r>
            <a:r>
              <a:rPr lang="hr-HR" dirty="0" err="1"/>
              <a:t>so</a:t>
            </a:r>
            <a:r>
              <a:rPr lang="hr-HR" dirty="0"/>
              <a:t> as to </a:t>
            </a:r>
            <a:r>
              <a:rPr lang="hr-HR" dirty="0" err="1"/>
              <a:t>avoid</a:t>
            </a:r>
            <a:r>
              <a:rPr lang="hr-HR" dirty="0"/>
              <a:t> </a:t>
            </a:r>
            <a:r>
              <a:rPr lang="hr-HR" dirty="0" err="1"/>
              <a:t>overlapping</a:t>
            </a:r>
            <a:r>
              <a:rPr lang="hr-HR" dirty="0"/>
              <a:t> </a:t>
            </a:r>
            <a:r>
              <a:rPr lang="hr-HR" dirty="0" err="1"/>
              <a:t>or</a:t>
            </a:r>
            <a:r>
              <a:rPr lang="hr-HR" dirty="0"/>
              <a:t> _________________.</a:t>
            </a:r>
          </a:p>
          <a:p>
            <a:endParaRPr lang="en-US" dirty="0"/>
          </a:p>
        </p:txBody>
      </p:sp>
    </p:spTree>
    <p:extLst>
      <p:ext uri="{BB962C8B-B14F-4D97-AF65-F5344CB8AC3E}">
        <p14:creationId xmlns:p14="http://schemas.microsoft.com/office/powerpoint/2010/main" val="118160020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i="1" dirty="0"/>
              <a:t>IV </a:t>
            </a:r>
            <a:r>
              <a:rPr lang="hr-HR" b="1" i="1" dirty="0" err="1"/>
              <a:t>Explain</a:t>
            </a:r>
            <a:r>
              <a:rPr lang="hr-HR" b="1" i="1" dirty="0"/>
              <a:t> </a:t>
            </a:r>
            <a:r>
              <a:rPr lang="hr-HR" b="1" i="1" dirty="0" err="1"/>
              <a:t>the</a:t>
            </a:r>
            <a:r>
              <a:rPr lang="hr-HR" b="1" i="1" dirty="0"/>
              <a:t> </a:t>
            </a:r>
            <a:r>
              <a:rPr lang="hr-HR" b="1" i="1" dirty="0" err="1"/>
              <a:t>following</a:t>
            </a:r>
            <a:r>
              <a:rPr lang="hr-HR" b="1" i="1" dirty="0"/>
              <a:t> </a:t>
            </a:r>
            <a:r>
              <a:rPr lang="hr-HR" b="1" i="1" dirty="0" err="1"/>
              <a:t>abbreviations</a:t>
            </a:r>
            <a:r>
              <a:rPr lang="hr-HR" dirty="0"/>
              <a:t>:</a:t>
            </a:r>
            <a:br>
              <a:rPr lang="hr-HR" dirty="0"/>
            </a:br>
            <a:endParaRPr lang="en-US" dirty="0"/>
          </a:p>
        </p:txBody>
      </p:sp>
      <p:sp>
        <p:nvSpPr>
          <p:cNvPr id="3" name="Content Placeholder 2"/>
          <p:cNvSpPr>
            <a:spLocks noGrp="1"/>
          </p:cNvSpPr>
          <p:nvPr>
            <p:ph idx="1"/>
          </p:nvPr>
        </p:nvSpPr>
        <p:spPr/>
        <p:txBody>
          <a:bodyPr/>
          <a:lstStyle/>
          <a:p>
            <a:r>
              <a:rPr lang="hr-HR" dirty="0"/>
              <a:t>SIGMA _________________________</a:t>
            </a:r>
          </a:p>
          <a:p>
            <a:r>
              <a:rPr lang="hr-HR" dirty="0"/>
              <a:t>OECD ____________________________</a:t>
            </a:r>
          </a:p>
          <a:p>
            <a:r>
              <a:rPr lang="hr-HR" dirty="0"/>
              <a:t>EC _____________________________</a:t>
            </a:r>
          </a:p>
          <a:p>
            <a:r>
              <a:rPr lang="hr-HR" dirty="0"/>
              <a:t>PAR ___________________________</a:t>
            </a:r>
          </a:p>
          <a:p>
            <a:endParaRPr lang="en-US" dirty="0"/>
          </a:p>
        </p:txBody>
      </p:sp>
    </p:spTree>
    <p:extLst>
      <p:ext uri="{BB962C8B-B14F-4D97-AF65-F5344CB8AC3E}">
        <p14:creationId xmlns:p14="http://schemas.microsoft.com/office/powerpoint/2010/main" val="8170044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Administrative</a:t>
            </a:r>
            <a:r>
              <a:rPr lang="hr-HR" dirty="0" smtClean="0"/>
              <a:t> </a:t>
            </a:r>
            <a:r>
              <a:rPr lang="hr-HR" dirty="0" err="1" smtClean="0"/>
              <a:t>reform</a:t>
            </a:r>
            <a:endParaRPr lang="en-US" dirty="0"/>
          </a:p>
        </p:txBody>
      </p:sp>
      <p:sp>
        <p:nvSpPr>
          <p:cNvPr id="3" name="Content Placeholder 2"/>
          <p:cNvSpPr>
            <a:spLocks noGrp="1"/>
          </p:cNvSpPr>
          <p:nvPr>
            <p:ph idx="1"/>
          </p:nvPr>
        </p:nvSpPr>
        <p:spPr/>
        <p:txBody>
          <a:bodyPr>
            <a:normAutofit fontScale="92500"/>
          </a:bodyPr>
          <a:lstStyle/>
          <a:p>
            <a:r>
              <a:rPr lang="en-GB" dirty="0"/>
              <a:t>Recent developments in the field of public administration have emphasized “reform” over “reorganization”. </a:t>
            </a:r>
            <a:endParaRPr lang="hr-HR" dirty="0" smtClean="0"/>
          </a:p>
          <a:p>
            <a:r>
              <a:rPr lang="en-GB" dirty="0" smtClean="0"/>
              <a:t>The </a:t>
            </a:r>
            <a:r>
              <a:rPr lang="en-GB" dirty="0"/>
              <a:t>new commonly used expressions </a:t>
            </a:r>
            <a:r>
              <a:rPr lang="en-GB" dirty="0" smtClean="0"/>
              <a:t>are</a:t>
            </a:r>
            <a:r>
              <a:rPr lang="hr-HR" dirty="0"/>
              <a:t> </a:t>
            </a:r>
            <a:r>
              <a:rPr lang="hr-HR" dirty="0" err="1" smtClean="0"/>
              <a:t>e.g</a:t>
            </a:r>
            <a:r>
              <a:rPr lang="hr-HR" dirty="0" smtClean="0"/>
              <a:t>.</a:t>
            </a:r>
            <a:r>
              <a:rPr lang="en-GB" dirty="0" smtClean="0"/>
              <a:t>“administrative </a:t>
            </a:r>
            <a:r>
              <a:rPr lang="en-GB" dirty="0"/>
              <a:t>reform”, “government reform”, “governance reform”, “NPM reform”, “reinventing government” and “revitalizing </a:t>
            </a:r>
            <a:r>
              <a:rPr lang="en-GB" dirty="0" smtClean="0"/>
              <a:t>government”</a:t>
            </a:r>
            <a:endParaRPr lang="hr-HR" dirty="0" smtClean="0"/>
          </a:p>
          <a:p>
            <a:r>
              <a:rPr lang="en-GB" dirty="0" smtClean="0"/>
              <a:t>Administrative </a:t>
            </a:r>
            <a:r>
              <a:rPr lang="en-GB" dirty="0"/>
              <a:t>reform is a broader term than government reform because the latter focuses on the reform of government, while the first covers broader areas such as the public sector and civil society. </a:t>
            </a:r>
            <a:endParaRPr lang="hr-HR" dirty="0" smtClean="0"/>
          </a:p>
          <a:p>
            <a:r>
              <a:rPr lang="hr-HR" dirty="0"/>
              <a:t>T</a:t>
            </a:r>
            <a:r>
              <a:rPr lang="en-GB" dirty="0" smtClean="0"/>
              <a:t>he </a:t>
            </a:r>
            <a:r>
              <a:rPr lang="en-GB" dirty="0"/>
              <a:t>terms governance reform, NPM reform, and reinventing government are driven by specific doctrines or principles of reform.</a:t>
            </a:r>
            <a:endParaRPr lang="hr-HR" dirty="0"/>
          </a:p>
          <a:p>
            <a:endParaRPr lang="en-US" dirty="0"/>
          </a:p>
        </p:txBody>
      </p:sp>
    </p:spTree>
    <p:extLst>
      <p:ext uri="{BB962C8B-B14F-4D97-AF65-F5344CB8AC3E}">
        <p14:creationId xmlns:p14="http://schemas.microsoft.com/office/powerpoint/2010/main" val="3234504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Types of reorganization</a:t>
            </a:r>
            <a:r>
              <a:rPr lang="hr-HR" dirty="0"/>
              <a:t/>
            </a:r>
            <a:br>
              <a:rPr lang="hr-HR" dirty="0"/>
            </a:br>
            <a:endParaRPr lang="en-US" dirty="0"/>
          </a:p>
        </p:txBody>
      </p:sp>
      <p:sp>
        <p:nvSpPr>
          <p:cNvPr id="3" name="Content Placeholder 2"/>
          <p:cNvSpPr>
            <a:spLocks noGrp="1"/>
          </p:cNvSpPr>
          <p:nvPr>
            <p:ph idx="1"/>
          </p:nvPr>
        </p:nvSpPr>
        <p:spPr/>
        <p:txBody>
          <a:bodyPr>
            <a:normAutofit/>
          </a:bodyPr>
          <a:lstStyle/>
          <a:p>
            <a:r>
              <a:rPr lang="en-GB" dirty="0" smtClean="0"/>
              <a:t>The </a:t>
            </a:r>
            <a:r>
              <a:rPr lang="en-GB" dirty="0"/>
              <a:t>most common kind of government reorganization is </a:t>
            </a:r>
            <a:r>
              <a:rPr lang="en-GB" b="1" dirty="0" smtClean="0"/>
              <a:t>structural</a:t>
            </a:r>
            <a:r>
              <a:rPr lang="hr-HR" dirty="0"/>
              <a:t> </a:t>
            </a:r>
            <a:r>
              <a:rPr lang="hr-HR" dirty="0" err="1" smtClean="0"/>
              <a:t>e.g</a:t>
            </a:r>
            <a:r>
              <a:rPr lang="hr-HR" dirty="0" smtClean="0"/>
              <a:t>. </a:t>
            </a:r>
            <a:r>
              <a:rPr lang="en-GB" dirty="0" smtClean="0"/>
              <a:t>government </a:t>
            </a:r>
            <a:r>
              <a:rPr lang="en-GB" dirty="0"/>
              <a:t>reorganization may involve the creation of new ministries and departments, the merging of several lower level units into a higher one, and the structural expansion of a government agency. </a:t>
            </a:r>
            <a:endParaRPr lang="hr-HR" dirty="0" smtClean="0"/>
          </a:p>
          <a:p>
            <a:r>
              <a:rPr lang="en-GB" dirty="0" smtClean="0"/>
              <a:t>Other </a:t>
            </a:r>
            <a:r>
              <a:rPr lang="en-GB" dirty="0"/>
              <a:t>targets of reorganization are more focused on </a:t>
            </a:r>
            <a:r>
              <a:rPr lang="en-GB" b="1" dirty="0" smtClean="0"/>
              <a:t>procedures</a:t>
            </a:r>
            <a:r>
              <a:rPr lang="en-GB" dirty="0" smtClean="0"/>
              <a:t> </a:t>
            </a:r>
            <a:r>
              <a:rPr lang="hr-HR" dirty="0" err="1" smtClean="0"/>
              <a:t>e.g</a:t>
            </a:r>
            <a:r>
              <a:rPr lang="hr-HR" dirty="0" smtClean="0"/>
              <a:t>.</a:t>
            </a:r>
            <a:r>
              <a:rPr lang="en-GB" dirty="0" smtClean="0"/>
              <a:t> </a:t>
            </a:r>
            <a:r>
              <a:rPr lang="en-GB" dirty="0"/>
              <a:t>one of the common targets for reorganization </a:t>
            </a:r>
            <a:r>
              <a:rPr lang="hr-HR" dirty="0"/>
              <a:t>-</a:t>
            </a:r>
            <a:r>
              <a:rPr lang="en-GB" dirty="0" smtClean="0"/>
              <a:t> </a:t>
            </a:r>
            <a:r>
              <a:rPr lang="en-GB" dirty="0"/>
              <a:t>budget processes. Other targets have included personnel policy in government, policy making, ethics, and strategic management. </a:t>
            </a:r>
            <a:endParaRPr lang="hr-HR" dirty="0"/>
          </a:p>
          <a:p>
            <a:endParaRPr lang="en-US" dirty="0"/>
          </a:p>
        </p:txBody>
      </p:sp>
    </p:spTree>
    <p:extLst>
      <p:ext uri="{BB962C8B-B14F-4D97-AF65-F5344CB8AC3E}">
        <p14:creationId xmlns:p14="http://schemas.microsoft.com/office/powerpoint/2010/main" val="34811287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Types of reorganization</a:t>
            </a:r>
            <a:endParaRPr lang="en-US" dirty="0"/>
          </a:p>
        </p:txBody>
      </p:sp>
      <p:sp>
        <p:nvSpPr>
          <p:cNvPr id="3" name="Content Placeholder 2"/>
          <p:cNvSpPr>
            <a:spLocks noGrp="1"/>
          </p:cNvSpPr>
          <p:nvPr>
            <p:ph idx="1"/>
          </p:nvPr>
        </p:nvSpPr>
        <p:spPr/>
        <p:txBody>
          <a:bodyPr>
            <a:normAutofit fontScale="92500" lnSpcReduction="10000"/>
          </a:bodyPr>
          <a:lstStyle/>
          <a:p>
            <a:r>
              <a:rPr lang="en-GB" dirty="0"/>
              <a:t>Changing the structure of government organization </a:t>
            </a:r>
            <a:r>
              <a:rPr lang="en-GB" dirty="0" smtClean="0"/>
              <a:t>involves</a:t>
            </a:r>
            <a:r>
              <a:rPr lang="hr-HR" dirty="0" smtClean="0"/>
              <a:t> </a:t>
            </a:r>
            <a:r>
              <a:rPr lang="hr-HR" dirty="0" err="1" smtClean="0"/>
              <a:t>e.g</a:t>
            </a:r>
            <a:r>
              <a:rPr lang="hr-HR" dirty="0" smtClean="0"/>
              <a:t>: </a:t>
            </a:r>
          </a:p>
          <a:p>
            <a:r>
              <a:rPr lang="en-GB" b="1" dirty="0" smtClean="0"/>
              <a:t>choices</a:t>
            </a:r>
            <a:r>
              <a:rPr lang="en-GB" dirty="0" smtClean="0"/>
              <a:t> </a:t>
            </a:r>
            <a:r>
              <a:rPr lang="en-GB" dirty="0"/>
              <a:t>between pyramid or horizontal  </a:t>
            </a:r>
            <a:r>
              <a:rPr lang="en-GB" dirty="0" smtClean="0"/>
              <a:t>organization,</a:t>
            </a:r>
            <a:endParaRPr lang="hr-HR" dirty="0" smtClean="0"/>
          </a:p>
          <a:p>
            <a:r>
              <a:rPr lang="en-GB" dirty="0" smtClean="0"/>
              <a:t>centralization </a:t>
            </a:r>
            <a:r>
              <a:rPr lang="en-GB" dirty="0"/>
              <a:t>or decentralization</a:t>
            </a:r>
            <a:r>
              <a:rPr lang="en-GB" dirty="0" smtClean="0"/>
              <a:t>,</a:t>
            </a:r>
            <a:endParaRPr lang="hr-HR" dirty="0" smtClean="0"/>
          </a:p>
          <a:p>
            <a:r>
              <a:rPr lang="en-GB" dirty="0" smtClean="0"/>
              <a:t>strong </a:t>
            </a:r>
            <a:r>
              <a:rPr lang="en-GB" dirty="0"/>
              <a:t>or weak leadership</a:t>
            </a:r>
            <a:r>
              <a:rPr lang="en-GB" dirty="0" smtClean="0"/>
              <a:t>,</a:t>
            </a:r>
            <a:endParaRPr lang="hr-HR" dirty="0" smtClean="0"/>
          </a:p>
          <a:p>
            <a:r>
              <a:rPr lang="en-GB" dirty="0" smtClean="0"/>
              <a:t> </a:t>
            </a:r>
            <a:r>
              <a:rPr lang="en-GB" dirty="0"/>
              <a:t>small or big government, </a:t>
            </a:r>
            <a:endParaRPr lang="hr-HR" dirty="0" smtClean="0"/>
          </a:p>
          <a:p>
            <a:r>
              <a:rPr lang="en-GB" dirty="0" smtClean="0"/>
              <a:t>the </a:t>
            </a:r>
            <a:r>
              <a:rPr lang="en-GB" dirty="0"/>
              <a:t>variety of forms of public organizations in government, </a:t>
            </a:r>
            <a:endParaRPr lang="hr-HR" dirty="0" smtClean="0"/>
          </a:p>
          <a:p>
            <a:r>
              <a:rPr lang="hr-HR" dirty="0"/>
              <a:t>t</a:t>
            </a:r>
            <a:r>
              <a:rPr lang="en-GB" dirty="0" smtClean="0"/>
              <a:t>he </a:t>
            </a:r>
            <a:r>
              <a:rPr lang="en-GB" dirty="0"/>
              <a:t>size of the public sector in relation to the private sector, </a:t>
            </a:r>
            <a:endParaRPr lang="hr-HR" dirty="0" smtClean="0"/>
          </a:p>
          <a:p>
            <a:r>
              <a:rPr lang="en-GB" dirty="0" smtClean="0"/>
              <a:t>the </a:t>
            </a:r>
            <a:r>
              <a:rPr lang="en-GB" dirty="0"/>
              <a:t>role of the civil society and citizens in public affairs, and </a:t>
            </a:r>
            <a:endParaRPr lang="hr-HR" dirty="0" smtClean="0"/>
          </a:p>
          <a:p>
            <a:r>
              <a:rPr lang="en-GB" dirty="0" smtClean="0"/>
              <a:t>the </a:t>
            </a:r>
            <a:r>
              <a:rPr lang="en-GB" dirty="0"/>
              <a:t>configurations of </a:t>
            </a:r>
            <a:r>
              <a:rPr lang="en-GB" b="1" dirty="0"/>
              <a:t>multilevel governance</a:t>
            </a:r>
            <a:r>
              <a:rPr lang="en-GB" dirty="0"/>
              <a:t>. </a:t>
            </a:r>
            <a:endParaRPr lang="hr-HR" dirty="0" smtClean="0"/>
          </a:p>
          <a:p>
            <a:endParaRPr lang="en-US" dirty="0"/>
          </a:p>
        </p:txBody>
      </p:sp>
    </p:spTree>
    <p:extLst>
      <p:ext uri="{BB962C8B-B14F-4D97-AF65-F5344CB8AC3E}">
        <p14:creationId xmlns:p14="http://schemas.microsoft.com/office/powerpoint/2010/main" val="25603716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Types of reorganization</a:t>
            </a:r>
            <a:endParaRPr lang="en-US" dirty="0"/>
          </a:p>
        </p:txBody>
      </p:sp>
      <p:sp>
        <p:nvSpPr>
          <p:cNvPr id="3" name="Content Placeholder 2"/>
          <p:cNvSpPr>
            <a:spLocks noGrp="1"/>
          </p:cNvSpPr>
          <p:nvPr>
            <p:ph idx="1"/>
          </p:nvPr>
        </p:nvSpPr>
        <p:spPr/>
        <p:txBody>
          <a:bodyPr/>
          <a:lstStyle/>
          <a:p>
            <a:r>
              <a:rPr lang="hr-HR" dirty="0" err="1"/>
              <a:t>Recently</a:t>
            </a:r>
            <a:r>
              <a:rPr lang="hr-HR" dirty="0"/>
              <a:t>, o</a:t>
            </a:r>
            <a:r>
              <a:rPr lang="en-GB" dirty="0"/>
              <a:t>ne of the most common structural reforms</a:t>
            </a:r>
            <a:r>
              <a:rPr lang="hr-HR" dirty="0"/>
              <a:t>: </a:t>
            </a:r>
            <a:r>
              <a:rPr lang="en-GB" dirty="0"/>
              <a:t>the </a:t>
            </a:r>
            <a:r>
              <a:rPr lang="en-GB" b="1" dirty="0"/>
              <a:t>creation of executive agencies</a:t>
            </a:r>
            <a:r>
              <a:rPr lang="en-GB" dirty="0"/>
              <a:t> that have responsibility for a limited number of functions and enjoy a good deal of autonomy from direct controls by the rest of government. </a:t>
            </a:r>
            <a:endParaRPr lang="hr-HR" dirty="0" smtClean="0"/>
          </a:p>
          <a:p>
            <a:r>
              <a:rPr lang="en-GB" dirty="0" smtClean="0"/>
              <a:t>The </a:t>
            </a:r>
            <a:r>
              <a:rPr lang="en-GB" dirty="0"/>
              <a:t>contrary pattern of reorganization has been to create very large cabinet-level departments that are designed to coordinate a wide range of public functions and provide more coherent packages of services to the public.</a:t>
            </a:r>
            <a:endParaRPr lang="hr-HR" dirty="0"/>
          </a:p>
          <a:p>
            <a:endParaRPr lang="en-US" dirty="0"/>
          </a:p>
        </p:txBody>
      </p:sp>
    </p:spTree>
    <p:extLst>
      <p:ext uri="{BB962C8B-B14F-4D97-AF65-F5344CB8AC3E}">
        <p14:creationId xmlns:p14="http://schemas.microsoft.com/office/powerpoint/2010/main" val="1626828753"/>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docProps/app.xml><?xml version="1.0" encoding="utf-8"?>
<Properties xmlns="http://schemas.openxmlformats.org/officeDocument/2006/extended-properties" xmlns:vt="http://schemas.openxmlformats.org/officeDocument/2006/docPropsVTypes">
  <Template>Berlin</Template>
  <TotalTime>532</TotalTime>
  <Words>3046</Words>
  <Application>Microsoft Office PowerPoint</Application>
  <PresentationFormat>Widescreen</PresentationFormat>
  <Paragraphs>268</Paragraphs>
  <Slides>52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52</vt:i4>
      </vt:variant>
    </vt:vector>
  </HeadingPairs>
  <TitlesOfParts>
    <vt:vector size="57" baseType="lpstr">
      <vt:lpstr>Arial</vt:lpstr>
      <vt:lpstr>Calibri</vt:lpstr>
      <vt:lpstr>Times New Roman</vt:lpstr>
      <vt:lpstr>Trebuchet MS</vt:lpstr>
      <vt:lpstr>Berlin</vt:lpstr>
      <vt:lpstr>   REFORM OF PUBLIC ADMINISTRATION</vt:lpstr>
      <vt:lpstr>I Answer the following questions: </vt:lpstr>
      <vt:lpstr>Types of Reform: Reorganization vs. reform   </vt:lpstr>
      <vt:lpstr>Government reorganization</vt:lpstr>
      <vt:lpstr>Government reform</vt:lpstr>
      <vt:lpstr>Administrative reform</vt:lpstr>
      <vt:lpstr>Types of reorganization </vt:lpstr>
      <vt:lpstr>Types of reorganization</vt:lpstr>
      <vt:lpstr>Types of reorganization</vt:lpstr>
      <vt:lpstr>Reasons for reorganization </vt:lpstr>
      <vt:lpstr>Reasons for reorganization</vt:lpstr>
      <vt:lpstr>Reasons for reorganization</vt:lpstr>
      <vt:lpstr>Reform movements:  New Public Management </vt:lpstr>
      <vt:lpstr>New Public Management</vt:lpstr>
      <vt:lpstr>New Public Management</vt:lpstr>
      <vt:lpstr>Governance </vt:lpstr>
      <vt:lpstr>Governance</vt:lpstr>
      <vt:lpstr>Provide the terms matching the following definitions:</vt:lpstr>
      <vt:lpstr>Provide the terms matching the following definitions:</vt:lpstr>
      <vt:lpstr>Provide the terms matching the following definitions:</vt:lpstr>
      <vt:lpstr>II  Read the text and complete the following statements: </vt:lpstr>
      <vt:lpstr>Read the text and complete the following statements: </vt:lpstr>
      <vt:lpstr>III Rewrite the following sentences replacing the underlined expressions with expressions from the text: </vt:lpstr>
      <vt:lpstr>IV Complete the table with words from the text and their related forms: </vt:lpstr>
      <vt:lpstr>V Match the verbs in the left column with the nouns in the right column: </vt:lpstr>
      <vt:lpstr>VI  Match the adjectives in the left column with the nouns in the right column: </vt:lpstr>
      <vt:lpstr>Answer the following questions: </vt:lpstr>
      <vt:lpstr>SIGMA Principles of Public Administration </vt:lpstr>
      <vt:lpstr>SIGMA</vt:lpstr>
      <vt:lpstr>SIGMA</vt:lpstr>
      <vt:lpstr>Service Delivery </vt:lpstr>
      <vt:lpstr>Accountability </vt:lpstr>
      <vt:lpstr>Accountability</vt:lpstr>
      <vt:lpstr>Accountability</vt:lpstr>
      <vt:lpstr>Accountability</vt:lpstr>
      <vt:lpstr>Public service and human resource management </vt:lpstr>
      <vt:lpstr>Public service and human resource management </vt:lpstr>
      <vt:lpstr>Public service and human resource management </vt:lpstr>
      <vt:lpstr>Policy development and co-ordination </vt:lpstr>
      <vt:lpstr>Policy development and co-ordination</vt:lpstr>
      <vt:lpstr>Policy development and co-ordination</vt:lpstr>
      <vt:lpstr>Policy development and co-ordination</vt:lpstr>
      <vt:lpstr>Public financial management </vt:lpstr>
      <vt:lpstr>Public financial management</vt:lpstr>
      <vt:lpstr>Public financial management</vt:lpstr>
      <vt:lpstr>Provide the terms matching the following definitions</vt:lpstr>
      <vt:lpstr>Provide the terms matching the following definitions</vt:lpstr>
      <vt:lpstr>Provide the terms matching the following definitions</vt:lpstr>
      <vt:lpstr>Provide the terms matching the following definitions</vt:lpstr>
      <vt:lpstr>II Read the text carefully and answer the following questions: </vt:lpstr>
      <vt:lpstr>III Fill in the missing words:efficient, environments, implemented, institutions, fragmentation, objectives, policy-making </vt:lpstr>
      <vt:lpstr>IV Explain the following abbreviations: </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REFORM OF PUBLIC ADMINISTRATION</dc:title>
  <dc:creator>Lelija Socanac</dc:creator>
  <cp:lastModifiedBy>Windows User</cp:lastModifiedBy>
  <cp:revision>29</cp:revision>
  <dcterms:created xsi:type="dcterms:W3CDTF">2019-02-10T20:10:26Z</dcterms:created>
  <dcterms:modified xsi:type="dcterms:W3CDTF">2019-04-28T22:03:45Z</dcterms:modified>
</cp:coreProperties>
</file>