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62" r:id="rId5"/>
    <p:sldId id="260" r:id="rId6"/>
    <p:sldId id="259" r:id="rId7"/>
    <p:sldId id="261" r:id="rId8"/>
    <p:sldId id="281" r:id="rId9"/>
    <p:sldId id="282" r:id="rId10"/>
    <p:sldId id="283" r:id="rId11"/>
    <p:sldId id="309" r:id="rId12"/>
    <p:sldId id="310" r:id="rId13"/>
    <p:sldId id="311" r:id="rId14"/>
    <p:sldId id="312" r:id="rId15"/>
    <p:sldId id="314" r:id="rId16"/>
    <p:sldId id="315" r:id="rId17"/>
    <p:sldId id="316" r:id="rId18"/>
    <p:sldId id="317" r:id="rId19"/>
    <p:sldId id="319" r:id="rId20"/>
    <p:sldId id="320" r:id="rId21"/>
    <p:sldId id="323" r:id="rId22"/>
    <p:sldId id="325" r:id="rId23"/>
    <p:sldId id="324" r:id="rId24"/>
    <p:sldId id="321" r:id="rId25"/>
    <p:sldId id="322" r:id="rId26"/>
    <p:sldId id="326" r:id="rId27"/>
    <p:sldId id="327" r:id="rId28"/>
    <p:sldId id="328" r:id="rId29"/>
    <p:sldId id="329" r:id="rId30"/>
    <p:sldId id="331" r:id="rId31"/>
    <p:sldId id="330" r:id="rId32"/>
    <p:sldId id="332" r:id="rId33"/>
    <p:sldId id="333" r:id="rId34"/>
    <p:sldId id="334" r:id="rId35"/>
    <p:sldId id="335" r:id="rId36"/>
    <p:sldId id="336" r:id="rId37"/>
    <p:sldId id="337"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5/11/2019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6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5/11/2019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59438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5/11/2019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2559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5/11/2019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6814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5/11/2019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2121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5/11/2019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0421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5/11/2019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9567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5/11/2019</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36702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D9284-D300-4297-87F7-E791DCC15DB1}" type="datetimeFigureOut">
              <a:rPr lang="en-US" smtClean="0"/>
              <a:t>5/11/2019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32755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7D525BB-DA17-4BA0-B3C8-3AC3ABC827E6}" type="datetimeFigureOut">
              <a:rPr lang="en-US" smtClean="0"/>
              <a:t>5/11/2019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
              </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280479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5/11/2019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9639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CBC1C18-307B-4F68-A007-B5B542270E8D}" type="datetimeFigureOut">
              <a:rPr lang="en-US" smtClean="0"/>
              <a:t>5/11/2019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
              </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9397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l"/>
            <a:r>
              <a:rPr lang="hr-HR" sz="4000" dirty="0" smtClean="0"/>
              <a:t>ENGLISH FOR PUBLIC ADMINISTRATION 4 (2)</a:t>
            </a:r>
            <a:endParaRPr lang="en-US" sz="4000" dirty="0"/>
          </a:p>
        </p:txBody>
      </p:sp>
      <p:sp>
        <p:nvSpPr>
          <p:cNvPr id="3" name="Subtitle 2"/>
          <p:cNvSpPr>
            <a:spLocks noGrp="1"/>
          </p:cNvSpPr>
          <p:nvPr>
            <p:ph type="subTitle" idx="1"/>
          </p:nvPr>
        </p:nvSpPr>
        <p:spPr/>
        <p:txBody>
          <a:bodyPr/>
          <a:lstStyle/>
          <a:p>
            <a:r>
              <a:rPr lang="hr-HR" dirty="0" smtClean="0"/>
              <a:t>REVISION</a:t>
            </a:r>
            <a:endParaRPr lang="en-US" dirty="0"/>
          </a:p>
        </p:txBody>
      </p:sp>
    </p:spTree>
    <p:extLst>
      <p:ext uri="{BB962C8B-B14F-4D97-AF65-F5344CB8AC3E}">
        <p14:creationId xmlns:p14="http://schemas.microsoft.com/office/powerpoint/2010/main" val="4187333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a:bodyPr>
          <a:lstStyle/>
          <a:p>
            <a:r>
              <a:rPr lang="en-US" dirty="0"/>
              <a:t>liable to change rapidly and unpredictably, especially for the worse.</a:t>
            </a:r>
          </a:p>
          <a:p>
            <a:r>
              <a:rPr lang="hr-HR" dirty="0" err="1" smtClean="0"/>
              <a:t>Volatile</a:t>
            </a:r>
            <a:endParaRPr lang="hr-HR" dirty="0" smtClean="0"/>
          </a:p>
          <a:p>
            <a:r>
              <a:rPr lang="en-US" dirty="0"/>
              <a:t>Breaking up of a total (aggregate), integrated whole, or a conglomerate, into smaller elements, parts, or units, usually for easier handling or management. Also </a:t>
            </a:r>
            <a:r>
              <a:rPr lang="en-US" dirty="0" smtClean="0"/>
              <a:t>called disintegration</a:t>
            </a:r>
            <a:endParaRPr lang="hr-HR" dirty="0" smtClean="0"/>
          </a:p>
          <a:p>
            <a:r>
              <a:rPr lang="hr-HR" dirty="0" err="1" smtClean="0"/>
              <a:t>Disaggregation</a:t>
            </a:r>
            <a:endParaRPr lang="hr-HR" dirty="0" smtClean="0"/>
          </a:p>
          <a:p>
            <a:r>
              <a:rPr lang="en-US" dirty="0"/>
              <a:t>extreme unwillingness to spend money or use resources</a:t>
            </a:r>
          </a:p>
          <a:p>
            <a:r>
              <a:rPr lang="hr-HR" dirty="0" err="1" smtClean="0"/>
              <a:t>parsimony</a:t>
            </a:r>
            <a:endParaRPr lang="en-US" dirty="0"/>
          </a:p>
        </p:txBody>
      </p:sp>
    </p:spTree>
    <p:extLst>
      <p:ext uri="{BB962C8B-B14F-4D97-AF65-F5344CB8AC3E}">
        <p14:creationId xmlns:p14="http://schemas.microsoft.com/office/powerpoint/2010/main" val="2152686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r>
              <a:rPr lang="hr-HR" dirty="0"/>
              <a:t>T</a:t>
            </a:r>
            <a:r>
              <a:rPr lang="en-US" dirty="0" smtClean="0"/>
              <a:t>he </a:t>
            </a:r>
            <a:r>
              <a:rPr lang="en-US" dirty="0"/>
              <a:t>action of freeing or state of being free from an obligation or liability imposed on others</a:t>
            </a:r>
          </a:p>
          <a:p>
            <a:r>
              <a:rPr lang="hr-HR" dirty="0" err="1" smtClean="0"/>
              <a:t>Exemption</a:t>
            </a:r>
            <a:endParaRPr lang="hr-HR" dirty="0" smtClean="0"/>
          </a:p>
          <a:p>
            <a:r>
              <a:rPr lang="hr-HR" dirty="0"/>
              <a:t>S</a:t>
            </a:r>
            <a:r>
              <a:rPr lang="en-US" dirty="0" err="1" smtClean="0"/>
              <a:t>uccessful</a:t>
            </a:r>
            <a:r>
              <a:rPr lang="en-US" dirty="0" smtClean="0"/>
              <a:t> </a:t>
            </a:r>
            <a:r>
              <a:rPr lang="en-US" dirty="0"/>
              <a:t>in producing a desired or intended </a:t>
            </a:r>
            <a:r>
              <a:rPr lang="en-US" dirty="0" smtClean="0"/>
              <a:t>result</a:t>
            </a:r>
            <a:endParaRPr lang="hr-HR" dirty="0" smtClean="0"/>
          </a:p>
          <a:p>
            <a:r>
              <a:rPr lang="hr-HR" dirty="0" err="1" smtClean="0"/>
              <a:t>Effective</a:t>
            </a:r>
            <a:endParaRPr lang="hr-HR" dirty="0" smtClean="0"/>
          </a:p>
          <a:p>
            <a:r>
              <a:rPr lang="hr-HR" dirty="0"/>
              <a:t>A</a:t>
            </a:r>
            <a:r>
              <a:rPr lang="en-US" dirty="0" err="1" smtClean="0"/>
              <a:t>chieving</a:t>
            </a:r>
            <a:r>
              <a:rPr lang="en-US" dirty="0" smtClean="0"/>
              <a:t> </a:t>
            </a:r>
            <a:r>
              <a:rPr lang="en-US" dirty="0"/>
              <a:t>maximum productivity with minimum wasted effort or expense</a:t>
            </a:r>
            <a:r>
              <a:rPr lang="en-US" dirty="0" smtClean="0"/>
              <a:t>.</a:t>
            </a:r>
            <a:endParaRPr lang="hr-HR" dirty="0" smtClean="0"/>
          </a:p>
          <a:p>
            <a:r>
              <a:rPr lang="hr-HR" dirty="0" err="1" smtClean="0"/>
              <a:t>efficient</a:t>
            </a:r>
            <a:endParaRPr lang="en-US" dirty="0"/>
          </a:p>
          <a:p>
            <a:endParaRPr lang="en-US" dirty="0"/>
          </a:p>
        </p:txBody>
      </p:sp>
    </p:spTree>
    <p:extLst>
      <p:ext uri="{BB962C8B-B14F-4D97-AF65-F5344CB8AC3E}">
        <p14:creationId xmlns:p14="http://schemas.microsoft.com/office/powerpoint/2010/main" val="163449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a:bodyPr>
          <a:lstStyle/>
          <a:p>
            <a:r>
              <a:rPr lang="hr-HR" dirty="0"/>
              <a:t>A</a:t>
            </a:r>
            <a:r>
              <a:rPr lang="en-US" dirty="0" smtClean="0"/>
              <a:t> </a:t>
            </a:r>
            <a:r>
              <a:rPr lang="en-US" dirty="0"/>
              <a:t>thing that is regarded as more important than others</a:t>
            </a:r>
          </a:p>
          <a:p>
            <a:r>
              <a:rPr lang="hr-HR" dirty="0" err="1" smtClean="0"/>
              <a:t>Priority</a:t>
            </a:r>
            <a:endParaRPr lang="hr-HR" dirty="0" smtClean="0"/>
          </a:p>
          <a:p>
            <a:r>
              <a:rPr lang="hr-HR" dirty="0"/>
              <a:t>T</a:t>
            </a:r>
            <a:r>
              <a:rPr lang="en-US" dirty="0" smtClean="0"/>
              <a:t>he </a:t>
            </a:r>
            <a:r>
              <a:rPr lang="en-US" dirty="0"/>
              <a:t>quality of being particularly good or worthy, especially so as to deserve praise or reward.</a:t>
            </a:r>
          </a:p>
          <a:p>
            <a:r>
              <a:rPr lang="hr-HR" dirty="0" err="1" smtClean="0"/>
              <a:t>Merit</a:t>
            </a:r>
            <a:endParaRPr lang="hr-HR" dirty="0" smtClean="0"/>
          </a:p>
          <a:p>
            <a:r>
              <a:rPr lang="en-US" dirty="0"/>
              <a:t>The process of finding and hiring the best-qualified candidate (from within or outside of an organization) for a job opening, in a timely and cost effective </a:t>
            </a:r>
            <a:r>
              <a:rPr lang="en-US" dirty="0" smtClean="0"/>
              <a:t>manner</a:t>
            </a:r>
            <a:endParaRPr lang="hr-HR" dirty="0" smtClean="0"/>
          </a:p>
          <a:p>
            <a:r>
              <a:rPr lang="hr-HR" dirty="0" err="1" smtClean="0"/>
              <a:t>recruitment</a:t>
            </a:r>
            <a:endParaRPr lang="en-US" dirty="0"/>
          </a:p>
        </p:txBody>
      </p:sp>
    </p:spTree>
    <p:extLst>
      <p:ext uri="{BB962C8B-B14F-4D97-AF65-F5344CB8AC3E}">
        <p14:creationId xmlns:p14="http://schemas.microsoft.com/office/powerpoint/2010/main" val="1476647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hr-HR" dirty="0"/>
              <a:t>M</a:t>
            </a:r>
            <a:r>
              <a:rPr lang="en-US" dirty="0" err="1" smtClean="0"/>
              <a:t>oney</a:t>
            </a:r>
            <a:r>
              <a:rPr lang="en-US" dirty="0" smtClean="0"/>
              <a:t> </a:t>
            </a:r>
            <a:r>
              <a:rPr lang="en-US" dirty="0"/>
              <a:t>paid for work or a service</a:t>
            </a:r>
            <a:r>
              <a:rPr lang="en-US" dirty="0" smtClean="0"/>
              <a:t>.</a:t>
            </a:r>
            <a:endParaRPr lang="hr-HR" dirty="0" smtClean="0"/>
          </a:p>
          <a:p>
            <a:r>
              <a:rPr lang="hr-HR" dirty="0" err="1" smtClean="0"/>
              <a:t>Remuneration</a:t>
            </a:r>
            <a:endParaRPr lang="hr-HR" dirty="0" smtClean="0"/>
          </a:p>
          <a:p>
            <a:r>
              <a:rPr lang="hr-HR" dirty="0" err="1" smtClean="0"/>
              <a:t>Translation</a:t>
            </a:r>
            <a:r>
              <a:rPr lang="hr-HR" dirty="0" smtClean="0"/>
              <a:t> </a:t>
            </a:r>
            <a:r>
              <a:rPr lang="hr-HR" dirty="0" err="1" smtClean="0"/>
              <a:t>of</a:t>
            </a:r>
            <a:r>
              <a:rPr lang="hr-HR" dirty="0" smtClean="0"/>
              <a:t> </a:t>
            </a:r>
            <a:r>
              <a:rPr lang="hr-HR" dirty="0" err="1" smtClean="0"/>
              <a:t>ideas</a:t>
            </a:r>
            <a:r>
              <a:rPr lang="hr-HR" dirty="0" smtClean="0"/>
              <a:t> </a:t>
            </a:r>
            <a:r>
              <a:rPr lang="hr-HR" dirty="0" err="1" smtClean="0"/>
              <a:t>into</a:t>
            </a:r>
            <a:r>
              <a:rPr lang="hr-HR" dirty="0" smtClean="0"/>
              <a:t> </a:t>
            </a:r>
            <a:r>
              <a:rPr lang="hr-HR" dirty="0" err="1" smtClean="0"/>
              <a:t>efficient</a:t>
            </a:r>
            <a:r>
              <a:rPr lang="hr-HR" dirty="0" smtClean="0"/>
              <a:t> </a:t>
            </a:r>
            <a:r>
              <a:rPr lang="hr-HR" dirty="0" err="1" smtClean="0"/>
              <a:t>strategies</a:t>
            </a:r>
            <a:r>
              <a:rPr lang="hr-HR" dirty="0" smtClean="0"/>
              <a:t> to </a:t>
            </a:r>
            <a:r>
              <a:rPr lang="hr-HR" dirty="0" err="1" smtClean="0"/>
              <a:t>enable</a:t>
            </a:r>
            <a:r>
              <a:rPr lang="hr-HR" dirty="0" smtClean="0"/>
              <a:t> a </a:t>
            </a:r>
            <a:r>
              <a:rPr lang="hr-HR" dirty="0" err="1" smtClean="0"/>
              <a:t>government</a:t>
            </a:r>
            <a:r>
              <a:rPr lang="hr-HR" dirty="0" smtClean="0"/>
              <a:t> to </a:t>
            </a:r>
            <a:r>
              <a:rPr lang="hr-HR" dirty="0" err="1" smtClean="0"/>
              <a:t>achieve</a:t>
            </a:r>
            <a:r>
              <a:rPr lang="hr-HR" dirty="0" smtClean="0"/>
              <a:t> </a:t>
            </a:r>
            <a:r>
              <a:rPr lang="hr-HR" dirty="0" err="1" smtClean="0"/>
              <a:t>its</a:t>
            </a:r>
            <a:r>
              <a:rPr lang="hr-HR" dirty="0" smtClean="0"/>
              <a:t> </a:t>
            </a:r>
            <a:r>
              <a:rPr lang="hr-HR" dirty="0" err="1" smtClean="0"/>
              <a:t>objectives</a:t>
            </a:r>
            <a:endParaRPr lang="hr-HR" dirty="0" smtClean="0"/>
          </a:p>
          <a:p>
            <a:r>
              <a:rPr lang="hr-HR" dirty="0" err="1" smtClean="0"/>
              <a:t>Policy</a:t>
            </a:r>
            <a:endParaRPr lang="hr-HR" dirty="0" smtClean="0"/>
          </a:p>
          <a:p>
            <a:r>
              <a:rPr lang="hr-HR" dirty="0"/>
              <a:t>T</a:t>
            </a:r>
            <a:r>
              <a:rPr lang="en-US" dirty="0" smtClean="0"/>
              <a:t>he </a:t>
            </a:r>
            <a:r>
              <a:rPr lang="en-US" dirty="0"/>
              <a:t>buying of goods and services by government </a:t>
            </a:r>
            <a:r>
              <a:rPr lang="en-US" dirty="0" smtClean="0"/>
              <a:t>organizations</a:t>
            </a:r>
            <a:endParaRPr lang="hr-HR" dirty="0" smtClean="0"/>
          </a:p>
          <a:p>
            <a:r>
              <a:rPr lang="hr-HR" dirty="0" err="1" smtClean="0"/>
              <a:t>Public</a:t>
            </a:r>
            <a:r>
              <a:rPr lang="hr-HR" dirty="0" smtClean="0"/>
              <a:t> </a:t>
            </a:r>
            <a:r>
              <a:rPr lang="hr-HR" dirty="0" err="1" smtClean="0"/>
              <a:t>procurement</a:t>
            </a:r>
            <a:endParaRPr lang="hr-HR" dirty="0" smtClean="0"/>
          </a:p>
          <a:p>
            <a:endParaRPr lang="en-US" dirty="0"/>
          </a:p>
        </p:txBody>
      </p:sp>
    </p:spTree>
    <p:extLst>
      <p:ext uri="{BB962C8B-B14F-4D97-AF65-F5344CB8AC3E}">
        <p14:creationId xmlns:p14="http://schemas.microsoft.com/office/powerpoint/2010/main" val="404701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endParaRPr lang="en-US" dirty="0"/>
          </a:p>
          <a:p>
            <a:r>
              <a:rPr lang="hr-HR" dirty="0"/>
              <a:t>A</a:t>
            </a:r>
            <a:r>
              <a:rPr lang="en-US" dirty="0" smtClean="0"/>
              <a:t>n </a:t>
            </a:r>
            <a:r>
              <a:rPr lang="en-US" dirty="0"/>
              <a:t>official inspection of an organization's accounts, typically by an independent </a:t>
            </a:r>
            <a:r>
              <a:rPr lang="en-US" dirty="0" smtClean="0"/>
              <a:t>body</a:t>
            </a:r>
            <a:endParaRPr lang="hr-HR" dirty="0" smtClean="0"/>
          </a:p>
          <a:p>
            <a:r>
              <a:rPr lang="hr-HR" dirty="0" smtClean="0"/>
              <a:t>Audit</a:t>
            </a:r>
          </a:p>
          <a:p>
            <a:r>
              <a:rPr lang="hr-HR" dirty="0" err="1"/>
              <a:t>C</a:t>
            </a:r>
            <a:r>
              <a:rPr lang="hr-HR" dirty="0" err="1" smtClean="0"/>
              <a:t>ritical</a:t>
            </a:r>
            <a:r>
              <a:rPr lang="hr-HR" dirty="0" smtClean="0"/>
              <a:t> </a:t>
            </a:r>
            <a:r>
              <a:rPr lang="hr-HR" dirty="0" err="1"/>
              <a:t>observation</a:t>
            </a:r>
            <a:r>
              <a:rPr lang="hr-HR" dirty="0"/>
              <a:t> </a:t>
            </a:r>
            <a:r>
              <a:rPr lang="hr-HR" dirty="0" err="1"/>
              <a:t>or</a:t>
            </a:r>
            <a:r>
              <a:rPr lang="hr-HR" dirty="0"/>
              <a:t> </a:t>
            </a:r>
            <a:r>
              <a:rPr lang="hr-HR" dirty="0" err="1"/>
              <a:t>examination</a:t>
            </a:r>
            <a:endParaRPr lang="hr-HR" dirty="0"/>
          </a:p>
          <a:p>
            <a:r>
              <a:rPr lang="hr-HR" dirty="0" err="1" smtClean="0"/>
              <a:t>scrutiny</a:t>
            </a:r>
            <a:endParaRPr lang="en-US" dirty="0"/>
          </a:p>
          <a:p>
            <a:endParaRPr lang="en-US" dirty="0"/>
          </a:p>
        </p:txBody>
      </p:sp>
    </p:spTree>
    <p:extLst>
      <p:ext uri="{BB962C8B-B14F-4D97-AF65-F5344CB8AC3E}">
        <p14:creationId xmlns:p14="http://schemas.microsoft.com/office/powerpoint/2010/main" val="3857715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a:t>III </a:t>
            </a:r>
            <a:r>
              <a:rPr lang="hr-HR" b="1" i="1" dirty="0" err="1"/>
              <a:t>Fill</a:t>
            </a:r>
            <a:r>
              <a:rPr lang="hr-HR" b="1" i="1" dirty="0"/>
              <a:t> </a:t>
            </a:r>
            <a:r>
              <a:rPr lang="hr-HR" b="1" i="1" dirty="0" err="1"/>
              <a:t>in</a:t>
            </a:r>
            <a:r>
              <a:rPr lang="hr-HR" b="1" i="1" dirty="0"/>
              <a:t> </a:t>
            </a:r>
            <a:r>
              <a:rPr lang="hr-HR" b="1" i="1" dirty="0" err="1"/>
              <a:t>the</a:t>
            </a:r>
            <a:r>
              <a:rPr lang="hr-HR" b="1" i="1" dirty="0"/>
              <a:t> </a:t>
            </a:r>
            <a:r>
              <a:rPr lang="hr-HR" b="1" i="1" dirty="0" err="1"/>
              <a:t>missing</a:t>
            </a:r>
            <a:r>
              <a:rPr lang="hr-HR" b="1" i="1" dirty="0"/>
              <a:t> </a:t>
            </a:r>
            <a:r>
              <a:rPr lang="hr-HR" b="1" i="1" dirty="0" err="1" smtClean="0"/>
              <a:t>words:efficient</a:t>
            </a:r>
            <a:r>
              <a:rPr lang="hr-HR" b="1" i="1" dirty="0" smtClean="0"/>
              <a:t>, </a:t>
            </a:r>
            <a:r>
              <a:rPr lang="hr-HR" b="1" i="1" dirty="0" err="1" smtClean="0"/>
              <a:t>environments</a:t>
            </a:r>
            <a:r>
              <a:rPr lang="hr-HR" b="1" i="1" dirty="0" smtClean="0"/>
              <a:t>, </a:t>
            </a:r>
            <a:r>
              <a:rPr lang="hr-HR" b="1" i="1" dirty="0" err="1" smtClean="0"/>
              <a:t>implemented</a:t>
            </a:r>
            <a:r>
              <a:rPr lang="hr-HR" b="1" i="1" dirty="0" smtClean="0"/>
              <a:t>, </a:t>
            </a:r>
            <a:r>
              <a:rPr lang="hr-HR" b="1" i="1" dirty="0" err="1" smtClean="0"/>
              <a:t>institutions</a:t>
            </a:r>
            <a:r>
              <a:rPr lang="hr-HR" b="1" i="1" dirty="0" smtClean="0"/>
              <a:t>, </a:t>
            </a:r>
            <a:r>
              <a:rPr lang="hr-HR" b="1" i="1" dirty="0" err="1" smtClean="0"/>
              <a:t>fragmentation</a:t>
            </a:r>
            <a:r>
              <a:rPr lang="hr-HR" b="1" i="1" dirty="0" smtClean="0"/>
              <a:t>, </a:t>
            </a:r>
            <a:r>
              <a:rPr lang="hr-HR" b="1" i="1" dirty="0" err="1" smtClean="0"/>
              <a:t>objectives</a:t>
            </a:r>
            <a:r>
              <a:rPr lang="hr-HR" b="1" i="1" dirty="0" smtClean="0"/>
              <a:t>, </a:t>
            </a:r>
            <a:r>
              <a:rPr lang="hr-HR" b="1" i="1" dirty="0" err="1" smtClean="0"/>
              <a:t>policy-making</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Policies</a:t>
            </a:r>
            <a:r>
              <a:rPr lang="hr-HR" dirty="0"/>
              <a:t> are </a:t>
            </a:r>
            <a:r>
              <a:rPr lang="hr-HR" dirty="0" err="1"/>
              <a:t>the</a:t>
            </a:r>
            <a:r>
              <a:rPr lang="hr-HR" dirty="0"/>
              <a:t> </a:t>
            </a:r>
            <a:r>
              <a:rPr lang="hr-HR" dirty="0" err="1"/>
              <a:t>translation</a:t>
            </a:r>
            <a:r>
              <a:rPr lang="hr-HR" dirty="0"/>
              <a:t> </a:t>
            </a:r>
            <a:r>
              <a:rPr lang="hr-HR" dirty="0" err="1"/>
              <a:t>of</a:t>
            </a:r>
            <a:r>
              <a:rPr lang="hr-HR" dirty="0"/>
              <a:t> </a:t>
            </a:r>
            <a:r>
              <a:rPr lang="hr-HR" dirty="0" err="1"/>
              <a:t>ideas</a:t>
            </a:r>
            <a:r>
              <a:rPr lang="hr-HR" dirty="0"/>
              <a:t> </a:t>
            </a:r>
            <a:r>
              <a:rPr lang="hr-HR" dirty="0" err="1"/>
              <a:t>into</a:t>
            </a:r>
            <a:r>
              <a:rPr lang="hr-HR" dirty="0"/>
              <a:t> ___________</a:t>
            </a:r>
            <a:r>
              <a:rPr lang="hr-HR" dirty="0" err="1"/>
              <a:t>strategies</a:t>
            </a:r>
            <a:r>
              <a:rPr lang="hr-HR" dirty="0"/>
              <a:t> to </a:t>
            </a:r>
            <a:r>
              <a:rPr lang="hr-HR" dirty="0" err="1"/>
              <a:t>enable</a:t>
            </a:r>
            <a:r>
              <a:rPr lang="hr-HR" dirty="0"/>
              <a:t> a </a:t>
            </a:r>
            <a:r>
              <a:rPr lang="hr-HR" dirty="0" err="1"/>
              <a:t>government</a:t>
            </a:r>
            <a:r>
              <a:rPr lang="hr-HR" dirty="0"/>
              <a:t> to </a:t>
            </a:r>
            <a:r>
              <a:rPr lang="hr-HR" dirty="0" err="1"/>
              <a:t>achieve</a:t>
            </a:r>
            <a:r>
              <a:rPr lang="hr-HR" dirty="0"/>
              <a:t> </a:t>
            </a:r>
            <a:r>
              <a:rPr lang="hr-HR" dirty="0" err="1"/>
              <a:t>its</a:t>
            </a:r>
            <a:r>
              <a:rPr lang="hr-HR" dirty="0"/>
              <a:t> _________________. </a:t>
            </a:r>
            <a:r>
              <a:rPr lang="hr-HR" dirty="0" err="1"/>
              <a:t>They</a:t>
            </a:r>
            <a:r>
              <a:rPr lang="hr-HR" dirty="0"/>
              <a:t> </a:t>
            </a:r>
            <a:r>
              <a:rPr lang="hr-HR" dirty="0" err="1"/>
              <a:t>create</a:t>
            </a:r>
            <a:r>
              <a:rPr lang="hr-HR" dirty="0"/>
              <a:t> </a:t>
            </a:r>
            <a:r>
              <a:rPr lang="hr-HR" dirty="0" err="1"/>
              <a:t>value</a:t>
            </a:r>
            <a:r>
              <a:rPr lang="hr-HR" dirty="0"/>
              <a:t> for </a:t>
            </a:r>
            <a:r>
              <a:rPr lang="hr-HR" dirty="0" err="1"/>
              <a:t>societies</a:t>
            </a:r>
            <a:r>
              <a:rPr lang="hr-HR" dirty="0"/>
              <a:t> at </a:t>
            </a:r>
            <a:r>
              <a:rPr lang="hr-HR" dirty="0" err="1"/>
              <a:t>large</a:t>
            </a:r>
            <a:r>
              <a:rPr lang="hr-HR" dirty="0"/>
              <a:t> </a:t>
            </a:r>
            <a:r>
              <a:rPr lang="hr-HR" dirty="0" err="1"/>
              <a:t>by</a:t>
            </a:r>
            <a:r>
              <a:rPr lang="hr-HR" dirty="0"/>
              <a:t> </a:t>
            </a:r>
            <a:r>
              <a:rPr lang="hr-HR" dirty="0" err="1"/>
              <a:t>building</a:t>
            </a:r>
            <a:r>
              <a:rPr lang="hr-HR" dirty="0"/>
              <a:t> </a:t>
            </a:r>
            <a:r>
              <a:rPr lang="hr-HR" dirty="0" err="1"/>
              <a:t>better</a:t>
            </a:r>
            <a:r>
              <a:rPr lang="hr-HR" dirty="0"/>
              <a:t> _________________________ </a:t>
            </a:r>
            <a:r>
              <a:rPr lang="hr-HR" dirty="0" err="1"/>
              <a:t>in</a:t>
            </a:r>
            <a:r>
              <a:rPr lang="hr-HR" dirty="0"/>
              <a:t> </a:t>
            </a:r>
            <a:r>
              <a:rPr lang="hr-HR" dirty="0" err="1"/>
              <a:t>which</a:t>
            </a:r>
            <a:r>
              <a:rPr lang="hr-HR" dirty="0"/>
              <a:t> </a:t>
            </a:r>
            <a:r>
              <a:rPr lang="hr-HR" dirty="0" err="1"/>
              <a:t>the</a:t>
            </a:r>
            <a:r>
              <a:rPr lang="hr-HR" dirty="0"/>
              <a:t> </a:t>
            </a:r>
            <a:r>
              <a:rPr lang="hr-HR" dirty="0" err="1"/>
              <a:t>quality</a:t>
            </a:r>
            <a:r>
              <a:rPr lang="hr-HR" dirty="0"/>
              <a:t> </a:t>
            </a:r>
            <a:r>
              <a:rPr lang="hr-HR" dirty="0" err="1"/>
              <a:t>of</a:t>
            </a:r>
            <a:r>
              <a:rPr lang="hr-HR" dirty="0"/>
              <a:t> </a:t>
            </a:r>
            <a:r>
              <a:rPr lang="hr-HR" dirty="0" err="1"/>
              <a:t>life</a:t>
            </a:r>
            <a:r>
              <a:rPr lang="hr-HR" dirty="0"/>
              <a:t> </a:t>
            </a:r>
            <a:r>
              <a:rPr lang="hr-HR" dirty="0" err="1"/>
              <a:t>is</a:t>
            </a:r>
            <a:r>
              <a:rPr lang="hr-HR" dirty="0"/>
              <a:t> </a:t>
            </a:r>
            <a:r>
              <a:rPr lang="hr-HR" dirty="0" err="1"/>
              <a:t>improved</a:t>
            </a:r>
            <a:r>
              <a:rPr lang="hr-HR" dirty="0"/>
              <a:t> </a:t>
            </a:r>
            <a:r>
              <a:rPr lang="hr-HR" dirty="0" err="1"/>
              <a:t>and</a:t>
            </a:r>
            <a:r>
              <a:rPr lang="hr-HR" dirty="0"/>
              <a:t> </a:t>
            </a:r>
            <a:r>
              <a:rPr lang="hr-HR" dirty="0" err="1"/>
              <a:t>doing</a:t>
            </a:r>
            <a:r>
              <a:rPr lang="hr-HR" dirty="0"/>
              <a:t> </a:t>
            </a:r>
            <a:r>
              <a:rPr lang="hr-HR" dirty="0" err="1"/>
              <a:t>business</a:t>
            </a:r>
            <a:r>
              <a:rPr lang="hr-HR" dirty="0"/>
              <a:t> </a:t>
            </a:r>
            <a:r>
              <a:rPr lang="hr-HR" dirty="0" err="1"/>
              <a:t>becomes</a:t>
            </a:r>
            <a:r>
              <a:rPr lang="hr-HR" dirty="0"/>
              <a:t> </a:t>
            </a:r>
            <a:r>
              <a:rPr lang="hr-HR" dirty="0" err="1"/>
              <a:t>easier</a:t>
            </a:r>
            <a:r>
              <a:rPr lang="hr-HR" dirty="0"/>
              <a:t>. </a:t>
            </a:r>
            <a:r>
              <a:rPr lang="hr-HR" dirty="0" err="1"/>
              <a:t>Such</a:t>
            </a:r>
            <a:r>
              <a:rPr lang="hr-HR" dirty="0"/>
              <a:t> </a:t>
            </a:r>
            <a:r>
              <a:rPr lang="hr-HR" dirty="0" err="1"/>
              <a:t>policies</a:t>
            </a:r>
            <a:r>
              <a:rPr lang="hr-HR" dirty="0"/>
              <a:t> are most </a:t>
            </a:r>
            <a:r>
              <a:rPr lang="hr-HR" dirty="0" err="1"/>
              <a:t>effectively</a:t>
            </a:r>
            <a:r>
              <a:rPr lang="hr-HR" dirty="0"/>
              <a:t> </a:t>
            </a:r>
            <a:r>
              <a:rPr lang="hr-HR" dirty="0" err="1"/>
              <a:t>developed</a:t>
            </a:r>
            <a:r>
              <a:rPr lang="hr-HR" dirty="0"/>
              <a:t> </a:t>
            </a:r>
            <a:r>
              <a:rPr lang="hr-HR" dirty="0" err="1"/>
              <a:t>and</a:t>
            </a:r>
            <a:r>
              <a:rPr lang="hr-HR" dirty="0"/>
              <a:t> ________________ </a:t>
            </a:r>
            <a:r>
              <a:rPr lang="hr-HR" dirty="0" err="1"/>
              <a:t>when</a:t>
            </a:r>
            <a:r>
              <a:rPr lang="hr-HR" dirty="0"/>
              <a:t> </a:t>
            </a:r>
            <a:r>
              <a:rPr lang="hr-HR" dirty="0" err="1"/>
              <a:t>there</a:t>
            </a:r>
            <a:r>
              <a:rPr lang="hr-HR" dirty="0"/>
              <a:t> </a:t>
            </a:r>
            <a:r>
              <a:rPr lang="hr-HR" dirty="0" err="1"/>
              <a:t>is</a:t>
            </a:r>
            <a:r>
              <a:rPr lang="hr-HR" dirty="0"/>
              <a:t> a </a:t>
            </a:r>
            <a:r>
              <a:rPr lang="hr-HR" dirty="0" err="1"/>
              <a:t>well-organised</a:t>
            </a:r>
            <a:r>
              <a:rPr lang="hr-HR" dirty="0"/>
              <a:t>, </a:t>
            </a:r>
            <a:r>
              <a:rPr lang="hr-HR" dirty="0" err="1"/>
              <a:t>co-ordinated</a:t>
            </a:r>
            <a:r>
              <a:rPr lang="hr-HR" dirty="0"/>
              <a:t>, </a:t>
            </a:r>
            <a:r>
              <a:rPr lang="hr-HR" dirty="0" err="1"/>
              <a:t>consistent</a:t>
            </a:r>
            <a:r>
              <a:rPr lang="hr-HR" dirty="0"/>
              <a:t>, </a:t>
            </a:r>
            <a:r>
              <a:rPr lang="hr-HR" dirty="0" err="1"/>
              <a:t>competent</a:t>
            </a:r>
            <a:r>
              <a:rPr lang="hr-HR" dirty="0"/>
              <a:t> </a:t>
            </a:r>
            <a:r>
              <a:rPr lang="hr-HR" dirty="0" err="1"/>
              <a:t>and</a:t>
            </a:r>
            <a:r>
              <a:rPr lang="hr-HR" dirty="0"/>
              <a:t> __________________ system. </a:t>
            </a:r>
            <a:r>
              <a:rPr lang="hr-HR" dirty="0" err="1"/>
              <a:t>The</a:t>
            </a:r>
            <a:r>
              <a:rPr lang="hr-HR" dirty="0"/>
              <a:t> </a:t>
            </a:r>
            <a:r>
              <a:rPr lang="hr-HR" dirty="0" err="1"/>
              <a:t>roles</a:t>
            </a:r>
            <a:r>
              <a:rPr lang="hr-HR" dirty="0"/>
              <a:t> </a:t>
            </a:r>
            <a:r>
              <a:rPr lang="hr-HR" dirty="0" err="1"/>
              <a:t>of</a:t>
            </a:r>
            <a:r>
              <a:rPr lang="hr-HR" dirty="0"/>
              <a:t> </a:t>
            </a:r>
            <a:r>
              <a:rPr lang="hr-HR" dirty="0" err="1"/>
              <a:t>the</a:t>
            </a:r>
            <a:r>
              <a:rPr lang="hr-HR" dirty="0"/>
              <a:t> </a:t>
            </a:r>
            <a:r>
              <a:rPr lang="hr-HR" dirty="0" err="1"/>
              <a:t>different</a:t>
            </a:r>
            <a:r>
              <a:rPr lang="hr-HR" dirty="0"/>
              <a:t> ___________________ </a:t>
            </a:r>
            <a:r>
              <a:rPr lang="hr-HR" dirty="0" err="1"/>
              <a:t>should</a:t>
            </a:r>
            <a:r>
              <a:rPr lang="hr-HR" dirty="0"/>
              <a:t> </a:t>
            </a:r>
            <a:r>
              <a:rPr lang="hr-HR" dirty="0" err="1"/>
              <a:t>be</a:t>
            </a:r>
            <a:r>
              <a:rPr lang="hr-HR" dirty="0"/>
              <a:t> </a:t>
            </a:r>
            <a:r>
              <a:rPr lang="hr-HR" dirty="0" err="1"/>
              <a:t>clearly</a:t>
            </a:r>
            <a:r>
              <a:rPr lang="hr-HR" dirty="0"/>
              <a:t> </a:t>
            </a:r>
            <a:r>
              <a:rPr lang="hr-HR" dirty="0" err="1"/>
              <a:t>defined</a:t>
            </a:r>
            <a:r>
              <a:rPr lang="hr-HR" dirty="0"/>
              <a:t> </a:t>
            </a:r>
            <a:r>
              <a:rPr lang="hr-HR" dirty="0" err="1"/>
              <a:t>so</a:t>
            </a:r>
            <a:r>
              <a:rPr lang="hr-HR" dirty="0"/>
              <a:t> as to </a:t>
            </a:r>
            <a:r>
              <a:rPr lang="hr-HR" dirty="0" err="1"/>
              <a:t>avoid</a:t>
            </a:r>
            <a:r>
              <a:rPr lang="hr-HR" dirty="0"/>
              <a:t> </a:t>
            </a:r>
            <a:r>
              <a:rPr lang="hr-HR" dirty="0" err="1"/>
              <a:t>overlapping</a:t>
            </a:r>
            <a:r>
              <a:rPr lang="hr-HR" dirty="0"/>
              <a:t> </a:t>
            </a:r>
            <a:r>
              <a:rPr lang="hr-HR" dirty="0" err="1"/>
              <a:t>or</a:t>
            </a:r>
            <a:r>
              <a:rPr lang="hr-HR" dirty="0"/>
              <a:t> _________________.</a:t>
            </a:r>
          </a:p>
          <a:p>
            <a:endParaRPr lang="en-US" dirty="0"/>
          </a:p>
        </p:txBody>
      </p:sp>
    </p:spTree>
    <p:extLst>
      <p:ext uri="{BB962C8B-B14F-4D97-AF65-F5344CB8AC3E}">
        <p14:creationId xmlns:p14="http://schemas.microsoft.com/office/powerpoint/2010/main" val="11816002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i="1" dirty="0"/>
              <a:t>IV </a:t>
            </a:r>
            <a:r>
              <a:rPr lang="hr-HR" b="1" i="1" dirty="0" err="1"/>
              <a:t>Explain</a:t>
            </a:r>
            <a:r>
              <a:rPr lang="hr-HR" b="1" i="1" dirty="0"/>
              <a:t> </a:t>
            </a:r>
            <a:r>
              <a:rPr lang="hr-HR" b="1" i="1" dirty="0" err="1"/>
              <a:t>the</a:t>
            </a:r>
            <a:r>
              <a:rPr lang="hr-HR" b="1" i="1" dirty="0"/>
              <a:t> </a:t>
            </a:r>
            <a:r>
              <a:rPr lang="hr-HR" b="1" i="1" dirty="0" err="1"/>
              <a:t>following</a:t>
            </a:r>
            <a:r>
              <a:rPr lang="hr-HR" b="1" i="1" dirty="0"/>
              <a:t> </a:t>
            </a:r>
            <a:r>
              <a:rPr lang="hr-HR" b="1" i="1" dirty="0" err="1"/>
              <a:t>abbreviations</a:t>
            </a:r>
            <a:r>
              <a:rPr lang="hr-HR" dirty="0"/>
              <a:t>:</a:t>
            </a:r>
            <a:br>
              <a:rPr lang="hr-HR" dirty="0"/>
            </a:br>
            <a:endParaRPr lang="en-US" dirty="0"/>
          </a:p>
        </p:txBody>
      </p:sp>
      <p:sp>
        <p:nvSpPr>
          <p:cNvPr id="3" name="Content Placeholder 2"/>
          <p:cNvSpPr>
            <a:spLocks noGrp="1"/>
          </p:cNvSpPr>
          <p:nvPr>
            <p:ph idx="1"/>
          </p:nvPr>
        </p:nvSpPr>
        <p:spPr/>
        <p:txBody>
          <a:bodyPr/>
          <a:lstStyle/>
          <a:p>
            <a:r>
              <a:rPr lang="hr-HR" dirty="0"/>
              <a:t>SIGMA _________________________</a:t>
            </a:r>
          </a:p>
          <a:p>
            <a:r>
              <a:rPr lang="hr-HR" dirty="0"/>
              <a:t>OECD ____________________________</a:t>
            </a:r>
          </a:p>
          <a:p>
            <a:r>
              <a:rPr lang="hr-HR" dirty="0"/>
              <a:t>EC _____________________________</a:t>
            </a:r>
          </a:p>
          <a:p>
            <a:r>
              <a:rPr lang="hr-HR" dirty="0"/>
              <a:t>PAR ___________________________</a:t>
            </a:r>
          </a:p>
          <a:p>
            <a:endParaRPr lang="en-US" dirty="0"/>
          </a:p>
        </p:txBody>
      </p:sp>
    </p:spTree>
    <p:extLst>
      <p:ext uri="{BB962C8B-B14F-4D97-AF65-F5344CB8AC3E}">
        <p14:creationId xmlns:p14="http://schemas.microsoft.com/office/powerpoint/2010/main" val="817004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hr-HR" b="1" dirty="0"/>
              <a:t> </a:t>
            </a:r>
            <a:r>
              <a:rPr lang="hr-HR" dirty="0" err="1"/>
              <a:t>An</a:t>
            </a:r>
            <a:r>
              <a:rPr lang="hr-HR" dirty="0"/>
              <a:t> </a:t>
            </a:r>
            <a:r>
              <a:rPr lang="hr-HR" dirty="0" err="1"/>
              <a:t>accountable</a:t>
            </a:r>
            <a:r>
              <a:rPr lang="hr-HR" dirty="0"/>
              <a:t> </a:t>
            </a:r>
            <a:r>
              <a:rPr lang="hr-HR" dirty="0" err="1"/>
              <a:t>government</a:t>
            </a:r>
            <a:r>
              <a:rPr lang="hr-HR" dirty="0"/>
              <a:t> </a:t>
            </a:r>
            <a:r>
              <a:rPr lang="hr-HR" dirty="0" err="1"/>
              <a:t>explains</a:t>
            </a:r>
            <a:r>
              <a:rPr lang="hr-HR" dirty="0"/>
              <a:t> </a:t>
            </a:r>
            <a:r>
              <a:rPr lang="hr-HR" dirty="0" err="1"/>
              <a:t>the</a:t>
            </a:r>
            <a:r>
              <a:rPr lang="hr-HR" dirty="0"/>
              <a:t> </a:t>
            </a:r>
            <a:r>
              <a:rPr lang="hr-HR" dirty="0" err="1"/>
              <a:t>reasons</a:t>
            </a:r>
            <a:r>
              <a:rPr lang="hr-HR" dirty="0"/>
              <a:t> for </a:t>
            </a:r>
            <a:r>
              <a:rPr lang="hr-HR" dirty="0" err="1"/>
              <a:t>its</a:t>
            </a:r>
            <a:r>
              <a:rPr lang="hr-HR" dirty="0"/>
              <a:t> </a:t>
            </a:r>
            <a:r>
              <a:rPr lang="hr-HR" dirty="0" err="1"/>
              <a:t>activities</a:t>
            </a:r>
            <a:r>
              <a:rPr lang="hr-HR" dirty="0"/>
              <a:t>, </a:t>
            </a:r>
            <a:r>
              <a:rPr lang="hr-HR" dirty="0" err="1"/>
              <a:t>accepts</a:t>
            </a:r>
            <a:r>
              <a:rPr lang="hr-HR" dirty="0"/>
              <a:t> </a:t>
            </a:r>
            <a:r>
              <a:rPr lang="hr-HR" dirty="0" err="1"/>
              <a:t>responsibility</a:t>
            </a:r>
            <a:r>
              <a:rPr lang="hr-HR" dirty="0"/>
              <a:t> for </a:t>
            </a:r>
            <a:r>
              <a:rPr lang="hr-HR" dirty="0" err="1"/>
              <a:t>them</a:t>
            </a:r>
            <a:r>
              <a:rPr lang="hr-HR" dirty="0"/>
              <a:t> </a:t>
            </a:r>
            <a:r>
              <a:rPr lang="hr-HR" dirty="0" err="1"/>
              <a:t>and</a:t>
            </a:r>
            <a:r>
              <a:rPr lang="hr-HR" dirty="0"/>
              <a:t> </a:t>
            </a:r>
            <a:r>
              <a:rPr lang="hr-HR" dirty="0" err="1"/>
              <a:t>reports</a:t>
            </a:r>
            <a:r>
              <a:rPr lang="hr-HR" dirty="0"/>
              <a:t> on </a:t>
            </a:r>
            <a:r>
              <a:rPr lang="hr-HR" dirty="0" err="1"/>
              <a:t>results</a:t>
            </a:r>
            <a:r>
              <a:rPr lang="hr-HR" dirty="0"/>
              <a:t> </a:t>
            </a:r>
            <a:r>
              <a:rPr lang="hr-HR" dirty="0" err="1"/>
              <a:t>in</a:t>
            </a:r>
            <a:r>
              <a:rPr lang="hr-HR" dirty="0"/>
              <a:t> a transparent </a:t>
            </a:r>
            <a:r>
              <a:rPr lang="hr-HR" dirty="0" err="1"/>
              <a:t>manner</a:t>
            </a:r>
            <a:r>
              <a:rPr lang="hr-HR" dirty="0"/>
              <a:t>. </a:t>
            </a:r>
            <a:r>
              <a:rPr lang="hr-HR" dirty="0" err="1"/>
              <a:t>It</a:t>
            </a:r>
            <a:r>
              <a:rPr lang="hr-HR" dirty="0"/>
              <a:t> </a:t>
            </a:r>
            <a:r>
              <a:rPr lang="hr-HR" dirty="0" err="1"/>
              <a:t>uses</a:t>
            </a:r>
            <a:r>
              <a:rPr lang="hr-HR" dirty="0"/>
              <a:t> </a:t>
            </a:r>
            <a:r>
              <a:rPr lang="hr-HR" dirty="0" err="1"/>
              <a:t>websites</a:t>
            </a:r>
            <a:r>
              <a:rPr lang="hr-HR" dirty="0"/>
              <a:t> to </a:t>
            </a:r>
            <a:r>
              <a:rPr lang="hr-HR" dirty="0" err="1"/>
              <a:t>proactively</a:t>
            </a:r>
            <a:r>
              <a:rPr lang="hr-HR" dirty="0"/>
              <a:t> </a:t>
            </a:r>
            <a:r>
              <a:rPr lang="hr-HR" dirty="0" err="1"/>
              <a:t>disclose</a:t>
            </a:r>
            <a:r>
              <a:rPr lang="hr-HR" dirty="0"/>
              <a:t> </a:t>
            </a:r>
            <a:r>
              <a:rPr lang="hr-HR" dirty="0" err="1"/>
              <a:t>information</a:t>
            </a:r>
            <a:r>
              <a:rPr lang="hr-HR" dirty="0"/>
              <a:t> </a:t>
            </a:r>
            <a:r>
              <a:rPr lang="hr-HR" dirty="0" err="1"/>
              <a:t>and</a:t>
            </a:r>
            <a:r>
              <a:rPr lang="hr-HR" dirty="0"/>
              <a:t> </a:t>
            </a:r>
            <a:r>
              <a:rPr lang="hr-HR" dirty="0" err="1"/>
              <a:t>if</a:t>
            </a:r>
            <a:r>
              <a:rPr lang="hr-HR" dirty="0"/>
              <a:t> </a:t>
            </a:r>
            <a:r>
              <a:rPr lang="hr-HR" dirty="0" err="1"/>
              <a:t>citizens</a:t>
            </a:r>
            <a:r>
              <a:rPr lang="hr-HR" dirty="0"/>
              <a:t> </a:t>
            </a:r>
            <a:r>
              <a:rPr lang="hr-HR" dirty="0" err="1"/>
              <a:t>or</a:t>
            </a:r>
            <a:r>
              <a:rPr lang="hr-HR" dirty="0"/>
              <a:t> </a:t>
            </a:r>
            <a:r>
              <a:rPr lang="hr-HR" dirty="0" err="1"/>
              <a:t>businesses</a:t>
            </a:r>
            <a:r>
              <a:rPr lang="hr-HR" dirty="0"/>
              <a:t> </a:t>
            </a:r>
            <a:r>
              <a:rPr lang="hr-HR" dirty="0" err="1"/>
              <a:t>want</a:t>
            </a:r>
            <a:r>
              <a:rPr lang="hr-HR" dirty="0"/>
              <a:t> to </a:t>
            </a:r>
            <a:r>
              <a:rPr lang="hr-HR" dirty="0" err="1"/>
              <a:t>know</a:t>
            </a:r>
            <a:r>
              <a:rPr lang="hr-HR" dirty="0"/>
              <a:t> more, </a:t>
            </a:r>
            <a:r>
              <a:rPr lang="hr-HR" dirty="0" err="1"/>
              <a:t>they</a:t>
            </a:r>
            <a:r>
              <a:rPr lang="hr-HR" dirty="0"/>
              <a:t> </a:t>
            </a:r>
            <a:r>
              <a:rPr lang="hr-HR" dirty="0" err="1"/>
              <a:t>may</a:t>
            </a:r>
            <a:r>
              <a:rPr lang="hr-HR" dirty="0"/>
              <a:t> </a:t>
            </a:r>
            <a:r>
              <a:rPr lang="hr-HR" dirty="0" err="1"/>
              <a:t>access</a:t>
            </a:r>
            <a:r>
              <a:rPr lang="hr-HR" dirty="0"/>
              <a:t> </a:t>
            </a:r>
            <a:r>
              <a:rPr lang="hr-HR" dirty="0" err="1"/>
              <a:t>the</a:t>
            </a:r>
            <a:r>
              <a:rPr lang="hr-HR" dirty="0"/>
              <a:t> </a:t>
            </a:r>
            <a:r>
              <a:rPr lang="hr-HR" dirty="0" err="1"/>
              <a:t>relevant</a:t>
            </a:r>
            <a:r>
              <a:rPr lang="hr-HR" dirty="0"/>
              <a:t> </a:t>
            </a:r>
            <a:r>
              <a:rPr lang="hr-HR" dirty="0" err="1"/>
              <a:t>information</a:t>
            </a:r>
            <a:r>
              <a:rPr lang="hr-HR" dirty="0"/>
              <a:t> </a:t>
            </a:r>
            <a:r>
              <a:rPr lang="hr-HR" dirty="0" err="1"/>
              <a:t>easily</a:t>
            </a:r>
            <a:r>
              <a:rPr lang="hr-HR" dirty="0"/>
              <a:t> </a:t>
            </a:r>
            <a:r>
              <a:rPr lang="hr-HR" dirty="0" err="1"/>
              <a:t>and</a:t>
            </a:r>
            <a:r>
              <a:rPr lang="hr-HR" dirty="0"/>
              <a:t> at no </a:t>
            </a:r>
            <a:r>
              <a:rPr lang="hr-HR" dirty="0" err="1"/>
              <a:t>cost</a:t>
            </a:r>
            <a:r>
              <a:rPr lang="hr-HR" dirty="0"/>
              <a:t>. </a:t>
            </a:r>
            <a:r>
              <a:rPr lang="hr-HR" dirty="0" err="1"/>
              <a:t>Any</a:t>
            </a:r>
            <a:r>
              <a:rPr lang="hr-HR" dirty="0"/>
              <a:t> </a:t>
            </a:r>
            <a:r>
              <a:rPr lang="hr-HR" dirty="0" err="1"/>
              <a:t>exemptions</a:t>
            </a:r>
            <a:r>
              <a:rPr lang="hr-HR" dirty="0"/>
              <a:t> </a:t>
            </a:r>
            <a:r>
              <a:rPr lang="hr-HR" dirty="0" err="1"/>
              <a:t>from</a:t>
            </a:r>
            <a:r>
              <a:rPr lang="hr-HR" dirty="0"/>
              <a:t> </a:t>
            </a:r>
            <a:r>
              <a:rPr lang="hr-HR" dirty="0" err="1"/>
              <a:t>this</a:t>
            </a:r>
            <a:r>
              <a:rPr lang="hr-HR" dirty="0"/>
              <a:t> </a:t>
            </a:r>
            <a:r>
              <a:rPr lang="hr-HR" dirty="0" err="1"/>
              <a:t>transparency</a:t>
            </a:r>
            <a:r>
              <a:rPr lang="hr-HR" dirty="0"/>
              <a:t> </a:t>
            </a:r>
            <a:r>
              <a:rPr lang="hr-HR" dirty="0" err="1"/>
              <a:t>should</a:t>
            </a:r>
            <a:r>
              <a:rPr lang="hr-HR" dirty="0"/>
              <a:t> </a:t>
            </a:r>
            <a:r>
              <a:rPr lang="hr-HR" dirty="0" err="1"/>
              <a:t>be</a:t>
            </a:r>
            <a:r>
              <a:rPr lang="hr-HR" dirty="0"/>
              <a:t> </a:t>
            </a:r>
            <a:r>
              <a:rPr lang="hr-HR" dirty="0" err="1"/>
              <a:t>rare</a:t>
            </a:r>
            <a:r>
              <a:rPr lang="hr-HR" dirty="0"/>
              <a:t> </a:t>
            </a:r>
            <a:r>
              <a:rPr lang="hr-HR" dirty="0" err="1"/>
              <a:t>and</a:t>
            </a:r>
            <a:r>
              <a:rPr lang="hr-HR" dirty="0"/>
              <a:t> </a:t>
            </a:r>
            <a:r>
              <a:rPr lang="hr-HR" dirty="0" err="1"/>
              <a:t>based</a:t>
            </a:r>
            <a:r>
              <a:rPr lang="hr-HR" dirty="0"/>
              <a:t> </a:t>
            </a:r>
            <a:r>
              <a:rPr lang="hr-HR" dirty="0" err="1"/>
              <a:t>in</a:t>
            </a:r>
            <a:r>
              <a:rPr lang="hr-HR" dirty="0"/>
              <a:t> </a:t>
            </a:r>
            <a:r>
              <a:rPr lang="hr-HR" dirty="0" err="1"/>
              <a:t>law</a:t>
            </a:r>
            <a:r>
              <a:rPr lang="hr-HR" dirty="0"/>
              <a:t>; a </a:t>
            </a:r>
            <a:r>
              <a:rPr lang="hr-HR" dirty="0" err="1"/>
              <a:t>designated</a:t>
            </a:r>
            <a:r>
              <a:rPr lang="hr-HR" dirty="0"/>
              <a:t> </a:t>
            </a:r>
            <a:r>
              <a:rPr lang="hr-HR" dirty="0" err="1"/>
              <a:t>authority</a:t>
            </a:r>
            <a:r>
              <a:rPr lang="hr-HR" dirty="0"/>
              <a:t> </a:t>
            </a:r>
            <a:r>
              <a:rPr lang="hr-HR" dirty="0" err="1"/>
              <a:t>oversees</a:t>
            </a:r>
            <a:r>
              <a:rPr lang="hr-HR" dirty="0"/>
              <a:t> </a:t>
            </a:r>
            <a:r>
              <a:rPr lang="hr-HR" dirty="0" err="1"/>
              <a:t>whether</a:t>
            </a:r>
            <a:r>
              <a:rPr lang="hr-HR" dirty="0"/>
              <a:t> </a:t>
            </a:r>
            <a:r>
              <a:rPr lang="hr-HR" dirty="0" err="1"/>
              <a:t>information</a:t>
            </a:r>
            <a:r>
              <a:rPr lang="hr-HR" dirty="0"/>
              <a:t> </a:t>
            </a:r>
            <a:r>
              <a:rPr lang="hr-HR" dirty="0" err="1"/>
              <a:t>is</a:t>
            </a:r>
            <a:r>
              <a:rPr lang="hr-HR" dirty="0"/>
              <a:t> </a:t>
            </a:r>
            <a:r>
              <a:rPr lang="hr-HR" dirty="0" err="1"/>
              <a:t>provided</a:t>
            </a:r>
            <a:r>
              <a:rPr lang="hr-HR" dirty="0"/>
              <a:t> </a:t>
            </a:r>
            <a:r>
              <a:rPr lang="hr-HR" dirty="0" err="1"/>
              <a:t>when</a:t>
            </a:r>
            <a:r>
              <a:rPr lang="hr-HR" dirty="0"/>
              <a:t> </a:t>
            </a:r>
            <a:r>
              <a:rPr lang="hr-HR" dirty="0" err="1"/>
              <a:t>requested</a:t>
            </a:r>
            <a:r>
              <a:rPr lang="hr-HR" dirty="0"/>
              <a:t>.  </a:t>
            </a:r>
            <a:endParaRPr lang="en-US" dirty="0"/>
          </a:p>
          <a:p>
            <a:endParaRPr lang="en-US" dirty="0"/>
          </a:p>
        </p:txBody>
      </p:sp>
    </p:spTree>
    <p:extLst>
      <p:ext uri="{BB962C8B-B14F-4D97-AF65-F5344CB8AC3E}">
        <p14:creationId xmlns:p14="http://schemas.microsoft.com/office/powerpoint/2010/main" val="1547018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hr-HR" dirty="0" err="1"/>
              <a:t>An</a:t>
            </a:r>
            <a:r>
              <a:rPr lang="hr-HR" dirty="0"/>
              <a:t> </a:t>
            </a:r>
            <a:r>
              <a:rPr lang="hr-HR" dirty="0" err="1"/>
              <a:t>effective</a:t>
            </a:r>
            <a:r>
              <a:rPr lang="hr-HR" dirty="0"/>
              <a:t> </a:t>
            </a:r>
            <a:r>
              <a:rPr lang="hr-HR" dirty="0" err="1"/>
              <a:t>and</a:t>
            </a:r>
            <a:r>
              <a:rPr lang="hr-HR" dirty="0"/>
              <a:t> </a:t>
            </a:r>
            <a:r>
              <a:rPr lang="hr-HR" dirty="0" err="1"/>
              <a:t>efficient</a:t>
            </a:r>
            <a:r>
              <a:rPr lang="hr-HR" dirty="0"/>
              <a:t> </a:t>
            </a:r>
            <a:r>
              <a:rPr lang="hr-HR" dirty="0" err="1"/>
              <a:t>public</a:t>
            </a:r>
            <a:r>
              <a:rPr lang="hr-HR" dirty="0"/>
              <a:t> </a:t>
            </a:r>
            <a:r>
              <a:rPr lang="hr-HR" dirty="0" err="1"/>
              <a:t>administration</a:t>
            </a:r>
            <a:r>
              <a:rPr lang="hr-HR" dirty="0"/>
              <a:t> </a:t>
            </a:r>
            <a:r>
              <a:rPr lang="hr-HR" dirty="0" err="1"/>
              <a:t>is</a:t>
            </a:r>
            <a:r>
              <a:rPr lang="hr-HR" dirty="0"/>
              <a:t> </a:t>
            </a:r>
            <a:r>
              <a:rPr lang="hr-HR" dirty="0" err="1"/>
              <a:t>organised</a:t>
            </a:r>
            <a:r>
              <a:rPr lang="hr-HR" dirty="0"/>
              <a:t> </a:t>
            </a:r>
            <a:r>
              <a:rPr lang="hr-HR" dirty="0" err="1"/>
              <a:t>in</a:t>
            </a:r>
            <a:r>
              <a:rPr lang="hr-HR" dirty="0"/>
              <a:t> a </a:t>
            </a:r>
            <a:r>
              <a:rPr lang="hr-HR" dirty="0" err="1"/>
              <a:t>rational</a:t>
            </a:r>
            <a:r>
              <a:rPr lang="hr-HR" dirty="0"/>
              <a:t> </a:t>
            </a:r>
            <a:r>
              <a:rPr lang="hr-HR" dirty="0" err="1"/>
              <a:t>way</a:t>
            </a:r>
            <a:r>
              <a:rPr lang="hr-HR" dirty="0"/>
              <a:t>. </a:t>
            </a:r>
            <a:r>
              <a:rPr lang="hr-HR" dirty="0" err="1"/>
              <a:t>Ministries</a:t>
            </a:r>
            <a:r>
              <a:rPr lang="hr-HR" dirty="0"/>
              <a:t> </a:t>
            </a:r>
            <a:r>
              <a:rPr lang="hr-HR" dirty="0" err="1"/>
              <a:t>and</a:t>
            </a:r>
            <a:r>
              <a:rPr lang="hr-HR" dirty="0"/>
              <a:t> </a:t>
            </a:r>
            <a:r>
              <a:rPr lang="hr-HR" dirty="0" err="1"/>
              <a:t>agencies</a:t>
            </a:r>
            <a:r>
              <a:rPr lang="hr-HR" dirty="0"/>
              <a:t> </a:t>
            </a:r>
            <a:r>
              <a:rPr lang="hr-HR" dirty="0" err="1"/>
              <a:t>need</a:t>
            </a:r>
            <a:r>
              <a:rPr lang="hr-HR" dirty="0"/>
              <a:t> </a:t>
            </a:r>
            <a:r>
              <a:rPr lang="hr-HR" dirty="0" err="1"/>
              <a:t>well-defined</a:t>
            </a:r>
            <a:r>
              <a:rPr lang="hr-HR" dirty="0"/>
              <a:t> </a:t>
            </a:r>
            <a:r>
              <a:rPr lang="hr-HR" dirty="0" err="1"/>
              <a:t>roles</a:t>
            </a:r>
            <a:r>
              <a:rPr lang="hr-HR" dirty="0"/>
              <a:t>, </a:t>
            </a:r>
            <a:r>
              <a:rPr lang="hr-HR" dirty="0" err="1"/>
              <a:t>easily</a:t>
            </a:r>
            <a:r>
              <a:rPr lang="hr-HR" dirty="0"/>
              <a:t> </a:t>
            </a:r>
            <a:r>
              <a:rPr lang="hr-HR" dirty="0" err="1"/>
              <a:t>understandable</a:t>
            </a:r>
            <a:r>
              <a:rPr lang="hr-HR" dirty="0"/>
              <a:t> </a:t>
            </a:r>
            <a:r>
              <a:rPr lang="hr-HR" dirty="0" err="1"/>
              <a:t>by</a:t>
            </a:r>
            <a:r>
              <a:rPr lang="hr-HR" dirty="0"/>
              <a:t> </a:t>
            </a:r>
            <a:r>
              <a:rPr lang="hr-HR" dirty="0" err="1"/>
              <a:t>all</a:t>
            </a:r>
            <a:r>
              <a:rPr lang="hr-HR" dirty="0"/>
              <a:t>, </a:t>
            </a:r>
            <a:r>
              <a:rPr lang="hr-HR" dirty="0" err="1"/>
              <a:t>with</a:t>
            </a:r>
            <a:r>
              <a:rPr lang="hr-HR" dirty="0"/>
              <a:t> </a:t>
            </a:r>
            <a:r>
              <a:rPr lang="hr-HR" dirty="0" err="1"/>
              <a:t>simple</a:t>
            </a:r>
            <a:r>
              <a:rPr lang="hr-HR" dirty="0"/>
              <a:t> </a:t>
            </a:r>
            <a:r>
              <a:rPr lang="hr-HR" dirty="0" err="1"/>
              <a:t>lines</a:t>
            </a:r>
            <a:r>
              <a:rPr lang="hr-HR" dirty="0"/>
              <a:t> </a:t>
            </a:r>
            <a:r>
              <a:rPr lang="hr-HR" dirty="0" err="1"/>
              <a:t>of</a:t>
            </a:r>
            <a:r>
              <a:rPr lang="hr-HR" dirty="0"/>
              <a:t> </a:t>
            </a:r>
            <a:r>
              <a:rPr lang="hr-HR" dirty="0" err="1"/>
              <a:t>responsibility</a:t>
            </a:r>
            <a:r>
              <a:rPr lang="hr-HR" dirty="0"/>
              <a:t> </a:t>
            </a:r>
            <a:r>
              <a:rPr lang="hr-HR" dirty="0" err="1"/>
              <a:t>in</a:t>
            </a:r>
            <a:r>
              <a:rPr lang="hr-HR" dirty="0"/>
              <a:t> place </a:t>
            </a:r>
            <a:r>
              <a:rPr lang="hr-HR" dirty="0" err="1"/>
              <a:t>within</a:t>
            </a:r>
            <a:r>
              <a:rPr lang="hr-HR" dirty="0"/>
              <a:t> </a:t>
            </a:r>
            <a:r>
              <a:rPr lang="hr-HR" dirty="0" err="1"/>
              <a:t>and</a:t>
            </a:r>
            <a:r>
              <a:rPr lang="hr-HR" dirty="0"/>
              <a:t> </a:t>
            </a:r>
            <a:r>
              <a:rPr lang="hr-HR" dirty="0" err="1"/>
              <a:t>between</a:t>
            </a:r>
            <a:r>
              <a:rPr lang="hr-HR" dirty="0"/>
              <a:t> </a:t>
            </a:r>
            <a:r>
              <a:rPr lang="hr-HR" dirty="0" err="1"/>
              <a:t>institutions</a:t>
            </a:r>
            <a:r>
              <a:rPr lang="hr-HR" dirty="0"/>
              <a:t>. In </a:t>
            </a:r>
            <a:r>
              <a:rPr lang="hr-HR" dirty="0" err="1"/>
              <a:t>addition</a:t>
            </a:r>
            <a:r>
              <a:rPr lang="hr-HR" dirty="0"/>
              <a:t>, </a:t>
            </a:r>
            <a:r>
              <a:rPr lang="hr-HR" dirty="0" err="1"/>
              <a:t>clear</a:t>
            </a:r>
            <a:r>
              <a:rPr lang="hr-HR" dirty="0"/>
              <a:t> </a:t>
            </a:r>
            <a:r>
              <a:rPr lang="hr-HR" dirty="0" err="1"/>
              <a:t>objectives</a:t>
            </a:r>
            <a:r>
              <a:rPr lang="hr-HR" dirty="0"/>
              <a:t> </a:t>
            </a:r>
            <a:r>
              <a:rPr lang="hr-HR" dirty="0" err="1"/>
              <a:t>and</a:t>
            </a:r>
            <a:r>
              <a:rPr lang="hr-HR" dirty="0"/>
              <a:t> </a:t>
            </a:r>
            <a:r>
              <a:rPr lang="hr-HR" dirty="0" err="1"/>
              <a:t>reporting</a:t>
            </a:r>
            <a:r>
              <a:rPr lang="hr-HR" dirty="0"/>
              <a:t> </a:t>
            </a:r>
            <a:r>
              <a:rPr lang="hr-HR" dirty="0" err="1"/>
              <a:t>obligations</a:t>
            </a:r>
            <a:r>
              <a:rPr lang="hr-HR" dirty="0"/>
              <a:t> </a:t>
            </a:r>
            <a:r>
              <a:rPr lang="hr-HR" dirty="0" err="1"/>
              <a:t>help</a:t>
            </a:r>
            <a:r>
              <a:rPr lang="hr-HR" dirty="0"/>
              <a:t> </a:t>
            </a:r>
            <a:r>
              <a:rPr lang="hr-HR" dirty="0" err="1"/>
              <a:t>managers</a:t>
            </a:r>
            <a:r>
              <a:rPr lang="hr-HR" dirty="0"/>
              <a:t> </a:t>
            </a:r>
            <a:r>
              <a:rPr lang="hr-HR" dirty="0" err="1"/>
              <a:t>focus</a:t>
            </a:r>
            <a:r>
              <a:rPr lang="hr-HR" dirty="0"/>
              <a:t> on </a:t>
            </a:r>
            <a:r>
              <a:rPr lang="hr-HR" dirty="0" err="1"/>
              <a:t>results</a:t>
            </a:r>
            <a:r>
              <a:rPr lang="hr-HR" dirty="0"/>
              <a:t>.</a:t>
            </a:r>
            <a:endParaRPr lang="en-US" dirty="0"/>
          </a:p>
          <a:p>
            <a:endParaRPr lang="en-US" dirty="0"/>
          </a:p>
        </p:txBody>
      </p:sp>
    </p:spTree>
    <p:extLst>
      <p:ext uri="{BB962C8B-B14F-4D97-AF65-F5344CB8AC3E}">
        <p14:creationId xmlns:p14="http://schemas.microsoft.com/office/powerpoint/2010/main" val="484070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i="1" dirty="0"/>
              <a:t>A</a:t>
            </a:r>
            <a:r>
              <a:rPr lang="en-GB" b="1" i="1" dirty="0" err="1" smtClean="0"/>
              <a:t>nswer</a:t>
            </a:r>
            <a:r>
              <a:rPr lang="en-GB" b="1" i="1" dirty="0" smtClean="0"/>
              <a:t> </a:t>
            </a:r>
            <a:r>
              <a:rPr lang="en-GB" b="1" i="1" dirty="0"/>
              <a:t>the following questions:</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1. How can NPM be defined?</a:t>
            </a:r>
            <a:endParaRPr lang="hr-HR" dirty="0"/>
          </a:p>
          <a:p>
            <a:r>
              <a:rPr lang="en-GB" dirty="0"/>
              <a:t>2. What </a:t>
            </a:r>
            <a:r>
              <a:rPr lang="hr-HR" dirty="0" smtClean="0"/>
              <a:t>are </a:t>
            </a:r>
            <a:r>
              <a:rPr lang="hr-HR" dirty="0" err="1" smtClean="0"/>
              <a:t>the</a:t>
            </a:r>
            <a:r>
              <a:rPr lang="hr-HR" dirty="0" smtClean="0"/>
              <a:t> </a:t>
            </a:r>
            <a:r>
              <a:rPr lang="hr-HR" dirty="0" err="1" smtClean="0"/>
              <a:t>main</a:t>
            </a:r>
            <a:r>
              <a:rPr lang="hr-HR" dirty="0" smtClean="0"/>
              <a:t> </a:t>
            </a:r>
            <a:r>
              <a:rPr lang="hr-HR" dirty="0" err="1" smtClean="0"/>
              <a:t>goals</a:t>
            </a:r>
            <a:r>
              <a:rPr lang="en-GB" dirty="0" smtClean="0"/>
              <a:t> </a:t>
            </a:r>
            <a:r>
              <a:rPr lang="en-GB" dirty="0"/>
              <a:t>of NPM?</a:t>
            </a:r>
            <a:endParaRPr lang="hr-HR" dirty="0"/>
          </a:p>
          <a:p>
            <a:r>
              <a:rPr lang="en-GB" dirty="0" smtClean="0"/>
              <a:t>4</a:t>
            </a:r>
            <a:r>
              <a:rPr lang="en-GB" dirty="0"/>
              <a:t>. What is NPM inspired by</a:t>
            </a:r>
            <a:r>
              <a:rPr lang="en-GB" dirty="0" smtClean="0"/>
              <a:t>?</a:t>
            </a:r>
            <a:endParaRPr lang="hr-HR" dirty="0" smtClean="0"/>
          </a:p>
          <a:p>
            <a:r>
              <a:rPr lang="hr-HR" dirty="0" smtClean="0"/>
              <a:t>How </a:t>
            </a:r>
            <a:r>
              <a:rPr lang="hr-HR" dirty="0" err="1" smtClean="0"/>
              <a:t>does</a:t>
            </a:r>
            <a:r>
              <a:rPr lang="hr-HR" dirty="0" smtClean="0"/>
              <a:t> NPM </a:t>
            </a:r>
            <a:r>
              <a:rPr lang="hr-HR" dirty="0" err="1" smtClean="0"/>
              <a:t>differ</a:t>
            </a:r>
            <a:r>
              <a:rPr lang="hr-HR" dirty="0" smtClean="0"/>
              <a:t> </a:t>
            </a:r>
            <a:r>
              <a:rPr lang="hr-HR" dirty="0" err="1" smtClean="0"/>
              <a:t>from</a:t>
            </a:r>
            <a:r>
              <a:rPr lang="hr-HR" dirty="0" smtClean="0"/>
              <a:t> </a:t>
            </a:r>
            <a:r>
              <a:rPr lang="hr-HR" dirty="0" err="1" smtClean="0"/>
              <a:t>traditional</a:t>
            </a:r>
            <a:r>
              <a:rPr lang="hr-HR" dirty="0" smtClean="0"/>
              <a:t> </a:t>
            </a:r>
            <a:r>
              <a:rPr lang="hr-HR" dirty="0" err="1" smtClean="0"/>
              <a:t>bureaucracy</a:t>
            </a:r>
            <a:r>
              <a:rPr lang="hr-HR" dirty="0" smtClean="0"/>
              <a:t>?</a:t>
            </a:r>
            <a:endParaRPr lang="hr-HR" dirty="0"/>
          </a:p>
          <a:p>
            <a:r>
              <a:rPr lang="en-GB" dirty="0"/>
              <a:t>5. Which strategies does NPM encompass to promote cultural change in government</a:t>
            </a:r>
            <a:r>
              <a:rPr lang="en-GB" dirty="0" smtClean="0"/>
              <a:t>?</a:t>
            </a:r>
            <a:endParaRPr lang="hr-HR" dirty="0"/>
          </a:p>
          <a:p>
            <a:r>
              <a:rPr lang="hr-HR" dirty="0"/>
              <a:t>6</a:t>
            </a:r>
            <a:r>
              <a:rPr lang="en-GB" dirty="0" smtClean="0"/>
              <a:t>. </a:t>
            </a:r>
            <a:r>
              <a:rPr lang="en-GB" dirty="0"/>
              <a:t>Where was NPM introduced?</a:t>
            </a:r>
            <a:endParaRPr lang="hr-HR" dirty="0"/>
          </a:p>
          <a:p>
            <a:r>
              <a:rPr lang="hr-HR" dirty="0"/>
              <a:t>7</a:t>
            </a:r>
            <a:r>
              <a:rPr lang="en-GB" dirty="0" smtClean="0"/>
              <a:t>. </a:t>
            </a:r>
            <a:r>
              <a:rPr lang="en-GB" dirty="0" err="1" smtClean="0"/>
              <a:t>Wh</a:t>
            </a:r>
            <a:r>
              <a:rPr lang="hr-HR" dirty="0" smtClean="0"/>
              <a:t>at</a:t>
            </a:r>
            <a:r>
              <a:rPr lang="en-GB" dirty="0" smtClean="0"/>
              <a:t> </a:t>
            </a:r>
            <a:r>
              <a:rPr lang="en-GB" dirty="0"/>
              <a:t>are </a:t>
            </a:r>
            <a:r>
              <a:rPr lang="hr-HR" dirty="0" err="1" smtClean="0"/>
              <a:t>the</a:t>
            </a:r>
            <a:r>
              <a:rPr lang="hr-HR" dirty="0" smtClean="0"/>
              <a:t> </a:t>
            </a:r>
            <a:r>
              <a:rPr lang="hr-HR" dirty="0" smtClean="0"/>
              <a:t>negative side </a:t>
            </a:r>
            <a:r>
              <a:rPr lang="hr-HR" dirty="0" err="1" smtClean="0"/>
              <a:t>effects</a:t>
            </a:r>
            <a:r>
              <a:rPr lang="en-GB" dirty="0" smtClean="0"/>
              <a:t> </a:t>
            </a:r>
            <a:r>
              <a:rPr lang="en-GB" dirty="0"/>
              <a:t>of NPM</a:t>
            </a:r>
            <a:r>
              <a:rPr lang="en-GB" dirty="0" smtClean="0"/>
              <a:t>?</a:t>
            </a:r>
            <a:endParaRPr lang="hr-HR" dirty="0" smtClean="0"/>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fundamental</a:t>
            </a:r>
            <a:r>
              <a:rPr lang="hr-HR" dirty="0" smtClean="0"/>
              <a:t> </a:t>
            </a:r>
            <a:r>
              <a:rPr lang="hr-HR" dirty="0" err="1" smtClean="0"/>
              <a:t>dilemma</a:t>
            </a:r>
            <a:r>
              <a:rPr lang="hr-HR" dirty="0" smtClean="0"/>
              <a:t> </a:t>
            </a:r>
            <a:r>
              <a:rPr lang="hr-HR" dirty="0" err="1" smtClean="0"/>
              <a:t>of</a:t>
            </a:r>
            <a:r>
              <a:rPr lang="hr-HR" dirty="0" smtClean="0"/>
              <a:t> NPM?</a:t>
            </a:r>
            <a:endParaRPr lang="hr-HR" dirty="0"/>
          </a:p>
          <a:p>
            <a:endParaRPr lang="en-US" dirty="0"/>
          </a:p>
        </p:txBody>
      </p:sp>
    </p:spTree>
    <p:extLst>
      <p:ext uri="{BB962C8B-B14F-4D97-AF65-F5344CB8AC3E}">
        <p14:creationId xmlns:p14="http://schemas.microsoft.com/office/powerpoint/2010/main" val="1753058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normAutofit fontScale="92500" lnSpcReduction="20000"/>
          </a:bodyPr>
          <a:lstStyle/>
          <a:p>
            <a:pPr marL="6160" indent="0">
              <a:buNone/>
            </a:pP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types</a:t>
            </a:r>
            <a:r>
              <a:rPr lang="hr-HR" dirty="0" smtClean="0"/>
              <a:t> </a:t>
            </a:r>
            <a:r>
              <a:rPr lang="hr-HR" dirty="0" err="1" smtClean="0"/>
              <a:t>of</a:t>
            </a:r>
            <a:r>
              <a:rPr lang="hr-HR" dirty="0" smtClean="0"/>
              <a:t> </a:t>
            </a:r>
            <a:r>
              <a:rPr lang="hr-HR" dirty="0" err="1" smtClean="0"/>
              <a:t>reorganization</a:t>
            </a:r>
            <a:r>
              <a:rPr lang="hr-HR" dirty="0" smtClean="0"/>
              <a:t> </a:t>
            </a:r>
            <a:r>
              <a:rPr lang="hr-HR" dirty="0" err="1" smtClean="0"/>
              <a:t>of</a:t>
            </a:r>
            <a:r>
              <a:rPr lang="hr-HR" dirty="0" smtClean="0"/>
              <a:t> </a:t>
            </a:r>
            <a:r>
              <a:rPr lang="hr-HR" dirty="0" err="1" smtClean="0"/>
              <a:t>public</a:t>
            </a:r>
            <a:r>
              <a:rPr lang="hr-HR" dirty="0" smtClean="0"/>
              <a:t> </a:t>
            </a:r>
            <a:r>
              <a:rPr lang="hr-HR" dirty="0" err="1" smtClean="0"/>
              <a:t>administration</a:t>
            </a:r>
            <a:r>
              <a:rPr lang="hr-HR" dirty="0" smtClean="0"/>
              <a:t>?</a:t>
            </a:r>
          </a:p>
          <a:p>
            <a:pPr marL="6160" indent="0">
              <a:buNone/>
            </a:pP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reasons</a:t>
            </a:r>
            <a:r>
              <a:rPr lang="hr-HR" dirty="0" smtClean="0"/>
              <a:t> for </a:t>
            </a:r>
            <a:r>
              <a:rPr lang="hr-HR" dirty="0" err="1" smtClean="0"/>
              <a:t>reorganization</a:t>
            </a:r>
            <a:r>
              <a:rPr lang="hr-HR" dirty="0" smtClean="0"/>
              <a:t> </a:t>
            </a:r>
            <a:r>
              <a:rPr lang="hr-HR" dirty="0" err="1" smtClean="0"/>
              <a:t>of</a:t>
            </a:r>
            <a:r>
              <a:rPr lang="hr-HR" dirty="0" smtClean="0"/>
              <a:t> </a:t>
            </a:r>
            <a:r>
              <a:rPr lang="hr-HR" dirty="0" err="1" smtClean="0"/>
              <a:t>public</a:t>
            </a:r>
            <a:r>
              <a:rPr lang="hr-HR" dirty="0" smtClean="0"/>
              <a:t> </a:t>
            </a:r>
            <a:r>
              <a:rPr lang="hr-HR" dirty="0" err="1" smtClean="0"/>
              <a:t>administration</a:t>
            </a:r>
            <a:r>
              <a:rPr lang="hr-HR" dirty="0" smtClean="0"/>
              <a:t>?</a:t>
            </a:r>
          </a:p>
          <a:p>
            <a:r>
              <a:rPr lang="en-GB" dirty="0"/>
              <a:t>What does the abbreviation SIGMA stand for</a:t>
            </a:r>
            <a:r>
              <a:rPr lang="en-GB" dirty="0" smtClean="0"/>
              <a:t>?</a:t>
            </a:r>
            <a:endParaRPr lang="hr-HR" dirty="0" smtClean="0"/>
          </a:p>
          <a:p>
            <a:r>
              <a:rPr lang="hr-HR" dirty="0" err="1" smtClean="0"/>
              <a:t>When</a:t>
            </a:r>
            <a:r>
              <a:rPr lang="hr-HR" dirty="0" smtClean="0"/>
              <a:t> </a:t>
            </a:r>
            <a:r>
              <a:rPr lang="hr-HR" dirty="0" err="1" smtClean="0"/>
              <a:t>was</a:t>
            </a:r>
            <a:r>
              <a:rPr lang="hr-HR" dirty="0" smtClean="0"/>
              <a:t> </a:t>
            </a:r>
            <a:r>
              <a:rPr lang="hr-HR" dirty="0" err="1" smtClean="0"/>
              <a:t>it</a:t>
            </a:r>
            <a:r>
              <a:rPr lang="hr-HR" dirty="0" smtClean="0"/>
              <a:t> </a:t>
            </a:r>
            <a:r>
              <a:rPr lang="hr-HR" dirty="0" err="1" smtClean="0"/>
              <a:t>established</a:t>
            </a:r>
            <a:r>
              <a:rPr lang="hr-HR" dirty="0" smtClean="0"/>
              <a:t>?</a:t>
            </a:r>
            <a:endParaRPr lang="hr-HR" dirty="0"/>
          </a:p>
          <a:p>
            <a:pPr marL="0" indent="0">
              <a:buNone/>
            </a:pPr>
            <a:r>
              <a:rPr lang="en-GB" dirty="0" smtClean="0"/>
              <a:t>Which </a:t>
            </a:r>
            <a:r>
              <a:rPr lang="en-GB" dirty="0"/>
              <a:t>organisations are involved in this initiative?</a:t>
            </a:r>
            <a:endParaRPr lang="hr-HR" dirty="0"/>
          </a:p>
          <a:p>
            <a:pPr marL="0" indent="0">
              <a:buNone/>
            </a:pPr>
            <a:r>
              <a:rPr lang="en-GB" dirty="0" smtClean="0"/>
              <a:t>What </a:t>
            </a:r>
            <a:r>
              <a:rPr lang="en-GB" dirty="0"/>
              <a:t>is its main purpose</a:t>
            </a:r>
            <a:r>
              <a:rPr lang="en-GB" dirty="0" smtClean="0"/>
              <a:t>?</a:t>
            </a:r>
            <a:endParaRPr lang="hr-HR" dirty="0" smtClean="0"/>
          </a:p>
          <a:p>
            <a:pPr marL="0" indent="0">
              <a:buNone/>
            </a:pPr>
            <a:r>
              <a:rPr lang="hr-HR" dirty="0" smtClean="0"/>
              <a:t>How </a:t>
            </a:r>
            <a:r>
              <a:rPr lang="hr-HR" dirty="0" err="1" smtClean="0"/>
              <a:t>does</a:t>
            </a:r>
            <a:r>
              <a:rPr lang="hr-HR" dirty="0" smtClean="0"/>
              <a:t> SIGMA </a:t>
            </a:r>
            <a:r>
              <a:rPr lang="hr-HR" dirty="0" err="1" smtClean="0"/>
              <a:t>assist</a:t>
            </a:r>
            <a:r>
              <a:rPr lang="hr-HR" dirty="0" smtClean="0"/>
              <a:t> partner </a:t>
            </a:r>
            <a:r>
              <a:rPr lang="hr-HR" dirty="0" err="1" smtClean="0"/>
              <a:t>countries</a:t>
            </a:r>
            <a:r>
              <a:rPr lang="hr-HR" dirty="0" smtClean="0"/>
              <a:t> </a:t>
            </a:r>
            <a:r>
              <a:rPr lang="hr-HR" dirty="0" err="1" smtClean="0"/>
              <a:t>in</a:t>
            </a:r>
            <a:r>
              <a:rPr lang="hr-HR" dirty="0" smtClean="0"/>
              <a:t>  </a:t>
            </a:r>
            <a:r>
              <a:rPr lang="hr-HR" dirty="0" err="1" smtClean="0"/>
              <a:t>planning</a:t>
            </a:r>
            <a:r>
              <a:rPr lang="hr-HR" dirty="0" smtClean="0"/>
              <a:t> </a:t>
            </a:r>
            <a:r>
              <a:rPr lang="hr-HR" dirty="0" err="1" smtClean="0"/>
              <a:t>and</a:t>
            </a:r>
            <a:r>
              <a:rPr lang="hr-HR" dirty="0" smtClean="0"/>
              <a:t> </a:t>
            </a:r>
            <a:r>
              <a:rPr lang="hr-HR" dirty="0" err="1" smtClean="0"/>
              <a:t>delivering</a:t>
            </a:r>
            <a:r>
              <a:rPr lang="hr-HR" dirty="0" smtClean="0"/>
              <a:t> </a:t>
            </a:r>
            <a:r>
              <a:rPr lang="hr-HR" dirty="0" err="1" smtClean="0"/>
              <a:t>their</a:t>
            </a:r>
            <a:r>
              <a:rPr lang="hr-HR" dirty="0" smtClean="0"/>
              <a:t> </a:t>
            </a:r>
            <a:r>
              <a:rPr lang="hr-HR" dirty="0" err="1" smtClean="0"/>
              <a:t>reforms</a:t>
            </a:r>
            <a:r>
              <a:rPr lang="hr-HR" dirty="0" smtClean="0"/>
              <a:t>?</a:t>
            </a:r>
          </a:p>
          <a:p>
            <a:pPr marL="0" indent="0">
              <a:buNone/>
            </a:pPr>
            <a:r>
              <a:rPr lang="hr-HR" dirty="0" err="1" smtClean="0"/>
              <a:t>What</a:t>
            </a:r>
            <a:r>
              <a:rPr lang="hr-HR" dirty="0" smtClean="0"/>
              <a:t> </a:t>
            </a:r>
            <a:r>
              <a:rPr lang="hr-HR" dirty="0" err="1" smtClean="0"/>
              <a:t>should</a:t>
            </a:r>
            <a:r>
              <a:rPr lang="hr-HR" dirty="0" smtClean="0"/>
              <a:t> </a:t>
            </a:r>
            <a:r>
              <a:rPr lang="hr-HR" dirty="0" err="1" smtClean="0"/>
              <a:t>an</a:t>
            </a:r>
            <a:r>
              <a:rPr lang="hr-HR" dirty="0" smtClean="0"/>
              <a:t> </a:t>
            </a:r>
            <a:r>
              <a:rPr lang="hr-HR" dirty="0" err="1" smtClean="0"/>
              <a:t>accountable</a:t>
            </a:r>
            <a:r>
              <a:rPr lang="hr-HR" dirty="0" smtClean="0"/>
              <a:t> </a:t>
            </a:r>
            <a:r>
              <a:rPr lang="hr-HR" dirty="0" err="1" smtClean="0"/>
              <a:t>government</a:t>
            </a:r>
            <a:r>
              <a:rPr lang="hr-HR" dirty="0" smtClean="0"/>
              <a:t> </a:t>
            </a:r>
            <a:r>
              <a:rPr lang="hr-HR" dirty="0" err="1" smtClean="0"/>
              <a:t>be</a:t>
            </a:r>
            <a:r>
              <a:rPr lang="hr-HR" dirty="0" smtClean="0"/>
              <a:t> </a:t>
            </a:r>
            <a:r>
              <a:rPr lang="hr-HR" dirty="0" err="1" smtClean="0"/>
              <a:t>like</a:t>
            </a:r>
            <a:r>
              <a:rPr lang="hr-HR" dirty="0" smtClean="0"/>
              <a:t>?</a:t>
            </a:r>
          </a:p>
          <a:p>
            <a:pPr marL="0" indent="0">
              <a:buNone/>
            </a:pPr>
            <a:r>
              <a:rPr lang="hr-HR" dirty="0" err="1" smtClean="0"/>
              <a:t>What</a:t>
            </a:r>
            <a:r>
              <a:rPr lang="hr-HR" dirty="0" smtClean="0"/>
              <a:t> </a:t>
            </a:r>
            <a:r>
              <a:rPr lang="hr-HR" dirty="0" err="1" smtClean="0"/>
              <a:t>is</a:t>
            </a:r>
            <a:r>
              <a:rPr lang="hr-HR" dirty="0" smtClean="0"/>
              <a:t> </a:t>
            </a:r>
            <a:r>
              <a:rPr lang="hr-HR" dirty="0" err="1" smtClean="0"/>
              <a:t>necessary</a:t>
            </a:r>
            <a:r>
              <a:rPr lang="hr-HR" dirty="0" smtClean="0"/>
              <a:t> for a </a:t>
            </a:r>
            <a:r>
              <a:rPr lang="hr-HR" dirty="0" err="1" smtClean="0"/>
              <a:t>professional</a:t>
            </a:r>
            <a:r>
              <a:rPr lang="hr-HR" dirty="0" smtClean="0"/>
              <a:t> </a:t>
            </a:r>
            <a:r>
              <a:rPr lang="hr-HR" dirty="0" err="1" smtClean="0"/>
              <a:t>public</a:t>
            </a:r>
            <a:r>
              <a:rPr lang="hr-HR" dirty="0" smtClean="0"/>
              <a:t> </a:t>
            </a:r>
            <a:r>
              <a:rPr lang="hr-HR" dirty="0" err="1" smtClean="0"/>
              <a:t>service</a:t>
            </a:r>
            <a:r>
              <a:rPr lang="hr-HR" dirty="0" smtClean="0"/>
              <a:t>?</a:t>
            </a:r>
          </a:p>
          <a:p>
            <a:pPr marL="0" indent="0">
              <a:buNone/>
            </a:pPr>
            <a:r>
              <a:rPr lang="hr-HR" dirty="0" err="1" smtClean="0"/>
              <a:t>What</a:t>
            </a:r>
            <a:r>
              <a:rPr lang="hr-HR" dirty="0" smtClean="0"/>
              <a:t> are </a:t>
            </a:r>
            <a:r>
              <a:rPr lang="hr-HR" dirty="0" err="1" smtClean="0"/>
              <a:t>the</a:t>
            </a:r>
            <a:r>
              <a:rPr lang="hr-HR" dirty="0" smtClean="0"/>
              <a:t> </a:t>
            </a:r>
            <a:r>
              <a:rPr lang="hr-HR" dirty="0" err="1" smtClean="0"/>
              <a:t>elements</a:t>
            </a:r>
            <a:r>
              <a:rPr lang="hr-HR" dirty="0" smtClean="0"/>
              <a:t> </a:t>
            </a:r>
            <a:r>
              <a:rPr lang="hr-HR" dirty="0" err="1" smtClean="0"/>
              <a:t>of</a:t>
            </a:r>
            <a:r>
              <a:rPr lang="hr-HR" dirty="0" smtClean="0"/>
              <a:t> </a:t>
            </a:r>
            <a:r>
              <a:rPr lang="hr-HR" dirty="0" err="1" smtClean="0"/>
              <a:t>public</a:t>
            </a:r>
            <a:r>
              <a:rPr lang="hr-HR" dirty="0" smtClean="0"/>
              <a:t> </a:t>
            </a:r>
            <a:r>
              <a:rPr lang="hr-HR" dirty="0" err="1" smtClean="0"/>
              <a:t>financial</a:t>
            </a:r>
            <a:r>
              <a:rPr lang="hr-HR" dirty="0" smtClean="0"/>
              <a:t> management?</a:t>
            </a:r>
            <a:endParaRPr lang="hr-HR" dirty="0"/>
          </a:p>
          <a:p>
            <a:pPr marL="6160" indent="0">
              <a:buNone/>
            </a:pPr>
            <a:endParaRPr lang="en-US" dirty="0"/>
          </a:p>
        </p:txBody>
      </p:sp>
    </p:spTree>
    <p:extLst>
      <p:ext uri="{BB962C8B-B14F-4D97-AF65-F5344CB8AC3E}">
        <p14:creationId xmlns:p14="http://schemas.microsoft.com/office/powerpoint/2010/main" val="263951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r>
              <a:rPr lang="hr-HR" dirty="0" err="1" smtClean="0"/>
              <a:t>Which</a:t>
            </a:r>
            <a:r>
              <a:rPr lang="hr-HR" dirty="0" smtClean="0"/>
              <a:t> </a:t>
            </a:r>
            <a:r>
              <a:rPr lang="hr-HR" dirty="0" err="1" smtClean="0"/>
              <a:t>principles</a:t>
            </a:r>
            <a:r>
              <a:rPr lang="hr-HR" dirty="0" smtClean="0"/>
              <a:t> </a:t>
            </a:r>
            <a:r>
              <a:rPr lang="hr-HR" dirty="0" err="1" smtClean="0"/>
              <a:t>should</a:t>
            </a:r>
            <a:r>
              <a:rPr lang="hr-HR" dirty="0" smtClean="0"/>
              <a:t> </a:t>
            </a:r>
            <a:r>
              <a:rPr lang="hr-HR" dirty="0" err="1" smtClean="0"/>
              <a:t>good</a:t>
            </a:r>
            <a:r>
              <a:rPr lang="hr-HR" dirty="0" smtClean="0"/>
              <a:t> </a:t>
            </a:r>
            <a:r>
              <a:rPr lang="hr-HR" dirty="0" err="1" smtClean="0"/>
              <a:t>governance</a:t>
            </a:r>
            <a:r>
              <a:rPr lang="hr-HR" dirty="0" smtClean="0"/>
              <a:t> </a:t>
            </a:r>
            <a:r>
              <a:rPr lang="hr-HR" dirty="0" err="1" smtClean="0"/>
              <a:t>adhere</a:t>
            </a:r>
            <a:r>
              <a:rPr lang="hr-HR" dirty="0" smtClean="0"/>
              <a:t> to?</a:t>
            </a:r>
          </a:p>
          <a:p>
            <a:r>
              <a:rPr lang="hr-HR" dirty="0" smtClean="0"/>
              <a:t>Who </a:t>
            </a:r>
            <a:r>
              <a:rPr lang="hr-HR" dirty="0" err="1" smtClean="0"/>
              <a:t>launched</a:t>
            </a:r>
            <a:r>
              <a:rPr lang="hr-HR" dirty="0" smtClean="0"/>
              <a:t> </a:t>
            </a:r>
            <a:r>
              <a:rPr lang="hr-HR" dirty="0" err="1" smtClean="0"/>
              <a:t>the</a:t>
            </a:r>
            <a:r>
              <a:rPr lang="hr-HR" dirty="0" smtClean="0"/>
              <a:t> </a:t>
            </a:r>
            <a:r>
              <a:rPr lang="hr-HR" dirty="0" err="1" smtClean="0"/>
              <a:t>concept</a:t>
            </a:r>
            <a:r>
              <a:rPr lang="hr-HR" dirty="0" smtClean="0"/>
              <a:t> </a:t>
            </a:r>
            <a:r>
              <a:rPr lang="hr-HR" dirty="0" err="1" smtClean="0"/>
              <a:t>of</a:t>
            </a:r>
            <a:r>
              <a:rPr lang="hr-HR" dirty="0" smtClean="0"/>
              <a:t> </a:t>
            </a:r>
            <a:r>
              <a:rPr lang="hr-HR" dirty="0" err="1" smtClean="0"/>
              <a:t>good</a:t>
            </a:r>
            <a:r>
              <a:rPr lang="hr-HR" dirty="0" smtClean="0"/>
              <a:t> </a:t>
            </a:r>
            <a:r>
              <a:rPr lang="hr-HR" dirty="0" err="1" smtClean="0"/>
              <a:t>governance</a:t>
            </a:r>
            <a:r>
              <a:rPr lang="hr-HR" dirty="0" smtClean="0"/>
              <a:t>? </a:t>
            </a:r>
            <a:r>
              <a:rPr lang="hr-HR" dirty="0" err="1" smtClean="0"/>
              <a:t>When</a:t>
            </a:r>
            <a:r>
              <a:rPr lang="hr-HR" dirty="0" smtClean="0"/>
              <a:t> </a:t>
            </a:r>
            <a:r>
              <a:rPr lang="hr-HR" dirty="0" err="1" smtClean="0"/>
              <a:t>was</a:t>
            </a:r>
            <a:r>
              <a:rPr lang="hr-HR" dirty="0" smtClean="0"/>
              <a:t> </a:t>
            </a:r>
            <a:r>
              <a:rPr lang="hr-HR" dirty="0" err="1" smtClean="0"/>
              <a:t>it</a:t>
            </a:r>
            <a:r>
              <a:rPr lang="hr-HR" dirty="0" smtClean="0"/>
              <a:t> </a:t>
            </a:r>
            <a:r>
              <a:rPr lang="hr-HR" dirty="0" err="1" smtClean="0"/>
              <a:t>launched</a:t>
            </a:r>
            <a:r>
              <a:rPr lang="hr-HR" dirty="0"/>
              <a:t> </a:t>
            </a:r>
            <a:r>
              <a:rPr lang="hr-HR" dirty="0" err="1" smtClean="0"/>
              <a:t>and</a:t>
            </a:r>
            <a:r>
              <a:rPr lang="hr-HR" dirty="0" smtClean="0"/>
              <a:t> </a:t>
            </a:r>
            <a:r>
              <a:rPr lang="hr-HR" dirty="0" err="1" smtClean="0"/>
              <a:t>why</a:t>
            </a:r>
            <a:r>
              <a:rPr lang="hr-HR" dirty="0" smtClean="0"/>
              <a:t>?</a:t>
            </a:r>
          </a:p>
          <a:p>
            <a:r>
              <a:rPr lang="hr-HR" dirty="0" smtClean="0"/>
              <a:t>Name at </a:t>
            </a:r>
            <a:r>
              <a:rPr lang="hr-HR" dirty="0" err="1" smtClean="0"/>
              <a:t>least</a:t>
            </a:r>
            <a:r>
              <a:rPr lang="hr-HR" dirty="0" smtClean="0"/>
              <a:t> </a:t>
            </a:r>
            <a:r>
              <a:rPr lang="hr-HR" dirty="0" err="1" smtClean="0"/>
              <a:t>three</a:t>
            </a:r>
            <a:r>
              <a:rPr lang="hr-HR" dirty="0" smtClean="0"/>
              <a:t> </a:t>
            </a:r>
            <a:r>
              <a:rPr lang="hr-HR" dirty="0" err="1" smtClean="0"/>
              <a:t>principles</a:t>
            </a:r>
            <a:r>
              <a:rPr lang="hr-HR" dirty="0" smtClean="0"/>
              <a:t> </a:t>
            </a:r>
            <a:r>
              <a:rPr lang="hr-HR" dirty="0" err="1" smtClean="0"/>
              <a:t>of</a:t>
            </a:r>
            <a:r>
              <a:rPr lang="hr-HR" dirty="0" smtClean="0"/>
              <a:t> </a:t>
            </a:r>
            <a:r>
              <a:rPr lang="hr-HR" dirty="0" err="1" smtClean="0"/>
              <a:t>good</a:t>
            </a:r>
            <a:r>
              <a:rPr lang="hr-HR" dirty="0" smtClean="0"/>
              <a:t> </a:t>
            </a:r>
            <a:r>
              <a:rPr lang="hr-HR" dirty="0" err="1" smtClean="0"/>
              <a:t>governance</a:t>
            </a:r>
            <a:r>
              <a:rPr lang="hr-HR" dirty="0" smtClean="0"/>
              <a:t>.</a:t>
            </a:r>
            <a:endParaRPr lang="en-US" dirty="0"/>
          </a:p>
        </p:txBody>
      </p:sp>
    </p:spTree>
    <p:extLst>
      <p:ext uri="{BB962C8B-B14F-4D97-AF65-F5344CB8AC3E}">
        <p14:creationId xmlns:p14="http://schemas.microsoft.com/office/powerpoint/2010/main" val="617422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2807" y="394977"/>
            <a:ext cx="10058400" cy="1450757"/>
          </a:xfrm>
        </p:spPr>
        <p:txBody>
          <a:bodyPr>
            <a:normAutofit/>
          </a:bodyPr>
          <a:lstStyle/>
          <a:p>
            <a:r>
              <a:rPr lang="hr-HR" sz="3600" dirty="0" err="1" smtClean="0"/>
              <a:t>Fill</a:t>
            </a:r>
            <a:r>
              <a:rPr lang="hr-HR" sz="3600" dirty="0" smtClean="0"/>
              <a:t> </a:t>
            </a:r>
            <a:r>
              <a:rPr lang="hr-HR" sz="3600" dirty="0" err="1" smtClean="0"/>
              <a:t>in</a:t>
            </a:r>
            <a:r>
              <a:rPr lang="hr-HR" sz="3600" dirty="0" smtClean="0"/>
              <a:t> </a:t>
            </a:r>
            <a:r>
              <a:rPr lang="hr-HR" sz="3600" dirty="0" err="1" smtClean="0"/>
              <a:t>the</a:t>
            </a:r>
            <a:r>
              <a:rPr lang="hr-HR" sz="3600" dirty="0" smtClean="0"/>
              <a:t> </a:t>
            </a:r>
            <a:r>
              <a:rPr lang="hr-HR" sz="3600" dirty="0" err="1" smtClean="0"/>
              <a:t>missing</a:t>
            </a:r>
            <a:r>
              <a:rPr lang="hr-HR" sz="3600" dirty="0" smtClean="0"/>
              <a:t> </a:t>
            </a:r>
            <a:r>
              <a:rPr lang="hr-HR" sz="3600" dirty="0" err="1" smtClean="0"/>
              <a:t>words</a:t>
            </a:r>
            <a:r>
              <a:rPr lang="hr-HR" sz="3600" dirty="0" smtClean="0"/>
              <a:t>:</a:t>
            </a:r>
            <a:r>
              <a:rPr lang="en-US" sz="3600" dirty="0"/>
              <a:t> </a:t>
            </a:r>
            <a:r>
              <a:rPr lang="en-US" sz="3600" dirty="0" err="1" smtClean="0"/>
              <a:t>agencie</a:t>
            </a:r>
            <a:r>
              <a:rPr lang="hr-HR" sz="3600" dirty="0" smtClean="0"/>
              <a:t>s, </a:t>
            </a:r>
            <a:r>
              <a:rPr lang="en-US" sz="3600" dirty="0" smtClean="0"/>
              <a:t>citizens</a:t>
            </a:r>
            <a:r>
              <a:rPr lang="hr-HR" sz="3600" dirty="0" smtClean="0"/>
              <a:t>,</a:t>
            </a:r>
            <a:r>
              <a:rPr lang="en-US" sz="3600" dirty="0" smtClean="0"/>
              <a:t> customer</a:t>
            </a:r>
            <a:r>
              <a:rPr lang="hr-HR" sz="3600" dirty="0" smtClean="0"/>
              <a:t>, </a:t>
            </a:r>
            <a:r>
              <a:rPr lang="en-US" sz="3600" dirty="0" smtClean="0"/>
              <a:t>efficiency</a:t>
            </a:r>
            <a:r>
              <a:rPr lang="hr-HR" sz="3600" dirty="0" smtClean="0"/>
              <a:t>,</a:t>
            </a:r>
            <a:r>
              <a:rPr lang="en-US" sz="3600" dirty="0" smtClean="0"/>
              <a:t> government</a:t>
            </a:r>
            <a:r>
              <a:rPr lang="hr-HR" sz="3600" dirty="0" smtClean="0"/>
              <a:t>, </a:t>
            </a:r>
            <a:r>
              <a:rPr lang="en-US" sz="3600" dirty="0" smtClean="0"/>
              <a:t>private</a:t>
            </a:r>
            <a:r>
              <a:rPr lang="hr-HR" sz="3600" dirty="0" smtClean="0"/>
              <a:t>, </a:t>
            </a:r>
            <a:r>
              <a:rPr lang="en-US" sz="3600" dirty="0"/>
              <a:t>public</a:t>
            </a:r>
          </a:p>
        </p:txBody>
      </p:sp>
      <p:sp>
        <p:nvSpPr>
          <p:cNvPr id="3" name="Content Placeholder 2"/>
          <p:cNvSpPr>
            <a:spLocks noGrp="1"/>
          </p:cNvSpPr>
          <p:nvPr>
            <p:ph idx="1"/>
          </p:nvPr>
        </p:nvSpPr>
        <p:spPr/>
        <p:txBody>
          <a:bodyPr>
            <a:normAutofit/>
          </a:bodyPr>
          <a:lstStyle/>
          <a:p>
            <a:r>
              <a:rPr lang="en-US" dirty="0"/>
              <a:t>New Public Management (NPM) is an approach to running public service organizations that is used </a:t>
            </a:r>
            <a:r>
              <a:rPr lang="en-US" dirty="0" smtClean="0"/>
              <a:t>in</a:t>
            </a:r>
            <a:r>
              <a:rPr lang="hr-HR" dirty="0" smtClean="0"/>
              <a:t>___________</a:t>
            </a:r>
            <a:r>
              <a:rPr lang="en-US" dirty="0" smtClean="0"/>
              <a:t> and </a:t>
            </a:r>
            <a:r>
              <a:rPr lang="en-US" dirty="0"/>
              <a:t>public service institutions and </a:t>
            </a:r>
            <a:r>
              <a:rPr lang="hr-HR" dirty="0" smtClean="0"/>
              <a:t>____________</a:t>
            </a:r>
            <a:r>
              <a:rPr lang="en-US" dirty="0" smtClean="0"/>
              <a:t>, </a:t>
            </a:r>
            <a:r>
              <a:rPr lang="en-US" dirty="0"/>
              <a:t>at both sub-national and national levels. The term was first introduced by academics in the UK and </a:t>
            </a:r>
            <a:r>
              <a:rPr lang="en-US" dirty="0" smtClean="0"/>
              <a:t>Australia</a:t>
            </a:r>
            <a:r>
              <a:rPr lang="hr-HR" baseline="30000" dirty="0"/>
              <a:t> </a:t>
            </a:r>
            <a:r>
              <a:rPr lang="en-US" dirty="0" smtClean="0"/>
              <a:t>to </a:t>
            </a:r>
            <a:r>
              <a:rPr lang="en-US" dirty="0"/>
              <a:t>describe approaches that were developed during the 1980s as part of an effort to make the public service more "businesslike" and to improve its </a:t>
            </a:r>
            <a:r>
              <a:rPr lang="hr-HR" dirty="0" smtClean="0"/>
              <a:t>____________</a:t>
            </a:r>
            <a:r>
              <a:rPr lang="en-US" dirty="0" smtClean="0"/>
              <a:t> </a:t>
            </a:r>
            <a:r>
              <a:rPr lang="en-US" dirty="0"/>
              <a:t>by using </a:t>
            </a:r>
            <a:r>
              <a:rPr lang="hr-HR" dirty="0" smtClean="0"/>
              <a:t>___________</a:t>
            </a:r>
            <a:r>
              <a:rPr lang="en-US" dirty="0" smtClean="0"/>
              <a:t> </a:t>
            </a:r>
            <a:r>
              <a:rPr lang="en-US" dirty="0"/>
              <a:t>sector management models. As with the private sector, which focuses on </a:t>
            </a:r>
            <a:r>
              <a:rPr lang="en-US" dirty="0" smtClean="0"/>
              <a:t>„</a:t>
            </a:r>
            <a:r>
              <a:rPr lang="hr-HR" dirty="0" smtClean="0"/>
              <a:t>_________</a:t>
            </a:r>
            <a:r>
              <a:rPr lang="en-US" dirty="0" smtClean="0"/>
              <a:t> </a:t>
            </a:r>
            <a:r>
              <a:rPr lang="en-US" dirty="0"/>
              <a:t>service", NPM reforms often focused on the "centrality of </a:t>
            </a:r>
            <a:r>
              <a:rPr lang="hr-HR" dirty="0" smtClean="0"/>
              <a:t>__________</a:t>
            </a:r>
            <a:r>
              <a:rPr lang="en-US" dirty="0" smtClean="0"/>
              <a:t> </a:t>
            </a:r>
            <a:r>
              <a:rPr lang="en-US" dirty="0"/>
              <a:t>who were the recipient of the services or customers to the </a:t>
            </a:r>
            <a:r>
              <a:rPr lang="hr-HR" dirty="0" smtClean="0"/>
              <a:t>________</a:t>
            </a:r>
            <a:r>
              <a:rPr lang="en-US" dirty="0" smtClean="0"/>
              <a:t> </a:t>
            </a:r>
            <a:r>
              <a:rPr lang="en-US" dirty="0"/>
              <a:t>sector</a:t>
            </a:r>
            <a:r>
              <a:rPr lang="en-US" dirty="0" smtClean="0"/>
              <a:t>".</a:t>
            </a:r>
            <a:r>
              <a:rPr lang="hr-HR" baseline="30000" dirty="0"/>
              <a:t> </a:t>
            </a:r>
            <a:endParaRPr lang="en-US" dirty="0"/>
          </a:p>
        </p:txBody>
      </p:sp>
    </p:spTree>
    <p:extLst>
      <p:ext uri="{BB962C8B-B14F-4D97-AF65-F5344CB8AC3E}">
        <p14:creationId xmlns:p14="http://schemas.microsoft.com/office/powerpoint/2010/main" val="2173031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600" dirty="0" err="1" smtClean="0"/>
              <a:t>Fill</a:t>
            </a:r>
            <a:r>
              <a:rPr lang="hr-HR" sz="3600" dirty="0" smtClean="0"/>
              <a:t> </a:t>
            </a:r>
            <a:r>
              <a:rPr lang="hr-HR" sz="3600" dirty="0" err="1" smtClean="0"/>
              <a:t>in</a:t>
            </a:r>
            <a:r>
              <a:rPr lang="hr-HR" sz="3600" dirty="0" smtClean="0"/>
              <a:t> </a:t>
            </a:r>
            <a:r>
              <a:rPr lang="hr-HR" sz="3600" dirty="0" err="1" smtClean="0"/>
              <a:t>the</a:t>
            </a:r>
            <a:r>
              <a:rPr lang="hr-HR" sz="3600" dirty="0" smtClean="0"/>
              <a:t> </a:t>
            </a:r>
            <a:r>
              <a:rPr lang="hr-HR" sz="3600" dirty="0" err="1" smtClean="0"/>
              <a:t>missing</a:t>
            </a:r>
            <a:r>
              <a:rPr lang="hr-HR" sz="3600" dirty="0" smtClean="0"/>
              <a:t> </a:t>
            </a:r>
            <a:r>
              <a:rPr lang="hr-HR" sz="3600" dirty="0" err="1" smtClean="0"/>
              <a:t>words</a:t>
            </a:r>
            <a:r>
              <a:rPr lang="hr-HR" sz="3600" dirty="0" smtClean="0"/>
              <a:t>: </a:t>
            </a:r>
            <a:r>
              <a:rPr lang="en-US" sz="3600" dirty="0" smtClean="0"/>
              <a:t>agencies</a:t>
            </a:r>
            <a:r>
              <a:rPr lang="hr-HR" sz="3600" dirty="0" smtClean="0"/>
              <a:t>,</a:t>
            </a:r>
            <a:r>
              <a:rPr lang="en-US" sz="3600" dirty="0" smtClean="0"/>
              <a:t> audits</a:t>
            </a:r>
            <a:r>
              <a:rPr lang="hr-HR" sz="3600" dirty="0" smtClean="0"/>
              <a:t>, </a:t>
            </a:r>
            <a:r>
              <a:rPr lang="en-US" sz="3600" dirty="0" smtClean="0"/>
              <a:t> decentralized</a:t>
            </a:r>
            <a:r>
              <a:rPr lang="hr-HR" sz="3600" dirty="0" smtClean="0"/>
              <a:t>, </a:t>
            </a:r>
            <a:r>
              <a:rPr lang="en-US" sz="3600" dirty="0" smtClean="0"/>
              <a:t>e-</a:t>
            </a:r>
            <a:r>
              <a:rPr lang="en-US" sz="3600" dirty="0" err="1" smtClean="0"/>
              <a:t>governmen</a:t>
            </a:r>
            <a:r>
              <a:rPr lang="hr-HR" sz="3600" dirty="0" smtClean="0"/>
              <a:t>t,</a:t>
            </a:r>
            <a:r>
              <a:rPr lang="en-US" sz="3600" dirty="0"/>
              <a:t> </a:t>
            </a:r>
            <a:r>
              <a:rPr lang="en-US" sz="3600" dirty="0" smtClean="0"/>
              <a:t>financial</a:t>
            </a:r>
            <a:r>
              <a:rPr lang="hr-HR" sz="3600" dirty="0" smtClean="0"/>
              <a:t>, </a:t>
            </a:r>
            <a:r>
              <a:rPr lang="en-US" sz="3600" dirty="0" smtClean="0"/>
              <a:t>performance</a:t>
            </a:r>
            <a:r>
              <a:rPr lang="hr-HR" sz="3600" dirty="0" smtClean="0"/>
              <a:t>, </a:t>
            </a:r>
            <a:r>
              <a:rPr lang="en-US" sz="3600" dirty="0" smtClean="0"/>
              <a:t>private</a:t>
            </a:r>
            <a:r>
              <a:rPr lang="hr-HR" sz="3600" dirty="0" smtClean="0"/>
              <a:t> </a:t>
            </a:r>
            <a:endParaRPr lang="en-US" sz="3600" dirty="0"/>
          </a:p>
        </p:txBody>
      </p:sp>
      <p:sp>
        <p:nvSpPr>
          <p:cNvPr id="3" name="Content Placeholder 2"/>
          <p:cNvSpPr>
            <a:spLocks noGrp="1"/>
          </p:cNvSpPr>
          <p:nvPr>
            <p:ph idx="1"/>
          </p:nvPr>
        </p:nvSpPr>
        <p:spPr/>
        <p:txBody>
          <a:bodyPr/>
          <a:lstStyle/>
          <a:p>
            <a:r>
              <a:rPr lang="en-US" dirty="0"/>
              <a:t>NPM reformers experimented with using </a:t>
            </a:r>
            <a:r>
              <a:rPr lang="hr-HR" dirty="0" smtClean="0"/>
              <a:t>____________</a:t>
            </a:r>
            <a:r>
              <a:rPr lang="en-US" dirty="0" smtClean="0"/>
              <a:t> </a:t>
            </a:r>
            <a:r>
              <a:rPr lang="en-US" dirty="0"/>
              <a:t>service delivery models, to give local </a:t>
            </a:r>
            <a:r>
              <a:rPr lang="hr-HR" dirty="0" smtClean="0"/>
              <a:t>________</a:t>
            </a:r>
            <a:r>
              <a:rPr lang="en-US" dirty="0" smtClean="0"/>
              <a:t> </a:t>
            </a:r>
            <a:r>
              <a:rPr lang="en-US" dirty="0"/>
              <a:t>more freedom in how they delivered programs or services. In some cases, NPM reforms that used </a:t>
            </a:r>
            <a:r>
              <a:rPr lang="hr-HR" dirty="0" smtClean="0"/>
              <a:t>___________</a:t>
            </a:r>
            <a:r>
              <a:rPr lang="en-US" dirty="0" smtClean="0"/>
              <a:t> </a:t>
            </a:r>
            <a:r>
              <a:rPr lang="en-US" dirty="0"/>
              <a:t>consolidated a program or service to a central location to reduce costs. Some governments tried using quasi-market structures, so that the public sector would have to compete against the </a:t>
            </a:r>
            <a:r>
              <a:rPr lang="hr-HR" dirty="0" smtClean="0"/>
              <a:t>____________</a:t>
            </a:r>
            <a:r>
              <a:rPr lang="en-US" dirty="0" smtClean="0"/>
              <a:t> </a:t>
            </a:r>
            <a:r>
              <a:rPr lang="en-US" dirty="0"/>
              <a:t>sector (notably in the UK, in health care). Key themes in NPM were </a:t>
            </a:r>
            <a:r>
              <a:rPr lang="en-US" dirty="0" smtClean="0"/>
              <a:t>„</a:t>
            </a:r>
            <a:r>
              <a:rPr lang="hr-HR" dirty="0" smtClean="0"/>
              <a:t>______________</a:t>
            </a:r>
            <a:r>
              <a:rPr lang="en-US" dirty="0" smtClean="0"/>
              <a:t> </a:t>
            </a:r>
            <a:r>
              <a:rPr lang="en-US" dirty="0"/>
              <a:t>control, value for money, increasing efficiency ..., identifying and setting targets and continuance monitoring of </a:t>
            </a:r>
            <a:r>
              <a:rPr lang="hr-HR" dirty="0" smtClean="0"/>
              <a:t>____________</a:t>
            </a:r>
            <a:r>
              <a:rPr lang="en-US" dirty="0" smtClean="0"/>
              <a:t>, </a:t>
            </a:r>
            <a:r>
              <a:rPr lang="en-US" dirty="0"/>
              <a:t>handing over ... power to the senior management" executives. Performance was assessed with </a:t>
            </a:r>
            <a:r>
              <a:rPr lang="hr-HR" dirty="0" smtClean="0"/>
              <a:t>__________</a:t>
            </a:r>
            <a:r>
              <a:rPr lang="en-US" dirty="0" smtClean="0"/>
              <a:t>, </a:t>
            </a:r>
            <a:r>
              <a:rPr lang="en-US" dirty="0"/>
              <a:t>benchmarks and performance evaluations. Some NPM reforms used private sector companies to deliver what were formerly public services.</a:t>
            </a:r>
            <a:endParaRPr lang="en-US" dirty="0"/>
          </a:p>
        </p:txBody>
      </p:sp>
    </p:spTree>
    <p:extLst>
      <p:ext uri="{BB962C8B-B14F-4D97-AF65-F5344CB8AC3E}">
        <p14:creationId xmlns:p14="http://schemas.microsoft.com/office/powerpoint/2010/main" val="2917696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New Public Management</a:t>
            </a:r>
            <a:r>
              <a:rPr lang="en-US" dirty="0"/>
              <a:t> (</a:t>
            </a:r>
            <a:r>
              <a:rPr lang="en-US" b="1" dirty="0"/>
              <a:t>NPM</a:t>
            </a:r>
            <a:r>
              <a:rPr lang="en-US" dirty="0"/>
              <a:t>) is an approach to running public service organizations that is used in government and public service institutions and agencies, at both sub-national and national levels. The term was first introduced by academics in the UK and </a:t>
            </a:r>
            <a:r>
              <a:rPr lang="en-US" dirty="0" smtClean="0"/>
              <a:t>Australia</a:t>
            </a:r>
            <a:r>
              <a:rPr lang="hr-HR" baseline="30000" dirty="0"/>
              <a:t> </a:t>
            </a:r>
            <a:r>
              <a:rPr lang="en-US" dirty="0" smtClean="0"/>
              <a:t>to </a:t>
            </a:r>
            <a:r>
              <a:rPr lang="en-US" dirty="0"/>
              <a:t>describe approaches that were developed during the 1980s as part of an effort to make the public service more "businesslike" and to improve its efficiency by using private sector management models. As with the private sector, which focuses on "customer service", NPM reforms often focused on the "centrality of citizens who were the recipient of the services or customers to the public sector</a:t>
            </a:r>
            <a:r>
              <a:rPr lang="en-US" dirty="0" smtClean="0"/>
              <a:t>".</a:t>
            </a:r>
            <a:r>
              <a:rPr lang="hr-HR" baseline="30000" dirty="0"/>
              <a:t> </a:t>
            </a:r>
            <a:r>
              <a:rPr lang="en-US" dirty="0" smtClean="0"/>
              <a:t>NPM </a:t>
            </a:r>
            <a:r>
              <a:rPr lang="en-US" dirty="0"/>
              <a:t>reformers experimented with using decentralized service delivery models, to give local agencies more freedom in how they delivered programs or services. In some cases, NPM reforms that used e-government consolidated a program or service to a central location to reduce costs. Some governments tried using quasi-market structures, so that the public sector would have to compete against the private sector (notably in the UK, in health care</a:t>
            </a:r>
            <a:r>
              <a:rPr lang="en-US" dirty="0" smtClean="0"/>
              <a:t>).</a:t>
            </a:r>
            <a:r>
              <a:rPr lang="hr-HR" baseline="30000" dirty="0"/>
              <a:t> </a:t>
            </a:r>
            <a:r>
              <a:rPr lang="en-US" dirty="0" smtClean="0"/>
              <a:t>Key </a:t>
            </a:r>
            <a:r>
              <a:rPr lang="en-US" dirty="0"/>
              <a:t>themes in NPM were "financial control, value for money, increasing efficiency ..., identifying and setting targets and continuance monitoring of performance, handing over ... power to the senior management" executives. Performance was assessed with audits, benchmarks and performance evaluations. Some NPM reforms used private sector companies to deliver what were formerly public services</a:t>
            </a:r>
            <a:r>
              <a:rPr lang="en-US" dirty="0" smtClean="0"/>
              <a:t>.</a:t>
            </a:r>
            <a:endParaRPr lang="en-US" dirty="0"/>
          </a:p>
        </p:txBody>
      </p:sp>
    </p:spTree>
    <p:extLst>
      <p:ext uri="{BB962C8B-B14F-4D97-AF65-F5344CB8AC3E}">
        <p14:creationId xmlns:p14="http://schemas.microsoft.com/office/powerpoint/2010/main" val="3577479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to </a:t>
            </a:r>
            <a:r>
              <a:rPr lang="hr-HR" dirty="0" err="1" smtClean="0"/>
              <a:t>match</a:t>
            </a:r>
            <a:r>
              <a:rPr lang="hr-HR" dirty="0" smtClean="0"/>
              <a:t> </a:t>
            </a:r>
            <a:r>
              <a:rPr lang="hr-HR" dirty="0" err="1" smtClean="0"/>
              <a:t>the</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en-US" dirty="0"/>
              <a:t>the practice among those with power or influence of </a:t>
            </a:r>
            <a:r>
              <a:rPr lang="en-US" dirty="0" err="1"/>
              <a:t>favouring</a:t>
            </a:r>
            <a:r>
              <a:rPr lang="en-US" dirty="0"/>
              <a:t> relatives or friends, especially by giving them jobs</a:t>
            </a:r>
          </a:p>
          <a:p>
            <a:r>
              <a:rPr lang="hr-HR" dirty="0" err="1" smtClean="0"/>
              <a:t>Nepotism</a:t>
            </a:r>
            <a:endParaRPr lang="hr-HR" dirty="0" smtClean="0"/>
          </a:p>
          <a:p>
            <a:r>
              <a:rPr lang="en-US" dirty="0"/>
              <a:t>the practice of giving unfair preferential treatment to one person or group at the expense of another</a:t>
            </a:r>
            <a:r>
              <a:rPr lang="en-US" dirty="0" smtClean="0"/>
              <a:t>.</a:t>
            </a:r>
            <a:endParaRPr lang="hr-HR" dirty="0" smtClean="0"/>
          </a:p>
          <a:p>
            <a:r>
              <a:rPr lang="hr-HR" dirty="0" err="1" smtClean="0"/>
              <a:t>Favouritism</a:t>
            </a:r>
            <a:endParaRPr lang="hr-HR" dirty="0" smtClean="0"/>
          </a:p>
          <a:p>
            <a:r>
              <a:rPr lang="en-US" dirty="0"/>
              <a:t>exclusive attachment to one's own group, party, or nation</a:t>
            </a:r>
            <a:r>
              <a:rPr lang="en-US" dirty="0" smtClean="0"/>
              <a:t>.</a:t>
            </a:r>
            <a:endParaRPr lang="hr-HR" dirty="0" smtClean="0"/>
          </a:p>
          <a:p>
            <a:r>
              <a:rPr lang="hr-HR" dirty="0" err="1" smtClean="0"/>
              <a:t>particularism</a:t>
            </a:r>
            <a:endParaRPr lang="en-US" dirty="0"/>
          </a:p>
          <a:p>
            <a:endParaRPr lang="en-US" dirty="0"/>
          </a:p>
          <a:p>
            <a:endParaRPr lang="en-US" dirty="0"/>
          </a:p>
        </p:txBody>
      </p:sp>
    </p:spTree>
    <p:extLst>
      <p:ext uri="{BB962C8B-B14F-4D97-AF65-F5344CB8AC3E}">
        <p14:creationId xmlns:p14="http://schemas.microsoft.com/office/powerpoint/2010/main" val="273795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a:t/>
            </a:r>
            <a:br>
              <a:rPr lang="hr-HR" dirty="0"/>
            </a:br>
            <a:r>
              <a:rPr lang="hr-HR" dirty="0"/>
              <a:t>Provide </a:t>
            </a:r>
            <a:r>
              <a:rPr lang="hr-HR" dirty="0" err="1"/>
              <a:t>the</a:t>
            </a:r>
            <a:r>
              <a:rPr lang="hr-HR" dirty="0"/>
              <a:t> </a:t>
            </a:r>
            <a:r>
              <a:rPr lang="hr-HR" dirty="0" err="1"/>
              <a:t>terms</a:t>
            </a:r>
            <a:r>
              <a:rPr lang="hr-HR" dirty="0"/>
              <a:t> to </a:t>
            </a:r>
            <a:r>
              <a:rPr lang="hr-HR" dirty="0" err="1"/>
              <a:t>match</a:t>
            </a:r>
            <a:r>
              <a:rPr lang="hr-HR" dirty="0"/>
              <a:t> </a:t>
            </a:r>
            <a:r>
              <a:rPr lang="hr-HR" dirty="0" err="1"/>
              <a:t>the</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a form of governance in which all power flows directly from the </a:t>
            </a:r>
            <a:r>
              <a:rPr lang="en-US" dirty="0" smtClean="0"/>
              <a:t>leader</a:t>
            </a:r>
            <a:endParaRPr lang="hr-HR" dirty="0" smtClean="0"/>
          </a:p>
          <a:p>
            <a:r>
              <a:rPr lang="hr-HR" dirty="0" err="1" smtClean="0"/>
              <a:t>Patrimonialism</a:t>
            </a:r>
            <a:endParaRPr lang="hr-HR" dirty="0" smtClean="0"/>
          </a:p>
          <a:p>
            <a:r>
              <a:rPr lang="en-US" dirty="0"/>
              <a:t>the restriction of the arbitrary exercise of power by subordinating it to well-defined and established laws</a:t>
            </a:r>
            <a:r>
              <a:rPr lang="en-US" dirty="0" smtClean="0"/>
              <a:t>.</a:t>
            </a:r>
            <a:endParaRPr lang="hr-HR" dirty="0" smtClean="0"/>
          </a:p>
          <a:p>
            <a:r>
              <a:rPr lang="hr-HR" dirty="0" err="1" smtClean="0"/>
              <a:t>Rule</a:t>
            </a:r>
            <a:r>
              <a:rPr lang="hr-HR" dirty="0" smtClean="0"/>
              <a:t> </a:t>
            </a:r>
            <a:r>
              <a:rPr lang="hr-HR" dirty="0" err="1" smtClean="0"/>
              <a:t>of</a:t>
            </a:r>
            <a:r>
              <a:rPr lang="hr-HR" dirty="0" smtClean="0"/>
              <a:t> </a:t>
            </a:r>
            <a:r>
              <a:rPr lang="hr-HR" dirty="0" err="1" smtClean="0"/>
              <a:t>law</a:t>
            </a:r>
            <a:endParaRPr lang="en-US" dirty="0"/>
          </a:p>
          <a:p>
            <a:endParaRPr lang="en-US" dirty="0"/>
          </a:p>
        </p:txBody>
      </p:sp>
    </p:spTree>
    <p:extLst>
      <p:ext uri="{BB962C8B-B14F-4D97-AF65-F5344CB8AC3E}">
        <p14:creationId xmlns:p14="http://schemas.microsoft.com/office/powerpoint/2010/main" val="9661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t>Translate </a:t>
            </a:r>
            <a:r>
              <a:rPr lang="en-GB" b="1" i="1" dirty="0"/>
              <a:t>the following sentences into Croatian:</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The concept of good governance has multiple meanings, but it most generally refers to a standard or model for how states or other political entities should govern and be governed. This usually includes a long list of normative principles to which these entities should adhere, such as transparency, accountability, inclusiveness, effectiveness, and impartiality.</a:t>
            </a:r>
            <a:endParaRPr lang="en-US" dirty="0"/>
          </a:p>
        </p:txBody>
      </p:sp>
    </p:spTree>
    <p:extLst>
      <p:ext uri="{BB962C8B-B14F-4D97-AF65-F5344CB8AC3E}">
        <p14:creationId xmlns:p14="http://schemas.microsoft.com/office/powerpoint/2010/main" val="11533563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Translate the following sentences into Croatian:</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Good Governance – the responsible conduct of public affairs and management of public resources – is encapsulated in the Council of Europe 12 Principles of Good Governance. The Council of Europe is the </a:t>
            </a:r>
            <a:r>
              <a:rPr lang="hr-HR" dirty="0" err="1"/>
              <a:t>organization</a:t>
            </a:r>
            <a:r>
              <a:rPr lang="hr-HR" dirty="0"/>
              <a:t> </a:t>
            </a:r>
            <a:r>
              <a:rPr lang="hr-HR" dirty="0" err="1"/>
              <a:t>of</a:t>
            </a:r>
            <a:r>
              <a:rPr lang="hr-HR" dirty="0"/>
              <a:t> European </a:t>
            </a:r>
            <a:r>
              <a:rPr lang="hr-HR" dirty="0" err="1"/>
              <a:t>countries</a:t>
            </a:r>
            <a:r>
              <a:rPr lang="hr-HR" dirty="0"/>
              <a:t> </a:t>
            </a:r>
            <a:r>
              <a:rPr lang="hr-HR" dirty="0" err="1"/>
              <a:t>that</a:t>
            </a:r>
            <a:r>
              <a:rPr lang="hr-HR" dirty="0"/>
              <a:t> </a:t>
            </a:r>
            <a:r>
              <a:rPr lang="hr-HR" dirty="0" err="1"/>
              <a:t>seeks</a:t>
            </a:r>
            <a:r>
              <a:rPr lang="hr-HR" dirty="0"/>
              <a:t> to </a:t>
            </a:r>
            <a:r>
              <a:rPr lang="hr-HR" dirty="0" err="1"/>
              <a:t>protect</a:t>
            </a:r>
            <a:r>
              <a:rPr lang="hr-HR" dirty="0"/>
              <a:t> </a:t>
            </a:r>
            <a:r>
              <a:rPr lang="hr-HR" dirty="0" err="1"/>
              <a:t>democracy</a:t>
            </a:r>
            <a:r>
              <a:rPr lang="hr-HR" dirty="0"/>
              <a:t> </a:t>
            </a:r>
            <a:r>
              <a:rPr lang="hr-HR" dirty="0" err="1"/>
              <a:t>and</a:t>
            </a:r>
            <a:r>
              <a:rPr lang="hr-HR" dirty="0"/>
              <a:t> human </a:t>
            </a:r>
            <a:r>
              <a:rPr lang="hr-HR" dirty="0" err="1"/>
              <a:t>rights</a:t>
            </a:r>
            <a:r>
              <a:rPr lang="hr-HR" dirty="0"/>
              <a:t> </a:t>
            </a:r>
            <a:r>
              <a:rPr lang="hr-HR" dirty="0" err="1"/>
              <a:t>and</a:t>
            </a:r>
            <a:r>
              <a:rPr lang="hr-HR" dirty="0"/>
              <a:t> to </a:t>
            </a:r>
            <a:r>
              <a:rPr lang="hr-HR" dirty="0" err="1"/>
              <a:t>promote</a:t>
            </a:r>
            <a:r>
              <a:rPr lang="hr-HR" dirty="0"/>
              <a:t> European </a:t>
            </a:r>
            <a:r>
              <a:rPr lang="hr-HR" dirty="0" err="1"/>
              <a:t>unity</a:t>
            </a:r>
            <a:r>
              <a:rPr lang="hr-HR" dirty="0"/>
              <a:t> </a:t>
            </a:r>
            <a:r>
              <a:rPr lang="hr-HR" dirty="0" err="1"/>
              <a:t>by</a:t>
            </a:r>
            <a:r>
              <a:rPr lang="hr-HR" dirty="0"/>
              <a:t> </a:t>
            </a:r>
            <a:r>
              <a:rPr lang="hr-HR" dirty="0" err="1"/>
              <a:t>fostering</a:t>
            </a:r>
            <a:r>
              <a:rPr lang="hr-HR" dirty="0"/>
              <a:t> </a:t>
            </a:r>
            <a:r>
              <a:rPr lang="hr-HR" dirty="0" err="1"/>
              <a:t>cooperation</a:t>
            </a:r>
            <a:r>
              <a:rPr lang="hr-HR" dirty="0"/>
              <a:t> on </a:t>
            </a:r>
            <a:r>
              <a:rPr lang="hr-HR" dirty="0" err="1"/>
              <a:t>legal</a:t>
            </a:r>
            <a:r>
              <a:rPr lang="hr-HR" dirty="0"/>
              <a:t>, </a:t>
            </a:r>
            <a:r>
              <a:rPr lang="hr-HR" dirty="0" err="1"/>
              <a:t>cultural</a:t>
            </a:r>
            <a:r>
              <a:rPr lang="hr-HR" dirty="0"/>
              <a:t>, </a:t>
            </a:r>
            <a:r>
              <a:rPr lang="hr-HR" dirty="0" err="1"/>
              <a:t>and</a:t>
            </a:r>
            <a:r>
              <a:rPr lang="hr-HR" dirty="0"/>
              <a:t> </a:t>
            </a:r>
            <a:r>
              <a:rPr lang="hr-HR" dirty="0" err="1"/>
              <a:t>social</a:t>
            </a:r>
            <a:r>
              <a:rPr lang="hr-HR" dirty="0"/>
              <a:t> </a:t>
            </a:r>
            <a:r>
              <a:rPr lang="hr-HR" dirty="0" err="1"/>
              <a:t>issues</a:t>
            </a:r>
            <a:r>
              <a:rPr lang="hr-HR" dirty="0"/>
              <a:t>.</a:t>
            </a:r>
            <a:endParaRPr lang="en-US" dirty="0"/>
          </a:p>
          <a:p>
            <a:endParaRPr lang="en-US" dirty="0"/>
          </a:p>
        </p:txBody>
      </p:sp>
    </p:spTree>
    <p:extLst>
      <p:ext uri="{BB962C8B-B14F-4D97-AF65-F5344CB8AC3E}">
        <p14:creationId xmlns:p14="http://schemas.microsoft.com/office/powerpoint/2010/main" val="3305211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 Answer the following questions: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a:t>
            </a:r>
            <a:r>
              <a:rPr lang="en-GB" dirty="0" smtClean="0"/>
              <a:t>.</a:t>
            </a:r>
            <a:r>
              <a:rPr lang="hr-HR" dirty="0" smtClean="0"/>
              <a:t> How </a:t>
            </a:r>
            <a:r>
              <a:rPr lang="hr-HR" dirty="0" err="1" smtClean="0"/>
              <a:t>can</a:t>
            </a:r>
            <a:r>
              <a:rPr lang="en-GB" dirty="0" smtClean="0"/>
              <a:t> e-government</a:t>
            </a:r>
            <a:r>
              <a:rPr lang="hr-HR" dirty="0" smtClean="0"/>
              <a:t> </a:t>
            </a:r>
            <a:r>
              <a:rPr lang="hr-HR" dirty="0" err="1" smtClean="0"/>
              <a:t>be</a:t>
            </a:r>
            <a:r>
              <a:rPr lang="hr-HR" dirty="0" smtClean="0"/>
              <a:t> </a:t>
            </a:r>
            <a:r>
              <a:rPr lang="hr-HR" dirty="0" err="1" smtClean="0"/>
              <a:t>defined</a:t>
            </a:r>
            <a:r>
              <a:rPr lang="en-GB" dirty="0" smtClean="0"/>
              <a:t>?</a:t>
            </a:r>
            <a:endParaRPr lang="hr-HR" dirty="0" smtClean="0"/>
          </a:p>
          <a:p>
            <a:r>
              <a:rPr lang="hr-HR" dirty="0" smtClean="0"/>
              <a:t>2. </a:t>
            </a:r>
            <a:r>
              <a:rPr lang="hr-HR" dirty="0" err="1" smtClean="0"/>
              <a:t>What</a:t>
            </a:r>
            <a:r>
              <a:rPr lang="hr-HR" dirty="0" smtClean="0"/>
              <a:t> are </a:t>
            </a:r>
            <a:r>
              <a:rPr lang="hr-HR" dirty="0" err="1" smtClean="0"/>
              <a:t>the</a:t>
            </a:r>
            <a:r>
              <a:rPr lang="hr-HR" dirty="0" smtClean="0"/>
              <a:t> </a:t>
            </a:r>
            <a:r>
              <a:rPr lang="hr-HR" dirty="0" err="1" smtClean="0"/>
              <a:t>synonymous</a:t>
            </a:r>
            <a:r>
              <a:rPr lang="hr-HR" dirty="0" smtClean="0"/>
              <a:t> </a:t>
            </a:r>
            <a:r>
              <a:rPr lang="hr-HR" dirty="0" err="1" smtClean="0"/>
              <a:t>terms</a:t>
            </a:r>
            <a:r>
              <a:rPr lang="hr-HR" dirty="0" smtClean="0"/>
              <a:t> for e-</a:t>
            </a:r>
            <a:r>
              <a:rPr lang="hr-HR" dirty="0" err="1" smtClean="0"/>
              <a:t>government</a:t>
            </a:r>
            <a:r>
              <a:rPr lang="hr-HR" dirty="0" smtClean="0"/>
              <a:t>?</a:t>
            </a:r>
            <a:endParaRPr lang="hr-HR" dirty="0"/>
          </a:p>
          <a:p>
            <a:r>
              <a:rPr lang="en-GB" dirty="0"/>
              <a:t>2. </a:t>
            </a:r>
            <a:r>
              <a:rPr lang="hr-HR" dirty="0"/>
              <a:t>H</a:t>
            </a:r>
            <a:r>
              <a:rPr lang="en-GB" dirty="0" smtClean="0"/>
              <a:t>ow </a:t>
            </a:r>
            <a:r>
              <a:rPr lang="en-GB" dirty="0"/>
              <a:t>can it contribute to the reform of public administration?</a:t>
            </a:r>
            <a:endParaRPr lang="hr-HR" dirty="0"/>
          </a:p>
          <a:p>
            <a:r>
              <a:rPr lang="en-GB" dirty="0"/>
              <a:t>3. Which principles can it contribute to</a:t>
            </a:r>
            <a:r>
              <a:rPr lang="en-GB" dirty="0" smtClean="0"/>
              <a:t>?</a:t>
            </a:r>
            <a:endParaRPr lang="hr-HR" dirty="0" smtClean="0"/>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meaning</a:t>
            </a:r>
            <a:r>
              <a:rPr lang="hr-HR" dirty="0" smtClean="0"/>
              <a:t> </a:t>
            </a:r>
            <a:r>
              <a:rPr lang="hr-HR" dirty="0" err="1" smtClean="0"/>
              <a:t>of</a:t>
            </a:r>
            <a:r>
              <a:rPr lang="hr-HR" dirty="0" smtClean="0"/>
              <a:t> „</a:t>
            </a:r>
            <a:r>
              <a:rPr lang="hr-HR" dirty="0" err="1" smtClean="0"/>
              <a:t>once</a:t>
            </a:r>
            <a:r>
              <a:rPr lang="hr-HR" dirty="0" smtClean="0"/>
              <a:t> </a:t>
            </a:r>
            <a:r>
              <a:rPr lang="hr-HR" dirty="0" err="1" smtClean="0"/>
              <a:t>only</a:t>
            </a:r>
            <a:r>
              <a:rPr lang="hr-HR" dirty="0" smtClean="0"/>
              <a:t> </a:t>
            </a:r>
            <a:r>
              <a:rPr lang="hr-HR" dirty="0" err="1" smtClean="0"/>
              <a:t>principle</a:t>
            </a:r>
            <a:r>
              <a:rPr lang="hr-HR" dirty="0" smtClean="0"/>
              <a:t>” </a:t>
            </a:r>
            <a:r>
              <a:rPr lang="hr-HR" dirty="0" err="1" smtClean="0"/>
              <a:t>in</a:t>
            </a:r>
            <a:r>
              <a:rPr lang="hr-HR" dirty="0" smtClean="0"/>
              <a:t> e-</a:t>
            </a:r>
            <a:r>
              <a:rPr lang="hr-HR" dirty="0" err="1" smtClean="0"/>
              <a:t>government</a:t>
            </a:r>
            <a:r>
              <a:rPr lang="hr-HR" dirty="0" smtClean="0"/>
              <a:t>?</a:t>
            </a:r>
          </a:p>
          <a:p>
            <a:r>
              <a:rPr lang="hr-HR" dirty="0" smtClean="0"/>
              <a:t>How </a:t>
            </a:r>
            <a:r>
              <a:rPr lang="hr-HR" dirty="0" err="1" smtClean="0"/>
              <a:t>can</a:t>
            </a:r>
            <a:r>
              <a:rPr lang="hr-HR" dirty="0" smtClean="0"/>
              <a:t> e-</a:t>
            </a:r>
            <a:r>
              <a:rPr lang="hr-HR" dirty="0" err="1" smtClean="0"/>
              <a:t>government</a:t>
            </a:r>
            <a:r>
              <a:rPr lang="hr-HR" dirty="0" smtClean="0"/>
              <a:t> </a:t>
            </a:r>
            <a:r>
              <a:rPr lang="hr-HR" dirty="0" err="1" smtClean="0"/>
              <a:t>contribute</a:t>
            </a:r>
            <a:r>
              <a:rPr lang="hr-HR" dirty="0" smtClean="0"/>
              <a:t> to </a:t>
            </a:r>
            <a:r>
              <a:rPr lang="hr-HR" dirty="0" err="1" smtClean="0"/>
              <a:t>inclusiveness</a:t>
            </a:r>
            <a:r>
              <a:rPr lang="hr-HR" dirty="0" smtClean="0"/>
              <a:t>?</a:t>
            </a:r>
          </a:p>
          <a:p>
            <a:r>
              <a:rPr lang="hr-HR" dirty="0" smtClean="0"/>
              <a:t>How </a:t>
            </a:r>
            <a:r>
              <a:rPr lang="hr-HR" dirty="0" err="1" smtClean="0"/>
              <a:t>can</a:t>
            </a:r>
            <a:r>
              <a:rPr lang="hr-HR" dirty="0" smtClean="0"/>
              <a:t> </a:t>
            </a:r>
            <a:r>
              <a:rPr lang="hr-HR" dirty="0" err="1" smtClean="0"/>
              <a:t>it</a:t>
            </a:r>
            <a:r>
              <a:rPr lang="hr-HR" dirty="0" smtClean="0"/>
              <a:t> </a:t>
            </a:r>
            <a:r>
              <a:rPr lang="hr-HR" dirty="0" err="1" smtClean="0"/>
              <a:t>contribute</a:t>
            </a:r>
            <a:r>
              <a:rPr lang="hr-HR" dirty="0" smtClean="0"/>
              <a:t> to </a:t>
            </a:r>
            <a:r>
              <a:rPr lang="hr-HR" dirty="0" err="1" smtClean="0"/>
              <a:t>transparency</a:t>
            </a:r>
            <a:r>
              <a:rPr lang="hr-HR" dirty="0" smtClean="0"/>
              <a:t>?</a:t>
            </a:r>
            <a:endParaRPr lang="hr-HR" dirty="0"/>
          </a:p>
          <a:p>
            <a:endParaRPr lang="en-US" dirty="0"/>
          </a:p>
        </p:txBody>
      </p:sp>
    </p:spTree>
    <p:extLst>
      <p:ext uri="{BB962C8B-B14F-4D97-AF65-F5344CB8AC3E}">
        <p14:creationId xmlns:p14="http://schemas.microsoft.com/office/powerpoint/2010/main" val="4530214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en-US" dirty="0" smtClean="0"/>
              <a:t>agencies</a:t>
            </a:r>
            <a:r>
              <a:rPr lang="hr-HR" dirty="0" smtClean="0"/>
              <a:t>, </a:t>
            </a:r>
            <a:r>
              <a:rPr lang="en-US" dirty="0" err="1"/>
              <a:t>businesses</a:t>
            </a:r>
            <a:r>
              <a:rPr lang="en-US" dirty="0" err="1" smtClean="0"/>
              <a:t>citizen</a:t>
            </a:r>
            <a:r>
              <a:rPr lang="hr-HR" dirty="0" smtClean="0"/>
              <a:t>s, </a:t>
            </a:r>
            <a:r>
              <a:rPr lang="en-US" dirty="0" smtClean="0"/>
              <a:t>digital</a:t>
            </a:r>
            <a:r>
              <a:rPr lang="hr-HR" dirty="0" smtClean="0"/>
              <a:t>, </a:t>
            </a:r>
            <a:r>
              <a:rPr lang="en-US" dirty="0" smtClean="0"/>
              <a:t>employees</a:t>
            </a:r>
            <a:r>
              <a:rPr lang="hr-HR" dirty="0" smtClean="0"/>
              <a:t>, </a:t>
            </a:r>
            <a:r>
              <a:rPr lang="en-US" dirty="0" smtClean="0"/>
              <a:t>government</a:t>
            </a:r>
            <a:r>
              <a:rPr lang="hr-HR" dirty="0" smtClean="0"/>
              <a:t>,</a:t>
            </a:r>
            <a:r>
              <a:rPr lang="en-US" dirty="0" smtClean="0"/>
              <a:t> public </a:t>
            </a:r>
            <a:endParaRPr lang="en-US" dirty="0"/>
          </a:p>
        </p:txBody>
      </p:sp>
      <p:sp>
        <p:nvSpPr>
          <p:cNvPr id="3" name="Content Placeholder 2"/>
          <p:cNvSpPr>
            <a:spLocks noGrp="1"/>
          </p:cNvSpPr>
          <p:nvPr>
            <p:ph idx="1"/>
          </p:nvPr>
        </p:nvSpPr>
        <p:spPr/>
        <p:txBody>
          <a:bodyPr/>
          <a:lstStyle/>
          <a:p>
            <a:r>
              <a:rPr lang="en-US" dirty="0"/>
              <a:t>E-government (short for electronic government) is the use of electronic communications devices, such as computers and the Internet to provide </a:t>
            </a:r>
            <a:r>
              <a:rPr lang="hr-HR" dirty="0" smtClean="0"/>
              <a:t>_______</a:t>
            </a:r>
            <a:r>
              <a:rPr lang="en-US" dirty="0" smtClean="0"/>
              <a:t>services </a:t>
            </a:r>
            <a:r>
              <a:rPr lang="en-US" dirty="0"/>
              <a:t>to citizens and other persons in a country or region. </a:t>
            </a:r>
            <a:r>
              <a:rPr lang="hr-HR" dirty="0"/>
              <a:t>T</a:t>
            </a:r>
            <a:r>
              <a:rPr lang="en-US" dirty="0" smtClean="0"/>
              <a:t>he </a:t>
            </a:r>
            <a:r>
              <a:rPr lang="en-US" dirty="0"/>
              <a:t>term consists of the </a:t>
            </a:r>
            <a:r>
              <a:rPr lang="hr-HR" dirty="0" smtClean="0"/>
              <a:t>_________</a:t>
            </a:r>
            <a:r>
              <a:rPr lang="en-US" dirty="0" smtClean="0"/>
              <a:t>interactions </a:t>
            </a:r>
            <a:r>
              <a:rPr lang="en-US" dirty="0"/>
              <a:t>between a citizen and their </a:t>
            </a:r>
            <a:r>
              <a:rPr lang="hr-HR" dirty="0" smtClean="0"/>
              <a:t>___________</a:t>
            </a:r>
            <a:r>
              <a:rPr lang="en-US" dirty="0" smtClean="0"/>
              <a:t> </a:t>
            </a:r>
            <a:r>
              <a:rPr lang="en-US" dirty="0"/>
              <a:t>(C2G), between governments and other government </a:t>
            </a:r>
            <a:r>
              <a:rPr lang="hr-HR" dirty="0" smtClean="0"/>
              <a:t>_________</a:t>
            </a:r>
            <a:r>
              <a:rPr lang="en-US" dirty="0" smtClean="0"/>
              <a:t> </a:t>
            </a:r>
            <a:r>
              <a:rPr lang="en-US" dirty="0"/>
              <a:t>(G2G), between government and </a:t>
            </a:r>
            <a:r>
              <a:rPr lang="hr-HR" dirty="0" smtClean="0"/>
              <a:t>________</a:t>
            </a:r>
            <a:r>
              <a:rPr lang="en-US" dirty="0" smtClean="0"/>
              <a:t> </a:t>
            </a:r>
            <a:r>
              <a:rPr lang="en-US" dirty="0"/>
              <a:t>(G2C), between government and </a:t>
            </a:r>
            <a:r>
              <a:rPr lang="hr-HR" dirty="0" smtClean="0"/>
              <a:t>_________</a:t>
            </a:r>
            <a:r>
              <a:rPr lang="en-US" dirty="0" smtClean="0"/>
              <a:t> </a:t>
            </a:r>
            <a:r>
              <a:rPr lang="en-US" dirty="0"/>
              <a:t>(G2E), and between government and </a:t>
            </a:r>
            <a:r>
              <a:rPr lang="hr-HR" dirty="0" smtClean="0"/>
              <a:t>___________</a:t>
            </a:r>
            <a:r>
              <a:rPr lang="en-US" dirty="0" smtClean="0"/>
              <a:t>/</a:t>
            </a:r>
            <a:r>
              <a:rPr lang="en-US" dirty="0" err="1" smtClean="0"/>
              <a:t>commerces</a:t>
            </a:r>
            <a:r>
              <a:rPr lang="en-US" dirty="0" smtClean="0"/>
              <a:t> </a:t>
            </a:r>
            <a:r>
              <a:rPr lang="en-US" dirty="0"/>
              <a:t>(G2B). </a:t>
            </a:r>
          </a:p>
        </p:txBody>
      </p:sp>
    </p:spTree>
    <p:extLst>
      <p:ext uri="{BB962C8B-B14F-4D97-AF65-F5344CB8AC3E}">
        <p14:creationId xmlns:p14="http://schemas.microsoft.com/office/powerpoint/2010/main" val="3336746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en-US" dirty="0" smtClean="0"/>
              <a:t>deliver</a:t>
            </a:r>
            <a:r>
              <a:rPr lang="hr-HR" dirty="0" smtClean="0"/>
              <a:t>, </a:t>
            </a:r>
            <a:r>
              <a:rPr lang="hr-HR" dirty="0" err="1" smtClean="0"/>
              <a:t>goods</a:t>
            </a:r>
            <a:r>
              <a:rPr lang="hr-HR" dirty="0" smtClean="0"/>
              <a:t>, </a:t>
            </a:r>
            <a:r>
              <a:rPr lang="en-US" dirty="0" smtClean="0"/>
              <a:t>justice</a:t>
            </a:r>
            <a:r>
              <a:rPr lang="hr-HR" dirty="0" smtClean="0"/>
              <a:t>, </a:t>
            </a:r>
            <a:r>
              <a:rPr lang="en-US" dirty="0" smtClean="0"/>
              <a:t>reform</a:t>
            </a:r>
            <a:r>
              <a:rPr lang="hr-HR" dirty="0" smtClean="0"/>
              <a:t>, </a:t>
            </a:r>
            <a:r>
              <a:rPr lang="en-US" dirty="0" smtClean="0"/>
              <a:t>responsive</a:t>
            </a:r>
            <a:r>
              <a:rPr lang="hr-HR" dirty="0" smtClean="0"/>
              <a:t>, </a:t>
            </a:r>
            <a:r>
              <a:rPr lang="en-US" dirty="0" smtClean="0"/>
              <a:t>rights</a:t>
            </a:r>
            <a:r>
              <a:rPr lang="hr-HR" dirty="0" smtClean="0"/>
              <a:t>, </a:t>
            </a:r>
            <a:r>
              <a:rPr lang="en-US" dirty="0" smtClean="0"/>
              <a:t>service</a:t>
            </a:r>
            <a:endParaRPr lang="en-US" dirty="0"/>
          </a:p>
        </p:txBody>
      </p:sp>
      <p:sp>
        <p:nvSpPr>
          <p:cNvPr id="3" name="Content Placeholder 2"/>
          <p:cNvSpPr>
            <a:spLocks noGrp="1"/>
          </p:cNvSpPr>
          <p:nvPr>
            <p:ph idx="1"/>
          </p:nvPr>
        </p:nvSpPr>
        <p:spPr/>
        <p:txBody>
          <a:bodyPr/>
          <a:lstStyle/>
          <a:p>
            <a:r>
              <a:rPr lang="en-US" dirty="0"/>
              <a:t>“Public administration </a:t>
            </a:r>
            <a:r>
              <a:rPr lang="hr-HR" dirty="0" smtClean="0"/>
              <a:t>__________</a:t>
            </a:r>
            <a:r>
              <a:rPr lang="en-US" dirty="0" smtClean="0"/>
              <a:t>” </a:t>
            </a:r>
            <a:r>
              <a:rPr lang="en-US" dirty="0"/>
              <a:t>is “understood as the search for administrative (public </a:t>
            </a:r>
            <a:r>
              <a:rPr lang="hr-HR" dirty="0" smtClean="0"/>
              <a:t>__________</a:t>
            </a:r>
            <a:r>
              <a:rPr lang="en-US" dirty="0" smtClean="0"/>
              <a:t>) </a:t>
            </a:r>
            <a:r>
              <a:rPr lang="en-US" dirty="0"/>
              <a:t>structures and processes that are more </a:t>
            </a:r>
            <a:r>
              <a:rPr lang="hr-HR" dirty="0" smtClean="0"/>
              <a:t>___________</a:t>
            </a:r>
            <a:r>
              <a:rPr lang="en-US" dirty="0" smtClean="0"/>
              <a:t> </a:t>
            </a:r>
            <a:r>
              <a:rPr lang="en-US" dirty="0"/>
              <a:t>to the needs of citizens and otherwise </a:t>
            </a:r>
            <a:r>
              <a:rPr lang="hr-HR" dirty="0" smtClean="0"/>
              <a:t>___________</a:t>
            </a:r>
            <a:r>
              <a:rPr lang="en-US" dirty="0" smtClean="0"/>
              <a:t> </a:t>
            </a:r>
            <a:r>
              <a:rPr lang="en-US" dirty="0"/>
              <a:t>better </a:t>
            </a:r>
            <a:r>
              <a:rPr lang="en-US" dirty="0" smtClean="0"/>
              <a:t>public</a:t>
            </a:r>
            <a:r>
              <a:rPr lang="hr-HR" dirty="0" smtClean="0"/>
              <a:t> ___________</a:t>
            </a:r>
            <a:r>
              <a:rPr lang="en-US" dirty="0" smtClean="0"/>
              <a:t> and s</a:t>
            </a:r>
            <a:r>
              <a:rPr lang="hr-HR" dirty="0" err="1" smtClean="0"/>
              <a:t>ervices</a:t>
            </a:r>
            <a:r>
              <a:rPr lang="en-US" dirty="0" smtClean="0"/>
              <a:t>” </a:t>
            </a:r>
            <a:endParaRPr lang="hr-HR" dirty="0" smtClean="0"/>
          </a:p>
          <a:p>
            <a:r>
              <a:rPr lang="en-US" dirty="0" smtClean="0"/>
              <a:t>In </a:t>
            </a:r>
            <a:r>
              <a:rPr lang="en-US" dirty="0"/>
              <a:t>a </a:t>
            </a:r>
            <a:r>
              <a:rPr lang="en-US" dirty="0" err="1"/>
              <a:t>postconflict</a:t>
            </a:r>
            <a:r>
              <a:rPr lang="en-US" dirty="0"/>
              <a:t> context, the public administration system often poses many challenges, including “absence of access to </a:t>
            </a:r>
            <a:r>
              <a:rPr lang="hr-HR" dirty="0" smtClean="0"/>
              <a:t>_________</a:t>
            </a:r>
            <a:r>
              <a:rPr lang="en-US" dirty="0" smtClean="0"/>
              <a:t>; </a:t>
            </a:r>
            <a:r>
              <a:rPr lang="en-US" dirty="0"/>
              <a:t>politicization of the administration; lack of accountability; discrimination by civil servants and other public officials; and low level of awareness of </a:t>
            </a:r>
            <a:r>
              <a:rPr lang="hr-HR" dirty="0" smtClean="0"/>
              <a:t>___________</a:t>
            </a:r>
            <a:r>
              <a:rPr lang="en-US" dirty="0" smtClean="0"/>
              <a:t>among </a:t>
            </a:r>
            <a:r>
              <a:rPr lang="en-US" dirty="0"/>
              <a:t>the </a:t>
            </a:r>
            <a:r>
              <a:rPr lang="en-US" dirty="0" smtClean="0"/>
              <a:t>citizenry”</a:t>
            </a:r>
            <a:r>
              <a:rPr lang="hr-HR" dirty="0" smtClean="0"/>
              <a:t>. </a:t>
            </a:r>
            <a:endParaRPr lang="en-US" dirty="0"/>
          </a:p>
        </p:txBody>
      </p:sp>
    </p:spTree>
    <p:extLst>
      <p:ext uri="{BB962C8B-B14F-4D97-AF65-F5344CB8AC3E}">
        <p14:creationId xmlns:p14="http://schemas.microsoft.com/office/powerpoint/2010/main" val="32268902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err="1" smtClean="0"/>
              <a:t>Fill</a:t>
            </a:r>
            <a:r>
              <a:rPr lang="hr-HR" sz="3600" dirty="0" smtClean="0"/>
              <a:t> </a:t>
            </a:r>
            <a:r>
              <a:rPr lang="hr-HR" sz="3600" dirty="0" err="1" smtClean="0"/>
              <a:t>in</a:t>
            </a:r>
            <a:r>
              <a:rPr lang="hr-HR" sz="3600" dirty="0" smtClean="0"/>
              <a:t> </a:t>
            </a:r>
            <a:r>
              <a:rPr lang="hr-HR" sz="3600" dirty="0" err="1" smtClean="0"/>
              <a:t>the</a:t>
            </a:r>
            <a:r>
              <a:rPr lang="hr-HR" sz="3600" dirty="0" smtClean="0"/>
              <a:t> </a:t>
            </a:r>
            <a:r>
              <a:rPr lang="hr-HR" sz="3600" dirty="0" err="1" smtClean="0"/>
              <a:t>missing</a:t>
            </a:r>
            <a:r>
              <a:rPr lang="hr-HR" sz="3600" dirty="0" smtClean="0"/>
              <a:t> </a:t>
            </a:r>
            <a:r>
              <a:rPr lang="hr-HR" sz="3600" dirty="0" err="1" smtClean="0"/>
              <a:t>words</a:t>
            </a:r>
            <a:r>
              <a:rPr lang="hr-HR" sz="3600" dirty="0" smtClean="0"/>
              <a:t>: </a:t>
            </a:r>
            <a:r>
              <a:rPr lang="en-US" sz="3600" dirty="0" smtClean="0"/>
              <a:t>citizens</a:t>
            </a:r>
            <a:r>
              <a:rPr lang="hr-HR" sz="3600" dirty="0" smtClean="0"/>
              <a:t>, </a:t>
            </a:r>
            <a:r>
              <a:rPr lang="en-US" sz="3600" dirty="0" smtClean="0"/>
              <a:t>delivery</a:t>
            </a:r>
            <a:r>
              <a:rPr lang="hr-HR" sz="3600" dirty="0" smtClean="0"/>
              <a:t>, </a:t>
            </a:r>
            <a:r>
              <a:rPr lang="en-US" sz="3600" dirty="0" smtClean="0"/>
              <a:t>governance</a:t>
            </a:r>
            <a:r>
              <a:rPr lang="hr-HR" sz="3600" dirty="0" smtClean="0"/>
              <a:t>, </a:t>
            </a:r>
            <a:r>
              <a:rPr lang="en-US" sz="3600" dirty="0" smtClean="0"/>
              <a:t>national</a:t>
            </a:r>
            <a:r>
              <a:rPr lang="hr-HR" sz="3600" dirty="0" smtClean="0"/>
              <a:t>,</a:t>
            </a:r>
            <a:r>
              <a:rPr lang="en-US" sz="3600" dirty="0"/>
              <a:t> </a:t>
            </a:r>
            <a:r>
              <a:rPr lang="en-US" sz="3600" dirty="0" err="1" smtClean="0"/>
              <a:t>participatio</a:t>
            </a:r>
            <a:r>
              <a:rPr lang="hr-HR" sz="3600" dirty="0" smtClean="0"/>
              <a:t>n, </a:t>
            </a:r>
            <a:r>
              <a:rPr lang="en-US" sz="3600" dirty="0" smtClean="0"/>
              <a:t>public</a:t>
            </a:r>
            <a:r>
              <a:rPr lang="hr-HR" sz="3600" dirty="0" smtClean="0"/>
              <a:t>, </a:t>
            </a:r>
            <a:r>
              <a:rPr lang="en-US" sz="3600" dirty="0"/>
              <a:t>websites</a:t>
            </a:r>
          </a:p>
        </p:txBody>
      </p:sp>
      <p:sp>
        <p:nvSpPr>
          <p:cNvPr id="3" name="Content Placeholder 2"/>
          <p:cNvSpPr>
            <a:spLocks noGrp="1"/>
          </p:cNvSpPr>
          <p:nvPr>
            <p:ph idx="1"/>
          </p:nvPr>
        </p:nvSpPr>
        <p:spPr/>
        <p:txBody>
          <a:bodyPr/>
          <a:lstStyle/>
          <a:p>
            <a:r>
              <a:rPr lang="en-US" dirty="0"/>
              <a:t>E-government </a:t>
            </a:r>
            <a:r>
              <a:rPr lang="hr-HR" dirty="0" smtClean="0"/>
              <a:t>_________</a:t>
            </a:r>
            <a:r>
              <a:rPr lang="en-US" dirty="0" smtClean="0"/>
              <a:t> </a:t>
            </a:r>
            <a:r>
              <a:rPr lang="en-US" dirty="0"/>
              <a:t>models can be broken down into the following categories</a:t>
            </a:r>
            <a:r>
              <a:rPr lang="en-US" dirty="0" smtClean="0"/>
              <a:t>:</a:t>
            </a:r>
            <a:r>
              <a:rPr lang="hr-HR" dirty="0" smtClean="0"/>
              <a:t> </a:t>
            </a:r>
            <a:r>
              <a:rPr lang="en-US" dirty="0" smtClean="0"/>
              <a:t>This </a:t>
            </a:r>
            <a:r>
              <a:rPr lang="en-US" dirty="0"/>
              <a:t>interaction consists of </a:t>
            </a:r>
            <a:r>
              <a:rPr lang="hr-HR" dirty="0" smtClean="0"/>
              <a:t>___________</a:t>
            </a:r>
            <a:r>
              <a:rPr lang="en-US" dirty="0" smtClean="0"/>
              <a:t> </a:t>
            </a:r>
            <a:r>
              <a:rPr lang="en-US" dirty="0"/>
              <a:t>communicating with all levels of government (city, state/province</a:t>
            </a:r>
            <a:r>
              <a:rPr lang="en-US" dirty="0" smtClean="0"/>
              <a:t>,</a:t>
            </a:r>
            <a:r>
              <a:rPr lang="hr-HR" dirty="0" smtClean="0"/>
              <a:t>_________</a:t>
            </a:r>
            <a:r>
              <a:rPr lang="en-US" dirty="0" smtClean="0"/>
              <a:t>, </a:t>
            </a:r>
            <a:r>
              <a:rPr lang="en-US" dirty="0"/>
              <a:t>and international), facilitating citizen involvement in </a:t>
            </a:r>
            <a:r>
              <a:rPr lang="hr-HR" dirty="0" smtClean="0"/>
              <a:t>__________</a:t>
            </a:r>
            <a:r>
              <a:rPr lang="en-US" dirty="0" smtClean="0"/>
              <a:t> </a:t>
            </a:r>
            <a:r>
              <a:rPr lang="en-US" dirty="0"/>
              <a:t>using information and communication technology (ICT) (such as computers and </a:t>
            </a:r>
            <a:r>
              <a:rPr lang="hr-HR" dirty="0" smtClean="0"/>
              <a:t>_________</a:t>
            </a:r>
            <a:r>
              <a:rPr lang="en-US" dirty="0" smtClean="0"/>
              <a:t>) </a:t>
            </a:r>
            <a:r>
              <a:rPr lang="en-US" dirty="0"/>
              <a:t>and business process re-engineering (BPR). </a:t>
            </a:r>
            <a:r>
              <a:rPr lang="en-US" dirty="0" err="1"/>
              <a:t>Brabham</a:t>
            </a:r>
            <a:r>
              <a:rPr lang="en-US" dirty="0"/>
              <a:t> and </a:t>
            </a:r>
            <a:r>
              <a:rPr lang="en-US" dirty="0" err="1"/>
              <a:t>Guth</a:t>
            </a:r>
            <a:r>
              <a:rPr lang="en-US" dirty="0"/>
              <a:t> (2017) interviewed the third party designers of e-government tools in North America about the ideals of user interaction that they build into their technologies, which include progressive values, ubiquitous </a:t>
            </a:r>
            <a:r>
              <a:rPr lang="hr-HR" dirty="0" smtClean="0"/>
              <a:t>___________</a:t>
            </a:r>
            <a:r>
              <a:rPr lang="en-US" dirty="0" smtClean="0"/>
              <a:t>, </a:t>
            </a:r>
            <a:r>
              <a:rPr lang="en-US" dirty="0"/>
              <a:t>geolocation, and education of the </a:t>
            </a:r>
            <a:r>
              <a:rPr lang="hr-HR" dirty="0" smtClean="0"/>
              <a:t>_________</a:t>
            </a:r>
            <a:r>
              <a:rPr lang="en-US" dirty="0" smtClean="0"/>
              <a:t>.</a:t>
            </a:r>
            <a:endParaRPr lang="en-US" dirty="0"/>
          </a:p>
          <a:p>
            <a:endParaRPr lang="en-US" dirty="0"/>
          </a:p>
        </p:txBody>
      </p:sp>
    </p:spTree>
    <p:extLst>
      <p:ext uri="{BB962C8B-B14F-4D97-AF65-F5344CB8AC3E}">
        <p14:creationId xmlns:p14="http://schemas.microsoft.com/office/powerpoint/2010/main" val="32272096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b="1" dirty="0"/>
              <a:t>E-government</a:t>
            </a:r>
            <a:r>
              <a:rPr lang="en-US" dirty="0"/>
              <a:t> (short for electronic government) is the use of electronic communications devices, such as computers and the Internet to provide public services to citizens and other persons in a country or region. According to </a:t>
            </a:r>
            <a:r>
              <a:rPr lang="en-US" dirty="0" err="1"/>
              <a:t>Jeong</a:t>
            </a:r>
            <a:r>
              <a:rPr lang="en-US" dirty="0"/>
              <a:t>, 2007 the term consists of the digital interactions between a citizen and their government (C2G), between governments and other government agencies (G2G), between government and citizens (G2C), between government and employees (G2E), and between government and businesses/</a:t>
            </a:r>
            <a:r>
              <a:rPr lang="en-US" dirty="0" err="1"/>
              <a:t>commerces</a:t>
            </a:r>
            <a:r>
              <a:rPr lang="en-US" dirty="0"/>
              <a:t> (G2B). E-government delivery models can be broken down into the following </a:t>
            </a:r>
            <a:r>
              <a:rPr lang="en-US" dirty="0" err="1" smtClean="0"/>
              <a:t>categories:This</a:t>
            </a:r>
            <a:r>
              <a:rPr lang="en-US" dirty="0" smtClean="0"/>
              <a:t> </a:t>
            </a:r>
            <a:r>
              <a:rPr lang="en-US" dirty="0"/>
              <a:t>interaction consists of citizens communicating with all levels of government (city, state/province, national, and international), facilitating citizen involvement in governance using information and communication technology (ICT) (such as computers and websites) and business process re-engineering (BPR). </a:t>
            </a:r>
            <a:r>
              <a:rPr lang="en-US" dirty="0" err="1"/>
              <a:t>Brabham</a:t>
            </a:r>
            <a:r>
              <a:rPr lang="en-US" dirty="0"/>
              <a:t> and </a:t>
            </a:r>
            <a:r>
              <a:rPr lang="en-US" dirty="0" err="1"/>
              <a:t>Guth</a:t>
            </a:r>
            <a:r>
              <a:rPr lang="en-US" dirty="0"/>
              <a:t> (2017) interviewed the third party designers of e-government tools in North America about the ideals of user interaction that they build into their technologies, which include progressive values, ubiquitous participation, geolocation, and education of the public</a:t>
            </a:r>
            <a:r>
              <a:rPr lang="en-US" dirty="0" smtClean="0"/>
              <a:t>.</a:t>
            </a:r>
            <a:endParaRPr lang="en-US" dirty="0"/>
          </a:p>
        </p:txBody>
      </p:sp>
    </p:spTree>
    <p:extLst>
      <p:ext uri="{BB962C8B-B14F-4D97-AF65-F5344CB8AC3E}">
        <p14:creationId xmlns:p14="http://schemas.microsoft.com/office/powerpoint/2010/main" val="37328048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endParaRPr lang="en-US" dirty="0"/>
          </a:p>
          <a:p>
            <a:r>
              <a:rPr lang="en-US" dirty="0"/>
              <a:t>a person with an interest or concern in something, especially a business</a:t>
            </a:r>
          </a:p>
          <a:p>
            <a:r>
              <a:rPr lang="hr-HR" dirty="0" err="1" smtClean="0"/>
              <a:t>Stakeholder</a:t>
            </a:r>
            <a:endParaRPr lang="hr-HR" dirty="0" smtClean="0"/>
          </a:p>
          <a:p>
            <a:r>
              <a:rPr lang="en-US" dirty="0"/>
              <a:t>in the absence of opposition or a better </a:t>
            </a:r>
            <a:r>
              <a:rPr lang="en-US" dirty="0" smtClean="0"/>
              <a:t>alternative</a:t>
            </a:r>
            <a:endParaRPr lang="hr-HR" dirty="0" smtClean="0"/>
          </a:p>
          <a:p>
            <a:r>
              <a:rPr lang="hr-HR" dirty="0" err="1" smtClean="0"/>
              <a:t>By</a:t>
            </a:r>
            <a:r>
              <a:rPr lang="hr-HR" dirty="0" smtClean="0"/>
              <a:t> </a:t>
            </a:r>
            <a:r>
              <a:rPr lang="hr-HR" dirty="0" err="1" smtClean="0"/>
              <a:t>default</a:t>
            </a:r>
            <a:endParaRPr lang="en-US" dirty="0"/>
          </a:p>
        </p:txBody>
      </p:sp>
    </p:spTree>
    <p:extLst>
      <p:ext uri="{BB962C8B-B14F-4D97-AF65-F5344CB8AC3E}">
        <p14:creationId xmlns:p14="http://schemas.microsoft.com/office/powerpoint/2010/main" val="3500807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a:bodyPr>
          <a:lstStyle/>
          <a:p>
            <a:r>
              <a:rPr lang="en-US" dirty="0" smtClean="0"/>
              <a:t>E</a:t>
            </a:r>
            <a:r>
              <a:rPr lang="hr-HR" dirty="0" smtClean="0"/>
              <a:t>.</a:t>
            </a:r>
            <a:r>
              <a:rPr lang="en-US" dirty="0" smtClean="0"/>
              <a:t>-to-</a:t>
            </a:r>
            <a:r>
              <a:rPr lang="hr-HR" dirty="0" smtClean="0"/>
              <a:t>e.</a:t>
            </a:r>
            <a:r>
              <a:rPr lang="en-US" dirty="0" smtClean="0"/>
              <a:t>describes </a:t>
            </a:r>
            <a:r>
              <a:rPr lang="en-US" dirty="0"/>
              <a:t>a process that takes a method or service from its beginning to its end and delivers a complete functional solution, usually without needing to procure anything from a third party</a:t>
            </a:r>
            <a:endParaRPr lang="hr-HR" dirty="0" smtClean="0"/>
          </a:p>
          <a:p>
            <a:r>
              <a:rPr lang="hr-HR" dirty="0" err="1" smtClean="0"/>
              <a:t>End</a:t>
            </a:r>
            <a:r>
              <a:rPr lang="hr-HR" dirty="0" smtClean="0"/>
              <a:t>-to-</a:t>
            </a:r>
            <a:r>
              <a:rPr lang="hr-HR" dirty="0" err="1" smtClean="0"/>
              <a:t>end</a:t>
            </a:r>
            <a:endParaRPr lang="hr-HR" dirty="0" smtClean="0"/>
          </a:p>
          <a:p>
            <a:r>
              <a:rPr lang="hr-HR" dirty="0" smtClean="0"/>
              <a:t> </a:t>
            </a:r>
            <a:r>
              <a:rPr lang="en-US" dirty="0"/>
              <a:t>a state in which one is not observed or disturbed by other </a:t>
            </a:r>
            <a:r>
              <a:rPr lang="en-US" dirty="0" smtClean="0"/>
              <a:t>people</a:t>
            </a:r>
            <a:r>
              <a:rPr lang="hr-HR" dirty="0" smtClean="0"/>
              <a:t>; </a:t>
            </a:r>
            <a:r>
              <a:rPr lang="en-US" dirty="0"/>
              <a:t>the state of being free from public </a:t>
            </a:r>
            <a:r>
              <a:rPr lang="en-US" dirty="0" smtClean="0"/>
              <a:t>attention</a:t>
            </a:r>
            <a:endParaRPr lang="hr-HR" dirty="0" smtClean="0"/>
          </a:p>
          <a:p>
            <a:r>
              <a:rPr lang="hr-HR" dirty="0" err="1" smtClean="0"/>
              <a:t>Privacy</a:t>
            </a:r>
            <a:endParaRPr lang="hr-HR" dirty="0" smtClean="0"/>
          </a:p>
          <a:p>
            <a:r>
              <a:rPr lang="en-US" dirty="0"/>
              <a:t>the act of obeying an order, rule, or </a:t>
            </a:r>
            <a:r>
              <a:rPr lang="en-US" dirty="0" smtClean="0"/>
              <a:t>request</a:t>
            </a:r>
            <a:endParaRPr lang="hr-HR" dirty="0" smtClean="0"/>
          </a:p>
          <a:p>
            <a:r>
              <a:rPr lang="hr-HR" dirty="0" err="1" smtClean="0"/>
              <a:t>compliance</a:t>
            </a:r>
            <a:endParaRPr lang="en-US" dirty="0"/>
          </a:p>
          <a:p>
            <a:r>
              <a:rPr lang="en-US" dirty="0" smtClean="0"/>
              <a:t>.</a:t>
            </a:r>
            <a:endParaRPr lang="en-US" dirty="0"/>
          </a:p>
          <a:p>
            <a:endParaRPr lang="en-US" dirty="0"/>
          </a:p>
        </p:txBody>
      </p:sp>
    </p:spTree>
    <p:extLst>
      <p:ext uri="{BB962C8B-B14F-4D97-AF65-F5344CB8AC3E}">
        <p14:creationId xmlns:p14="http://schemas.microsoft.com/office/powerpoint/2010/main" val="105962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a:bodyPr>
          <a:lstStyle/>
          <a:p>
            <a:r>
              <a:rPr lang="en-US" dirty="0"/>
              <a:t>an establishment where many different services or products are </a:t>
            </a:r>
            <a:r>
              <a:rPr lang="en-US" dirty="0" smtClean="0"/>
              <a:t>available</a:t>
            </a:r>
            <a:r>
              <a:rPr lang="hr-HR" dirty="0" smtClean="0"/>
              <a:t>; </a:t>
            </a:r>
            <a:r>
              <a:rPr lang="en-US" dirty="0"/>
              <a:t>a business or office where multiple services are offered; i.e., customers can get all they need in just "one stop</a:t>
            </a:r>
            <a:endParaRPr lang="hr-HR" dirty="0" smtClean="0"/>
          </a:p>
          <a:p>
            <a:r>
              <a:rPr lang="hr-HR" dirty="0" smtClean="0"/>
              <a:t>One-stop-shop</a:t>
            </a:r>
          </a:p>
          <a:p>
            <a:r>
              <a:rPr lang="en-US" dirty="0"/>
              <a:t>the ability of computer systems or software to exchange and make use of </a:t>
            </a:r>
            <a:r>
              <a:rPr lang="en-US" dirty="0" smtClean="0"/>
              <a:t>information</a:t>
            </a:r>
            <a:r>
              <a:rPr lang="hr-HR" dirty="0" smtClean="0"/>
              <a:t>; </a:t>
            </a:r>
            <a:r>
              <a:rPr lang="en-US" dirty="0"/>
              <a:t>a characteristic of a product or system, whose interfaces are completely understood, to work with other products or systems, at present or in the future, in either implementation or access, without any </a:t>
            </a:r>
            <a:r>
              <a:rPr lang="en-US" dirty="0" smtClean="0"/>
              <a:t>restrictions</a:t>
            </a:r>
            <a:endParaRPr lang="hr-HR" dirty="0" smtClean="0"/>
          </a:p>
          <a:p>
            <a:r>
              <a:rPr lang="hr-HR" dirty="0" err="1" smtClean="0"/>
              <a:t>interoperability</a:t>
            </a:r>
            <a:endParaRPr lang="en-US" dirty="0"/>
          </a:p>
          <a:p>
            <a:endParaRPr lang="en-US" dirty="0"/>
          </a:p>
        </p:txBody>
      </p:sp>
    </p:spTree>
    <p:extLst>
      <p:ext uri="{BB962C8B-B14F-4D97-AF65-F5344CB8AC3E}">
        <p14:creationId xmlns:p14="http://schemas.microsoft.com/office/powerpoint/2010/main" val="427210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a:t>A </a:t>
            </a:r>
            <a:r>
              <a:rPr lang="en-US" dirty="0" smtClean="0"/>
              <a:t>s</a:t>
            </a:r>
            <a:r>
              <a:rPr lang="hr-HR" dirty="0" smtClean="0"/>
              <a:t>.</a:t>
            </a:r>
            <a:r>
              <a:rPr lang="en-US" dirty="0" smtClean="0"/>
              <a:t> </a:t>
            </a:r>
            <a:r>
              <a:rPr lang="en-US" dirty="0"/>
              <a:t>mentality can occur when a team or department shares common tasks but derives their power and status from their group. They are less likely to share resources or ideas with other groups or welcome suggestions as to how they might improve. Collaboration in a business culture with </a:t>
            </a:r>
            <a:r>
              <a:rPr lang="en-US" dirty="0" smtClean="0"/>
              <a:t>s</a:t>
            </a:r>
            <a:r>
              <a:rPr lang="hr-HR" dirty="0" smtClean="0"/>
              <a:t>.</a:t>
            </a:r>
            <a:r>
              <a:rPr lang="en-US" dirty="0" smtClean="0"/>
              <a:t> </a:t>
            </a:r>
            <a:r>
              <a:rPr lang="en-US" dirty="0"/>
              <a:t>among teams or departments will be limited, unless collaboration benefits the members of the department. In addition, the members of a </a:t>
            </a:r>
            <a:r>
              <a:rPr lang="en-US" dirty="0" smtClean="0"/>
              <a:t>s</a:t>
            </a:r>
            <a:r>
              <a:rPr lang="hr-HR" dirty="0" smtClean="0"/>
              <a:t>.</a:t>
            </a:r>
            <a:r>
              <a:rPr lang="en-US" dirty="0" smtClean="0"/>
              <a:t> </a:t>
            </a:r>
            <a:r>
              <a:rPr lang="en-US" dirty="0"/>
              <a:t>tend to think alike. They get their power from association with their function and their shared technical knowledge</a:t>
            </a:r>
            <a:r>
              <a:rPr lang="en-US" dirty="0" smtClean="0"/>
              <a:t>.</a:t>
            </a:r>
            <a:endParaRPr lang="hr-HR" dirty="0" smtClean="0"/>
          </a:p>
          <a:p>
            <a:r>
              <a:rPr lang="hr-HR" dirty="0" smtClean="0"/>
              <a:t>silo</a:t>
            </a:r>
            <a:endParaRPr lang="en-US" dirty="0"/>
          </a:p>
        </p:txBody>
      </p:sp>
    </p:spTree>
    <p:extLst>
      <p:ext uri="{BB962C8B-B14F-4D97-AF65-F5344CB8AC3E}">
        <p14:creationId xmlns:p14="http://schemas.microsoft.com/office/powerpoint/2010/main" val="135015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err="1"/>
              <a:t>Translate</a:t>
            </a:r>
            <a:r>
              <a:rPr lang="hr-HR" b="1" i="1" dirty="0"/>
              <a:t> </a:t>
            </a:r>
            <a:r>
              <a:rPr lang="hr-HR" b="1" i="1" dirty="0" err="1"/>
              <a:t>the</a:t>
            </a:r>
            <a:r>
              <a:rPr lang="hr-HR" b="1" i="1" dirty="0"/>
              <a:t> </a:t>
            </a:r>
            <a:r>
              <a:rPr lang="hr-HR" b="1" i="1" dirty="0" err="1"/>
              <a:t>following</a:t>
            </a:r>
            <a:r>
              <a:rPr lang="hr-HR" b="1" i="1" dirty="0"/>
              <a:t> </a:t>
            </a:r>
            <a:r>
              <a:rPr lang="hr-HR" b="1" i="1" dirty="0" err="1"/>
              <a:t>paragraph</a:t>
            </a:r>
            <a:r>
              <a:rPr lang="hr-HR" b="1" i="1" dirty="0"/>
              <a:t> </a:t>
            </a:r>
            <a:r>
              <a:rPr lang="hr-HR" b="1" i="1" dirty="0" err="1"/>
              <a:t>into</a:t>
            </a:r>
            <a:r>
              <a:rPr lang="hr-HR" b="1" i="1" dirty="0"/>
              <a:t> Croatian:</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eGovernment</a:t>
            </a:r>
            <a:r>
              <a:rPr lang="hr-HR" dirty="0"/>
              <a:t> </a:t>
            </a:r>
            <a:r>
              <a:rPr lang="hr-HR" dirty="0" err="1"/>
              <a:t>supports</a:t>
            </a:r>
            <a:r>
              <a:rPr lang="hr-HR" dirty="0"/>
              <a:t> </a:t>
            </a:r>
            <a:r>
              <a:rPr lang="hr-HR" dirty="0" err="1"/>
              <a:t>administrative</a:t>
            </a:r>
            <a:r>
              <a:rPr lang="hr-HR" dirty="0"/>
              <a:t> </a:t>
            </a:r>
            <a:r>
              <a:rPr lang="hr-HR" dirty="0" err="1"/>
              <a:t>processes</a:t>
            </a:r>
            <a:r>
              <a:rPr lang="hr-HR" dirty="0"/>
              <a:t>, </a:t>
            </a:r>
            <a:r>
              <a:rPr lang="hr-HR" dirty="0" err="1"/>
              <a:t>improves</a:t>
            </a:r>
            <a:r>
              <a:rPr lang="hr-HR" dirty="0"/>
              <a:t> </a:t>
            </a:r>
            <a:r>
              <a:rPr lang="hr-HR" dirty="0" err="1"/>
              <a:t>the</a:t>
            </a:r>
            <a:r>
              <a:rPr lang="hr-HR" dirty="0"/>
              <a:t> </a:t>
            </a:r>
            <a:r>
              <a:rPr lang="hr-HR" dirty="0" err="1"/>
              <a:t>quality</a:t>
            </a:r>
            <a:r>
              <a:rPr lang="hr-HR" dirty="0"/>
              <a:t> </a:t>
            </a:r>
            <a:r>
              <a:rPr lang="hr-HR" dirty="0" err="1"/>
              <a:t>of</a:t>
            </a:r>
            <a:r>
              <a:rPr lang="hr-HR" dirty="0"/>
              <a:t> </a:t>
            </a:r>
            <a:r>
              <a:rPr lang="hr-HR" dirty="0" err="1"/>
              <a:t>the</a:t>
            </a:r>
            <a:r>
              <a:rPr lang="hr-HR" dirty="0"/>
              <a:t> </a:t>
            </a:r>
            <a:r>
              <a:rPr lang="hr-HR" dirty="0" err="1"/>
              <a:t>services</a:t>
            </a:r>
            <a:r>
              <a:rPr lang="hr-HR" dirty="0"/>
              <a:t> </a:t>
            </a:r>
            <a:r>
              <a:rPr lang="hr-HR" dirty="0" err="1"/>
              <a:t>and</a:t>
            </a:r>
            <a:r>
              <a:rPr lang="hr-HR" dirty="0"/>
              <a:t> </a:t>
            </a:r>
            <a:r>
              <a:rPr lang="hr-HR" dirty="0" err="1"/>
              <a:t>increases</a:t>
            </a:r>
            <a:r>
              <a:rPr lang="hr-HR" dirty="0"/>
              <a:t> </a:t>
            </a:r>
            <a:r>
              <a:rPr lang="hr-HR" dirty="0" err="1"/>
              <a:t>internal</a:t>
            </a:r>
            <a:r>
              <a:rPr lang="hr-HR" dirty="0"/>
              <a:t> </a:t>
            </a:r>
            <a:r>
              <a:rPr lang="hr-HR" dirty="0" err="1"/>
              <a:t>public</a:t>
            </a:r>
            <a:r>
              <a:rPr lang="hr-HR" dirty="0"/>
              <a:t> </a:t>
            </a:r>
            <a:r>
              <a:rPr lang="hr-HR" dirty="0" err="1"/>
              <a:t>sector</a:t>
            </a:r>
            <a:r>
              <a:rPr lang="hr-HR" dirty="0"/>
              <a:t> </a:t>
            </a:r>
            <a:r>
              <a:rPr lang="hr-HR" dirty="0" err="1"/>
              <a:t>efficiency</a:t>
            </a:r>
            <a:r>
              <a:rPr lang="hr-HR" dirty="0"/>
              <a:t>. Digital </a:t>
            </a:r>
            <a:r>
              <a:rPr lang="hr-HR" dirty="0" err="1"/>
              <a:t>public</a:t>
            </a:r>
            <a:r>
              <a:rPr lang="hr-HR" dirty="0"/>
              <a:t> </a:t>
            </a:r>
            <a:r>
              <a:rPr lang="hr-HR" dirty="0" err="1"/>
              <a:t>services</a:t>
            </a:r>
            <a:r>
              <a:rPr lang="hr-HR" dirty="0"/>
              <a:t> </a:t>
            </a:r>
            <a:r>
              <a:rPr lang="hr-HR" dirty="0" err="1"/>
              <a:t>reduce</a:t>
            </a:r>
            <a:r>
              <a:rPr lang="hr-HR" dirty="0"/>
              <a:t> </a:t>
            </a:r>
            <a:r>
              <a:rPr lang="hr-HR" dirty="0" err="1"/>
              <a:t>administrative</a:t>
            </a:r>
            <a:r>
              <a:rPr lang="hr-HR" dirty="0"/>
              <a:t> </a:t>
            </a:r>
            <a:r>
              <a:rPr lang="hr-HR" dirty="0" err="1"/>
              <a:t>burden</a:t>
            </a:r>
            <a:r>
              <a:rPr lang="hr-HR" dirty="0"/>
              <a:t> on </a:t>
            </a:r>
            <a:r>
              <a:rPr lang="hr-HR" dirty="0" err="1"/>
              <a:t>businesses</a:t>
            </a:r>
            <a:r>
              <a:rPr lang="hr-HR" dirty="0"/>
              <a:t> </a:t>
            </a:r>
            <a:r>
              <a:rPr lang="hr-HR" dirty="0" err="1"/>
              <a:t>and</a:t>
            </a:r>
            <a:r>
              <a:rPr lang="hr-HR" dirty="0"/>
              <a:t> </a:t>
            </a:r>
            <a:r>
              <a:rPr lang="hr-HR" dirty="0" err="1"/>
              <a:t>citizens</a:t>
            </a:r>
            <a:r>
              <a:rPr lang="hr-HR" dirty="0"/>
              <a:t> </a:t>
            </a:r>
            <a:r>
              <a:rPr lang="hr-HR" dirty="0" err="1"/>
              <a:t>by</a:t>
            </a:r>
            <a:r>
              <a:rPr lang="hr-HR" dirty="0"/>
              <a:t> </a:t>
            </a:r>
            <a:r>
              <a:rPr lang="hr-HR" dirty="0" err="1"/>
              <a:t>making</a:t>
            </a:r>
            <a:r>
              <a:rPr lang="hr-HR" dirty="0"/>
              <a:t> </a:t>
            </a:r>
            <a:r>
              <a:rPr lang="hr-HR" dirty="0" err="1"/>
              <a:t>their</a:t>
            </a:r>
            <a:r>
              <a:rPr lang="hr-HR" dirty="0"/>
              <a:t> </a:t>
            </a:r>
            <a:r>
              <a:rPr lang="hr-HR" dirty="0" err="1"/>
              <a:t>interactions</a:t>
            </a:r>
            <a:r>
              <a:rPr lang="hr-HR" dirty="0"/>
              <a:t> </a:t>
            </a:r>
            <a:r>
              <a:rPr lang="hr-HR" dirty="0" err="1"/>
              <a:t>with</a:t>
            </a:r>
            <a:r>
              <a:rPr lang="hr-HR" dirty="0"/>
              <a:t> </a:t>
            </a:r>
            <a:r>
              <a:rPr lang="hr-HR" dirty="0" err="1"/>
              <a:t>public</a:t>
            </a:r>
            <a:r>
              <a:rPr lang="hr-HR" dirty="0"/>
              <a:t> </a:t>
            </a:r>
            <a:r>
              <a:rPr lang="hr-HR" dirty="0" err="1"/>
              <a:t>administrations</a:t>
            </a:r>
            <a:r>
              <a:rPr lang="hr-HR" dirty="0"/>
              <a:t> </a:t>
            </a:r>
            <a:r>
              <a:rPr lang="hr-HR" dirty="0" err="1"/>
              <a:t>faster</a:t>
            </a:r>
            <a:r>
              <a:rPr lang="hr-HR" dirty="0"/>
              <a:t> </a:t>
            </a:r>
            <a:r>
              <a:rPr lang="hr-HR" dirty="0" err="1"/>
              <a:t>and</a:t>
            </a:r>
            <a:r>
              <a:rPr lang="hr-HR" dirty="0"/>
              <a:t> </a:t>
            </a:r>
            <a:r>
              <a:rPr lang="hr-HR" dirty="0" err="1"/>
              <a:t>efficient</a:t>
            </a:r>
            <a:r>
              <a:rPr lang="hr-HR" dirty="0"/>
              <a:t>, more </a:t>
            </a:r>
            <a:r>
              <a:rPr lang="hr-HR" dirty="0" err="1"/>
              <a:t>convenient</a:t>
            </a:r>
            <a:r>
              <a:rPr lang="hr-HR" dirty="0"/>
              <a:t> </a:t>
            </a:r>
            <a:r>
              <a:rPr lang="hr-HR" dirty="0" err="1"/>
              <a:t>and</a:t>
            </a:r>
            <a:r>
              <a:rPr lang="hr-HR" dirty="0"/>
              <a:t> transparent, </a:t>
            </a:r>
            <a:r>
              <a:rPr lang="hr-HR" dirty="0" err="1"/>
              <a:t>and</a:t>
            </a:r>
            <a:r>
              <a:rPr lang="hr-HR" dirty="0"/>
              <a:t> </a:t>
            </a:r>
            <a:r>
              <a:rPr lang="hr-HR" dirty="0" err="1"/>
              <a:t>less</a:t>
            </a:r>
            <a:r>
              <a:rPr lang="hr-HR" dirty="0"/>
              <a:t> </a:t>
            </a:r>
            <a:r>
              <a:rPr lang="hr-HR" dirty="0" err="1"/>
              <a:t>costly</a:t>
            </a:r>
            <a:r>
              <a:rPr lang="hr-HR" dirty="0"/>
              <a:t>.</a:t>
            </a:r>
            <a:endParaRPr lang="en-US" dirty="0"/>
          </a:p>
        </p:txBody>
      </p:sp>
    </p:spTree>
    <p:extLst>
      <p:ext uri="{BB962C8B-B14F-4D97-AF65-F5344CB8AC3E}">
        <p14:creationId xmlns:p14="http://schemas.microsoft.com/office/powerpoint/2010/main" val="40543332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Croatian</a:t>
            </a:r>
            <a:endParaRPr lang="en-US" dirty="0"/>
          </a:p>
        </p:txBody>
      </p:sp>
      <p:sp>
        <p:nvSpPr>
          <p:cNvPr id="3" name="Content Placeholder 2"/>
          <p:cNvSpPr>
            <a:spLocks noGrp="1"/>
          </p:cNvSpPr>
          <p:nvPr>
            <p:ph idx="1"/>
          </p:nvPr>
        </p:nvSpPr>
        <p:spPr/>
        <p:txBody>
          <a:bodyPr/>
          <a:lstStyle/>
          <a:p>
            <a:r>
              <a:rPr lang="hr-HR" dirty="0" err="1"/>
              <a:t>P</a:t>
            </a:r>
            <a:r>
              <a:rPr lang="hr-HR" dirty="0" err="1" smtClean="0"/>
              <a:t>ublic</a:t>
            </a:r>
            <a:r>
              <a:rPr lang="hr-HR" dirty="0" smtClean="0"/>
              <a:t> </a:t>
            </a:r>
            <a:r>
              <a:rPr lang="hr-HR" dirty="0" err="1"/>
              <a:t>administrations</a:t>
            </a:r>
            <a:r>
              <a:rPr lang="hr-HR" dirty="0"/>
              <a:t> </a:t>
            </a:r>
            <a:r>
              <a:rPr lang="hr-HR" dirty="0" err="1"/>
              <a:t>should</a:t>
            </a:r>
            <a:r>
              <a:rPr lang="hr-HR" dirty="0"/>
              <a:t> </a:t>
            </a:r>
            <a:r>
              <a:rPr lang="hr-HR" dirty="0" err="1"/>
              <a:t>ensure</a:t>
            </a:r>
            <a:r>
              <a:rPr lang="hr-HR" dirty="0"/>
              <a:t> </a:t>
            </a:r>
            <a:r>
              <a:rPr lang="hr-HR" dirty="0" err="1"/>
              <a:t>that</a:t>
            </a:r>
            <a:r>
              <a:rPr lang="hr-HR" dirty="0"/>
              <a:t> </a:t>
            </a:r>
            <a:r>
              <a:rPr lang="hr-HR" dirty="0" err="1"/>
              <a:t>citizens</a:t>
            </a:r>
            <a:r>
              <a:rPr lang="hr-HR" dirty="0"/>
              <a:t> </a:t>
            </a:r>
            <a:r>
              <a:rPr lang="hr-HR" dirty="0" err="1"/>
              <a:t>and</a:t>
            </a:r>
            <a:r>
              <a:rPr lang="hr-HR" dirty="0"/>
              <a:t> </a:t>
            </a:r>
            <a:r>
              <a:rPr lang="hr-HR" dirty="0" err="1"/>
              <a:t>businesses</a:t>
            </a:r>
            <a:r>
              <a:rPr lang="hr-HR" dirty="0"/>
              <a:t> </a:t>
            </a:r>
            <a:r>
              <a:rPr lang="hr-HR" dirty="0" err="1"/>
              <a:t>supply</a:t>
            </a:r>
            <a:r>
              <a:rPr lang="hr-HR" dirty="0"/>
              <a:t> </a:t>
            </a:r>
            <a:r>
              <a:rPr lang="hr-HR" dirty="0" err="1"/>
              <a:t>the</a:t>
            </a:r>
            <a:r>
              <a:rPr lang="hr-HR" dirty="0"/>
              <a:t> same </a:t>
            </a:r>
            <a:r>
              <a:rPr lang="hr-HR" dirty="0" err="1"/>
              <a:t>information</a:t>
            </a:r>
            <a:r>
              <a:rPr lang="hr-HR" dirty="0"/>
              <a:t> </a:t>
            </a:r>
            <a:r>
              <a:rPr lang="hr-HR" dirty="0" err="1"/>
              <a:t>only</a:t>
            </a:r>
            <a:r>
              <a:rPr lang="hr-HR" dirty="0"/>
              <a:t> </a:t>
            </a:r>
            <a:r>
              <a:rPr lang="hr-HR" dirty="0" err="1"/>
              <a:t>once</a:t>
            </a:r>
            <a:r>
              <a:rPr lang="hr-HR" dirty="0"/>
              <a:t> to a </a:t>
            </a:r>
            <a:r>
              <a:rPr lang="hr-HR" dirty="0" err="1"/>
              <a:t>public</a:t>
            </a:r>
            <a:r>
              <a:rPr lang="hr-HR" dirty="0"/>
              <a:t> </a:t>
            </a:r>
            <a:r>
              <a:rPr lang="hr-HR" dirty="0" err="1"/>
              <a:t>administration</a:t>
            </a:r>
            <a:r>
              <a:rPr lang="hr-HR" dirty="0"/>
              <a:t>. </a:t>
            </a:r>
            <a:r>
              <a:rPr lang="hr-HR" dirty="0" err="1"/>
              <a:t>Public</a:t>
            </a:r>
            <a:r>
              <a:rPr lang="hr-HR" dirty="0"/>
              <a:t> </a:t>
            </a:r>
            <a:r>
              <a:rPr lang="hr-HR" dirty="0" err="1"/>
              <a:t>administration</a:t>
            </a:r>
            <a:r>
              <a:rPr lang="hr-HR" dirty="0"/>
              <a:t> </a:t>
            </a:r>
            <a:r>
              <a:rPr lang="hr-HR" dirty="0" err="1"/>
              <a:t>offices</a:t>
            </a:r>
            <a:r>
              <a:rPr lang="hr-HR" dirty="0"/>
              <a:t> take </a:t>
            </a:r>
            <a:r>
              <a:rPr lang="hr-HR" dirty="0" err="1"/>
              <a:t>action</a:t>
            </a:r>
            <a:r>
              <a:rPr lang="hr-HR" dirty="0"/>
              <a:t> </a:t>
            </a:r>
            <a:r>
              <a:rPr lang="hr-HR" dirty="0" err="1"/>
              <a:t>if</a:t>
            </a:r>
            <a:r>
              <a:rPr lang="hr-HR" dirty="0"/>
              <a:t> </a:t>
            </a:r>
            <a:r>
              <a:rPr lang="hr-HR" dirty="0" err="1"/>
              <a:t>permitted</a:t>
            </a:r>
            <a:r>
              <a:rPr lang="hr-HR" dirty="0"/>
              <a:t> to </a:t>
            </a:r>
            <a:r>
              <a:rPr lang="hr-HR" dirty="0" err="1"/>
              <a:t>internally</a:t>
            </a:r>
            <a:r>
              <a:rPr lang="hr-HR" dirty="0"/>
              <a:t> </a:t>
            </a:r>
            <a:r>
              <a:rPr lang="hr-HR" dirty="0" err="1"/>
              <a:t>re</a:t>
            </a:r>
            <a:r>
              <a:rPr lang="hr-HR" dirty="0"/>
              <a:t>-use </a:t>
            </a:r>
            <a:r>
              <a:rPr lang="hr-HR" dirty="0" err="1"/>
              <a:t>this</a:t>
            </a:r>
            <a:r>
              <a:rPr lang="hr-HR" dirty="0"/>
              <a:t> data, </a:t>
            </a:r>
            <a:r>
              <a:rPr lang="hr-HR" dirty="0" err="1"/>
              <a:t>in</a:t>
            </a:r>
            <a:r>
              <a:rPr lang="hr-HR" dirty="0"/>
              <a:t> </a:t>
            </a:r>
            <a:r>
              <a:rPr lang="hr-HR" dirty="0" err="1"/>
              <a:t>due</a:t>
            </a:r>
            <a:r>
              <a:rPr lang="hr-HR" dirty="0"/>
              <a:t> </a:t>
            </a:r>
            <a:r>
              <a:rPr lang="hr-HR" dirty="0" err="1"/>
              <a:t>respect</a:t>
            </a:r>
            <a:r>
              <a:rPr lang="hr-HR" dirty="0"/>
              <a:t> </a:t>
            </a:r>
            <a:r>
              <a:rPr lang="hr-HR" dirty="0" err="1"/>
              <a:t>of</a:t>
            </a:r>
            <a:r>
              <a:rPr lang="hr-HR" dirty="0"/>
              <a:t> data </a:t>
            </a:r>
            <a:r>
              <a:rPr lang="hr-HR" dirty="0" err="1"/>
              <a:t>protection</a:t>
            </a:r>
            <a:r>
              <a:rPr lang="hr-HR" dirty="0"/>
              <a:t> </a:t>
            </a:r>
            <a:r>
              <a:rPr lang="hr-HR" dirty="0" err="1"/>
              <a:t>rules</a:t>
            </a:r>
            <a:r>
              <a:rPr lang="hr-HR" dirty="0"/>
              <a:t>, </a:t>
            </a:r>
            <a:r>
              <a:rPr lang="hr-HR" dirty="0" err="1"/>
              <a:t>so</a:t>
            </a:r>
            <a:r>
              <a:rPr lang="hr-HR" dirty="0"/>
              <a:t> </a:t>
            </a:r>
            <a:r>
              <a:rPr lang="hr-HR" dirty="0" err="1"/>
              <a:t>that</a:t>
            </a:r>
            <a:r>
              <a:rPr lang="hr-HR" dirty="0"/>
              <a:t> no </a:t>
            </a:r>
            <a:r>
              <a:rPr lang="hr-HR" dirty="0" err="1"/>
              <a:t>additional</a:t>
            </a:r>
            <a:r>
              <a:rPr lang="hr-HR" dirty="0"/>
              <a:t> </a:t>
            </a:r>
            <a:r>
              <a:rPr lang="hr-HR" dirty="0" err="1"/>
              <a:t>burden</a:t>
            </a:r>
            <a:r>
              <a:rPr lang="hr-HR" dirty="0"/>
              <a:t> </a:t>
            </a:r>
            <a:r>
              <a:rPr lang="hr-HR" dirty="0" err="1"/>
              <a:t>falls</a:t>
            </a:r>
            <a:r>
              <a:rPr lang="hr-HR" dirty="0"/>
              <a:t> on </a:t>
            </a:r>
            <a:r>
              <a:rPr lang="hr-HR" dirty="0" err="1"/>
              <a:t>citizens</a:t>
            </a:r>
            <a:r>
              <a:rPr lang="hr-HR" dirty="0"/>
              <a:t> </a:t>
            </a:r>
            <a:r>
              <a:rPr lang="hr-HR" dirty="0" err="1"/>
              <a:t>and</a:t>
            </a:r>
            <a:r>
              <a:rPr lang="hr-HR" dirty="0"/>
              <a:t> </a:t>
            </a:r>
            <a:r>
              <a:rPr lang="hr-HR" dirty="0" err="1"/>
              <a:t>businesses</a:t>
            </a:r>
            <a:r>
              <a:rPr lang="hr-HR" dirty="0"/>
              <a:t>. </a:t>
            </a:r>
            <a:endParaRPr lang="en-US" dirty="0"/>
          </a:p>
          <a:p>
            <a:endParaRPr lang="en-US" dirty="0"/>
          </a:p>
        </p:txBody>
      </p:sp>
    </p:spTree>
    <p:extLst>
      <p:ext uri="{BB962C8B-B14F-4D97-AF65-F5344CB8AC3E}">
        <p14:creationId xmlns:p14="http://schemas.microsoft.com/office/powerpoint/2010/main" val="31054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hr-HR" dirty="0" smtClean="0"/>
              <a:t>„</a:t>
            </a:r>
            <a:r>
              <a:rPr lang="en-US" dirty="0" smtClean="0"/>
              <a:t>Public </a:t>
            </a:r>
            <a:r>
              <a:rPr lang="en-US" dirty="0"/>
              <a:t>administration reform” is </a:t>
            </a:r>
            <a:r>
              <a:rPr lang="hr-HR" dirty="0" smtClean="0"/>
              <a:t>„</a:t>
            </a:r>
            <a:r>
              <a:rPr lang="en-US" dirty="0" smtClean="0"/>
              <a:t>understood </a:t>
            </a:r>
            <a:r>
              <a:rPr lang="en-US" dirty="0"/>
              <a:t>as the search for administrative (public service) structures and processes that are more responsive to the needs of citizens and otherwise deliver better public goods and services” </a:t>
            </a:r>
            <a:endParaRPr lang="hr-HR" dirty="0" smtClean="0"/>
          </a:p>
          <a:p>
            <a:r>
              <a:rPr lang="en-US" dirty="0"/>
              <a:t>In a </a:t>
            </a:r>
            <a:r>
              <a:rPr lang="en-US" dirty="0" err="1"/>
              <a:t>postconflict</a:t>
            </a:r>
            <a:r>
              <a:rPr lang="en-US" dirty="0"/>
              <a:t> context, the public administration system often poses many challenges, including “absence of access to justice; politicization of the administration; lack of accountability; discrimination by civil servants and other public officials; and low level of awareness of rights among the citizenry” (ibid., p. </a:t>
            </a:r>
            <a:r>
              <a:rPr lang="en-US" dirty="0" smtClean="0"/>
              <a:t>11</a:t>
            </a:r>
            <a:endParaRPr lang="en-US" dirty="0"/>
          </a:p>
        </p:txBody>
      </p:sp>
    </p:spTree>
    <p:extLst>
      <p:ext uri="{BB962C8B-B14F-4D97-AF65-F5344CB8AC3E}">
        <p14:creationId xmlns:p14="http://schemas.microsoft.com/office/powerpoint/2010/main" val="339753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en-US" dirty="0" smtClean="0"/>
              <a:t>centralization</a:t>
            </a:r>
            <a:r>
              <a:rPr lang="hr-HR" dirty="0" smtClean="0"/>
              <a:t>,</a:t>
            </a:r>
            <a:r>
              <a:rPr lang="en-US" dirty="0" smtClean="0"/>
              <a:t> Corruption</a:t>
            </a:r>
            <a:r>
              <a:rPr lang="hr-HR" dirty="0" smtClean="0"/>
              <a:t>, </a:t>
            </a:r>
            <a:r>
              <a:rPr lang="hr-HR" dirty="0" err="1" smtClean="0"/>
              <a:t>decentralization</a:t>
            </a:r>
            <a:r>
              <a:rPr lang="hr-HR" dirty="0" smtClean="0"/>
              <a:t>, </a:t>
            </a:r>
            <a:r>
              <a:rPr lang="en-US" dirty="0" smtClean="0"/>
              <a:t>developing</a:t>
            </a:r>
            <a:r>
              <a:rPr lang="hr-HR" dirty="0" smtClean="0"/>
              <a:t>,</a:t>
            </a:r>
            <a:r>
              <a:rPr lang="en-US" dirty="0" smtClean="0"/>
              <a:t> records</a:t>
            </a:r>
            <a:r>
              <a:rPr lang="hr-HR" dirty="0" smtClean="0"/>
              <a:t>, </a:t>
            </a:r>
            <a:r>
              <a:rPr lang="en-US" dirty="0"/>
              <a:t>responsibilities</a:t>
            </a:r>
          </a:p>
        </p:txBody>
      </p:sp>
      <p:sp>
        <p:nvSpPr>
          <p:cNvPr id="3" name="Content Placeholder 2"/>
          <p:cNvSpPr>
            <a:spLocks noGrp="1"/>
          </p:cNvSpPr>
          <p:nvPr>
            <p:ph idx="1"/>
          </p:nvPr>
        </p:nvSpPr>
        <p:spPr/>
        <p:txBody>
          <a:bodyPr/>
          <a:lstStyle/>
          <a:p>
            <a:r>
              <a:rPr lang="en-US" dirty="0"/>
              <a:t>In addition, public buildings and </a:t>
            </a:r>
            <a:r>
              <a:rPr lang="hr-HR" dirty="0" smtClean="0"/>
              <a:t>____________</a:t>
            </a:r>
            <a:r>
              <a:rPr lang="en-US" dirty="0" smtClean="0"/>
              <a:t> </a:t>
            </a:r>
            <a:r>
              <a:rPr lang="en-US" dirty="0"/>
              <a:t>may have been destroyed during conflict. Competencies and </a:t>
            </a:r>
            <a:r>
              <a:rPr lang="hr-HR" dirty="0" smtClean="0"/>
              <a:t>____________</a:t>
            </a:r>
            <a:r>
              <a:rPr lang="en-US" dirty="0" smtClean="0"/>
              <a:t> </a:t>
            </a:r>
            <a:r>
              <a:rPr lang="en-US" dirty="0"/>
              <a:t>among state agencies are unclear. </a:t>
            </a:r>
            <a:r>
              <a:rPr lang="hr-HR" dirty="0" smtClean="0"/>
              <a:t>___________</a:t>
            </a:r>
            <a:r>
              <a:rPr lang="en-US" dirty="0" smtClean="0"/>
              <a:t> </a:t>
            </a:r>
            <a:r>
              <a:rPr lang="en-US" dirty="0"/>
              <a:t>is another huge challenge, as is excessive </a:t>
            </a:r>
            <a:r>
              <a:rPr lang="hr-HR" dirty="0" smtClean="0"/>
              <a:t>____________</a:t>
            </a:r>
            <a:r>
              <a:rPr lang="en-US" dirty="0" smtClean="0"/>
              <a:t> </a:t>
            </a:r>
            <a:r>
              <a:rPr lang="en-US" dirty="0"/>
              <a:t>of public administration. Many of these challenges are also often encountered in </a:t>
            </a:r>
            <a:r>
              <a:rPr lang="hr-HR" dirty="0" smtClean="0"/>
              <a:t>___________</a:t>
            </a:r>
            <a:r>
              <a:rPr lang="en-US" dirty="0" smtClean="0"/>
              <a:t> countries</a:t>
            </a:r>
            <a:r>
              <a:rPr lang="hr-HR" dirty="0" smtClean="0"/>
              <a:t>.</a:t>
            </a:r>
          </a:p>
          <a:p>
            <a:r>
              <a:rPr lang="en-US" dirty="0"/>
              <a:t>Efforts to reform public administration can “be very comprehensive and include process changes in areas such as organizational structures, </a:t>
            </a:r>
            <a:r>
              <a:rPr lang="hr-HR" dirty="0" smtClean="0"/>
              <a:t>______________</a:t>
            </a:r>
            <a:r>
              <a:rPr lang="en-US" dirty="0" smtClean="0"/>
              <a:t>, </a:t>
            </a:r>
            <a:r>
              <a:rPr lang="en-US" dirty="0"/>
              <a:t>personnel management, public finance, results-based management, regulatory reforms etc. It can also refer to targeted reforms such as the revision of the civil service statute” (UN Development </a:t>
            </a:r>
            <a:r>
              <a:rPr lang="en-US" dirty="0" err="1"/>
              <a:t>Programme</a:t>
            </a:r>
            <a:r>
              <a:rPr lang="en-US" dirty="0"/>
              <a:t>, Public Administration Reform: Practice Note, pp. 1–2).</a:t>
            </a:r>
          </a:p>
          <a:p>
            <a:endParaRPr lang="en-US" dirty="0"/>
          </a:p>
          <a:p>
            <a:endParaRPr lang="en-US" dirty="0"/>
          </a:p>
        </p:txBody>
      </p:sp>
    </p:spTree>
    <p:extLst>
      <p:ext uri="{BB962C8B-B14F-4D97-AF65-F5344CB8AC3E}">
        <p14:creationId xmlns:p14="http://schemas.microsoft.com/office/powerpoint/2010/main" val="1745012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smtClean="0"/>
              <a:t>In </a:t>
            </a:r>
            <a:r>
              <a:rPr lang="en-US" dirty="0"/>
              <a:t>addition, public buildings and records may have been destroyed during conflict. Competencies and responsibilities among state agencies are unclear. Corruption is another huge challenge, as is excessive centralization of public administration. Many of these challenges are also often encountered in developing countries</a:t>
            </a:r>
            <a:r>
              <a:rPr lang="en-US" dirty="0" smtClean="0"/>
              <a:t>.</a:t>
            </a:r>
            <a:endParaRPr lang="hr-HR" dirty="0" smtClean="0"/>
          </a:p>
          <a:p>
            <a:r>
              <a:rPr lang="en-US" dirty="0"/>
              <a:t>Efforts to reform public administration can “be very comprehensive and include process changes in areas such as organizational structures, decentralization, personnel management, public finance, results-based management, regulatory reforms etc. It can also refer to targeted reforms such as the revision of the civil service statute” (UN Development </a:t>
            </a:r>
            <a:r>
              <a:rPr lang="en-US" dirty="0" err="1"/>
              <a:t>Programme</a:t>
            </a:r>
            <a:r>
              <a:rPr lang="en-US" dirty="0"/>
              <a:t>, Public Administration Reform: Practice Note, pp. 1–2).</a:t>
            </a:r>
          </a:p>
        </p:txBody>
      </p:sp>
    </p:spTree>
    <p:extLst>
      <p:ext uri="{BB962C8B-B14F-4D97-AF65-F5344CB8AC3E}">
        <p14:creationId xmlns:p14="http://schemas.microsoft.com/office/powerpoint/2010/main" val="194431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a:t>Efforts to reform public administration can “be very comprehensive and include process changes in areas such as organizational structures, decentralization, personnel management, public finance, results-based management, regulatory reforms etc. It can also refer to targeted reforms such as the revision of the civil service statute” (UN Development </a:t>
            </a:r>
            <a:r>
              <a:rPr lang="en-US" dirty="0" err="1"/>
              <a:t>Programme</a:t>
            </a:r>
            <a:r>
              <a:rPr lang="en-US" dirty="0"/>
              <a:t>, Public Administration Reform: Practice Note, pp. 1–2).</a:t>
            </a:r>
          </a:p>
        </p:txBody>
      </p:sp>
    </p:spTree>
    <p:extLst>
      <p:ext uri="{BB962C8B-B14F-4D97-AF65-F5344CB8AC3E}">
        <p14:creationId xmlns:p14="http://schemas.microsoft.com/office/powerpoint/2010/main" val="1751223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en-US" dirty="0"/>
              <a:t>presupposing the acceptance of a particular set of values.</a:t>
            </a:r>
          </a:p>
          <a:p>
            <a:r>
              <a:rPr lang="hr-HR" dirty="0" err="1" smtClean="0"/>
              <a:t>Value</a:t>
            </a:r>
            <a:r>
              <a:rPr lang="hr-HR" dirty="0" smtClean="0"/>
              <a:t> </a:t>
            </a:r>
            <a:r>
              <a:rPr lang="hr-HR" dirty="0" err="1" smtClean="0"/>
              <a:t>laden</a:t>
            </a:r>
            <a:endParaRPr lang="hr-HR" dirty="0"/>
          </a:p>
          <a:p>
            <a:r>
              <a:rPr lang="en-US" dirty="0" smtClean="0"/>
              <a:t>the </a:t>
            </a:r>
            <a:r>
              <a:rPr lang="en-US" dirty="0"/>
              <a:t>improper use of </a:t>
            </a:r>
            <a:r>
              <a:rPr lang="en-US" dirty="0" smtClean="0"/>
              <a:t>something</a:t>
            </a:r>
            <a:endParaRPr lang="hr-HR" dirty="0" smtClean="0"/>
          </a:p>
          <a:p>
            <a:r>
              <a:rPr lang="hr-HR" dirty="0" err="1" smtClean="0"/>
              <a:t>Abuse</a:t>
            </a:r>
            <a:endParaRPr lang="hr-HR" dirty="0" smtClean="0"/>
          </a:p>
          <a:p>
            <a:r>
              <a:rPr lang="en-US" dirty="0"/>
              <a:t>(of something bad) getting worse quickly and in an uncontrolled </a:t>
            </a:r>
            <a:r>
              <a:rPr lang="en-US" dirty="0" smtClean="0"/>
              <a:t>way</a:t>
            </a:r>
            <a:endParaRPr lang="hr-HR" dirty="0" smtClean="0"/>
          </a:p>
          <a:p>
            <a:r>
              <a:rPr lang="hr-HR" dirty="0" err="1" smtClean="0"/>
              <a:t>rampant</a:t>
            </a:r>
            <a:endParaRPr lang="en-US" dirty="0"/>
          </a:p>
          <a:p>
            <a:endParaRPr lang="en-US" dirty="0"/>
          </a:p>
        </p:txBody>
      </p:sp>
    </p:spTree>
    <p:extLst>
      <p:ext uri="{BB962C8B-B14F-4D97-AF65-F5344CB8AC3E}">
        <p14:creationId xmlns:p14="http://schemas.microsoft.com/office/powerpoint/2010/main" val="361571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a:bodyPr>
          <a:lstStyle/>
          <a:p>
            <a:r>
              <a:rPr lang="en-US" dirty="0"/>
              <a:t>the vertical (multiple levels) and horizontal (multiple actors) dispersion of central government authority </a:t>
            </a:r>
            <a:r>
              <a:rPr lang="en-US" dirty="0" smtClean="0"/>
              <a:t>and </a:t>
            </a:r>
            <a:r>
              <a:rPr lang="en-US" dirty="0"/>
              <a:t>refers to both, political structures and decision making processes </a:t>
            </a:r>
            <a:endParaRPr lang="hr-HR" dirty="0" smtClean="0"/>
          </a:p>
          <a:p>
            <a:r>
              <a:rPr lang="hr-HR" dirty="0" err="1" smtClean="0"/>
              <a:t>Multi-level</a:t>
            </a:r>
            <a:r>
              <a:rPr lang="hr-HR" dirty="0" smtClean="0"/>
              <a:t> </a:t>
            </a:r>
            <a:r>
              <a:rPr lang="hr-HR" dirty="0" err="1" smtClean="0"/>
              <a:t>governance</a:t>
            </a:r>
            <a:endParaRPr lang="hr-HR" dirty="0" smtClean="0"/>
          </a:p>
          <a:p>
            <a:r>
              <a:rPr lang="hr-HR" dirty="0" err="1" smtClean="0"/>
              <a:t>Ratio</a:t>
            </a:r>
            <a:r>
              <a:rPr lang="hr-HR" dirty="0" smtClean="0"/>
              <a:t> </a:t>
            </a:r>
            <a:r>
              <a:rPr lang="hr-HR" dirty="0" err="1" smtClean="0"/>
              <a:t>between</a:t>
            </a:r>
            <a:r>
              <a:rPr lang="hr-HR" dirty="0" smtClean="0"/>
              <a:t> input </a:t>
            </a:r>
            <a:r>
              <a:rPr lang="hr-HR" dirty="0" err="1" smtClean="0"/>
              <a:t>and</a:t>
            </a:r>
            <a:r>
              <a:rPr lang="hr-HR" dirty="0" smtClean="0"/>
              <a:t> output</a:t>
            </a:r>
          </a:p>
          <a:p>
            <a:r>
              <a:rPr lang="hr-HR" dirty="0" err="1" smtClean="0"/>
              <a:t>Efficiency</a:t>
            </a:r>
            <a:endParaRPr lang="hr-HR" dirty="0" smtClean="0"/>
          </a:p>
          <a:p>
            <a:r>
              <a:rPr lang="en-US" dirty="0"/>
              <a:t>characterized by conflict, disorder, or confusion; not stable or calm.</a:t>
            </a:r>
          </a:p>
          <a:p>
            <a:r>
              <a:rPr lang="hr-HR" dirty="0" err="1" smtClean="0"/>
              <a:t>turbulent</a:t>
            </a:r>
            <a:endParaRPr lang="en-US" dirty="0"/>
          </a:p>
        </p:txBody>
      </p:sp>
    </p:spTree>
    <p:extLst>
      <p:ext uri="{BB962C8B-B14F-4D97-AF65-F5344CB8AC3E}">
        <p14:creationId xmlns:p14="http://schemas.microsoft.com/office/powerpoint/2010/main" val="132944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245</TotalTime>
  <Words>2890</Words>
  <Application>Microsoft Office PowerPoint</Application>
  <PresentationFormat>Widescreen</PresentationFormat>
  <Paragraphs>161</Paragraphs>
  <Slides>37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Calibri</vt:lpstr>
      <vt:lpstr>Calibri Light</vt:lpstr>
      <vt:lpstr>Retrospect</vt:lpstr>
      <vt:lpstr>ENGLISH FOR PUBLIC ADMINISTRATION 4 (2)</vt:lpstr>
      <vt:lpstr>Answer the following questions:</vt:lpstr>
      <vt:lpstr>Fill in the missing words: deliver, goods, justice, reform, responsive, rights, service</vt:lpstr>
      <vt:lpstr>Key</vt:lpstr>
      <vt:lpstr>Fill in the missing words: centralization, Corruption, decentralization, developing, records, responsibilities</vt:lpstr>
      <vt:lpstr>Key</vt:lpstr>
      <vt:lpstr>Key</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III Fill in the missing words:efficient, environments, implemented, institutions, fragmentation, objectives, policy-making </vt:lpstr>
      <vt:lpstr>IV Explain the following abbreviations: </vt:lpstr>
      <vt:lpstr>Translate into Croatian</vt:lpstr>
      <vt:lpstr>Translate into Croatian</vt:lpstr>
      <vt:lpstr>Answer the following questions: </vt:lpstr>
      <vt:lpstr>Answer the following questions:</vt:lpstr>
      <vt:lpstr>Fill in the missing words: agencies, citizens, customer, efficiency, government, private, public</vt:lpstr>
      <vt:lpstr>Fill in the missing words: agencies, audits,  decentralized, e-government, financial, performance, private </vt:lpstr>
      <vt:lpstr>Key</vt:lpstr>
      <vt:lpstr>Provide the terms to match the definitions:</vt:lpstr>
      <vt:lpstr> Provide the terms to match the definitions</vt:lpstr>
      <vt:lpstr>Translate the following sentences into Croatian: </vt:lpstr>
      <vt:lpstr>Translate the following sentences into Croatian: </vt:lpstr>
      <vt:lpstr>I Answer the following questions: </vt:lpstr>
      <vt:lpstr>Fill in the missing words: agencies, businessescitizens, digital, employees, government, public </vt:lpstr>
      <vt:lpstr>Fill in the missing words: citizens, delivery, governance, national, participation, public, websites</vt:lpstr>
      <vt:lpstr>Key</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Translate the following paragraph into Croatian: </vt:lpstr>
      <vt:lpstr>Translate into Croatian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PUBLIC ADMINISTRATION 4 (2)</dc:title>
  <dc:creator>Windows User</dc:creator>
  <cp:lastModifiedBy>Windows User</cp:lastModifiedBy>
  <cp:revision>24</cp:revision>
  <dcterms:created xsi:type="dcterms:W3CDTF">2019-05-11T16:54:23Z</dcterms:created>
  <dcterms:modified xsi:type="dcterms:W3CDTF">2019-05-11T21:00:08Z</dcterms:modified>
</cp:coreProperties>
</file>