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BD5BEAB-5B45-4E3C-AE72-6148891EE498}" type="datetimeFigureOut">
              <a:rPr lang="en-US" smtClean="0"/>
              <a:t>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9300DB-13EB-42E2-8514-5569F24C9008}"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1996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D5BEAB-5B45-4E3C-AE72-6148891EE498}" type="datetimeFigureOut">
              <a:rPr lang="en-US" smtClean="0"/>
              <a:t>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9300DB-13EB-42E2-8514-5569F24C9008}" type="slidenum">
              <a:rPr lang="en-US" smtClean="0"/>
              <a:t>‹#›</a:t>
            </a:fld>
            <a:endParaRPr lang="en-US"/>
          </a:p>
        </p:txBody>
      </p:sp>
    </p:spTree>
    <p:extLst>
      <p:ext uri="{BB962C8B-B14F-4D97-AF65-F5344CB8AC3E}">
        <p14:creationId xmlns:p14="http://schemas.microsoft.com/office/powerpoint/2010/main" val="2751171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D5BEAB-5B45-4E3C-AE72-6148891EE498}" type="datetimeFigureOut">
              <a:rPr lang="en-US" smtClean="0"/>
              <a:t>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9300DB-13EB-42E2-8514-5569F24C9008}" type="slidenum">
              <a:rPr lang="en-US" smtClean="0"/>
              <a:t>‹#›</a:t>
            </a:fld>
            <a:endParaRPr lang="en-US"/>
          </a:p>
        </p:txBody>
      </p:sp>
    </p:spTree>
    <p:extLst>
      <p:ext uri="{BB962C8B-B14F-4D97-AF65-F5344CB8AC3E}">
        <p14:creationId xmlns:p14="http://schemas.microsoft.com/office/powerpoint/2010/main" val="188486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D5BEAB-5B45-4E3C-AE72-6148891EE498}" type="datetimeFigureOut">
              <a:rPr lang="en-US" smtClean="0"/>
              <a:t>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9300DB-13EB-42E2-8514-5569F24C9008}" type="slidenum">
              <a:rPr lang="en-US" smtClean="0"/>
              <a:t>‹#›</a:t>
            </a:fld>
            <a:endParaRPr lang="en-US"/>
          </a:p>
        </p:txBody>
      </p:sp>
    </p:spTree>
    <p:extLst>
      <p:ext uri="{BB962C8B-B14F-4D97-AF65-F5344CB8AC3E}">
        <p14:creationId xmlns:p14="http://schemas.microsoft.com/office/powerpoint/2010/main" val="2348276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D5BEAB-5B45-4E3C-AE72-6148891EE498}" type="datetimeFigureOut">
              <a:rPr lang="en-US" smtClean="0"/>
              <a:t>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9300DB-13EB-42E2-8514-5569F24C9008}"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3898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BD5BEAB-5B45-4E3C-AE72-6148891EE498}" type="datetimeFigureOut">
              <a:rPr lang="en-US" smtClean="0"/>
              <a:t>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9300DB-13EB-42E2-8514-5569F24C9008}" type="slidenum">
              <a:rPr lang="en-US" smtClean="0"/>
              <a:t>‹#›</a:t>
            </a:fld>
            <a:endParaRPr lang="en-US"/>
          </a:p>
        </p:txBody>
      </p:sp>
    </p:spTree>
    <p:extLst>
      <p:ext uri="{BB962C8B-B14F-4D97-AF65-F5344CB8AC3E}">
        <p14:creationId xmlns:p14="http://schemas.microsoft.com/office/powerpoint/2010/main" val="2260855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D5BEAB-5B45-4E3C-AE72-6148891EE498}" type="datetimeFigureOut">
              <a:rPr lang="en-US" smtClean="0"/>
              <a:t>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9300DB-13EB-42E2-8514-5569F24C9008}" type="slidenum">
              <a:rPr lang="en-US" smtClean="0"/>
              <a:t>‹#›</a:t>
            </a:fld>
            <a:endParaRPr lang="en-US"/>
          </a:p>
        </p:txBody>
      </p:sp>
    </p:spTree>
    <p:extLst>
      <p:ext uri="{BB962C8B-B14F-4D97-AF65-F5344CB8AC3E}">
        <p14:creationId xmlns:p14="http://schemas.microsoft.com/office/powerpoint/2010/main" val="4053947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BD5BEAB-5B45-4E3C-AE72-6148891EE498}" type="datetimeFigureOut">
              <a:rPr lang="en-US" smtClean="0"/>
              <a:t>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9300DB-13EB-42E2-8514-5569F24C9008}" type="slidenum">
              <a:rPr lang="en-US" smtClean="0"/>
              <a:t>‹#›</a:t>
            </a:fld>
            <a:endParaRPr lang="en-US"/>
          </a:p>
        </p:txBody>
      </p:sp>
    </p:spTree>
    <p:extLst>
      <p:ext uri="{BB962C8B-B14F-4D97-AF65-F5344CB8AC3E}">
        <p14:creationId xmlns:p14="http://schemas.microsoft.com/office/powerpoint/2010/main" val="1244184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BD5BEAB-5B45-4E3C-AE72-6148891EE498}" type="datetimeFigureOut">
              <a:rPr lang="en-US" smtClean="0"/>
              <a:t>1/7/2018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209300DB-13EB-42E2-8514-5569F24C9008}" type="slidenum">
              <a:rPr lang="en-US" smtClean="0"/>
              <a:t>‹#›</a:t>
            </a:fld>
            <a:endParaRPr lang="en-US"/>
          </a:p>
        </p:txBody>
      </p:sp>
    </p:spTree>
    <p:extLst>
      <p:ext uri="{BB962C8B-B14F-4D97-AF65-F5344CB8AC3E}">
        <p14:creationId xmlns:p14="http://schemas.microsoft.com/office/powerpoint/2010/main" val="3784027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BD5BEAB-5B45-4E3C-AE72-6148891EE498}" type="datetimeFigureOut">
              <a:rPr lang="en-US" smtClean="0"/>
              <a:t>1/7/2018</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09300DB-13EB-42E2-8514-5569F24C9008}" type="slidenum">
              <a:rPr lang="en-US" smtClean="0"/>
              <a:t>‹#›</a:t>
            </a:fld>
            <a:endParaRPr lang="en-US"/>
          </a:p>
        </p:txBody>
      </p:sp>
    </p:spTree>
    <p:extLst>
      <p:ext uri="{BB962C8B-B14F-4D97-AF65-F5344CB8AC3E}">
        <p14:creationId xmlns:p14="http://schemas.microsoft.com/office/powerpoint/2010/main" val="2226872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D5BEAB-5B45-4E3C-AE72-6148891EE498}" type="datetimeFigureOut">
              <a:rPr lang="en-US" smtClean="0"/>
              <a:t>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9300DB-13EB-42E2-8514-5569F24C9008}" type="slidenum">
              <a:rPr lang="en-US" smtClean="0"/>
              <a:t>‹#›</a:t>
            </a:fld>
            <a:endParaRPr lang="en-US"/>
          </a:p>
        </p:txBody>
      </p:sp>
    </p:spTree>
    <p:extLst>
      <p:ext uri="{BB962C8B-B14F-4D97-AF65-F5344CB8AC3E}">
        <p14:creationId xmlns:p14="http://schemas.microsoft.com/office/powerpoint/2010/main" val="1939244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BD5BEAB-5B45-4E3C-AE72-6148891EE498}" type="datetimeFigureOut">
              <a:rPr lang="en-US" smtClean="0"/>
              <a:t>1/7/2018</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09300DB-13EB-42E2-8514-5569F24C9008}"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22004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smtClean="0"/>
              <a:t>English for </a:t>
            </a:r>
            <a:r>
              <a:rPr lang="hr-HR" dirty="0" err="1" smtClean="0"/>
              <a:t>lawyers</a:t>
            </a:r>
            <a:r>
              <a:rPr lang="hr-HR" dirty="0" smtClean="0"/>
              <a:t> I</a:t>
            </a:r>
            <a:endParaRPr lang="en-US" dirty="0"/>
          </a:p>
        </p:txBody>
      </p:sp>
      <p:sp>
        <p:nvSpPr>
          <p:cNvPr id="3" name="Subtitle 2"/>
          <p:cNvSpPr>
            <a:spLocks noGrp="1"/>
          </p:cNvSpPr>
          <p:nvPr>
            <p:ph type="subTitle" idx="1"/>
          </p:nvPr>
        </p:nvSpPr>
        <p:spPr/>
        <p:txBody>
          <a:bodyPr/>
          <a:lstStyle/>
          <a:p>
            <a:r>
              <a:rPr lang="hr-HR" dirty="0" err="1" smtClean="0"/>
              <a:t>Revision</a:t>
            </a:r>
            <a:endParaRPr lang="en-US" dirty="0"/>
          </a:p>
        </p:txBody>
      </p:sp>
    </p:spTree>
    <p:extLst>
      <p:ext uri="{BB962C8B-B14F-4D97-AF65-F5344CB8AC3E}">
        <p14:creationId xmlns:p14="http://schemas.microsoft.com/office/powerpoint/2010/main" val="26060719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1. Answer the following questions:</a:t>
            </a:r>
            <a:r>
              <a:rPr lang="hr-HR" dirty="0"/>
              <a:t/>
            </a:r>
            <a:br>
              <a:rPr lang="hr-HR" dirty="0"/>
            </a:br>
            <a:endParaRPr lang="en-US" dirty="0"/>
          </a:p>
        </p:txBody>
      </p:sp>
      <p:sp>
        <p:nvSpPr>
          <p:cNvPr id="3" name="Content Placeholder 2"/>
          <p:cNvSpPr>
            <a:spLocks noGrp="1"/>
          </p:cNvSpPr>
          <p:nvPr>
            <p:ph idx="1"/>
          </p:nvPr>
        </p:nvSpPr>
        <p:spPr/>
        <p:txBody>
          <a:bodyPr/>
          <a:lstStyle/>
          <a:p>
            <a:pPr lvl="0" fontAlgn="base"/>
            <a:r>
              <a:rPr lang="en-GB" dirty="0"/>
              <a:t>What is the difference between substantive and procedural law?</a:t>
            </a:r>
            <a:endParaRPr lang="hr-HR" dirty="0"/>
          </a:p>
          <a:p>
            <a:pPr lvl="0" fontAlgn="base"/>
            <a:r>
              <a:rPr lang="en-GB" dirty="0"/>
              <a:t>What is the difference between national and international law?</a:t>
            </a:r>
            <a:endParaRPr lang="hr-HR" dirty="0"/>
          </a:p>
          <a:p>
            <a:pPr lvl="0" fontAlgn="base"/>
            <a:r>
              <a:rPr lang="en-GB" dirty="0"/>
              <a:t>What are the main branches of public law?</a:t>
            </a:r>
            <a:endParaRPr lang="hr-HR" dirty="0"/>
          </a:p>
          <a:p>
            <a:pPr lvl="0" fontAlgn="base"/>
            <a:r>
              <a:rPr lang="en-GB" dirty="0"/>
              <a:t>What is the basic difference between public and private law?</a:t>
            </a:r>
            <a:endParaRPr lang="hr-HR" dirty="0"/>
          </a:p>
          <a:p>
            <a:pPr lvl="0" fontAlgn="base"/>
            <a:r>
              <a:rPr lang="en-GB" dirty="0"/>
              <a:t>Why does criminal law belong to public law?</a:t>
            </a:r>
            <a:endParaRPr lang="hr-HR" dirty="0"/>
          </a:p>
          <a:p>
            <a:pPr lvl="0" fontAlgn="base"/>
            <a:r>
              <a:rPr lang="en-GB" dirty="0"/>
              <a:t>What are the main branches of private law?</a:t>
            </a:r>
            <a:endParaRPr lang="hr-HR" dirty="0"/>
          </a:p>
          <a:p>
            <a:pPr fontAlgn="base"/>
            <a:r>
              <a:rPr lang="en-GB" dirty="0"/>
              <a:t> </a:t>
            </a:r>
            <a:endParaRPr lang="hr-HR" dirty="0"/>
          </a:p>
          <a:p>
            <a:endParaRPr lang="en-US" dirty="0"/>
          </a:p>
        </p:txBody>
      </p:sp>
    </p:spTree>
    <p:extLst>
      <p:ext uri="{BB962C8B-B14F-4D97-AF65-F5344CB8AC3E}">
        <p14:creationId xmlns:p14="http://schemas.microsoft.com/office/powerpoint/2010/main" val="2633337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600" dirty="0" smtClean="0"/>
              <a:t>Fill </a:t>
            </a:r>
            <a:r>
              <a:rPr lang="en-GB" sz="3600" dirty="0"/>
              <a:t>in the missing words: burglary, Criminal, defendant, guilty, prosecute, prosecution, State, victim</a:t>
            </a:r>
            <a:r>
              <a:rPr lang="hr-HR" sz="3600" dirty="0"/>
              <a:t/>
            </a:r>
            <a:br>
              <a:rPr lang="hr-HR" sz="3600" dirty="0"/>
            </a:br>
            <a:endParaRPr lang="en-US" sz="3600" dirty="0"/>
          </a:p>
        </p:txBody>
      </p:sp>
      <p:sp>
        <p:nvSpPr>
          <p:cNvPr id="3" name="Content Placeholder 2"/>
          <p:cNvSpPr>
            <a:spLocks noGrp="1"/>
          </p:cNvSpPr>
          <p:nvPr>
            <p:ph idx="1"/>
          </p:nvPr>
        </p:nvSpPr>
        <p:spPr/>
        <p:txBody>
          <a:bodyPr>
            <a:normAutofit lnSpcReduction="10000"/>
          </a:bodyPr>
          <a:lstStyle/>
          <a:p>
            <a:r>
              <a:rPr lang="en-GB" sz="2400" dirty="0"/>
              <a:t>____________ law sets out the types of behaviour which are forbidden at risk of punishment. A person who commits a crime is said to have offended against the ____________ and so the State has the right to __________________ them. This is so even though there is often an individual ____________ of a crime as well. For example, if a _________________ commits the crime </a:t>
            </a:r>
            <a:r>
              <a:rPr lang="en-GB" sz="2400" dirty="0" smtClean="0"/>
              <a:t>of ______________</a:t>
            </a:r>
            <a:r>
              <a:rPr lang="hr-HR" sz="2400" dirty="0" smtClean="0"/>
              <a:t>, </a:t>
            </a:r>
            <a:r>
              <a:rPr lang="en-GB" sz="2400" dirty="0" smtClean="0"/>
              <a:t>breaking </a:t>
            </a:r>
            <a:r>
              <a:rPr lang="en-GB" sz="2400" dirty="0"/>
              <a:t>into a house and stealing, the State prosecutes the defendant for that burglary, although it is also possible for the victim to bring a private ___________________ if the State does not take proceedings. However, if there is a private prosecution, the State still has the right to intervene and take over the matter. At the end of the case, if the defendant is found ___________, the court will punish the defendant for the offence, because he or she has broken the criminal law set down by the state. </a:t>
            </a:r>
            <a:endParaRPr lang="hr-HR" sz="2400" dirty="0"/>
          </a:p>
          <a:p>
            <a:endParaRPr lang="en-US" dirty="0"/>
          </a:p>
        </p:txBody>
      </p:sp>
    </p:spTree>
    <p:extLst>
      <p:ext uri="{BB962C8B-B14F-4D97-AF65-F5344CB8AC3E}">
        <p14:creationId xmlns:p14="http://schemas.microsoft.com/office/powerpoint/2010/main" val="36631505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Fill in the missing words:</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1. A person who makes a claim against someone in civil courts_________________ </a:t>
            </a:r>
            <a:endParaRPr lang="hr-HR" dirty="0"/>
          </a:p>
          <a:p>
            <a:r>
              <a:rPr lang="en-GB" dirty="0"/>
              <a:t>2. A formal written agreement between two or more countries</a:t>
            </a:r>
            <a:r>
              <a:rPr lang="en-GB" dirty="0" smtClean="0"/>
              <a:t>______________</a:t>
            </a:r>
            <a:endParaRPr lang="hr-HR" dirty="0"/>
          </a:p>
          <a:p>
            <a:r>
              <a:rPr lang="en-GB" dirty="0"/>
              <a:t>3. To set a person free because he or she has been found not guilty</a:t>
            </a:r>
            <a:r>
              <a:rPr lang="en-GB" dirty="0" smtClean="0"/>
              <a:t>_______</a:t>
            </a:r>
            <a:endParaRPr lang="hr-HR" dirty="0"/>
          </a:p>
          <a:p>
            <a:r>
              <a:rPr lang="en-GB" dirty="0"/>
              <a:t>4. The legal right of a parent to keep and bring up a child after divorce </a:t>
            </a:r>
            <a:r>
              <a:rPr lang="en-GB" dirty="0" smtClean="0"/>
              <a:t>________</a:t>
            </a:r>
            <a:endParaRPr lang="hr-HR" dirty="0"/>
          </a:p>
          <a:p>
            <a:r>
              <a:rPr lang="en-GB" dirty="0"/>
              <a:t>5. The fact of being legally responsible for paying for damage or loss incurred</a:t>
            </a:r>
            <a:r>
              <a:rPr lang="en-GB" dirty="0" smtClean="0"/>
              <a:t>_________.</a:t>
            </a:r>
            <a:endParaRPr lang="hr-HR" dirty="0"/>
          </a:p>
          <a:p>
            <a:endParaRPr lang="en-US" dirty="0"/>
          </a:p>
        </p:txBody>
      </p:sp>
    </p:spTree>
    <p:extLst>
      <p:ext uri="{BB962C8B-B14F-4D97-AF65-F5344CB8AC3E}">
        <p14:creationId xmlns:p14="http://schemas.microsoft.com/office/powerpoint/2010/main" val="2050842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r>
              <a:rPr lang="en-GB" dirty="0"/>
              <a:t>Translate into Croatian:</a:t>
            </a:r>
            <a:endParaRPr lang="en-US" dirty="0"/>
          </a:p>
        </p:txBody>
      </p:sp>
      <p:sp>
        <p:nvSpPr>
          <p:cNvPr id="3" name="Content Placeholder 2"/>
          <p:cNvSpPr>
            <a:spLocks noGrp="1"/>
          </p:cNvSpPr>
          <p:nvPr>
            <p:ph idx="1"/>
          </p:nvPr>
        </p:nvSpPr>
        <p:spPr/>
        <p:txBody>
          <a:bodyPr>
            <a:normAutofit/>
          </a:bodyPr>
          <a:lstStyle/>
          <a:p>
            <a:r>
              <a:rPr lang="en-GB" sz="3600" dirty="0"/>
              <a:t>Within national law there is usually a clear distinction between public and private law. Pubic law involves the state or government in some way, while private law is concerned with disputes between private individuals or businesses. Both public and private law can be subdivided into different categories.</a:t>
            </a:r>
            <a:endParaRPr lang="hr-HR" sz="3600" dirty="0"/>
          </a:p>
          <a:p>
            <a:endParaRPr lang="en-US" sz="3600" dirty="0"/>
          </a:p>
        </p:txBody>
      </p:sp>
    </p:spTree>
    <p:extLst>
      <p:ext uri="{BB962C8B-B14F-4D97-AF65-F5344CB8AC3E}">
        <p14:creationId xmlns:p14="http://schemas.microsoft.com/office/powerpoint/2010/main" val="36535687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Answer</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questions</a:t>
            </a:r>
            <a:r>
              <a:rPr lang="hr-HR" dirty="0" smtClean="0"/>
              <a:t>:</a:t>
            </a:r>
            <a:endParaRPr lang="en-US" dirty="0"/>
          </a:p>
        </p:txBody>
      </p:sp>
      <p:sp>
        <p:nvSpPr>
          <p:cNvPr id="3" name="Content Placeholder 2"/>
          <p:cNvSpPr>
            <a:spLocks noGrp="1"/>
          </p:cNvSpPr>
          <p:nvPr>
            <p:ph idx="1"/>
          </p:nvPr>
        </p:nvSpPr>
        <p:spPr/>
        <p:txBody>
          <a:bodyPr/>
          <a:lstStyle/>
          <a:p>
            <a:r>
              <a:rPr lang="en-GB" dirty="0"/>
              <a:t>1. What was the earliest source of law before the advent of writing?</a:t>
            </a:r>
            <a:endParaRPr lang="hr-HR" dirty="0"/>
          </a:p>
          <a:p>
            <a:r>
              <a:rPr lang="en-GB" dirty="0"/>
              <a:t>2. Which was one of the earliest written codes?</a:t>
            </a:r>
            <a:endParaRPr lang="hr-HR" dirty="0"/>
          </a:p>
          <a:p>
            <a:r>
              <a:rPr lang="en-GB" dirty="0"/>
              <a:t>3. What was an outstanding example of early law-making in ancient Greece?</a:t>
            </a:r>
            <a:endParaRPr lang="hr-HR" dirty="0"/>
          </a:p>
          <a:p>
            <a:r>
              <a:rPr lang="en-GB" dirty="0"/>
              <a:t>4. What was the earliest codification of Roman law?</a:t>
            </a:r>
            <a:endParaRPr lang="hr-HR" dirty="0"/>
          </a:p>
          <a:p>
            <a:r>
              <a:rPr lang="en-GB" dirty="0"/>
              <a:t>5. Which codification had the greatest impact on European legal systems?</a:t>
            </a:r>
            <a:endParaRPr lang="hr-HR" dirty="0"/>
          </a:p>
          <a:p>
            <a:r>
              <a:rPr lang="en-GB" dirty="0"/>
              <a:t>6. When was it compiled?</a:t>
            </a:r>
            <a:endParaRPr lang="hr-HR" dirty="0"/>
          </a:p>
          <a:p>
            <a:r>
              <a:rPr lang="en-GB" dirty="0"/>
              <a:t>7. What did it consist of?</a:t>
            </a:r>
            <a:endParaRPr lang="hr-HR" dirty="0"/>
          </a:p>
          <a:p>
            <a:r>
              <a:rPr lang="en-GB" dirty="0"/>
              <a:t>8. Where and when was Roman law rediscovered in Europe?</a:t>
            </a:r>
            <a:endParaRPr lang="hr-HR" dirty="0"/>
          </a:p>
          <a:p>
            <a:endParaRPr lang="en-US" dirty="0"/>
          </a:p>
        </p:txBody>
      </p:sp>
    </p:spTree>
    <p:extLst>
      <p:ext uri="{BB962C8B-B14F-4D97-AF65-F5344CB8AC3E}">
        <p14:creationId xmlns:p14="http://schemas.microsoft.com/office/powerpoint/2010/main" val="18804797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a:t>Answer</a:t>
            </a:r>
            <a:r>
              <a:rPr lang="hr-HR" dirty="0"/>
              <a:t> </a:t>
            </a:r>
            <a:r>
              <a:rPr lang="hr-HR" dirty="0" err="1"/>
              <a:t>the</a:t>
            </a:r>
            <a:r>
              <a:rPr lang="hr-HR" dirty="0"/>
              <a:t> </a:t>
            </a:r>
            <a:r>
              <a:rPr lang="hr-HR" dirty="0" err="1"/>
              <a:t>following</a:t>
            </a:r>
            <a:r>
              <a:rPr lang="hr-HR" dirty="0"/>
              <a:t> </a:t>
            </a:r>
            <a:r>
              <a:rPr lang="hr-HR" dirty="0" err="1" smtClean="0"/>
              <a:t>questions</a:t>
            </a:r>
            <a:r>
              <a:rPr lang="hr-HR" dirty="0" smtClean="0"/>
              <a:t>:</a:t>
            </a:r>
            <a:endParaRPr lang="en-US" dirty="0"/>
          </a:p>
        </p:txBody>
      </p:sp>
      <p:sp>
        <p:nvSpPr>
          <p:cNvPr id="3" name="Content Placeholder 2"/>
          <p:cNvSpPr>
            <a:spLocks noGrp="1"/>
          </p:cNvSpPr>
          <p:nvPr>
            <p:ph idx="1"/>
          </p:nvPr>
        </p:nvSpPr>
        <p:spPr/>
        <p:txBody>
          <a:bodyPr>
            <a:normAutofit fontScale="92500" lnSpcReduction="10000"/>
          </a:bodyPr>
          <a:lstStyle/>
          <a:p>
            <a:r>
              <a:rPr lang="en-GB" dirty="0"/>
              <a:t>9. What is the reception of Roman law?</a:t>
            </a:r>
            <a:endParaRPr lang="hr-HR" dirty="0"/>
          </a:p>
          <a:p>
            <a:r>
              <a:rPr lang="en-GB" dirty="0"/>
              <a:t>10. What was the emergence of national codifications related to?</a:t>
            </a:r>
            <a:endParaRPr lang="hr-HR" dirty="0"/>
          </a:p>
          <a:p>
            <a:r>
              <a:rPr lang="en-GB" dirty="0"/>
              <a:t>11. What is the difference between Justinian's code and national codifications? Who were they addressed to?</a:t>
            </a:r>
            <a:endParaRPr lang="hr-HR" dirty="0"/>
          </a:p>
          <a:p>
            <a:r>
              <a:rPr lang="en-GB" dirty="0"/>
              <a:t>12. Where did the Napoleonic code exert great influence?</a:t>
            </a:r>
            <a:endParaRPr lang="hr-HR" dirty="0"/>
          </a:p>
          <a:p>
            <a:r>
              <a:rPr lang="en-GB" dirty="0"/>
              <a:t>13. Where has the German code been used as a model?</a:t>
            </a:r>
            <a:endParaRPr lang="hr-HR" dirty="0"/>
          </a:p>
          <a:p>
            <a:r>
              <a:rPr lang="en-GB" dirty="0"/>
              <a:t>14. How would you explain the emergence of English common law?</a:t>
            </a:r>
            <a:endParaRPr lang="hr-HR" dirty="0"/>
          </a:p>
          <a:p>
            <a:r>
              <a:rPr lang="en-GB" dirty="0"/>
              <a:t> </a:t>
            </a:r>
            <a:r>
              <a:rPr lang="en-GB" dirty="0" smtClean="0"/>
              <a:t>15</a:t>
            </a:r>
            <a:r>
              <a:rPr lang="en-GB" dirty="0"/>
              <a:t>. What is the common law based on, as opposed to civil law systems?</a:t>
            </a:r>
            <a:endParaRPr lang="hr-HR" dirty="0"/>
          </a:p>
          <a:p>
            <a:r>
              <a:rPr lang="en-GB" dirty="0"/>
              <a:t>16. What are the main differences between the common law and civil law traditions?</a:t>
            </a:r>
            <a:endParaRPr lang="hr-HR" dirty="0"/>
          </a:p>
          <a:p>
            <a:r>
              <a:rPr lang="en-GB" dirty="0"/>
              <a:t> </a:t>
            </a:r>
            <a:endParaRPr lang="hr-HR" dirty="0"/>
          </a:p>
          <a:p>
            <a:endParaRPr lang="en-US" dirty="0"/>
          </a:p>
        </p:txBody>
      </p:sp>
    </p:spTree>
    <p:extLst>
      <p:ext uri="{BB962C8B-B14F-4D97-AF65-F5344CB8AC3E}">
        <p14:creationId xmlns:p14="http://schemas.microsoft.com/office/powerpoint/2010/main" val="564553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
            </a:r>
            <a:br>
              <a:rPr lang="hr-HR" dirty="0" smtClean="0"/>
            </a:br>
            <a:r>
              <a:rPr lang="hr-HR" dirty="0"/>
              <a:t/>
            </a:r>
            <a:br>
              <a:rPr lang="hr-HR" dirty="0"/>
            </a:br>
            <a:r>
              <a:rPr lang="hr-HR" dirty="0" smtClean="0"/>
              <a:t/>
            </a:r>
            <a:br>
              <a:rPr lang="hr-HR" dirty="0" smtClean="0"/>
            </a:br>
            <a:r>
              <a:rPr lang="hr-HR" dirty="0"/>
              <a:t/>
            </a:r>
            <a:br>
              <a:rPr lang="hr-HR" dirty="0"/>
            </a:br>
            <a:r>
              <a:rPr lang="en-GB" dirty="0"/>
              <a:t> </a:t>
            </a:r>
            <a:r>
              <a:rPr lang="hr-HR" dirty="0"/>
              <a:t/>
            </a:r>
            <a:br>
              <a:rPr lang="hr-HR" dirty="0"/>
            </a:br>
            <a:r>
              <a:rPr lang="en-GB" sz="2700" dirty="0"/>
              <a:t>Fill in the missing words: Acts, custom, delegated, </a:t>
            </a:r>
            <a:r>
              <a:rPr lang="en-GB" sz="2700" dirty="0" smtClean="0"/>
              <a:t>judicial, </a:t>
            </a:r>
            <a:r>
              <a:rPr lang="en-GB" sz="2700" dirty="0"/>
              <a:t>law, </a:t>
            </a:r>
            <a:r>
              <a:rPr lang="en-GB" sz="2700" dirty="0" smtClean="0"/>
              <a:t>sources</a:t>
            </a:r>
            <a:r>
              <a:rPr lang="en-GB" sz="2700" dirty="0"/>
              <a:t>, statute</a:t>
            </a:r>
            <a:r>
              <a:rPr lang="hr-HR" sz="2700" dirty="0"/>
              <a:t/>
            </a:r>
            <a:br>
              <a:rPr lang="hr-HR" sz="2700" dirty="0"/>
            </a:br>
            <a:endParaRPr lang="en-US" sz="2700" dirty="0"/>
          </a:p>
        </p:txBody>
      </p:sp>
      <p:sp>
        <p:nvSpPr>
          <p:cNvPr id="3" name="Content Placeholder 2"/>
          <p:cNvSpPr>
            <a:spLocks noGrp="1"/>
          </p:cNvSpPr>
          <p:nvPr>
            <p:ph idx="1"/>
          </p:nvPr>
        </p:nvSpPr>
        <p:spPr/>
        <p:txBody>
          <a:bodyPr>
            <a:normAutofit lnSpcReduction="10000"/>
          </a:bodyPr>
          <a:lstStyle/>
          <a:p>
            <a:r>
              <a:rPr lang="en-GB" sz="2400" dirty="0"/>
              <a:t>The ___________ in England and Wales has developed gradually over time. Law has been developed in a number of different ways, and the methods of developing law are known as ________________ of law. Historically, the most important sources were ____________ and </a:t>
            </a:r>
            <a:r>
              <a:rPr lang="hr-HR" sz="2400" dirty="0" err="1" smtClean="0"/>
              <a:t>judicial</a:t>
            </a:r>
            <a:r>
              <a:rPr lang="hr-HR" sz="2400" dirty="0" smtClean="0"/>
              <a:t> </a:t>
            </a:r>
            <a:r>
              <a:rPr lang="en-GB" sz="2400" dirty="0" smtClean="0"/>
              <a:t>decisions</a:t>
            </a:r>
            <a:r>
              <a:rPr lang="hr-HR" sz="2400" dirty="0" smtClean="0"/>
              <a:t>.</a:t>
            </a:r>
            <a:r>
              <a:rPr lang="en-GB" sz="2400" dirty="0" smtClean="0"/>
              <a:t> </a:t>
            </a:r>
            <a:r>
              <a:rPr lang="en-GB" sz="2400" dirty="0"/>
              <a:t>Parliament became more powerful in the eighteenth and nineteenth centuries, with __________ of Parliament becoming the main source of new laws, although ____________ decisions were, and are, still important. During the twentieth century, _____________ law and judicial decisions continued to be the main sources of law, but increasingly two new sources of law became important: _______________ legislation and European legislation. Together, all these sources of law have combined to create the present day legal system.</a:t>
            </a:r>
            <a:endParaRPr lang="hr-HR" sz="2400" dirty="0"/>
          </a:p>
          <a:p>
            <a:r>
              <a:rPr lang="en-GB" dirty="0"/>
              <a:t> </a:t>
            </a:r>
            <a:endParaRPr lang="hr-HR" dirty="0"/>
          </a:p>
          <a:p>
            <a:endParaRPr lang="en-US" dirty="0"/>
          </a:p>
        </p:txBody>
      </p:sp>
    </p:spTree>
    <p:extLst>
      <p:ext uri="{BB962C8B-B14F-4D97-AF65-F5344CB8AC3E}">
        <p14:creationId xmlns:p14="http://schemas.microsoft.com/office/powerpoint/2010/main" val="379611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Provide terms to match the following definitions</a:t>
            </a:r>
            <a:endParaRPr lang="en-US" dirty="0"/>
          </a:p>
        </p:txBody>
      </p:sp>
      <p:sp>
        <p:nvSpPr>
          <p:cNvPr id="3" name="Content Placeholder 2"/>
          <p:cNvSpPr>
            <a:spLocks noGrp="1"/>
          </p:cNvSpPr>
          <p:nvPr>
            <p:ph idx="1"/>
          </p:nvPr>
        </p:nvSpPr>
        <p:spPr/>
        <p:txBody>
          <a:bodyPr/>
          <a:lstStyle/>
          <a:p>
            <a:r>
              <a:rPr lang="en-GB" dirty="0"/>
              <a:t>1. Payment made to a court to release an arrested person: </a:t>
            </a:r>
            <a:r>
              <a:rPr lang="en-GB" dirty="0" smtClean="0"/>
              <a:t>_____________</a:t>
            </a:r>
            <a:endParaRPr lang="hr-HR" dirty="0"/>
          </a:p>
          <a:p>
            <a:r>
              <a:rPr lang="en-GB" dirty="0"/>
              <a:t>2. A special right </a:t>
            </a:r>
            <a:r>
              <a:rPr lang="en-GB" dirty="0" smtClean="0"/>
              <a:t>_________________</a:t>
            </a:r>
            <a:endParaRPr lang="hr-HR" dirty="0"/>
          </a:p>
          <a:p>
            <a:r>
              <a:rPr lang="en-GB" dirty="0"/>
              <a:t>3. A common tradition or usage so long established that it has the force and validity of law: __________ </a:t>
            </a:r>
            <a:endParaRPr lang="hr-HR" dirty="0"/>
          </a:p>
          <a:p>
            <a:r>
              <a:rPr lang="en-GB" dirty="0"/>
              <a:t>4. A collection of laws: </a:t>
            </a:r>
            <a:r>
              <a:rPr lang="en-GB" dirty="0" smtClean="0"/>
              <a:t>_________________</a:t>
            </a:r>
            <a:endParaRPr lang="hr-HR" dirty="0"/>
          </a:p>
          <a:p>
            <a:r>
              <a:rPr lang="en-GB" dirty="0"/>
              <a:t>5. To make or pass laws: </a:t>
            </a:r>
            <a:r>
              <a:rPr lang="en-GB" dirty="0" smtClean="0"/>
              <a:t>_______________</a:t>
            </a:r>
            <a:endParaRPr lang="hr-HR" dirty="0"/>
          </a:p>
          <a:p>
            <a:endParaRPr lang="en-US" dirty="0"/>
          </a:p>
        </p:txBody>
      </p:sp>
    </p:spTree>
    <p:extLst>
      <p:ext uri="{BB962C8B-B14F-4D97-AF65-F5344CB8AC3E}">
        <p14:creationId xmlns:p14="http://schemas.microsoft.com/office/powerpoint/2010/main" val="30531137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Translate into Croatian:</a:t>
            </a:r>
            <a:r>
              <a:rPr lang="hr-HR" dirty="0"/>
              <a:t/>
            </a:r>
            <a:br>
              <a:rPr lang="hr-HR" dirty="0"/>
            </a:br>
            <a:endParaRPr lang="en-US" dirty="0"/>
          </a:p>
        </p:txBody>
      </p:sp>
      <p:sp>
        <p:nvSpPr>
          <p:cNvPr id="3" name="Content Placeholder 2"/>
          <p:cNvSpPr>
            <a:spLocks noGrp="1"/>
          </p:cNvSpPr>
          <p:nvPr>
            <p:ph idx="1"/>
          </p:nvPr>
        </p:nvSpPr>
        <p:spPr/>
        <p:txBody>
          <a:bodyPr>
            <a:normAutofit/>
          </a:bodyPr>
          <a:lstStyle/>
          <a:p>
            <a:r>
              <a:rPr lang="en-GB" sz="3600" dirty="0"/>
              <a:t>Six hundred years after the collapse of the </a:t>
            </a:r>
            <a:r>
              <a:rPr lang="en-GB" sz="3600" dirty="0" smtClean="0"/>
              <a:t>Wester</a:t>
            </a:r>
            <a:r>
              <a:rPr lang="hr-HR" sz="3600" dirty="0" smtClean="0"/>
              <a:t>n</a:t>
            </a:r>
            <a:r>
              <a:rPr lang="en-GB" sz="3600" dirty="0" smtClean="0"/>
              <a:t> </a:t>
            </a:r>
            <a:r>
              <a:rPr lang="en-GB" sz="3600" dirty="0"/>
              <a:t>Roman Empire, the scholarly study of Roman law revived, starting in Bologna, the first university in </a:t>
            </a:r>
            <a:r>
              <a:rPr lang="en-GB" sz="3600" dirty="0" smtClean="0"/>
              <a:t>Wester</a:t>
            </a:r>
            <a:r>
              <a:rPr lang="hr-HR" sz="3600" dirty="0" smtClean="0"/>
              <a:t>n</a:t>
            </a:r>
            <a:r>
              <a:rPr lang="en-GB" sz="3600" dirty="0" smtClean="0"/>
              <a:t> </a:t>
            </a:r>
            <a:r>
              <a:rPr lang="en-GB" sz="3600" dirty="0"/>
              <a:t>Europe (c. 1088 AD). The universities taught law students Justinian’s civil law, which together with canon law provided the basis for </a:t>
            </a:r>
            <a:r>
              <a:rPr lang="en-GB" sz="3600" i="1" dirty="0" err="1"/>
              <a:t>ius</a:t>
            </a:r>
            <a:r>
              <a:rPr lang="en-GB" sz="3600" i="1" dirty="0"/>
              <a:t> commune</a:t>
            </a:r>
            <a:r>
              <a:rPr lang="en-GB" sz="3600" dirty="0"/>
              <a:t>, the common law of continental Europe.</a:t>
            </a:r>
            <a:endParaRPr lang="hr-HR" sz="3600" dirty="0"/>
          </a:p>
          <a:p>
            <a:endParaRPr lang="en-US" sz="3600" dirty="0"/>
          </a:p>
        </p:txBody>
      </p:sp>
    </p:spTree>
    <p:extLst>
      <p:ext uri="{BB962C8B-B14F-4D97-AF65-F5344CB8AC3E}">
        <p14:creationId xmlns:p14="http://schemas.microsoft.com/office/powerpoint/2010/main" val="3741808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smtClean="0"/>
              <a:t>Answer </a:t>
            </a:r>
            <a:r>
              <a:rPr lang="en-GB" b="1" i="1" dirty="0"/>
              <a:t>the following questions:</a:t>
            </a:r>
            <a:r>
              <a:rPr lang="hr-HR" dirty="0"/>
              <a:t/>
            </a:r>
            <a:br>
              <a:rPr lang="hr-HR" dirty="0"/>
            </a:br>
            <a:endParaRPr lang="en-US" dirty="0"/>
          </a:p>
        </p:txBody>
      </p:sp>
      <p:sp>
        <p:nvSpPr>
          <p:cNvPr id="3" name="Content Placeholder 2"/>
          <p:cNvSpPr>
            <a:spLocks noGrp="1"/>
          </p:cNvSpPr>
          <p:nvPr>
            <p:ph idx="1"/>
          </p:nvPr>
        </p:nvSpPr>
        <p:spPr/>
        <p:txBody>
          <a:bodyPr/>
          <a:lstStyle/>
          <a:p>
            <a:pPr lvl="0" fontAlgn="base"/>
            <a:endParaRPr lang="hr-HR" dirty="0"/>
          </a:p>
          <a:p>
            <a:pPr lvl="0" fontAlgn="base"/>
            <a:r>
              <a:rPr lang="en-GB" dirty="0"/>
              <a:t>What is a source of law?</a:t>
            </a:r>
            <a:endParaRPr lang="hr-HR" dirty="0"/>
          </a:p>
          <a:p>
            <a:pPr lvl="0" fontAlgn="base"/>
            <a:r>
              <a:rPr lang="en-GB" dirty="0"/>
              <a:t>What are the major sources of law?</a:t>
            </a:r>
            <a:endParaRPr lang="hr-HR" dirty="0"/>
          </a:p>
          <a:p>
            <a:pPr lvl="0" fontAlgn="base"/>
            <a:r>
              <a:rPr lang="en-GB" dirty="0"/>
              <a:t>How would you define case law?</a:t>
            </a:r>
            <a:endParaRPr lang="hr-HR" dirty="0"/>
          </a:p>
          <a:p>
            <a:pPr lvl="0" fontAlgn="base"/>
            <a:r>
              <a:rPr lang="en-GB" dirty="0"/>
              <a:t>How can we define a precedent?</a:t>
            </a:r>
            <a:endParaRPr lang="hr-HR" dirty="0"/>
          </a:p>
          <a:p>
            <a:pPr lvl="0" fontAlgn="base"/>
            <a:r>
              <a:rPr lang="en-GB" dirty="0"/>
              <a:t>Which type of legal reasoning is deductive: civil law or common law?</a:t>
            </a:r>
            <a:endParaRPr lang="hr-HR" dirty="0"/>
          </a:p>
          <a:p>
            <a:pPr lvl="0" fontAlgn="base"/>
            <a:r>
              <a:rPr lang="en-GB" dirty="0"/>
              <a:t>Which type of legal reasoning is inductive: civil law or common law?</a:t>
            </a:r>
            <a:endParaRPr lang="hr-HR" dirty="0"/>
          </a:p>
          <a:p>
            <a:pPr lvl="0" fontAlgn="base"/>
            <a:r>
              <a:rPr lang="en-GB" dirty="0"/>
              <a:t>Why have civil law and common law systems come closer together recently?</a:t>
            </a:r>
            <a:endParaRPr lang="hr-HR" dirty="0"/>
          </a:p>
          <a:p>
            <a:pPr lvl="0" fontAlgn="base"/>
            <a:r>
              <a:rPr lang="en-GB" dirty="0"/>
              <a:t>What is the impact of international law on national legal systems?</a:t>
            </a:r>
            <a:endParaRPr lang="hr-HR" dirty="0"/>
          </a:p>
          <a:p>
            <a:endParaRPr lang="en-US" dirty="0"/>
          </a:p>
        </p:txBody>
      </p:sp>
    </p:spTree>
    <p:extLst>
      <p:ext uri="{BB962C8B-B14F-4D97-AF65-F5344CB8AC3E}">
        <p14:creationId xmlns:p14="http://schemas.microsoft.com/office/powerpoint/2010/main" val="1701842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Answer </a:t>
            </a:r>
            <a:r>
              <a:rPr lang="en-GB" dirty="0"/>
              <a:t>the following questions</a:t>
            </a:r>
            <a:endParaRPr lang="en-US" dirty="0"/>
          </a:p>
        </p:txBody>
      </p:sp>
      <p:sp>
        <p:nvSpPr>
          <p:cNvPr id="3" name="Content Placeholder 2"/>
          <p:cNvSpPr>
            <a:spLocks noGrp="1"/>
          </p:cNvSpPr>
          <p:nvPr>
            <p:ph idx="1"/>
          </p:nvPr>
        </p:nvSpPr>
        <p:spPr/>
        <p:txBody>
          <a:bodyPr/>
          <a:lstStyle/>
          <a:p>
            <a:pPr lvl="0" fontAlgn="base"/>
            <a:r>
              <a:rPr lang="hr-HR" dirty="0" smtClean="0"/>
              <a:t>1. </a:t>
            </a:r>
            <a:r>
              <a:rPr lang="en-GB" dirty="0" smtClean="0"/>
              <a:t>What </a:t>
            </a:r>
            <a:r>
              <a:rPr lang="en-GB" dirty="0"/>
              <a:t>are languages for specific purposes?</a:t>
            </a:r>
            <a:endParaRPr lang="hr-HR" dirty="0"/>
          </a:p>
          <a:p>
            <a:pPr lvl="0" fontAlgn="base"/>
            <a:r>
              <a:rPr lang="hr-HR" dirty="0" smtClean="0"/>
              <a:t>2. </a:t>
            </a:r>
            <a:r>
              <a:rPr lang="en-GB" dirty="0" smtClean="0"/>
              <a:t>What </a:t>
            </a:r>
            <a:r>
              <a:rPr lang="en-GB" dirty="0"/>
              <a:t>are the special characteristics of legal English?</a:t>
            </a:r>
            <a:endParaRPr lang="hr-HR" dirty="0"/>
          </a:p>
          <a:p>
            <a:pPr lvl="0" fontAlgn="base"/>
            <a:r>
              <a:rPr lang="hr-HR" dirty="0" smtClean="0"/>
              <a:t>3. </a:t>
            </a:r>
            <a:r>
              <a:rPr lang="en-GB" dirty="0" smtClean="0"/>
              <a:t>What </a:t>
            </a:r>
            <a:r>
              <a:rPr lang="en-GB" dirty="0"/>
              <a:t>are the syntactic features of legal English?</a:t>
            </a:r>
            <a:endParaRPr lang="hr-HR" dirty="0"/>
          </a:p>
          <a:p>
            <a:pPr lvl="0" fontAlgn="base"/>
            <a:r>
              <a:rPr lang="hr-HR" dirty="0" smtClean="0"/>
              <a:t>4. </a:t>
            </a:r>
            <a:r>
              <a:rPr lang="en-GB" dirty="0" smtClean="0"/>
              <a:t>What </a:t>
            </a:r>
            <a:r>
              <a:rPr lang="en-GB" dirty="0"/>
              <a:t>is the meaning of “shall” in legal texts?</a:t>
            </a:r>
            <a:endParaRPr lang="hr-HR" dirty="0"/>
          </a:p>
          <a:p>
            <a:pPr lvl="0" fontAlgn="base"/>
            <a:r>
              <a:rPr lang="hr-HR" dirty="0" smtClean="0"/>
              <a:t>5. </a:t>
            </a:r>
            <a:r>
              <a:rPr lang="en-GB" dirty="0" smtClean="0"/>
              <a:t>Which </a:t>
            </a:r>
            <a:r>
              <a:rPr lang="en-GB" dirty="0"/>
              <a:t>languages exerted a strong influence on English</a:t>
            </a:r>
            <a:r>
              <a:rPr lang="en-GB" dirty="0" smtClean="0"/>
              <a:t>?</a:t>
            </a:r>
            <a:endParaRPr lang="hr-HR" dirty="0" smtClean="0"/>
          </a:p>
          <a:p>
            <a:pPr lvl="0" fontAlgn="base"/>
            <a:r>
              <a:rPr lang="hr-HR" dirty="0" smtClean="0"/>
              <a:t>6. </a:t>
            </a:r>
            <a:r>
              <a:rPr lang="hr-HR" dirty="0" err="1" smtClean="0"/>
              <a:t>What</a:t>
            </a:r>
            <a:r>
              <a:rPr lang="hr-HR" dirty="0" smtClean="0"/>
              <a:t> are </a:t>
            </a:r>
            <a:r>
              <a:rPr lang="hr-HR" dirty="0" err="1" smtClean="0"/>
              <a:t>the</a:t>
            </a:r>
            <a:r>
              <a:rPr lang="hr-HR" dirty="0" smtClean="0"/>
              <a:t> </a:t>
            </a:r>
            <a:r>
              <a:rPr lang="hr-HR" dirty="0" err="1" smtClean="0"/>
              <a:t>main</a:t>
            </a:r>
            <a:r>
              <a:rPr lang="hr-HR" dirty="0" smtClean="0"/>
              <a:t> </a:t>
            </a:r>
            <a:r>
              <a:rPr lang="hr-HR" dirty="0" err="1" smtClean="0"/>
              <a:t>periods</a:t>
            </a:r>
            <a:r>
              <a:rPr lang="hr-HR" dirty="0" smtClean="0"/>
              <a:t> </a:t>
            </a:r>
            <a:r>
              <a:rPr lang="hr-HR" dirty="0" err="1" smtClean="0"/>
              <a:t>in</a:t>
            </a:r>
            <a:r>
              <a:rPr lang="hr-HR" dirty="0" smtClean="0"/>
              <a:t> </a:t>
            </a:r>
            <a:r>
              <a:rPr lang="hr-HR" dirty="0" err="1" smtClean="0"/>
              <a:t>the</a:t>
            </a:r>
            <a:r>
              <a:rPr lang="hr-HR" dirty="0" smtClean="0"/>
              <a:t> </a:t>
            </a:r>
            <a:r>
              <a:rPr lang="hr-HR" dirty="0" err="1" smtClean="0"/>
              <a:t>history</a:t>
            </a:r>
            <a:r>
              <a:rPr lang="hr-HR" dirty="0" smtClean="0"/>
              <a:t> </a:t>
            </a:r>
            <a:r>
              <a:rPr lang="hr-HR" dirty="0" err="1" smtClean="0"/>
              <a:t>of</a:t>
            </a:r>
            <a:r>
              <a:rPr lang="hr-HR" dirty="0" smtClean="0"/>
              <a:t> English?</a:t>
            </a:r>
            <a:endParaRPr lang="hr-HR" dirty="0"/>
          </a:p>
          <a:p>
            <a:endParaRPr lang="en-US" dirty="0"/>
          </a:p>
        </p:txBody>
      </p:sp>
    </p:spTree>
    <p:extLst>
      <p:ext uri="{BB962C8B-B14F-4D97-AF65-F5344CB8AC3E}">
        <p14:creationId xmlns:p14="http://schemas.microsoft.com/office/powerpoint/2010/main" val="7912815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Answer the following questions</a:t>
            </a:r>
            <a:endParaRPr lang="en-US" dirty="0"/>
          </a:p>
        </p:txBody>
      </p:sp>
      <p:sp>
        <p:nvSpPr>
          <p:cNvPr id="3" name="Content Placeholder 2"/>
          <p:cNvSpPr>
            <a:spLocks noGrp="1"/>
          </p:cNvSpPr>
          <p:nvPr>
            <p:ph idx="1"/>
          </p:nvPr>
        </p:nvSpPr>
        <p:spPr/>
        <p:txBody>
          <a:bodyPr/>
          <a:lstStyle/>
          <a:p>
            <a:pPr lvl="0" fontAlgn="base"/>
            <a:endParaRPr lang="hr-HR" dirty="0"/>
          </a:p>
          <a:p>
            <a:pPr lvl="0" fontAlgn="base"/>
            <a:r>
              <a:rPr lang="en-GB" dirty="0"/>
              <a:t>What are the most important religious legal traditions today?</a:t>
            </a:r>
            <a:endParaRPr lang="hr-HR" dirty="0"/>
          </a:p>
          <a:p>
            <a:pPr lvl="0" fontAlgn="base"/>
            <a:r>
              <a:rPr lang="en-GB" dirty="0"/>
              <a:t>What is the longest, continuously operating legal system in the Western world?</a:t>
            </a:r>
            <a:endParaRPr lang="hr-HR" dirty="0"/>
          </a:p>
          <a:p>
            <a:pPr lvl="0" fontAlgn="base"/>
            <a:r>
              <a:rPr lang="en-GB" dirty="0"/>
              <a:t>What is one of the hallmarks of Western legality regarding law and religion?</a:t>
            </a:r>
            <a:endParaRPr lang="hr-HR" dirty="0"/>
          </a:p>
          <a:p>
            <a:pPr lvl="0" fontAlgn="base"/>
            <a:r>
              <a:rPr lang="en-GB" dirty="0"/>
              <a:t>Which religious legal traditions have been adopted as state law?</a:t>
            </a:r>
            <a:endParaRPr lang="hr-HR" dirty="0"/>
          </a:p>
          <a:p>
            <a:pPr lvl="0" fontAlgn="base"/>
            <a:r>
              <a:rPr lang="en-GB" dirty="0"/>
              <a:t>Why is Islamic law considered to be immutable?</a:t>
            </a:r>
            <a:endParaRPr lang="hr-HR" dirty="0"/>
          </a:p>
          <a:p>
            <a:pPr lvl="0" fontAlgn="base"/>
            <a:r>
              <a:rPr lang="en-GB" dirty="0"/>
              <a:t>What is the customary Hindu law based on?</a:t>
            </a:r>
            <a:endParaRPr lang="hr-HR" dirty="0"/>
          </a:p>
          <a:p>
            <a:pPr lvl="0" fontAlgn="base"/>
            <a:r>
              <a:rPr lang="en-GB" dirty="0"/>
              <a:t>What are the two theories of Chinese law?</a:t>
            </a:r>
            <a:endParaRPr lang="hr-HR" dirty="0"/>
          </a:p>
          <a:p>
            <a:endParaRPr lang="en-US" dirty="0"/>
          </a:p>
        </p:txBody>
      </p:sp>
    </p:spTree>
    <p:extLst>
      <p:ext uri="{BB962C8B-B14F-4D97-AF65-F5344CB8AC3E}">
        <p14:creationId xmlns:p14="http://schemas.microsoft.com/office/powerpoint/2010/main" val="32686644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smtClean="0"/>
              <a:t>Fill </a:t>
            </a:r>
            <a:r>
              <a:rPr lang="en-GB" sz="3600" dirty="0"/>
              <a:t>in the missing words: binding, codes, commercial, common, courts, procedure, scholarly, statutes</a:t>
            </a:r>
            <a:r>
              <a:rPr lang="hr-HR" sz="3600" dirty="0"/>
              <a:t/>
            </a:r>
            <a:br>
              <a:rPr lang="hr-HR" sz="3600" dirty="0"/>
            </a:br>
            <a:endParaRPr lang="en-US" sz="3600" dirty="0"/>
          </a:p>
        </p:txBody>
      </p:sp>
      <p:sp>
        <p:nvSpPr>
          <p:cNvPr id="3" name="Content Placeholder 2"/>
          <p:cNvSpPr>
            <a:spLocks noGrp="1"/>
          </p:cNvSpPr>
          <p:nvPr>
            <p:ph idx="1"/>
          </p:nvPr>
        </p:nvSpPr>
        <p:spPr/>
        <p:txBody>
          <a:bodyPr/>
          <a:lstStyle/>
          <a:p>
            <a:r>
              <a:rPr lang="en-GB" dirty="0"/>
              <a:t>In civil law systems the main branches of the law are embodied in written _________, which try to be comprehensive and clear. There are codes of criminal law, of criminal ____________, of private law, of __________________ law, and perhaps others. The codes are meant to contain the main principles of each branch of the law. Other _______________ fill in the details. Along with codes and supplementary statutes, _______________ writing, often by university professors, has an important place in civil law systems. Scholars explain and comment on the codes, statutes and decisions of _____________.</a:t>
            </a:r>
            <a:endParaRPr lang="hr-HR" dirty="0"/>
          </a:p>
          <a:p>
            <a:r>
              <a:rPr lang="en-GB" dirty="0"/>
              <a:t>The same elements are to be found in ________________law systems, but in a different order of importance. Some common systems have codes, but most do not. The statutes are all on a level. The decisions of judges of the higher courts are _______________, and much of the law is left to the courts to develop. The opinions of individual judges have the prestige that in civil law systems attaches to the opinions of scholars.</a:t>
            </a:r>
            <a:endParaRPr lang="hr-HR" dirty="0"/>
          </a:p>
          <a:p>
            <a:endParaRPr lang="en-US" dirty="0"/>
          </a:p>
        </p:txBody>
      </p:sp>
    </p:spTree>
    <p:extLst>
      <p:ext uri="{BB962C8B-B14F-4D97-AF65-F5344CB8AC3E}">
        <p14:creationId xmlns:p14="http://schemas.microsoft.com/office/powerpoint/2010/main" val="7192629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Supply </a:t>
            </a:r>
            <a:r>
              <a:rPr lang="en-GB" dirty="0"/>
              <a:t>the appropriate terms for the following definitions</a:t>
            </a:r>
            <a:endParaRPr lang="en-US" dirty="0"/>
          </a:p>
        </p:txBody>
      </p:sp>
      <p:sp>
        <p:nvSpPr>
          <p:cNvPr id="3" name="Content Placeholder 2"/>
          <p:cNvSpPr>
            <a:spLocks noGrp="1"/>
          </p:cNvSpPr>
          <p:nvPr>
            <p:ph idx="1"/>
          </p:nvPr>
        </p:nvSpPr>
        <p:spPr/>
        <p:txBody>
          <a:bodyPr/>
          <a:lstStyle/>
          <a:p>
            <a:r>
              <a:rPr lang="en-GB" dirty="0"/>
              <a:t>1. The document containing the fundamental rules and principles that prescribes the nature, functions, and limits of a government and the rights of citizens</a:t>
            </a:r>
            <a:r>
              <a:rPr lang="en-GB" dirty="0" smtClean="0"/>
              <a:t>______________</a:t>
            </a:r>
            <a:endParaRPr lang="hr-HR" dirty="0"/>
          </a:p>
          <a:p>
            <a:r>
              <a:rPr lang="en-GB" dirty="0"/>
              <a:t>2. The body of law set out in judicial decisions, as distinct from statute law </a:t>
            </a:r>
            <a:r>
              <a:rPr lang="en-GB" dirty="0" smtClean="0"/>
              <a:t>___________</a:t>
            </a:r>
            <a:endParaRPr lang="hr-HR" dirty="0"/>
          </a:p>
          <a:p>
            <a:r>
              <a:rPr lang="en-GB" dirty="0"/>
              <a:t>3. Decisions of judges to be followed in later, similar cases </a:t>
            </a:r>
            <a:r>
              <a:rPr lang="en-GB" dirty="0" smtClean="0"/>
              <a:t>______________</a:t>
            </a:r>
            <a:endParaRPr lang="hr-HR" dirty="0"/>
          </a:p>
          <a:p>
            <a:r>
              <a:rPr lang="en-GB" dirty="0"/>
              <a:t>4. An established written law, especially an Act of Parliament </a:t>
            </a:r>
            <a:r>
              <a:rPr lang="en-GB" dirty="0" smtClean="0"/>
              <a:t>________________</a:t>
            </a:r>
            <a:endParaRPr lang="hr-HR" dirty="0"/>
          </a:p>
          <a:p>
            <a:r>
              <a:rPr lang="en-GB" dirty="0"/>
              <a:t>5. The act of bringing together various Acts of Parliament which deal </a:t>
            </a:r>
            <a:r>
              <a:rPr lang="en-GB" dirty="0" smtClean="0"/>
              <a:t>with</a:t>
            </a:r>
            <a:r>
              <a:rPr lang="hr-HR" dirty="0" smtClean="0"/>
              <a:t> </a:t>
            </a:r>
            <a:r>
              <a:rPr lang="en-GB" dirty="0" smtClean="0"/>
              <a:t>one </a:t>
            </a:r>
            <a:r>
              <a:rPr lang="en-GB" dirty="0"/>
              <a:t>subject into a single Act</a:t>
            </a:r>
            <a:r>
              <a:rPr lang="en-GB" dirty="0" smtClean="0"/>
              <a:t>_________________.</a:t>
            </a:r>
            <a:endParaRPr lang="hr-HR" dirty="0"/>
          </a:p>
          <a:p>
            <a:endParaRPr lang="en-US" dirty="0"/>
          </a:p>
        </p:txBody>
      </p:sp>
    </p:spTree>
    <p:extLst>
      <p:ext uri="{BB962C8B-B14F-4D97-AF65-F5344CB8AC3E}">
        <p14:creationId xmlns:p14="http://schemas.microsoft.com/office/powerpoint/2010/main" val="27172038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Translate into Croatian:</a:t>
            </a:r>
            <a:r>
              <a:rPr lang="hr-HR" dirty="0"/>
              <a:t/>
            </a:r>
            <a:br>
              <a:rPr lang="hr-HR" dirty="0"/>
            </a:br>
            <a:endParaRPr lang="en-US" dirty="0"/>
          </a:p>
        </p:txBody>
      </p:sp>
      <p:sp>
        <p:nvSpPr>
          <p:cNvPr id="3" name="Content Placeholder 2"/>
          <p:cNvSpPr>
            <a:spLocks noGrp="1"/>
          </p:cNvSpPr>
          <p:nvPr>
            <p:ph idx="1"/>
          </p:nvPr>
        </p:nvSpPr>
        <p:spPr/>
        <p:txBody>
          <a:bodyPr>
            <a:normAutofit/>
          </a:bodyPr>
          <a:lstStyle/>
          <a:p>
            <a:r>
              <a:rPr lang="en-GB" sz="3600" dirty="0"/>
              <a:t>Each state has its own legal system. The structure and characteristics of these systems are highly variable. Some legal systems are organized </a:t>
            </a:r>
            <a:r>
              <a:rPr lang="hr-HR" sz="3600" dirty="0" smtClean="0"/>
              <a:t>on</a:t>
            </a:r>
            <a:r>
              <a:rPr lang="en-GB" sz="3600" dirty="0" smtClean="0"/>
              <a:t> </a:t>
            </a:r>
            <a:r>
              <a:rPr lang="en-GB" sz="3600" dirty="0"/>
              <a:t>the basis of a written constitution, some have constitutional systems not resulting from a single written text, and some do not have an explicit constitutional framework.</a:t>
            </a:r>
            <a:endParaRPr lang="hr-HR" sz="3600" dirty="0"/>
          </a:p>
          <a:p>
            <a:endParaRPr lang="en-US" sz="3600" dirty="0"/>
          </a:p>
        </p:txBody>
      </p:sp>
    </p:spTree>
    <p:extLst>
      <p:ext uri="{BB962C8B-B14F-4D97-AF65-F5344CB8AC3E}">
        <p14:creationId xmlns:p14="http://schemas.microsoft.com/office/powerpoint/2010/main" val="23693150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Answer the following questions</a:t>
            </a:r>
            <a:endParaRPr lang="en-US" dirty="0"/>
          </a:p>
        </p:txBody>
      </p:sp>
      <p:sp>
        <p:nvSpPr>
          <p:cNvPr id="3" name="Content Placeholder 2"/>
          <p:cNvSpPr>
            <a:spLocks noGrp="1"/>
          </p:cNvSpPr>
          <p:nvPr>
            <p:ph idx="1"/>
          </p:nvPr>
        </p:nvSpPr>
        <p:spPr/>
        <p:txBody>
          <a:bodyPr/>
          <a:lstStyle/>
          <a:p>
            <a:r>
              <a:rPr lang="hr-HR" dirty="0" smtClean="0"/>
              <a:t>1</a:t>
            </a:r>
            <a:r>
              <a:rPr lang="en-GB" dirty="0" smtClean="0"/>
              <a:t>. </a:t>
            </a:r>
            <a:r>
              <a:rPr lang="en-GB" dirty="0"/>
              <a:t>What are the three branches of government?</a:t>
            </a:r>
            <a:endParaRPr lang="hr-HR" dirty="0"/>
          </a:p>
          <a:p>
            <a:r>
              <a:rPr lang="en-GB" dirty="0"/>
              <a:t>2. What is the highest legislative institution in most legal systems?</a:t>
            </a:r>
            <a:endParaRPr lang="hr-HR" dirty="0"/>
          </a:p>
          <a:p>
            <a:r>
              <a:rPr lang="en-GB" dirty="0"/>
              <a:t>3. What are the functions of Parliament?</a:t>
            </a:r>
            <a:endParaRPr lang="hr-HR" dirty="0"/>
          </a:p>
          <a:p>
            <a:r>
              <a:rPr lang="en-GB" dirty="0"/>
              <a:t>3. What are the functions of the executive branch?</a:t>
            </a:r>
            <a:endParaRPr lang="hr-HR" dirty="0"/>
          </a:p>
          <a:p>
            <a:r>
              <a:rPr lang="en-GB" dirty="0"/>
              <a:t>4. What is the main function of the judicial branch?</a:t>
            </a:r>
            <a:endParaRPr lang="hr-HR" dirty="0"/>
          </a:p>
          <a:p>
            <a:r>
              <a:rPr lang="en-GB" dirty="0"/>
              <a:t>5. What is the main purpose of the separation of powers?</a:t>
            </a:r>
            <a:endParaRPr lang="hr-HR" dirty="0"/>
          </a:p>
          <a:p>
            <a:endParaRPr lang="en-US" dirty="0"/>
          </a:p>
        </p:txBody>
      </p:sp>
    </p:spTree>
    <p:extLst>
      <p:ext uri="{BB962C8B-B14F-4D97-AF65-F5344CB8AC3E}">
        <p14:creationId xmlns:p14="http://schemas.microsoft.com/office/powerpoint/2010/main" val="34949327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a:t>Fill in the missing words: disputes, enforces, executive, govern, judicial, legislative, legislature, separation</a:t>
            </a:r>
            <a:r>
              <a:rPr lang="hr-HR" sz="3600" dirty="0"/>
              <a:t/>
            </a:r>
            <a:br>
              <a:rPr lang="hr-HR" sz="3600" dirty="0"/>
            </a:br>
            <a:endParaRPr lang="en-US" sz="3600" dirty="0"/>
          </a:p>
        </p:txBody>
      </p:sp>
      <p:sp>
        <p:nvSpPr>
          <p:cNvPr id="3" name="Content Placeholder 2"/>
          <p:cNvSpPr>
            <a:spLocks noGrp="1"/>
          </p:cNvSpPr>
          <p:nvPr>
            <p:ph idx="1"/>
          </p:nvPr>
        </p:nvSpPr>
        <p:spPr/>
        <p:txBody>
          <a:bodyPr/>
          <a:lstStyle/>
          <a:p>
            <a:r>
              <a:rPr lang="en-GB" sz="2400" dirty="0"/>
              <a:t>The state has three main functions: _______________, _______________ and ______________. The _________________makes laws; the executive _________________ the laws and governs the country; the judges decide ________________ that come before them and in doing so interpret the law and apply it to the facts of the case. Two ideas underlie the ____________of powers. The first is that, to avoid too much concentration of power, the same people should not legislate, _________and judge. Each of the state should be independent of the others. But if each branch is independent of the others, the danger is that they will each go their own way and abuse their powers. To avoid this, each branch should be kept in check by the others.</a:t>
            </a:r>
            <a:endParaRPr lang="hr-HR" sz="2400" dirty="0"/>
          </a:p>
          <a:p>
            <a:endParaRPr lang="en-US" dirty="0"/>
          </a:p>
        </p:txBody>
      </p:sp>
    </p:spTree>
    <p:extLst>
      <p:ext uri="{BB962C8B-B14F-4D97-AF65-F5344CB8AC3E}">
        <p14:creationId xmlns:p14="http://schemas.microsoft.com/office/powerpoint/2010/main" val="42759367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Provide </a:t>
            </a:r>
            <a:r>
              <a:rPr lang="en-GB" dirty="0"/>
              <a:t>the terms for the following definitions:</a:t>
            </a:r>
            <a:endParaRPr lang="en-US" dirty="0"/>
          </a:p>
        </p:txBody>
      </p:sp>
      <p:sp>
        <p:nvSpPr>
          <p:cNvPr id="3" name="Content Placeholder 2"/>
          <p:cNvSpPr>
            <a:spLocks noGrp="1"/>
          </p:cNvSpPr>
          <p:nvPr>
            <p:ph idx="1"/>
          </p:nvPr>
        </p:nvSpPr>
        <p:spPr/>
        <p:txBody>
          <a:bodyPr/>
          <a:lstStyle/>
          <a:p>
            <a:r>
              <a:rPr lang="hr-HR" dirty="0" smtClean="0"/>
              <a:t>1</a:t>
            </a:r>
            <a:r>
              <a:rPr lang="en-GB" dirty="0" smtClean="0"/>
              <a:t>. </a:t>
            </a:r>
            <a:r>
              <a:rPr lang="en-GB" dirty="0"/>
              <a:t>The branch that directly governs the country</a:t>
            </a:r>
            <a:r>
              <a:rPr lang="en-GB" dirty="0" smtClean="0"/>
              <a:t>:_________________</a:t>
            </a:r>
            <a:endParaRPr lang="hr-HR" dirty="0"/>
          </a:p>
          <a:p>
            <a:r>
              <a:rPr lang="en-GB" dirty="0"/>
              <a:t>2. A body of ministers consisting mostly of heads of chief government departments: </a:t>
            </a:r>
            <a:r>
              <a:rPr lang="en-GB" dirty="0" smtClean="0"/>
              <a:t>________________</a:t>
            </a:r>
            <a:endParaRPr lang="hr-HR" dirty="0"/>
          </a:p>
          <a:p>
            <a:r>
              <a:rPr lang="en-GB" dirty="0"/>
              <a:t>3. A complaint to a superior court of an alleged injustice created by an inferior court: ____________ </a:t>
            </a:r>
            <a:r>
              <a:rPr lang="en-GB" dirty="0" smtClean="0"/>
              <a:t>.</a:t>
            </a:r>
            <a:endParaRPr lang="hr-HR" dirty="0"/>
          </a:p>
          <a:p>
            <a:r>
              <a:rPr lang="en-GB" dirty="0"/>
              <a:t>4. A system of mechanisms by which each of the branches of government limits the powers of the other: </a:t>
            </a:r>
            <a:r>
              <a:rPr lang="en-GB" dirty="0" smtClean="0"/>
              <a:t>_____________________.</a:t>
            </a:r>
            <a:endParaRPr lang="hr-HR" dirty="0"/>
          </a:p>
          <a:p>
            <a:r>
              <a:rPr lang="en-GB" dirty="0"/>
              <a:t>5.  The head of government: </a:t>
            </a:r>
            <a:r>
              <a:rPr lang="en-GB" dirty="0" smtClean="0"/>
              <a:t>_______________.</a:t>
            </a:r>
            <a:endParaRPr lang="hr-HR" dirty="0"/>
          </a:p>
          <a:p>
            <a:endParaRPr lang="en-US" dirty="0"/>
          </a:p>
        </p:txBody>
      </p:sp>
    </p:spTree>
    <p:extLst>
      <p:ext uri="{BB962C8B-B14F-4D97-AF65-F5344CB8AC3E}">
        <p14:creationId xmlns:p14="http://schemas.microsoft.com/office/powerpoint/2010/main" val="39954375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Translate into Croatian:</a:t>
            </a:r>
            <a:endParaRPr lang="en-US" dirty="0"/>
          </a:p>
        </p:txBody>
      </p:sp>
      <p:sp>
        <p:nvSpPr>
          <p:cNvPr id="3" name="Content Placeholder 2"/>
          <p:cNvSpPr>
            <a:spLocks noGrp="1"/>
          </p:cNvSpPr>
          <p:nvPr>
            <p:ph idx="1"/>
          </p:nvPr>
        </p:nvSpPr>
        <p:spPr/>
        <p:txBody>
          <a:bodyPr/>
          <a:lstStyle/>
          <a:p>
            <a:r>
              <a:rPr lang="en-GB" sz="3600" dirty="0"/>
              <a:t>Even though the powers may seem to be distinct and perfectly separate, in most systems they overlap. This is often intentional in order to facilitate or expedite certain procedures. In some countries, the courts can abrogate provisions of law or invalidate decisions made by the executive branch if they are in conflict with the constitution or other laws.</a:t>
            </a:r>
            <a:endParaRPr lang="hr-HR" sz="3600" dirty="0"/>
          </a:p>
          <a:p>
            <a:endParaRPr lang="en-US" dirty="0"/>
          </a:p>
        </p:txBody>
      </p:sp>
    </p:spTree>
    <p:extLst>
      <p:ext uri="{BB962C8B-B14F-4D97-AF65-F5344CB8AC3E}">
        <p14:creationId xmlns:p14="http://schemas.microsoft.com/office/powerpoint/2010/main" val="3845580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2</a:t>
            </a:r>
            <a:r>
              <a:rPr lang="en-GB" sz="4000" dirty="0"/>
              <a:t>. Fill in the missing words: ambiguous, clarity, complexity, guidelines, lay, legal, Plain, specialised </a:t>
            </a:r>
            <a:endParaRPr lang="en-US" sz="4000" dirty="0"/>
          </a:p>
        </p:txBody>
      </p:sp>
      <p:sp>
        <p:nvSpPr>
          <p:cNvPr id="3" name="Content Placeholder 2"/>
          <p:cNvSpPr>
            <a:spLocks noGrp="1"/>
          </p:cNvSpPr>
          <p:nvPr>
            <p:ph idx="1"/>
          </p:nvPr>
        </p:nvSpPr>
        <p:spPr/>
        <p:txBody>
          <a:bodyPr/>
          <a:lstStyle/>
          <a:p>
            <a:r>
              <a:rPr lang="en-GB" sz="2400" dirty="0"/>
              <a:t>There are a number of movements and campaigns that argue for ­­­__________ and accessibility in legal language. Collectively, this can be called the ___________ English approach. Advocates for Plain English are concerned not just with __________ language, but with any _________________or professional language which is not easy for lay people to understand. Making written language comprehensible is important and plain language ___________________ can help improve readers’ understanding of texts. Trying to avoid syntactic _______________, ______________words and unhelpful nominalisations are all important in making language more accessible to a _____________ reader.</a:t>
            </a:r>
            <a:endParaRPr lang="hr-HR" sz="2400" dirty="0"/>
          </a:p>
          <a:p>
            <a:endParaRPr lang="en-US" dirty="0"/>
          </a:p>
        </p:txBody>
      </p:sp>
    </p:spTree>
    <p:extLst>
      <p:ext uri="{BB962C8B-B14F-4D97-AF65-F5344CB8AC3E}">
        <p14:creationId xmlns:p14="http://schemas.microsoft.com/office/powerpoint/2010/main" val="1981508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3. </a:t>
            </a:r>
            <a:r>
              <a:rPr lang="hr-HR" dirty="0" smtClean="0"/>
              <a:t/>
            </a:r>
            <a:br>
              <a:rPr lang="hr-HR" dirty="0" smtClean="0"/>
            </a:br>
            <a:r>
              <a:rPr lang="hr-HR" dirty="0"/>
              <a:t/>
            </a:r>
            <a:br>
              <a:rPr lang="hr-HR" dirty="0"/>
            </a:br>
            <a:r>
              <a:rPr lang="en-GB" sz="4000" dirty="0" smtClean="0"/>
              <a:t>Provide </a:t>
            </a:r>
            <a:r>
              <a:rPr lang="en-GB" sz="4000" dirty="0"/>
              <a:t>the appropriate English legal term for the following definitions: </a:t>
            </a:r>
            <a:r>
              <a:rPr lang="hr-HR" sz="4000" dirty="0"/>
              <a:t/>
            </a:r>
            <a:br>
              <a:rPr lang="hr-HR" sz="4000" dirty="0"/>
            </a:br>
            <a:endParaRPr lang="en-US" sz="4000" dirty="0"/>
          </a:p>
        </p:txBody>
      </p:sp>
      <p:sp>
        <p:nvSpPr>
          <p:cNvPr id="3" name="Content Placeholder 2"/>
          <p:cNvSpPr>
            <a:spLocks noGrp="1"/>
          </p:cNvSpPr>
          <p:nvPr>
            <p:ph idx="1"/>
          </p:nvPr>
        </p:nvSpPr>
        <p:spPr/>
        <p:txBody>
          <a:bodyPr/>
          <a:lstStyle/>
          <a:p>
            <a:pPr fontAlgn="base"/>
            <a:r>
              <a:rPr lang="en-GB" dirty="0"/>
              <a:t>1. A sequence of words that usually occur together: </a:t>
            </a:r>
            <a:r>
              <a:rPr lang="hr-HR" dirty="0" smtClean="0"/>
              <a:t>______________</a:t>
            </a:r>
            <a:endParaRPr lang="hr-HR" dirty="0"/>
          </a:p>
          <a:p>
            <a:pPr fontAlgn="base"/>
            <a:r>
              <a:rPr lang="en-GB" dirty="0"/>
              <a:t>2. Two synonymous words that occur together: </a:t>
            </a:r>
            <a:r>
              <a:rPr lang="hr-HR" dirty="0" smtClean="0"/>
              <a:t>____________________</a:t>
            </a:r>
            <a:endParaRPr lang="hr-HR" dirty="0"/>
          </a:p>
          <a:p>
            <a:pPr fontAlgn="base"/>
            <a:r>
              <a:rPr lang="en-GB" dirty="0"/>
              <a:t>3. A type of verb that is used to indicate modality: likelihood, ability, permission and </a:t>
            </a:r>
            <a:r>
              <a:rPr lang="en-GB" dirty="0" smtClean="0"/>
              <a:t>obligation</a:t>
            </a:r>
            <a:r>
              <a:rPr lang="hr-HR" dirty="0" smtClean="0"/>
              <a:t>_________</a:t>
            </a:r>
            <a:endParaRPr lang="hr-HR" dirty="0"/>
          </a:p>
          <a:p>
            <a:pPr fontAlgn="base"/>
            <a:r>
              <a:rPr lang="en-GB" dirty="0"/>
              <a:t>4. A word that has the same meaning as another word: </a:t>
            </a:r>
            <a:r>
              <a:rPr lang="hr-HR" dirty="0" smtClean="0"/>
              <a:t>______________</a:t>
            </a:r>
            <a:endParaRPr lang="hr-HR" dirty="0"/>
          </a:p>
          <a:p>
            <a:pPr fontAlgn="base"/>
            <a:r>
              <a:rPr lang="en-GB" dirty="0"/>
              <a:t>5. The identification, analysis and </a:t>
            </a:r>
            <a:r>
              <a:rPr lang="en-GB" dirty="0" smtClean="0"/>
              <a:t>description </a:t>
            </a:r>
            <a:r>
              <a:rPr lang="en-GB" dirty="0"/>
              <a:t>of the structure of sentences: </a:t>
            </a:r>
            <a:r>
              <a:rPr lang="hr-HR" dirty="0" smtClean="0"/>
              <a:t>______________</a:t>
            </a:r>
            <a:endParaRPr lang="hr-HR" dirty="0"/>
          </a:p>
          <a:p>
            <a:endParaRPr lang="en-US" dirty="0"/>
          </a:p>
        </p:txBody>
      </p:sp>
    </p:spTree>
    <p:extLst>
      <p:ext uri="{BB962C8B-B14F-4D97-AF65-F5344CB8AC3E}">
        <p14:creationId xmlns:p14="http://schemas.microsoft.com/office/powerpoint/2010/main" val="9148914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4. Translate into Croatian:</a:t>
            </a:r>
            <a:r>
              <a:rPr lang="hr-HR" dirty="0"/>
              <a:t/>
            </a:r>
            <a:br>
              <a:rPr lang="hr-HR" dirty="0"/>
            </a:br>
            <a:endParaRPr lang="en-US" dirty="0"/>
          </a:p>
        </p:txBody>
      </p:sp>
      <p:sp>
        <p:nvSpPr>
          <p:cNvPr id="3" name="Content Placeholder 2"/>
          <p:cNvSpPr>
            <a:spLocks noGrp="1"/>
          </p:cNvSpPr>
          <p:nvPr>
            <p:ph idx="1"/>
          </p:nvPr>
        </p:nvSpPr>
        <p:spPr/>
        <p:txBody>
          <a:bodyPr>
            <a:normAutofit/>
          </a:bodyPr>
          <a:lstStyle/>
          <a:p>
            <a:r>
              <a:rPr lang="en-GB" sz="3600" dirty="0"/>
              <a:t>Legal language is a language for specific purposes. Although it is based on ordinary language, it has a number of special characteristics. Moreover, legal language differs from other languages for specific purposes in many respects.</a:t>
            </a:r>
            <a:endParaRPr lang="hr-HR" sz="3600" dirty="0"/>
          </a:p>
          <a:p>
            <a:endParaRPr lang="en-US" sz="3600" dirty="0"/>
          </a:p>
        </p:txBody>
      </p:sp>
    </p:spTree>
    <p:extLst>
      <p:ext uri="{BB962C8B-B14F-4D97-AF65-F5344CB8AC3E}">
        <p14:creationId xmlns:p14="http://schemas.microsoft.com/office/powerpoint/2010/main" val="1884991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1. Answer the following questions: </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1. How can we define law?</a:t>
            </a:r>
            <a:endParaRPr lang="hr-HR" dirty="0"/>
          </a:p>
          <a:p>
            <a:r>
              <a:rPr lang="en-GB" dirty="0"/>
              <a:t>2. What are the main functions of law? </a:t>
            </a:r>
            <a:endParaRPr lang="hr-HR" dirty="0"/>
          </a:p>
          <a:p>
            <a:r>
              <a:rPr lang="en-GB" dirty="0"/>
              <a:t>3. What is the purpose of law?</a:t>
            </a:r>
            <a:endParaRPr lang="hr-HR" dirty="0"/>
          </a:p>
          <a:p>
            <a:r>
              <a:rPr lang="en-GB" dirty="0"/>
              <a:t>4. What does the United Kingdom consist of?</a:t>
            </a:r>
            <a:endParaRPr lang="hr-HR" dirty="0"/>
          </a:p>
          <a:p>
            <a:r>
              <a:rPr lang="en-GB" dirty="0"/>
              <a:t>5. Is there a single legal system in the United Kingdom?</a:t>
            </a:r>
            <a:endParaRPr lang="hr-HR" dirty="0"/>
          </a:p>
          <a:p>
            <a:endParaRPr lang="en-US" dirty="0"/>
          </a:p>
        </p:txBody>
      </p:sp>
    </p:spTree>
    <p:extLst>
      <p:ext uri="{BB962C8B-B14F-4D97-AF65-F5344CB8AC3E}">
        <p14:creationId xmlns:p14="http://schemas.microsoft.com/office/powerpoint/2010/main" val="245045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9327" y="394977"/>
            <a:ext cx="10058400" cy="1450757"/>
          </a:xfrm>
        </p:spPr>
        <p:txBody>
          <a:bodyPr>
            <a:normAutofit fontScale="90000"/>
          </a:bodyPr>
          <a:lstStyle/>
          <a:p>
            <a:r>
              <a:rPr lang="en-GB" dirty="0"/>
              <a:t>2. </a:t>
            </a:r>
            <a:r>
              <a:rPr lang="en-GB" sz="4000" dirty="0"/>
              <a:t>Fill in the missing words: communication, decisions, exerts, legislation, linguists, profession, rules, social </a:t>
            </a:r>
            <a:endParaRPr lang="en-US" sz="4000" dirty="0"/>
          </a:p>
        </p:txBody>
      </p:sp>
      <p:sp>
        <p:nvSpPr>
          <p:cNvPr id="3" name="Content Placeholder 2"/>
          <p:cNvSpPr>
            <a:spLocks noGrp="1"/>
          </p:cNvSpPr>
          <p:nvPr>
            <p:ph idx="1"/>
          </p:nvPr>
        </p:nvSpPr>
        <p:spPr/>
        <p:txBody>
          <a:bodyPr/>
          <a:lstStyle/>
          <a:p>
            <a:r>
              <a:rPr lang="en-GB" sz="2800" dirty="0"/>
              <a:t>While the law can be defined in a number of ways, fundamentally it is a system of _________ with authority and force behind them. It is ultimately a ‘formal mechanism of _________ control’. Law most obviously connects with language in that it takes form and ____________ control through language; _______________,  judicial ____________ and regulations all depend on language for their realisation and ____________________ In short, ‘Law is a _________________ of words’. It is, therefore, not surprising that ______________ should be interested in law and all its linguistic manifestations.</a:t>
            </a:r>
            <a:endParaRPr lang="hr-HR" sz="2800" dirty="0"/>
          </a:p>
          <a:p>
            <a:endParaRPr lang="en-US" dirty="0"/>
          </a:p>
        </p:txBody>
      </p:sp>
    </p:spTree>
    <p:extLst>
      <p:ext uri="{BB962C8B-B14F-4D97-AF65-F5344CB8AC3E}">
        <p14:creationId xmlns:p14="http://schemas.microsoft.com/office/powerpoint/2010/main" val="1456407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3. </a:t>
            </a:r>
            <a:r>
              <a:rPr lang="en-GB" sz="4000" dirty="0"/>
              <a:t>Provide the terms for the following definitions: </a:t>
            </a:r>
            <a:r>
              <a:rPr lang="hr-HR" sz="4000" dirty="0"/>
              <a:t/>
            </a:r>
            <a:br>
              <a:rPr lang="hr-HR" sz="4000" dirty="0"/>
            </a:br>
            <a:endParaRPr lang="en-US" sz="4000" dirty="0"/>
          </a:p>
        </p:txBody>
      </p:sp>
      <p:sp>
        <p:nvSpPr>
          <p:cNvPr id="3" name="Content Placeholder 2"/>
          <p:cNvSpPr>
            <a:spLocks noGrp="1"/>
          </p:cNvSpPr>
          <p:nvPr>
            <p:ph idx="1"/>
          </p:nvPr>
        </p:nvSpPr>
        <p:spPr/>
        <p:txBody>
          <a:bodyPr/>
          <a:lstStyle/>
          <a:p>
            <a:r>
              <a:rPr lang="en-GB" dirty="0"/>
              <a:t>1. A punishment for an act which goes against what is generally accepted behaviour: </a:t>
            </a:r>
            <a:r>
              <a:rPr lang="hr-HR" dirty="0" smtClean="0"/>
              <a:t>________</a:t>
            </a:r>
            <a:endParaRPr lang="hr-HR" dirty="0"/>
          </a:p>
          <a:p>
            <a:r>
              <a:rPr lang="en-GB" dirty="0"/>
              <a:t>2. An invasion of a right or a breach of duty; a failure to obey the law: </a:t>
            </a:r>
            <a:r>
              <a:rPr lang="hr-HR" dirty="0" smtClean="0"/>
              <a:t>____________</a:t>
            </a:r>
            <a:endParaRPr lang="hr-HR" dirty="0"/>
          </a:p>
          <a:p>
            <a:r>
              <a:rPr lang="en-GB" dirty="0"/>
              <a:t>3. Compulsion, force, duress: </a:t>
            </a:r>
            <a:r>
              <a:rPr lang="hr-HR" dirty="0" smtClean="0"/>
              <a:t>_____________</a:t>
            </a:r>
            <a:endParaRPr lang="hr-HR" dirty="0"/>
          </a:p>
          <a:p>
            <a:r>
              <a:rPr lang="en-GB" dirty="0"/>
              <a:t>4. A disagreement or argument between parties: </a:t>
            </a:r>
            <a:r>
              <a:rPr lang="hr-HR" dirty="0" smtClean="0"/>
              <a:t>________________</a:t>
            </a:r>
            <a:endParaRPr lang="hr-HR" dirty="0"/>
          </a:p>
          <a:p>
            <a:r>
              <a:rPr lang="en-GB" dirty="0"/>
              <a:t>5. General agreement: </a:t>
            </a:r>
            <a:r>
              <a:rPr lang="hr-HR" dirty="0" smtClean="0"/>
              <a:t>________________</a:t>
            </a:r>
            <a:endParaRPr lang="hr-HR" dirty="0"/>
          </a:p>
          <a:p>
            <a:r>
              <a:rPr lang="en-GB" dirty="0"/>
              <a:t>6. The place in which a case is being heard</a:t>
            </a:r>
            <a:r>
              <a:rPr lang="en-GB" dirty="0" smtClean="0"/>
              <a:t>:</a:t>
            </a:r>
            <a:r>
              <a:rPr lang="hr-HR" dirty="0" smtClean="0"/>
              <a:t> </a:t>
            </a:r>
            <a:r>
              <a:rPr lang="hr-HR" dirty="0" smtClean="0"/>
              <a:t>_________________</a:t>
            </a:r>
            <a:endParaRPr lang="hr-HR" dirty="0"/>
          </a:p>
        </p:txBody>
      </p:sp>
    </p:spTree>
    <p:extLst>
      <p:ext uri="{BB962C8B-B14F-4D97-AF65-F5344CB8AC3E}">
        <p14:creationId xmlns:p14="http://schemas.microsoft.com/office/powerpoint/2010/main" val="7555835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Translate </a:t>
            </a:r>
            <a:r>
              <a:rPr lang="en-GB" dirty="0"/>
              <a:t>into Croatian:</a:t>
            </a:r>
            <a:endParaRPr lang="en-US" dirty="0"/>
          </a:p>
        </p:txBody>
      </p:sp>
      <p:sp>
        <p:nvSpPr>
          <p:cNvPr id="3" name="Content Placeholder 2"/>
          <p:cNvSpPr>
            <a:spLocks noGrp="1"/>
          </p:cNvSpPr>
          <p:nvPr>
            <p:ph idx="1"/>
          </p:nvPr>
        </p:nvSpPr>
        <p:spPr/>
        <p:txBody>
          <a:bodyPr>
            <a:normAutofit/>
          </a:bodyPr>
          <a:lstStyle/>
          <a:p>
            <a:r>
              <a:rPr lang="en-GB" sz="3200" dirty="0"/>
              <a:t>Societies govern themselves by rules of different types, written and unwritten. Without these codes of acceptable behaviour, there would be no society, no order, only </a:t>
            </a:r>
            <a:r>
              <a:rPr lang="hr-HR" sz="3200" dirty="0" smtClean="0"/>
              <a:t>c</a:t>
            </a:r>
            <a:r>
              <a:rPr lang="en-GB" sz="3200" dirty="0" err="1" smtClean="0"/>
              <a:t>haos</a:t>
            </a:r>
            <a:r>
              <a:rPr lang="en-GB" sz="3200" dirty="0" smtClean="0"/>
              <a:t> </a:t>
            </a:r>
            <a:r>
              <a:rPr lang="en-GB" sz="3200" dirty="0"/>
              <a:t>and anarchy. We conduct our lives according to learned or agreed rules of conduct.</a:t>
            </a:r>
            <a:endParaRPr lang="hr-HR" sz="3200" dirty="0"/>
          </a:p>
          <a:p>
            <a:endParaRPr lang="en-US" sz="3200" dirty="0"/>
          </a:p>
        </p:txBody>
      </p:sp>
    </p:spTree>
    <p:extLst>
      <p:ext uri="{BB962C8B-B14F-4D97-AF65-F5344CB8AC3E}">
        <p14:creationId xmlns:p14="http://schemas.microsoft.com/office/powerpoint/2010/main" val="1740861447"/>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78</TotalTime>
  <Words>2388</Words>
  <Application>Microsoft Office PowerPoint</Application>
  <PresentationFormat>Widescreen</PresentationFormat>
  <Paragraphs>131</Paragraphs>
  <Slides>27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Calibri</vt:lpstr>
      <vt:lpstr>Calibri Light</vt:lpstr>
      <vt:lpstr>Retrospect</vt:lpstr>
      <vt:lpstr>English for lawyers I</vt:lpstr>
      <vt:lpstr>Answer the following questions</vt:lpstr>
      <vt:lpstr>2. Fill in the missing words: ambiguous, clarity, complexity, guidelines, lay, legal, Plain, specialised </vt:lpstr>
      <vt:lpstr>3.   Provide the appropriate English legal term for the following definitions:  </vt:lpstr>
      <vt:lpstr>4. Translate into Croatian: </vt:lpstr>
      <vt:lpstr>1. Answer the following questions:  </vt:lpstr>
      <vt:lpstr>2. Fill in the missing words: communication, decisions, exerts, legislation, linguists, profession, rules, social </vt:lpstr>
      <vt:lpstr>3. Provide the terms for the following definitions:  </vt:lpstr>
      <vt:lpstr>Translate into Croatian:</vt:lpstr>
      <vt:lpstr>1. Answer the following questions: </vt:lpstr>
      <vt:lpstr>Fill in the missing words: burglary, Criminal, defendant, guilty, prosecute, prosecution, State, victim </vt:lpstr>
      <vt:lpstr>Fill in the missing words: </vt:lpstr>
      <vt:lpstr> Translate into Croatian:</vt:lpstr>
      <vt:lpstr>Answer the following questions:</vt:lpstr>
      <vt:lpstr>Answer the following questions:</vt:lpstr>
      <vt:lpstr>      Fill in the missing words: Acts, custom, delegated, judicial, law, sources, statute </vt:lpstr>
      <vt:lpstr>Provide terms to match the following definitions</vt:lpstr>
      <vt:lpstr>Translate into Croatian: </vt:lpstr>
      <vt:lpstr>Answer the following questions: </vt:lpstr>
      <vt:lpstr>Answer the following questions</vt:lpstr>
      <vt:lpstr>Fill in the missing words: binding, codes, commercial, common, courts, procedure, scholarly, statutes </vt:lpstr>
      <vt:lpstr>Supply the appropriate terms for the following definitions</vt:lpstr>
      <vt:lpstr>Translate into Croatian: </vt:lpstr>
      <vt:lpstr>Answer the following questions</vt:lpstr>
      <vt:lpstr>Fill in the missing words: disputes, enforces, executive, govern, judicial, legislative, legislature, separation </vt:lpstr>
      <vt:lpstr>Provide the terms for the following definitions:</vt:lpstr>
      <vt:lpstr>Translate into Croatian: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for lawyers I</dc:title>
  <dc:creator>Admin</dc:creator>
  <cp:lastModifiedBy>Admin</cp:lastModifiedBy>
  <cp:revision>16</cp:revision>
  <dcterms:created xsi:type="dcterms:W3CDTF">2018-01-06T13:37:56Z</dcterms:created>
  <dcterms:modified xsi:type="dcterms:W3CDTF">2018-01-07T22:23:30Z</dcterms:modified>
</cp:coreProperties>
</file>