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7" r:id="rId15"/>
    <p:sldId id="269" r:id="rId16"/>
    <p:sldId id="270" r:id="rId17"/>
    <p:sldId id="271" r:id="rId18"/>
    <p:sldId id="273" r:id="rId19"/>
    <p:sldId id="272" r:id="rId20"/>
    <p:sldId id="274" r:id="rId21"/>
    <p:sldId id="275" r:id="rId22"/>
    <p:sldId id="276" r:id="rId23"/>
    <p:sldId id="278" r:id="rId24"/>
    <p:sldId id="279" r:id="rId25"/>
    <p:sldId id="280" r:id="rId26"/>
    <p:sldId id="281" r:id="rId27"/>
    <p:sldId id="282" r:id="rId28"/>
    <p:sldId id="283" r:id="rId29"/>
    <p:sldId id="285" r:id="rId30"/>
    <p:sldId id="284" r:id="rId31"/>
    <p:sldId id="286" r:id="rId32"/>
    <p:sldId id="287" r:id="rId33"/>
    <p:sldId id="288" r:id="rId34"/>
    <p:sldId id="289" r:id="rId35"/>
    <p:sldId id="290" r:id="rId36"/>
    <p:sldId id="291" r:id="rId37"/>
    <p:sldId id="292" r:id="rId38"/>
    <p:sldId id="293" r:id="rId39"/>
    <p:sldId id="294" r:id="rId40"/>
    <p:sldId id="295" r:id="rId41"/>
    <p:sldId id="296"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1/13/2019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err="1" smtClean="0"/>
              <a:t>Revision</a:t>
            </a:r>
            <a:r>
              <a:rPr lang="hr-HR" dirty="0" smtClean="0"/>
              <a:t> E1  </a:t>
            </a:r>
            <a:endParaRPr lang="en-US" dirty="0"/>
          </a:p>
        </p:txBody>
      </p:sp>
      <p:sp>
        <p:nvSpPr>
          <p:cNvPr id="3" name="Subtitle 2"/>
          <p:cNvSpPr>
            <a:spLocks noGrp="1"/>
          </p:cNvSpPr>
          <p:nvPr>
            <p:ph type="subTitle" idx="1"/>
          </p:nvPr>
        </p:nvSpPr>
        <p:spPr/>
        <p:txBody>
          <a:bodyPr/>
          <a:lstStyle/>
          <a:p>
            <a:r>
              <a:rPr lang="hr-HR" dirty="0" err="1" smtClean="0"/>
              <a:t>Part</a:t>
            </a:r>
            <a:r>
              <a:rPr lang="hr-HR" dirty="0" smtClean="0"/>
              <a:t> 2</a:t>
            </a:r>
            <a:endParaRPr lang="en-US" dirty="0"/>
          </a:p>
        </p:txBody>
      </p:sp>
    </p:spTree>
    <p:extLst>
      <p:ext uri="{BB962C8B-B14F-4D97-AF65-F5344CB8AC3E}">
        <p14:creationId xmlns:p14="http://schemas.microsoft.com/office/powerpoint/2010/main" val="4025897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hr-HR" dirty="0" err="1" smtClean="0"/>
              <a:t>An</a:t>
            </a:r>
            <a:r>
              <a:rPr lang="hr-HR" dirty="0" smtClean="0"/>
              <a:t> </a:t>
            </a:r>
            <a:r>
              <a:rPr lang="hr-HR" dirty="0" err="1" smtClean="0"/>
              <a:t>expert</a:t>
            </a:r>
            <a:r>
              <a:rPr lang="hr-HR" dirty="0" smtClean="0"/>
              <a:t> </a:t>
            </a:r>
            <a:r>
              <a:rPr lang="hr-HR" dirty="0" err="1" smtClean="0"/>
              <a:t>in</a:t>
            </a:r>
            <a:r>
              <a:rPr lang="hr-HR" dirty="0" smtClean="0"/>
              <a:t> </a:t>
            </a:r>
            <a:r>
              <a:rPr lang="hr-HR" dirty="0" err="1" smtClean="0"/>
              <a:t>law</a:t>
            </a:r>
            <a:r>
              <a:rPr lang="hr-HR" dirty="0" smtClean="0"/>
              <a:t>; a </a:t>
            </a:r>
            <a:r>
              <a:rPr lang="hr-HR" dirty="0" err="1" smtClean="0"/>
              <a:t>person</a:t>
            </a:r>
            <a:r>
              <a:rPr lang="hr-HR" dirty="0" smtClean="0"/>
              <a:t> </a:t>
            </a:r>
            <a:r>
              <a:rPr lang="hr-HR" dirty="0" err="1" smtClean="0"/>
              <a:t>versed</a:t>
            </a:r>
            <a:r>
              <a:rPr lang="hr-HR" dirty="0" smtClean="0"/>
              <a:t> </a:t>
            </a:r>
            <a:r>
              <a:rPr lang="hr-HR" dirty="0" err="1" smtClean="0"/>
              <a:t>in</a:t>
            </a:r>
            <a:r>
              <a:rPr lang="hr-HR" dirty="0" smtClean="0"/>
              <a:t> </a:t>
            </a:r>
            <a:r>
              <a:rPr lang="hr-HR" dirty="0" err="1" smtClean="0"/>
              <a:t>the</a:t>
            </a:r>
            <a:r>
              <a:rPr lang="hr-HR" dirty="0" smtClean="0"/>
              <a:t> </a:t>
            </a:r>
            <a:r>
              <a:rPr lang="hr-HR" dirty="0" err="1" smtClean="0"/>
              <a:t>science</a:t>
            </a:r>
            <a:r>
              <a:rPr lang="hr-HR" dirty="0" smtClean="0"/>
              <a:t> </a:t>
            </a:r>
            <a:r>
              <a:rPr lang="hr-HR" dirty="0" err="1" smtClean="0"/>
              <a:t>of</a:t>
            </a:r>
            <a:r>
              <a:rPr lang="hr-HR" dirty="0" smtClean="0"/>
              <a:t> </a:t>
            </a:r>
            <a:r>
              <a:rPr lang="hr-HR" dirty="0" err="1" smtClean="0"/>
              <a:t>law</a:t>
            </a:r>
            <a:r>
              <a:rPr lang="hr-HR" dirty="0" smtClean="0"/>
              <a:t>; a </a:t>
            </a:r>
            <a:r>
              <a:rPr lang="hr-HR" dirty="0" err="1" smtClean="0"/>
              <a:t>legal</a:t>
            </a:r>
            <a:r>
              <a:rPr lang="hr-HR" dirty="0" smtClean="0"/>
              <a:t> </a:t>
            </a:r>
            <a:r>
              <a:rPr lang="hr-HR" dirty="0" err="1" smtClean="0"/>
              <a:t>scholar</a:t>
            </a:r>
            <a:endParaRPr lang="hr-HR" dirty="0" smtClean="0"/>
          </a:p>
          <a:p>
            <a:r>
              <a:rPr lang="hr-HR" dirty="0" smtClean="0"/>
              <a:t>Jurist</a:t>
            </a:r>
          </a:p>
          <a:p>
            <a:r>
              <a:rPr lang="hr-HR" dirty="0" err="1" smtClean="0"/>
              <a:t>Law</a:t>
            </a:r>
            <a:r>
              <a:rPr lang="hr-HR" dirty="0" smtClean="0"/>
              <a:t> </a:t>
            </a:r>
            <a:r>
              <a:rPr lang="hr-HR" dirty="0" err="1" smtClean="0"/>
              <a:t>governing</a:t>
            </a:r>
            <a:r>
              <a:rPr lang="hr-HR" dirty="0" smtClean="0"/>
              <a:t> a </a:t>
            </a:r>
            <a:r>
              <a:rPr lang="hr-HR" dirty="0" err="1" smtClean="0"/>
              <a:t>church</a:t>
            </a:r>
            <a:endParaRPr lang="hr-HR" dirty="0" smtClean="0"/>
          </a:p>
          <a:p>
            <a:r>
              <a:rPr lang="hr-HR" dirty="0" smtClean="0"/>
              <a:t>Canon </a:t>
            </a:r>
            <a:r>
              <a:rPr lang="hr-HR" dirty="0" err="1" smtClean="0"/>
              <a:t>law</a:t>
            </a:r>
            <a:endParaRPr lang="hr-HR" dirty="0" smtClean="0"/>
          </a:p>
          <a:p>
            <a:r>
              <a:rPr lang="hr-HR" dirty="0" err="1" smtClean="0"/>
              <a:t>The</a:t>
            </a:r>
            <a:r>
              <a:rPr lang="hr-HR" dirty="0" smtClean="0"/>
              <a:t> </a:t>
            </a:r>
            <a:r>
              <a:rPr lang="hr-HR" dirty="0" err="1" smtClean="0"/>
              <a:t>right</a:t>
            </a:r>
            <a:r>
              <a:rPr lang="hr-HR" dirty="0" smtClean="0"/>
              <a:t> </a:t>
            </a:r>
            <a:r>
              <a:rPr lang="hr-HR" dirty="0" err="1" smtClean="0"/>
              <a:t>or</a:t>
            </a:r>
            <a:r>
              <a:rPr lang="hr-HR" dirty="0" smtClean="0"/>
              <a:t> power to </a:t>
            </a:r>
            <a:r>
              <a:rPr lang="hr-HR" dirty="0" err="1" smtClean="0"/>
              <a:t>administer</a:t>
            </a:r>
            <a:r>
              <a:rPr lang="hr-HR" dirty="0" smtClean="0"/>
              <a:t> </a:t>
            </a:r>
            <a:r>
              <a:rPr lang="hr-HR" dirty="0" err="1" smtClean="0"/>
              <a:t>justice</a:t>
            </a:r>
            <a:r>
              <a:rPr lang="hr-HR" dirty="0" smtClean="0"/>
              <a:t> </a:t>
            </a:r>
            <a:r>
              <a:rPr lang="hr-HR" dirty="0" err="1" smtClean="0"/>
              <a:t>and</a:t>
            </a:r>
            <a:r>
              <a:rPr lang="hr-HR" dirty="0" smtClean="0"/>
              <a:t> to </a:t>
            </a:r>
            <a:r>
              <a:rPr lang="hr-HR" dirty="0" err="1" smtClean="0"/>
              <a:t>apply</a:t>
            </a:r>
            <a:r>
              <a:rPr lang="hr-HR" dirty="0" smtClean="0"/>
              <a:t> </a:t>
            </a:r>
            <a:r>
              <a:rPr lang="hr-HR" dirty="0" err="1" smtClean="0"/>
              <a:t>laws</a:t>
            </a:r>
            <a:endParaRPr lang="hr-HR" dirty="0" smtClean="0"/>
          </a:p>
          <a:p>
            <a:r>
              <a:rPr lang="hr-HR" dirty="0" err="1" smtClean="0"/>
              <a:t>Jurisdiction</a:t>
            </a:r>
            <a:endParaRPr lang="hr-HR" dirty="0" smtClean="0"/>
          </a:p>
          <a:p>
            <a:r>
              <a:rPr lang="hr-HR" dirty="0" smtClean="0"/>
              <a:t>A </a:t>
            </a:r>
            <a:r>
              <a:rPr lang="hr-HR" dirty="0" err="1" smtClean="0"/>
              <a:t>case</a:t>
            </a:r>
            <a:r>
              <a:rPr lang="hr-HR" dirty="0" smtClean="0"/>
              <a:t> </a:t>
            </a:r>
            <a:r>
              <a:rPr lang="hr-HR" dirty="0" err="1" smtClean="0"/>
              <a:t>brought</a:t>
            </a:r>
            <a:r>
              <a:rPr lang="hr-HR" dirty="0" smtClean="0"/>
              <a:t> to </a:t>
            </a:r>
            <a:r>
              <a:rPr lang="hr-HR" dirty="0" err="1" smtClean="0"/>
              <a:t>court</a:t>
            </a:r>
            <a:r>
              <a:rPr lang="hr-HR" dirty="0" smtClean="0"/>
              <a:t> </a:t>
            </a:r>
            <a:r>
              <a:rPr lang="hr-HR" dirty="0" err="1" smtClean="0"/>
              <a:t>by</a:t>
            </a:r>
            <a:r>
              <a:rPr lang="hr-HR" dirty="0" smtClean="0"/>
              <a:t> a </a:t>
            </a:r>
            <a:r>
              <a:rPr lang="hr-HR" dirty="0" err="1" smtClean="0"/>
              <a:t>private</a:t>
            </a:r>
            <a:r>
              <a:rPr lang="hr-HR" dirty="0" smtClean="0"/>
              <a:t> </a:t>
            </a:r>
            <a:r>
              <a:rPr lang="hr-HR" dirty="0" err="1" smtClean="0"/>
              <a:t>person</a:t>
            </a:r>
            <a:r>
              <a:rPr lang="hr-HR" dirty="0" smtClean="0"/>
              <a:t>; </a:t>
            </a:r>
            <a:r>
              <a:rPr lang="hr-HR" dirty="0" err="1" smtClean="0"/>
              <a:t>an</a:t>
            </a:r>
            <a:r>
              <a:rPr lang="hr-HR" dirty="0" smtClean="0"/>
              <a:t> </a:t>
            </a:r>
            <a:r>
              <a:rPr lang="hr-HR" dirty="0" err="1" smtClean="0"/>
              <a:t>action</a:t>
            </a:r>
            <a:r>
              <a:rPr lang="hr-HR" dirty="0" smtClean="0"/>
              <a:t> </a:t>
            </a:r>
            <a:r>
              <a:rPr lang="hr-HR" dirty="0" err="1" smtClean="0"/>
              <a:t>or</a:t>
            </a:r>
            <a:r>
              <a:rPr lang="hr-HR" dirty="0" smtClean="0"/>
              <a:t> </a:t>
            </a:r>
            <a:r>
              <a:rPr lang="hr-HR" dirty="0" err="1" smtClean="0"/>
              <a:t>proceeding</a:t>
            </a:r>
            <a:r>
              <a:rPr lang="hr-HR" dirty="0" smtClean="0"/>
              <a:t> </a:t>
            </a:r>
            <a:r>
              <a:rPr lang="hr-HR" dirty="0" err="1" smtClean="0"/>
              <a:t>in</a:t>
            </a:r>
            <a:r>
              <a:rPr lang="hr-HR" dirty="0" smtClean="0"/>
              <a:t> a civil </a:t>
            </a:r>
            <a:r>
              <a:rPr lang="hr-HR" dirty="0" err="1" smtClean="0"/>
              <a:t>court</a:t>
            </a:r>
            <a:endParaRPr lang="hr-HR" dirty="0" smtClean="0"/>
          </a:p>
          <a:p>
            <a:r>
              <a:rPr lang="hr-HR" dirty="0" err="1" smtClean="0"/>
              <a:t>lawsuit</a:t>
            </a:r>
            <a:endParaRPr lang="en-US" dirty="0"/>
          </a:p>
        </p:txBody>
      </p:sp>
    </p:spTree>
    <p:extLst>
      <p:ext uri="{BB962C8B-B14F-4D97-AF65-F5344CB8AC3E}">
        <p14:creationId xmlns:p14="http://schemas.microsoft.com/office/powerpoint/2010/main" val="2606869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hr-HR" dirty="0" err="1" smtClean="0"/>
              <a:t>The</a:t>
            </a:r>
            <a:r>
              <a:rPr lang="hr-HR" dirty="0" smtClean="0"/>
              <a:t> </a:t>
            </a:r>
            <a:r>
              <a:rPr lang="hr-HR" dirty="0" err="1" smtClean="0"/>
              <a:t>process</a:t>
            </a:r>
            <a:r>
              <a:rPr lang="hr-HR" dirty="0" smtClean="0"/>
              <a:t> </a:t>
            </a:r>
            <a:r>
              <a:rPr lang="hr-HR" dirty="0" err="1" smtClean="0"/>
              <a:t>by</a:t>
            </a:r>
            <a:r>
              <a:rPr lang="hr-HR" dirty="0" smtClean="0"/>
              <a:t> </a:t>
            </a:r>
            <a:r>
              <a:rPr lang="hr-HR" dirty="0" err="1" smtClean="0"/>
              <a:t>which</a:t>
            </a:r>
            <a:r>
              <a:rPr lang="hr-HR" dirty="0" smtClean="0"/>
              <a:t> Roman </a:t>
            </a:r>
            <a:r>
              <a:rPr lang="hr-HR" dirty="0" err="1" smtClean="0"/>
              <a:t>law</a:t>
            </a:r>
            <a:r>
              <a:rPr lang="hr-HR" dirty="0" smtClean="0"/>
              <a:t> </a:t>
            </a:r>
            <a:r>
              <a:rPr lang="hr-HR" dirty="0" err="1" smtClean="0"/>
              <a:t>became</a:t>
            </a:r>
            <a:r>
              <a:rPr lang="hr-HR" dirty="0" smtClean="0"/>
              <a:t> </a:t>
            </a:r>
            <a:r>
              <a:rPr lang="hr-HR" dirty="0" err="1" smtClean="0"/>
              <a:t>the</a:t>
            </a:r>
            <a:r>
              <a:rPr lang="hr-HR" dirty="0" smtClean="0"/>
              <a:t> </a:t>
            </a:r>
            <a:r>
              <a:rPr lang="hr-HR" dirty="0" err="1" smtClean="0"/>
              <a:t>subsidiary</a:t>
            </a:r>
            <a:r>
              <a:rPr lang="hr-HR" dirty="0" smtClean="0"/>
              <a:t> </a:t>
            </a:r>
            <a:r>
              <a:rPr lang="hr-HR" dirty="0" err="1" smtClean="0"/>
              <a:t>law</a:t>
            </a:r>
            <a:r>
              <a:rPr lang="hr-HR" dirty="0" smtClean="0"/>
              <a:t> </a:t>
            </a:r>
            <a:r>
              <a:rPr lang="hr-HR" dirty="0" err="1" smtClean="0"/>
              <a:t>of</a:t>
            </a:r>
            <a:r>
              <a:rPr lang="hr-HR" dirty="0" smtClean="0"/>
              <a:t> most </a:t>
            </a:r>
            <a:r>
              <a:rPr lang="hr-HR" dirty="0" err="1" smtClean="0"/>
              <a:t>of</a:t>
            </a:r>
            <a:r>
              <a:rPr lang="hr-HR" dirty="0" smtClean="0"/>
              <a:t> Europe</a:t>
            </a:r>
          </a:p>
          <a:p>
            <a:r>
              <a:rPr lang="hr-HR" dirty="0" err="1" smtClean="0"/>
              <a:t>Reception</a:t>
            </a:r>
            <a:r>
              <a:rPr lang="hr-HR" dirty="0" smtClean="0"/>
              <a:t> </a:t>
            </a:r>
            <a:r>
              <a:rPr lang="hr-HR" dirty="0" err="1" smtClean="0"/>
              <a:t>of</a:t>
            </a:r>
            <a:r>
              <a:rPr lang="hr-HR" dirty="0" smtClean="0"/>
              <a:t> Roman </a:t>
            </a:r>
            <a:r>
              <a:rPr lang="hr-HR" dirty="0" err="1" smtClean="0"/>
              <a:t>law</a:t>
            </a:r>
            <a:endParaRPr lang="hr-HR" dirty="0" smtClean="0"/>
          </a:p>
          <a:p>
            <a:r>
              <a:rPr lang="hr-HR" dirty="0" err="1" smtClean="0"/>
              <a:t>The</a:t>
            </a:r>
            <a:r>
              <a:rPr lang="hr-HR" dirty="0" smtClean="0"/>
              <a:t> </a:t>
            </a:r>
            <a:r>
              <a:rPr lang="hr-HR" dirty="0" err="1" smtClean="0"/>
              <a:t>part</a:t>
            </a:r>
            <a:r>
              <a:rPr lang="hr-HR" dirty="0" smtClean="0"/>
              <a:t> </a:t>
            </a:r>
            <a:r>
              <a:rPr lang="hr-HR" dirty="0" err="1" smtClean="0"/>
              <a:t>of</a:t>
            </a:r>
            <a:r>
              <a:rPr lang="hr-HR" dirty="0" smtClean="0"/>
              <a:t> English </a:t>
            </a:r>
            <a:r>
              <a:rPr lang="hr-HR" dirty="0" err="1" smtClean="0"/>
              <a:t>law</a:t>
            </a:r>
            <a:r>
              <a:rPr lang="hr-HR" dirty="0" smtClean="0"/>
              <a:t> </a:t>
            </a:r>
            <a:r>
              <a:rPr lang="hr-HR" dirty="0" err="1" smtClean="0"/>
              <a:t>based</a:t>
            </a:r>
            <a:r>
              <a:rPr lang="hr-HR" dirty="0" smtClean="0"/>
              <a:t> on </a:t>
            </a:r>
            <a:r>
              <a:rPr lang="hr-HR" dirty="0" err="1" smtClean="0"/>
              <a:t>rules</a:t>
            </a:r>
            <a:r>
              <a:rPr lang="hr-HR" dirty="0" smtClean="0"/>
              <a:t> </a:t>
            </a:r>
            <a:r>
              <a:rPr lang="hr-HR" dirty="0" err="1" smtClean="0"/>
              <a:t>developed</a:t>
            </a:r>
            <a:r>
              <a:rPr lang="hr-HR" dirty="0" smtClean="0"/>
              <a:t> </a:t>
            </a:r>
            <a:r>
              <a:rPr lang="hr-HR" dirty="0" err="1" smtClean="0"/>
              <a:t>by</a:t>
            </a:r>
            <a:r>
              <a:rPr lang="hr-HR" dirty="0" smtClean="0"/>
              <a:t> </a:t>
            </a:r>
            <a:r>
              <a:rPr lang="hr-HR" dirty="0" err="1" smtClean="0"/>
              <a:t>the</a:t>
            </a:r>
            <a:r>
              <a:rPr lang="hr-HR" dirty="0" smtClean="0"/>
              <a:t> </a:t>
            </a:r>
            <a:r>
              <a:rPr lang="hr-HR" dirty="0" err="1" smtClean="0"/>
              <a:t>royal</a:t>
            </a:r>
            <a:r>
              <a:rPr lang="hr-HR" dirty="0" smtClean="0"/>
              <a:t> </a:t>
            </a:r>
            <a:r>
              <a:rPr lang="hr-HR" dirty="0" err="1" smtClean="0"/>
              <a:t>courts</a:t>
            </a:r>
            <a:r>
              <a:rPr lang="hr-HR" dirty="0" smtClean="0"/>
              <a:t> </a:t>
            </a:r>
            <a:r>
              <a:rPr lang="hr-HR" dirty="0" err="1" smtClean="0"/>
              <a:t>during</a:t>
            </a:r>
            <a:r>
              <a:rPr lang="hr-HR" dirty="0" smtClean="0"/>
              <a:t> </a:t>
            </a:r>
            <a:r>
              <a:rPr lang="hr-HR" dirty="0" err="1" smtClean="0"/>
              <a:t>the</a:t>
            </a:r>
            <a:r>
              <a:rPr lang="hr-HR" dirty="0" smtClean="0"/>
              <a:t> </a:t>
            </a:r>
            <a:r>
              <a:rPr lang="hr-HR" dirty="0" err="1" smtClean="0"/>
              <a:t>first</a:t>
            </a:r>
            <a:r>
              <a:rPr lang="hr-HR" dirty="0" smtClean="0"/>
              <a:t> </a:t>
            </a:r>
            <a:r>
              <a:rPr lang="hr-HR" dirty="0" err="1" smtClean="0"/>
              <a:t>three</a:t>
            </a:r>
            <a:r>
              <a:rPr lang="hr-HR" dirty="0" smtClean="0"/>
              <a:t> </a:t>
            </a:r>
            <a:r>
              <a:rPr lang="hr-HR" dirty="0" err="1" smtClean="0"/>
              <a:t>centuries</a:t>
            </a:r>
            <a:r>
              <a:rPr lang="hr-HR" dirty="0" smtClean="0"/>
              <a:t> </a:t>
            </a:r>
            <a:r>
              <a:rPr lang="hr-HR" dirty="0" err="1" smtClean="0"/>
              <a:t>after</a:t>
            </a:r>
            <a:r>
              <a:rPr lang="hr-HR" dirty="0" smtClean="0"/>
              <a:t> </a:t>
            </a:r>
            <a:r>
              <a:rPr lang="hr-HR" dirty="0" err="1" smtClean="0"/>
              <a:t>the</a:t>
            </a:r>
            <a:r>
              <a:rPr lang="hr-HR" dirty="0" smtClean="0"/>
              <a:t> Norman </a:t>
            </a:r>
            <a:r>
              <a:rPr lang="hr-HR" dirty="0" err="1" smtClean="0"/>
              <a:t>Conquest</a:t>
            </a:r>
            <a:r>
              <a:rPr lang="hr-HR" dirty="0" smtClean="0"/>
              <a:t> as a system </a:t>
            </a:r>
            <a:r>
              <a:rPr lang="hr-HR" dirty="0" err="1" smtClean="0"/>
              <a:t>applicable</a:t>
            </a:r>
            <a:r>
              <a:rPr lang="hr-HR" dirty="0" smtClean="0"/>
              <a:t> to </a:t>
            </a:r>
            <a:r>
              <a:rPr lang="hr-HR" dirty="0" err="1" smtClean="0"/>
              <a:t>the</a:t>
            </a:r>
            <a:r>
              <a:rPr lang="hr-HR" dirty="0" smtClean="0"/>
              <a:t> </a:t>
            </a:r>
            <a:r>
              <a:rPr lang="hr-HR" dirty="0" err="1" smtClean="0"/>
              <a:t>whole</a:t>
            </a:r>
            <a:r>
              <a:rPr lang="hr-HR" dirty="0" smtClean="0"/>
              <a:t> </a:t>
            </a:r>
            <a:r>
              <a:rPr lang="hr-HR" dirty="0" err="1" smtClean="0"/>
              <a:t>country</a:t>
            </a:r>
            <a:r>
              <a:rPr lang="hr-HR" dirty="0" smtClean="0"/>
              <a:t>, as </a:t>
            </a:r>
            <a:r>
              <a:rPr lang="hr-HR" dirty="0" err="1" smtClean="0"/>
              <a:t>opposed</a:t>
            </a:r>
            <a:r>
              <a:rPr lang="hr-HR" dirty="0" smtClean="0"/>
              <a:t> to </a:t>
            </a:r>
            <a:r>
              <a:rPr lang="hr-HR" dirty="0" err="1" smtClean="0"/>
              <a:t>local</a:t>
            </a:r>
            <a:r>
              <a:rPr lang="hr-HR" dirty="0" smtClean="0"/>
              <a:t> </a:t>
            </a:r>
            <a:r>
              <a:rPr lang="hr-HR" dirty="0" err="1" smtClean="0"/>
              <a:t>customs</a:t>
            </a:r>
            <a:endParaRPr lang="hr-HR" dirty="0" smtClean="0"/>
          </a:p>
          <a:p>
            <a:r>
              <a:rPr lang="hr-HR" dirty="0" err="1" smtClean="0"/>
              <a:t>Common</a:t>
            </a:r>
            <a:r>
              <a:rPr lang="hr-HR" dirty="0" smtClean="0"/>
              <a:t> </a:t>
            </a:r>
            <a:r>
              <a:rPr lang="hr-HR" dirty="0" err="1" smtClean="0"/>
              <a:t>law</a:t>
            </a:r>
            <a:endParaRPr lang="hr-HR" dirty="0" smtClean="0"/>
          </a:p>
          <a:p>
            <a:r>
              <a:rPr lang="hr-HR" dirty="0" smtClean="0"/>
              <a:t>A </a:t>
            </a:r>
            <a:r>
              <a:rPr lang="hr-HR" dirty="0" err="1" smtClean="0"/>
              <a:t>judgment</a:t>
            </a:r>
            <a:r>
              <a:rPr lang="hr-HR" dirty="0" smtClean="0"/>
              <a:t> </a:t>
            </a:r>
            <a:r>
              <a:rPr lang="hr-HR" dirty="0" err="1" smtClean="0"/>
              <a:t>or</a:t>
            </a:r>
            <a:r>
              <a:rPr lang="hr-HR" dirty="0" smtClean="0"/>
              <a:t> </a:t>
            </a:r>
            <a:r>
              <a:rPr lang="hr-HR" dirty="0" err="1" smtClean="0"/>
              <a:t>decision</a:t>
            </a:r>
            <a:r>
              <a:rPr lang="hr-HR" dirty="0" smtClean="0"/>
              <a:t> </a:t>
            </a:r>
            <a:r>
              <a:rPr lang="hr-HR" dirty="0" err="1" smtClean="0"/>
              <a:t>of</a:t>
            </a:r>
            <a:r>
              <a:rPr lang="hr-HR" dirty="0" smtClean="0"/>
              <a:t> </a:t>
            </a:r>
            <a:r>
              <a:rPr lang="hr-HR" dirty="0" err="1" smtClean="0"/>
              <a:t>court</a:t>
            </a:r>
            <a:r>
              <a:rPr lang="hr-HR" dirty="0" smtClean="0"/>
              <a:t> </a:t>
            </a:r>
            <a:r>
              <a:rPr lang="hr-HR" dirty="0" err="1" smtClean="0"/>
              <a:t>used</a:t>
            </a:r>
            <a:r>
              <a:rPr lang="hr-HR" dirty="0" smtClean="0"/>
              <a:t> as </a:t>
            </a:r>
            <a:r>
              <a:rPr lang="hr-HR" dirty="0" err="1" smtClean="0"/>
              <a:t>an</a:t>
            </a:r>
            <a:r>
              <a:rPr lang="hr-HR" dirty="0" smtClean="0"/>
              <a:t> </a:t>
            </a:r>
            <a:r>
              <a:rPr lang="hr-HR" dirty="0" err="1" smtClean="0"/>
              <a:t>authority</a:t>
            </a:r>
            <a:r>
              <a:rPr lang="hr-HR" dirty="0" smtClean="0"/>
              <a:t> for </a:t>
            </a:r>
            <a:r>
              <a:rPr lang="hr-HR" dirty="0" err="1" smtClean="0"/>
              <a:t>reaching</a:t>
            </a:r>
            <a:r>
              <a:rPr lang="hr-HR" dirty="0" smtClean="0"/>
              <a:t> </a:t>
            </a:r>
            <a:r>
              <a:rPr lang="hr-HR" dirty="0" err="1" smtClean="0"/>
              <a:t>the</a:t>
            </a:r>
            <a:r>
              <a:rPr lang="hr-HR" dirty="0" smtClean="0"/>
              <a:t> same </a:t>
            </a:r>
            <a:r>
              <a:rPr lang="hr-HR" dirty="0" err="1" smtClean="0"/>
              <a:t>decision</a:t>
            </a:r>
            <a:r>
              <a:rPr lang="hr-HR" dirty="0" smtClean="0"/>
              <a:t> </a:t>
            </a:r>
            <a:r>
              <a:rPr lang="hr-HR" dirty="0" err="1" smtClean="0"/>
              <a:t>in</a:t>
            </a:r>
            <a:r>
              <a:rPr lang="hr-HR" dirty="0" smtClean="0"/>
              <a:t> </a:t>
            </a:r>
            <a:r>
              <a:rPr lang="hr-HR" dirty="0" err="1" smtClean="0"/>
              <a:t>subsequent</a:t>
            </a:r>
            <a:r>
              <a:rPr lang="hr-HR" dirty="0" smtClean="0"/>
              <a:t> </a:t>
            </a:r>
            <a:r>
              <a:rPr lang="hr-HR" dirty="0" err="1" smtClean="0"/>
              <a:t>cases</a:t>
            </a:r>
            <a:endParaRPr lang="hr-HR" dirty="0" smtClean="0"/>
          </a:p>
          <a:p>
            <a:r>
              <a:rPr lang="hr-HR" dirty="0" err="1" smtClean="0"/>
              <a:t>precedent</a:t>
            </a:r>
            <a:endParaRPr lang="en-US" dirty="0"/>
          </a:p>
        </p:txBody>
      </p:sp>
    </p:spTree>
    <p:extLst>
      <p:ext uri="{BB962C8B-B14F-4D97-AF65-F5344CB8AC3E}">
        <p14:creationId xmlns:p14="http://schemas.microsoft.com/office/powerpoint/2010/main" val="45707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hr-HR" dirty="0" err="1" smtClean="0"/>
              <a:t>The</a:t>
            </a:r>
            <a:r>
              <a:rPr lang="hr-HR" dirty="0" smtClean="0"/>
              <a:t> </a:t>
            </a:r>
            <a:r>
              <a:rPr lang="hr-HR" dirty="0" err="1" smtClean="0"/>
              <a:t>principle</a:t>
            </a:r>
            <a:r>
              <a:rPr lang="hr-HR" dirty="0" smtClean="0"/>
              <a:t> </a:t>
            </a:r>
            <a:r>
              <a:rPr lang="hr-HR" dirty="0" err="1" smtClean="0"/>
              <a:t>that</a:t>
            </a:r>
            <a:r>
              <a:rPr lang="hr-HR" dirty="0" smtClean="0"/>
              <a:t> </a:t>
            </a:r>
            <a:r>
              <a:rPr lang="hr-HR" dirty="0" err="1" smtClean="0"/>
              <a:t>all</a:t>
            </a:r>
            <a:r>
              <a:rPr lang="hr-HR" dirty="0" smtClean="0"/>
              <a:t> </a:t>
            </a:r>
            <a:r>
              <a:rPr lang="hr-HR" dirty="0" err="1" smtClean="0"/>
              <a:t>persons</a:t>
            </a:r>
            <a:r>
              <a:rPr lang="hr-HR" dirty="0" smtClean="0"/>
              <a:t> are </a:t>
            </a:r>
            <a:r>
              <a:rPr lang="hr-HR" dirty="0" err="1" smtClean="0"/>
              <a:t>equal</a:t>
            </a:r>
            <a:r>
              <a:rPr lang="hr-HR" dirty="0" smtClean="0"/>
              <a:t> </a:t>
            </a:r>
            <a:r>
              <a:rPr lang="hr-HR" dirty="0" err="1" smtClean="0"/>
              <a:t>before</a:t>
            </a:r>
            <a:r>
              <a:rPr lang="hr-HR" dirty="0" smtClean="0"/>
              <a:t> </a:t>
            </a:r>
            <a:r>
              <a:rPr lang="hr-HR" dirty="0" err="1" smtClean="0"/>
              <a:t>the</a:t>
            </a:r>
            <a:r>
              <a:rPr lang="hr-HR" dirty="0" smtClean="0"/>
              <a:t> </a:t>
            </a:r>
            <a:r>
              <a:rPr lang="hr-HR" dirty="0" err="1" smtClean="0"/>
              <a:t>law</a:t>
            </a:r>
            <a:r>
              <a:rPr lang="hr-HR" dirty="0" smtClean="0"/>
              <a:t>, </a:t>
            </a:r>
            <a:r>
              <a:rPr lang="hr-HR" dirty="0" err="1" smtClean="0"/>
              <a:t>and</a:t>
            </a:r>
            <a:r>
              <a:rPr lang="hr-HR" dirty="0" smtClean="0"/>
              <a:t> </a:t>
            </a:r>
            <a:r>
              <a:rPr lang="hr-HR" dirty="0" err="1" smtClean="0"/>
              <a:t>that</a:t>
            </a:r>
            <a:r>
              <a:rPr lang="hr-HR" dirty="0" smtClean="0"/>
              <a:t> </a:t>
            </a:r>
            <a:r>
              <a:rPr lang="hr-HR" dirty="0" err="1" smtClean="0"/>
              <a:t>official</a:t>
            </a:r>
            <a:r>
              <a:rPr lang="hr-HR" dirty="0" smtClean="0"/>
              <a:t> </a:t>
            </a:r>
            <a:r>
              <a:rPr lang="hr-HR" dirty="0" err="1" smtClean="0"/>
              <a:t>position</a:t>
            </a:r>
            <a:r>
              <a:rPr lang="hr-HR" dirty="0" smtClean="0"/>
              <a:t> </a:t>
            </a:r>
            <a:r>
              <a:rPr lang="hr-HR" dirty="0" err="1" smtClean="0"/>
              <a:t>provides</a:t>
            </a:r>
            <a:r>
              <a:rPr lang="hr-HR" dirty="0" smtClean="0"/>
              <a:t> no </a:t>
            </a:r>
            <a:r>
              <a:rPr lang="hr-HR" dirty="0" err="1" smtClean="0"/>
              <a:t>authority</a:t>
            </a:r>
            <a:r>
              <a:rPr lang="hr-HR" dirty="0" smtClean="0"/>
              <a:t> to </a:t>
            </a:r>
            <a:r>
              <a:rPr lang="hr-HR" dirty="0" err="1" smtClean="0"/>
              <a:t>act</a:t>
            </a:r>
            <a:r>
              <a:rPr lang="hr-HR" dirty="0" smtClean="0"/>
              <a:t> </a:t>
            </a:r>
            <a:r>
              <a:rPr lang="hr-HR" dirty="0" err="1" smtClean="0"/>
              <a:t>contrary</a:t>
            </a:r>
            <a:r>
              <a:rPr lang="hr-HR" dirty="0" smtClean="0"/>
              <a:t> to </a:t>
            </a:r>
            <a:r>
              <a:rPr lang="hr-HR" dirty="0" err="1" smtClean="0"/>
              <a:t>law</a:t>
            </a:r>
            <a:endParaRPr lang="hr-HR" dirty="0" smtClean="0"/>
          </a:p>
          <a:p>
            <a:r>
              <a:rPr lang="hr-HR" dirty="0" err="1" smtClean="0"/>
              <a:t>Rule</a:t>
            </a:r>
            <a:r>
              <a:rPr lang="hr-HR" dirty="0" smtClean="0"/>
              <a:t> </a:t>
            </a:r>
            <a:r>
              <a:rPr lang="hr-HR" dirty="0" err="1" smtClean="0"/>
              <a:t>of</a:t>
            </a:r>
            <a:r>
              <a:rPr lang="hr-HR" dirty="0" smtClean="0"/>
              <a:t> </a:t>
            </a:r>
            <a:r>
              <a:rPr lang="hr-HR" dirty="0" err="1" smtClean="0"/>
              <a:t>law</a:t>
            </a:r>
            <a:endParaRPr lang="hr-HR" dirty="0" smtClean="0"/>
          </a:p>
          <a:p>
            <a:r>
              <a:rPr lang="hr-HR" dirty="0" smtClean="0"/>
              <a:t>A </a:t>
            </a:r>
            <a:r>
              <a:rPr lang="hr-HR" dirty="0" err="1" smtClean="0"/>
              <a:t>loss</a:t>
            </a:r>
            <a:r>
              <a:rPr lang="hr-HR" dirty="0" smtClean="0"/>
              <a:t> </a:t>
            </a:r>
            <a:r>
              <a:rPr lang="hr-HR" dirty="0" err="1" smtClean="0"/>
              <a:t>of</a:t>
            </a:r>
            <a:r>
              <a:rPr lang="hr-HR" dirty="0" smtClean="0"/>
              <a:t> </a:t>
            </a:r>
            <a:r>
              <a:rPr lang="hr-HR" dirty="0" err="1" smtClean="0"/>
              <a:t>property</a:t>
            </a:r>
            <a:r>
              <a:rPr lang="hr-HR" dirty="0" smtClean="0"/>
              <a:t> to </a:t>
            </a:r>
            <a:r>
              <a:rPr lang="hr-HR" dirty="0" err="1" smtClean="0"/>
              <a:t>penalize</a:t>
            </a:r>
            <a:r>
              <a:rPr lang="hr-HR" dirty="0" smtClean="0"/>
              <a:t> a </a:t>
            </a:r>
            <a:r>
              <a:rPr lang="hr-HR" dirty="0" err="1" smtClean="0"/>
              <a:t>failure</a:t>
            </a:r>
            <a:r>
              <a:rPr lang="hr-HR" dirty="0" smtClean="0"/>
              <a:t> to </a:t>
            </a:r>
            <a:r>
              <a:rPr lang="hr-HR" dirty="0" err="1" smtClean="0"/>
              <a:t>act</a:t>
            </a:r>
            <a:r>
              <a:rPr lang="hr-HR" dirty="0" smtClean="0"/>
              <a:t> </a:t>
            </a:r>
            <a:r>
              <a:rPr lang="hr-HR" dirty="0" err="1" smtClean="0"/>
              <a:t>in</a:t>
            </a:r>
            <a:r>
              <a:rPr lang="hr-HR" dirty="0" smtClean="0"/>
              <a:t> </a:t>
            </a:r>
            <a:r>
              <a:rPr lang="hr-HR" dirty="0" err="1" smtClean="0"/>
              <a:t>accordance</a:t>
            </a:r>
            <a:r>
              <a:rPr lang="hr-HR" dirty="0" smtClean="0"/>
              <a:t> </a:t>
            </a:r>
            <a:r>
              <a:rPr lang="hr-HR" dirty="0" err="1" smtClean="0"/>
              <a:t>with</a:t>
            </a:r>
            <a:r>
              <a:rPr lang="hr-HR" dirty="0" smtClean="0"/>
              <a:t> a </a:t>
            </a:r>
            <a:r>
              <a:rPr lang="hr-HR" dirty="0" err="1" smtClean="0"/>
              <a:t>legal</a:t>
            </a:r>
            <a:r>
              <a:rPr lang="hr-HR" dirty="0" smtClean="0"/>
              <a:t> </a:t>
            </a:r>
            <a:r>
              <a:rPr lang="hr-HR" dirty="0" err="1" smtClean="0"/>
              <a:t>requirement</a:t>
            </a:r>
            <a:endParaRPr lang="hr-HR" dirty="0" smtClean="0"/>
          </a:p>
          <a:p>
            <a:r>
              <a:rPr lang="hr-HR" dirty="0" err="1" smtClean="0"/>
              <a:t>Forfeiture</a:t>
            </a:r>
            <a:endParaRPr lang="hr-HR" dirty="0" smtClean="0"/>
          </a:p>
          <a:p>
            <a:r>
              <a:rPr lang="hr-HR" dirty="0" err="1" smtClean="0"/>
              <a:t>The</a:t>
            </a:r>
            <a:r>
              <a:rPr lang="hr-HR" dirty="0" smtClean="0"/>
              <a:t> </a:t>
            </a:r>
            <a:r>
              <a:rPr lang="hr-HR" dirty="0" err="1" smtClean="0"/>
              <a:t>criminal</a:t>
            </a:r>
            <a:r>
              <a:rPr lang="hr-HR" dirty="0" smtClean="0"/>
              <a:t> </a:t>
            </a:r>
            <a:r>
              <a:rPr lang="hr-HR" dirty="0" err="1" smtClean="0"/>
              <a:t>offence</a:t>
            </a:r>
            <a:r>
              <a:rPr lang="hr-HR" dirty="0" smtClean="0"/>
              <a:t> </a:t>
            </a:r>
            <a:r>
              <a:rPr lang="hr-HR" dirty="0" err="1" smtClean="0"/>
              <a:t>of</a:t>
            </a:r>
            <a:r>
              <a:rPr lang="hr-HR" dirty="0" smtClean="0"/>
              <a:t> </a:t>
            </a:r>
            <a:r>
              <a:rPr lang="hr-HR" dirty="0" err="1" smtClean="0"/>
              <a:t>betraying</a:t>
            </a:r>
            <a:r>
              <a:rPr lang="hr-HR" dirty="0" smtClean="0"/>
              <a:t> </a:t>
            </a:r>
            <a:r>
              <a:rPr lang="hr-HR" dirty="0" err="1" smtClean="0"/>
              <a:t>one’s</a:t>
            </a:r>
            <a:r>
              <a:rPr lang="hr-HR" dirty="0" smtClean="0"/>
              <a:t> </a:t>
            </a:r>
            <a:r>
              <a:rPr lang="hr-HR" dirty="0" err="1" smtClean="0"/>
              <a:t>country</a:t>
            </a:r>
            <a:r>
              <a:rPr lang="hr-HR" dirty="0" smtClean="0"/>
              <a:t> </a:t>
            </a:r>
            <a:r>
              <a:rPr lang="hr-HR" dirty="0" err="1" smtClean="0"/>
              <a:t>especially</a:t>
            </a:r>
            <a:r>
              <a:rPr lang="hr-HR" dirty="0" smtClean="0"/>
              <a:t> </a:t>
            </a:r>
            <a:r>
              <a:rPr lang="hr-HR" dirty="0" err="1" smtClean="0"/>
              <a:t>by</a:t>
            </a:r>
            <a:r>
              <a:rPr lang="hr-HR" dirty="0" smtClean="0"/>
              <a:t> </a:t>
            </a:r>
            <a:r>
              <a:rPr lang="hr-HR" dirty="0" err="1" smtClean="0"/>
              <a:t>attempting</a:t>
            </a:r>
            <a:r>
              <a:rPr lang="hr-HR" dirty="0" smtClean="0"/>
              <a:t> to </a:t>
            </a:r>
            <a:r>
              <a:rPr lang="hr-HR" dirty="0" err="1" smtClean="0"/>
              <a:t>overthrow</a:t>
            </a:r>
            <a:r>
              <a:rPr lang="hr-HR" dirty="0" smtClean="0"/>
              <a:t> </a:t>
            </a:r>
            <a:r>
              <a:rPr lang="hr-HR" dirty="0" err="1" smtClean="0"/>
              <a:t>the</a:t>
            </a:r>
            <a:r>
              <a:rPr lang="hr-HR" dirty="0" smtClean="0"/>
              <a:t> </a:t>
            </a:r>
            <a:r>
              <a:rPr lang="hr-HR" dirty="0" err="1" smtClean="0"/>
              <a:t>government</a:t>
            </a:r>
            <a:endParaRPr lang="hr-HR" dirty="0" smtClean="0"/>
          </a:p>
          <a:p>
            <a:r>
              <a:rPr lang="hr-HR" dirty="0" err="1" smtClean="0"/>
              <a:t>treason</a:t>
            </a:r>
            <a:endParaRPr lang="en-US" dirty="0"/>
          </a:p>
        </p:txBody>
      </p:sp>
    </p:spTree>
    <p:extLst>
      <p:ext uri="{BB962C8B-B14F-4D97-AF65-F5344CB8AC3E}">
        <p14:creationId xmlns:p14="http://schemas.microsoft.com/office/powerpoint/2010/main" val="621167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Answer the following questions:</a:t>
            </a:r>
            <a:r>
              <a:rPr lang="hr-HR" dirty="0"/>
              <a:t/>
            </a:r>
            <a:br>
              <a:rPr lang="hr-HR" dirty="0"/>
            </a:br>
            <a:r>
              <a:rPr lang="en-GB" i="1" dirty="0"/>
              <a:t> </a:t>
            </a:r>
            <a:r>
              <a:rPr lang="hr-HR" dirty="0"/>
              <a:t/>
            </a:r>
            <a:br>
              <a:rPr lang="hr-HR" dirty="0"/>
            </a:br>
            <a:endParaRPr lang="en-US" dirty="0"/>
          </a:p>
        </p:txBody>
      </p:sp>
      <p:sp>
        <p:nvSpPr>
          <p:cNvPr id="3" name="Content Placeholder 2"/>
          <p:cNvSpPr>
            <a:spLocks noGrp="1"/>
          </p:cNvSpPr>
          <p:nvPr>
            <p:ph idx="1"/>
          </p:nvPr>
        </p:nvSpPr>
        <p:spPr/>
        <p:txBody>
          <a:bodyPr>
            <a:normAutofit fontScale="92500" lnSpcReduction="20000"/>
          </a:bodyPr>
          <a:lstStyle/>
          <a:p>
            <a:pPr lvl="0" fontAlgn="base"/>
            <a:r>
              <a:rPr lang="en-GB" dirty="0"/>
              <a:t>What constitutes a legal system?</a:t>
            </a:r>
            <a:endParaRPr lang="hr-HR" dirty="0"/>
          </a:p>
          <a:p>
            <a:pPr lvl="0" fontAlgn="base"/>
            <a:r>
              <a:rPr lang="en-GB" dirty="0"/>
              <a:t>What is a source of law?</a:t>
            </a:r>
            <a:endParaRPr lang="hr-HR" dirty="0"/>
          </a:p>
          <a:p>
            <a:pPr lvl="0" fontAlgn="base"/>
            <a:r>
              <a:rPr lang="en-GB" dirty="0"/>
              <a:t>What are the major sources of law?</a:t>
            </a:r>
            <a:endParaRPr lang="hr-HR" dirty="0"/>
          </a:p>
          <a:p>
            <a:pPr lvl="0" fontAlgn="base"/>
            <a:r>
              <a:rPr lang="en-GB" dirty="0"/>
              <a:t>How would you define case law?</a:t>
            </a:r>
            <a:endParaRPr lang="hr-HR" dirty="0"/>
          </a:p>
          <a:p>
            <a:pPr lvl="0" fontAlgn="base"/>
            <a:r>
              <a:rPr lang="en-GB" dirty="0"/>
              <a:t>How can we define a precedent?</a:t>
            </a:r>
            <a:endParaRPr lang="hr-HR" dirty="0"/>
          </a:p>
          <a:p>
            <a:pPr lvl="0" fontAlgn="base"/>
            <a:r>
              <a:rPr lang="en-GB" dirty="0"/>
              <a:t>Which type of legal reasoning is deductive: civil law or common law?</a:t>
            </a:r>
            <a:endParaRPr lang="hr-HR" dirty="0"/>
          </a:p>
          <a:p>
            <a:pPr lvl="0" fontAlgn="base"/>
            <a:r>
              <a:rPr lang="en-GB" dirty="0"/>
              <a:t>Which type of legal reasoning is inductive: civil law or common law?</a:t>
            </a:r>
            <a:endParaRPr lang="hr-HR" dirty="0"/>
          </a:p>
          <a:p>
            <a:pPr lvl="0" fontAlgn="base"/>
            <a:r>
              <a:rPr lang="en-GB" dirty="0"/>
              <a:t>Why have civil law and common law systems come closer together recently?</a:t>
            </a:r>
            <a:endParaRPr lang="hr-HR" dirty="0"/>
          </a:p>
          <a:p>
            <a:pPr lvl="0" fontAlgn="base"/>
            <a:r>
              <a:rPr lang="en-GB" dirty="0"/>
              <a:t>What is the impact of international law on national legal systems?</a:t>
            </a:r>
            <a:endParaRPr lang="hr-HR" dirty="0"/>
          </a:p>
          <a:p>
            <a:r>
              <a:rPr lang="en-GB" dirty="0"/>
              <a:t/>
            </a:r>
            <a:br>
              <a:rPr lang="en-GB" dirty="0"/>
            </a:br>
            <a:endParaRPr lang="en-US" dirty="0"/>
          </a:p>
        </p:txBody>
      </p:sp>
    </p:spTree>
    <p:extLst>
      <p:ext uri="{BB962C8B-B14F-4D97-AF65-F5344CB8AC3E}">
        <p14:creationId xmlns:p14="http://schemas.microsoft.com/office/powerpoint/2010/main" val="26165422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endParaRPr lang="en-US" dirty="0"/>
          </a:p>
        </p:txBody>
      </p:sp>
      <p:sp>
        <p:nvSpPr>
          <p:cNvPr id="3" name="Content Placeholder 2"/>
          <p:cNvSpPr>
            <a:spLocks noGrp="1"/>
          </p:cNvSpPr>
          <p:nvPr>
            <p:ph idx="1"/>
          </p:nvPr>
        </p:nvSpPr>
        <p:spPr/>
        <p:txBody>
          <a:bodyPr/>
          <a:lstStyle/>
          <a:p>
            <a:pPr lvl="0" fontAlgn="base"/>
            <a:r>
              <a:rPr lang="en-GB" dirty="0"/>
              <a:t>What is needed in order to constitute custom as a source of law?</a:t>
            </a:r>
            <a:endParaRPr lang="hr-HR" dirty="0"/>
          </a:p>
          <a:p>
            <a:pPr lvl="0" fontAlgn="base"/>
            <a:r>
              <a:rPr lang="en-GB" dirty="0"/>
              <a:t>What are the most important religious legal traditions today?</a:t>
            </a:r>
            <a:endParaRPr lang="hr-HR" dirty="0"/>
          </a:p>
          <a:p>
            <a:pPr lvl="0" fontAlgn="base"/>
            <a:r>
              <a:rPr lang="en-GB" dirty="0"/>
              <a:t>What is the longest, continuously operating legal system in the Western world?</a:t>
            </a:r>
            <a:endParaRPr lang="hr-HR" dirty="0"/>
          </a:p>
          <a:p>
            <a:pPr lvl="0" fontAlgn="base"/>
            <a:r>
              <a:rPr lang="en-GB" dirty="0"/>
              <a:t>What is one of the hallmarks of Western legality regarding law and religion?</a:t>
            </a:r>
            <a:endParaRPr lang="hr-HR" dirty="0"/>
          </a:p>
          <a:p>
            <a:pPr lvl="0" fontAlgn="base"/>
            <a:r>
              <a:rPr lang="en-GB" dirty="0"/>
              <a:t>Which religious legal traditions have been adopted as state law?</a:t>
            </a:r>
            <a:endParaRPr lang="hr-HR" dirty="0"/>
          </a:p>
          <a:p>
            <a:pPr lvl="0" fontAlgn="base"/>
            <a:r>
              <a:rPr lang="en-GB" dirty="0"/>
              <a:t>Why is Islamic law considered to be immutable?</a:t>
            </a:r>
            <a:endParaRPr lang="hr-HR" dirty="0"/>
          </a:p>
          <a:p>
            <a:pPr lvl="0" fontAlgn="base"/>
            <a:r>
              <a:rPr lang="en-GB" dirty="0"/>
              <a:t>What is the customary Hindu law based on?</a:t>
            </a:r>
            <a:endParaRPr lang="hr-HR" dirty="0"/>
          </a:p>
          <a:p>
            <a:pPr lvl="0" fontAlgn="base"/>
            <a:r>
              <a:rPr lang="en-GB" dirty="0"/>
              <a:t>What are the two theories of Chinese law?</a:t>
            </a:r>
            <a:endParaRPr lang="hr-HR" dirty="0"/>
          </a:p>
          <a:p>
            <a:endParaRPr lang="en-US" dirty="0"/>
          </a:p>
        </p:txBody>
      </p:sp>
    </p:spTree>
    <p:extLst>
      <p:ext uri="{BB962C8B-B14F-4D97-AF65-F5344CB8AC3E}">
        <p14:creationId xmlns:p14="http://schemas.microsoft.com/office/powerpoint/2010/main" val="21194802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words</a:t>
            </a:r>
            <a:r>
              <a:rPr lang="hr-HR" dirty="0" smtClean="0"/>
              <a:t>:</a:t>
            </a:r>
            <a:r>
              <a:rPr lang="en-US" dirty="0" smtClean="0"/>
              <a:t> civil</a:t>
            </a:r>
            <a:r>
              <a:rPr lang="hr-HR" dirty="0" smtClean="0"/>
              <a:t>, </a:t>
            </a:r>
            <a:r>
              <a:rPr lang="en-US" dirty="0" smtClean="0"/>
              <a:t>code</a:t>
            </a:r>
            <a:r>
              <a:rPr lang="hr-HR" dirty="0" smtClean="0"/>
              <a:t>,</a:t>
            </a:r>
            <a:r>
              <a:rPr lang="en-US" dirty="0"/>
              <a:t> </a:t>
            </a:r>
            <a:r>
              <a:rPr lang="en-US" dirty="0" smtClean="0"/>
              <a:t>common</a:t>
            </a:r>
            <a:r>
              <a:rPr lang="hr-HR" dirty="0" smtClean="0"/>
              <a:t>, </a:t>
            </a:r>
            <a:r>
              <a:rPr lang="en-US" dirty="0" smtClean="0"/>
              <a:t>criminal</a:t>
            </a:r>
            <a:r>
              <a:rPr lang="hr-HR" dirty="0" smtClean="0"/>
              <a:t>,</a:t>
            </a:r>
            <a:r>
              <a:rPr lang="en-US" dirty="0"/>
              <a:t> </a:t>
            </a:r>
            <a:r>
              <a:rPr lang="en-US" dirty="0" smtClean="0"/>
              <a:t>hybrid</a:t>
            </a:r>
            <a:r>
              <a:rPr lang="hr-HR" dirty="0" smtClean="0"/>
              <a:t>, </a:t>
            </a:r>
            <a:r>
              <a:rPr lang="hr-HR" dirty="0" err="1" smtClean="0"/>
              <a:t>law</a:t>
            </a:r>
            <a:r>
              <a:rPr lang="hr-HR" dirty="0" smtClean="0"/>
              <a:t>, </a:t>
            </a:r>
            <a:r>
              <a:rPr lang="en-US" dirty="0"/>
              <a:t>sources</a:t>
            </a:r>
          </a:p>
        </p:txBody>
      </p:sp>
      <p:sp>
        <p:nvSpPr>
          <p:cNvPr id="3" name="Content Placeholder 2"/>
          <p:cNvSpPr>
            <a:spLocks noGrp="1"/>
          </p:cNvSpPr>
          <p:nvPr>
            <p:ph idx="1"/>
          </p:nvPr>
        </p:nvSpPr>
        <p:spPr/>
        <p:txBody>
          <a:bodyPr/>
          <a:lstStyle/>
          <a:p>
            <a:r>
              <a:rPr lang="en-US" dirty="0"/>
              <a:t>In </a:t>
            </a:r>
            <a:r>
              <a:rPr lang="hr-HR" dirty="0" smtClean="0"/>
              <a:t>____________</a:t>
            </a:r>
            <a:r>
              <a:rPr lang="en-US" dirty="0" smtClean="0"/>
              <a:t> </a:t>
            </a:r>
            <a:r>
              <a:rPr lang="en-US" dirty="0"/>
              <a:t>law systems, the sole </a:t>
            </a:r>
            <a:r>
              <a:rPr lang="en-US" dirty="0" smtClean="0"/>
              <a:t>source</a:t>
            </a:r>
            <a:r>
              <a:rPr lang="hr-HR" dirty="0" smtClean="0"/>
              <a:t> </a:t>
            </a:r>
            <a:r>
              <a:rPr lang="hr-HR" dirty="0" err="1" smtClean="0"/>
              <a:t>of</a:t>
            </a:r>
            <a:r>
              <a:rPr lang="hr-HR" dirty="0" smtClean="0"/>
              <a:t> ___________</a:t>
            </a:r>
            <a:r>
              <a:rPr lang="en-US" dirty="0" smtClean="0"/>
              <a:t>is </a:t>
            </a:r>
            <a:r>
              <a:rPr lang="en-US" dirty="0"/>
              <a:t>the appropriate code, such as the civil </a:t>
            </a:r>
            <a:r>
              <a:rPr lang="hr-HR" dirty="0" smtClean="0"/>
              <a:t>___________</a:t>
            </a:r>
            <a:r>
              <a:rPr lang="en-US" dirty="0" smtClean="0"/>
              <a:t> </a:t>
            </a:r>
            <a:r>
              <a:rPr lang="en-US" dirty="0"/>
              <a:t>or the </a:t>
            </a:r>
            <a:r>
              <a:rPr lang="hr-HR" dirty="0" smtClean="0"/>
              <a:t>_____________</a:t>
            </a:r>
            <a:r>
              <a:rPr lang="en-US" dirty="0" smtClean="0"/>
              <a:t> </a:t>
            </a:r>
            <a:r>
              <a:rPr lang="en-US" dirty="0"/>
              <a:t>code; whereas in </a:t>
            </a:r>
            <a:r>
              <a:rPr lang="hr-HR" dirty="0" smtClean="0"/>
              <a:t>__________________</a:t>
            </a:r>
            <a:r>
              <a:rPr lang="en-US" dirty="0" smtClean="0"/>
              <a:t> </a:t>
            </a:r>
            <a:r>
              <a:rPr lang="en-US" dirty="0"/>
              <a:t>law systems there are several </a:t>
            </a:r>
            <a:r>
              <a:rPr lang="hr-HR" dirty="0" smtClean="0"/>
              <a:t>_____________</a:t>
            </a:r>
            <a:r>
              <a:rPr lang="en-US" dirty="0" smtClean="0"/>
              <a:t> </a:t>
            </a:r>
            <a:r>
              <a:rPr lang="en-US" dirty="0"/>
              <a:t>that combine to form “the law”. Civil law systems often absorb ideas from the common </a:t>
            </a:r>
            <a:r>
              <a:rPr lang="en-US" dirty="0" smtClean="0"/>
              <a:t>law </a:t>
            </a:r>
            <a:r>
              <a:rPr lang="en-US" dirty="0"/>
              <a:t>and </a:t>
            </a:r>
            <a:r>
              <a:rPr lang="en-US" i="1" dirty="0"/>
              <a:t>vice-versa</a:t>
            </a:r>
            <a:r>
              <a:rPr lang="en-US" dirty="0"/>
              <a:t>. Scotland, for instance, has a </a:t>
            </a:r>
            <a:r>
              <a:rPr lang="hr-HR" dirty="0" smtClean="0"/>
              <a:t>___________</a:t>
            </a:r>
            <a:r>
              <a:rPr lang="en-US" dirty="0" smtClean="0"/>
              <a:t>form </a:t>
            </a:r>
            <a:r>
              <a:rPr lang="en-US" dirty="0"/>
              <a:t>of law, as does South Africa, whose law in an amalgam of common law, civil law and tribal law. </a:t>
            </a:r>
          </a:p>
        </p:txBody>
      </p:sp>
    </p:spTree>
    <p:extLst>
      <p:ext uri="{BB962C8B-B14F-4D97-AF65-F5344CB8AC3E}">
        <p14:creationId xmlns:p14="http://schemas.microsoft.com/office/powerpoint/2010/main" val="2421599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lstStyle/>
          <a:p>
            <a:r>
              <a:rPr lang="en-US" dirty="0"/>
              <a:t>In civil law systems, the sole source is the appropriate code, such as the civil code or the criminal code; whereas in common law systems there are several sources that combine to form “the law”. Civil law systems often absorb ideas from the common </a:t>
            </a:r>
            <a:r>
              <a:rPr lang="en-US" dirty="0" smtClean="0"/>
              <a:t>law </a:t>
            </a:r>
            <a:r>
              <a:rPr lang="en-US" dirty="0"/>
              <a:t>and </a:t>
            </a:r>
            <a:r>
              <a:rPr lang="en-US" i="1" dirty="0"/>
              <a:t>vice-versa</a:t>
            </a:r>
            <a:r>
              <a:rPr lang="en-US" dirty="0"/>
              <a:t>. Scotland, for instance, has a hybrid form of law, as does South Africa, whose law in an amalgam of common law, civil law and tribal law. </a:t>
            </a:r>
          </a:p>
        </p:txBody>
      </p:sp>
    </p:spTree>
    <p:extLst>
      <p:ext uri="{BB962C8B-B14F-4D97-AF65-F5344CB8AC3E}">
        <p14:creationId xmlns:p14="http://schemas.microsoft.com/office/powerpoint/2010/main" val="25885268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words</a:t>
            </a:r>
            <a:r>
              <a:rPr lang="hr-HR" dirty="0" smtClean="0"/>
              <a:t>: </a:t>
            </a:r>
            <a:r>
              <a:rPr lang="hr-HR" dirty="0" err="1" smtClean="0"/>
              <a:t>case</a:t>
            </a:r>
            <a:r>
              <a:rPr lang="hr-HR" dirty="0" smtClean="0"/>
              <a:t>, </a:t>
            </a:r>
            <a:r>
              <a:rPr lang="en-US" dirty="0" smtClean="0"/>
              <a:t>common</a:t>
            </a:r>
            <a:r>
              <a:rPr lang="hr-HR" dirty="0" smtClean="0"/>
              <a:t>,</a:t>
            </a:r>
            <a:r>
              <a:rPr lang="en-US" dirty="0"/>
              <a:t> </a:t>
            </a:r>
            <a:r>
              <a:rPr lang="en-US" dirty="0" smtClean="0"/>
              <a:t>disputes</a:t>
            </a:r>
            <a:r>
              <a:rPr lang="hr-HR" dirty="0" smtClean="0"/>
              <a:t>, </a:t>
            </a:r>
            <a:r>
              <a:rPr lang="en-US" dirty="0" smtClean="0"/>
              <a:t>Judgements</a:t>
            </a:r>
            <a:r>
              <a:rPr lang="hr-HR" dirty="0" smtClean="0"/>
              <a:t>, </a:t>
            </a:r>
            <a:r>
              <a:rPr lang="en-US" dirty="0" smtClean="0"/>
              <a:t>judges</a:t>
            </a:r>
            <a:r>
              <a:rPr lang="hr-HR" dirty="0" smtClean="0"/>
              <a:t>,</a:t>
            </a:r>
            <a:r>
              <a:rPr lang="en-US" dirty="0" smtClean="0"/>
              <a:t>precedent</a:t>
            </a:r>
            <a:r>
              <a:rPr lang="hr-HR" dirty="0" smtClean="0"/>
              <a:t>, </a:t>
            </a:r>
            <a:r>
              <a:rPr lang="hr-HR" dirty="0"/>
              <a:t>statute</a:t>
            </a:r>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r>
              <a:rPr lang="en-US" dirty="0"/>
              <a:t>Judicial </a:t>
            </a:r>
            <a:r>
              <a:rPr lang="hr-HR" dirty="0" smtClean="0"/>
              <a:t>____________</a:t>
            </a:r>
            <a:r>
              <a:rPr lang="en-US" dirty="0" smtClean="0"/>
              <a:t> (a</a:t>
            </a:r>
            <a:r>
              <a:rPr lang="hr-HR" dirty="0" err="1" smtClean="0"/>
              <a:t>lso</a:t>
            </a:r>
            <a:r>
              <a:rPr lang="hr-HR" dirty="0" smtClean="0"/>
              <a:t>: ____________</a:t>
            </a:r>
            <a:r>
              <a:rPr lang="en-US" dirty="0" smtClean="0"/>
              <a:t> </a:t>
            </a:r>
            <a:r>
              <a:rPr lang="en-US" dirty="0"/>
              <a:t>law, or judge-made law) is </a:t>
            </a:r>
            <a:r>
              <a:rPr lang="en-US" dirty="0" smtClean="0"/>
              <a:t>mostly </a:t>
            </a:r>
            <a:r>
              <a:rPr lang="en-US" dirty="0"/>
              <a:t>associated with jurisdictions based on the English </a:t>
            </a:r>
            <a:r>
              <a:rPr lang="hr-HR" dirty="0" smtClean="0"/>
              <a:t>_____________</a:t>
            </a:r>
            <a:r>
              <a:rPr lang="en-US" dirty="0" smtClean="0"/>
              <a:t> </a:t>
            </a:r>
            <a:r>
              <a:rPr lang="en-US" dirty="0"/>
              <a:t>law, but the concept has been adopted in part by Civil </a:t>
            </a:r>
            <a:r>
              <a:rPr lang="hr-HR" dirty="0" smtClean="0"/>
              <a:t>l</a:t>
            </a:r>
            <a:r>
              <a:rPr lang="en-US" dirty="0" smtClean="0"/>
              <a:t>aw </a:t>
            </a:r>
            <a:r>
              <a:rPr lang="en-US" dirty="0"/>
              <a:t>systems. Precedent is the accumulated principles of law derived from centuries of decisions. </a:t>
            </a:r>
            <a:r>
              <a:rPr lang="hr-HR" dirty="0" smtClean="0"/>
              <a:t>_____________</a:t>
            </a:r>
            <a:r>
              <a:rPr lang="en-US" dirty="0" smtClean="0"/>
              <a:t> </a:t>
            </a:r>
            <a:r>
              <a:rPr lang="en-US" dirty="0"/>
              <a:t>passed by judges in important cases are recorded and become significant source of law. When there is no </a:t>
            </a:r>
            <a:r>
              <a:rPr lang="hr-HR" dirty="0" smtClean="0"/>
              <a:t>____________</a:t>
            </a:r>
            <a:r>
              <a:rPr lang="en-US" dirty="0" smtClean="0"/>
              <a:t>on </a:t>
            </a:r>
            <a:r>
              <a:rPr lang="en-US" dirty="0"/>
              <a:t>a particular point which arises in changing conditions, the </a:t>
            </a:r>
            <a:r>
              <a:rPr lang="hr-HR" dirty="0" smtClean="0"/>
              <a:t>____________</a:t>
            </a:r>
            <a:r>
              <a:rPr lang="en-US" dirty="0" smtClean="0"/>
              <a:t> </a:t>
            </a:r>
            <a:r>
              <a:rPr lang="en-US" dirty="0"/>
              <a:t>depend on their own sense of right and wrong and decide the </a:t>
            </a:r>
            <a:r>
              <a:rPr lang="hr-HR" dirty="0" smtClean="0"/>
              <a:t>________________</a:t>
            </a:r>
            <a:r>
              <a:rPr lang="en-US" dirty="0" smtClean="0"/>
              <a:t> </a:t>
            </a:r>
            <a:r>
              <a:rPr lang="en-US" dirty="0"/>
              <a:t>from first principles. Authoritative precedent decisions become a guide in subsequent cases of a similar nature. </a:t>
            </a:r>
          </a:p>
        </p:txBody>
      </p:sp>
    </p:spTree>
    <p:extLst>
      <p:ext uri="{BB962C8B-B14F-4D97-AF65-F5344CB8AC3E}">
        <p14:creationId xmlns:p14="http://schemas.microsoft.com/office/powerpoint/2010/main" val="32184339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2800" dirty="0" err="1" smtClean="0"/>
              <a:t>Fill</a:t>
            </a:r>
            <a:r>
              <a:rPr lang="hr-HR" sz="2800" dirty="0" smtClean="0"/>
              <a:t> </a:t>
            </a:r>
            <a:r>
              <a:rPr lang="hr-HR" sz="2800" dirty="0" err="1" smtClean="0"/>
              <a:t>in</a:t>
            </a:r>
            <a:r>
              <a:rPr lang="hr-HR" sz="2800" dirty="0" smtClean="0"/>
              <a:t> </a:t>
            </a:r>
            <a:r>
              <a:rPr lang="hr-HR" sz="2800" dirty="0" err="1" smtClean="0"/>
              <a:t>the</a:t>
            </a:r>
            <a:r>
              <a:rPr lang="hr-HR" sz="2800" dirty="0" smtClean="0"/>
              <a:t> </a:t>
            </a:r>
            <a:r>
              <a:rPr lang="hr-HR" sz="2800" dirty="0" err="1" smtClean="0"/>
              <a:t>missing</a:t>
            </a:r>
            <a:r>
              <a:rPr lang="hr-HR" sz="2800" dirty="0" smtClean="0"/>
              <a:t> </a:t>
            </a:r>
            <a:r>
              <a:rPr lang="hr-HR" sz="2800" dirty="0" err="1" smtClean="0"/>
              <a:t>words</a:t>
            </a:r>
            <a:r>
              <a:rPr lang="hr-HR" sz="2800" dirty="0" smtClean="0"/>
              <a:t>: </a:t>
            </a:r>
            <a:r>
              <a:rPr lang="en-US" sz="2800" dirty="0" smtClean="0"/>
              <a:t>analogy</a:t>
            </a:r>
            <a:r>
              <a:rPr lang="hr-HR" sz="2800" dirty="0" smtClean="0"/>
              <a:t>,</a:t>
            </a:r>
            <a:r>
              <a:rPr lang="en-US" sz="2800" dirty="0"/>
              <a:t> </a:t>
            </a:r>
            <a:r>
              <a:rPr lang="en-US" sz="2800" dirty="0" smtClean="0"/>
              <a:t>authority</a:t>
            </a:r>
            <a:r>
              <a:rPr lang="hr-HR" sz="2800" dirty="0" smtClean="0"/>
              <a:t>,</a:t>
            </a:r>
            <a:r>
              <a:rPr lang="en-US" sz="2800" dirty="0"/>
              <a:t> </a:t>
            </a:r>
            <a:r>
              <a:rPr lang="en-US" sz="2800" dirty="0" smtClean="0"/>
              <a:t>cited</a:t>
            </a:r>
            <a:r>
              <a:rPr lang="hr-HR" sz="2800" dirty="0" smtClean="0"/>
              <a:t>,</a:t>
            </a:r>
            <a:r>
              <a:rPr lang="en-US" sz="2800" dirty="0" smtClean="0"/>
              <a:t> court</a:t>
            </a:r>
            <a:r>
              <a:rPr lang="hr-HR" sz="2800" dirty="0" smtClean="0"/>
              <a:t>,</a:t>
            </a:r>
            <a:r>
              <a:rPr lang="en-US" sz="2800" dirty="0" smtClean="0"/>
              <a:t> </a:t>
            </a:r>
            <a:r>
              <a:rPr lang="en-US" sz="2800" dirty="0"/>
              <a:t>judicial </a:t>
            </a:r>
            <a:r>
              <a:rPr lang="hr-HR" sz="2800" dirty="0" smtClean="0"/>
              <a:t>, </a:t>
            </a:r>
            <a:r>
              <a:rPr lang="en-US" sz="2800" dirty="0" smtClean="0"/>
              <a:t>judgement</a:t>
            </a:r>
            <a:r>
              <a:rPr lang="hr-HR" sz="2800" dirty="0" smtClean="0"/>
              <a:t>, </a:t>
            </a:r>
            <a:r>
              <a:rPr lang="en-US" sz="2800" dirty="0"/>
              <a:t>precedent </a:t>
            </a:r>
          </a:p>
        </p:txBody>
      </p:sp>
      <p:sp>
        <p:nvSpPr>
          <p:cNvPr id="3" name="Content Placeholder 2"/>
          <p:cNvSpPr>
            <a:spLocks noGrp="1"/>
          </p:cNvSpPr>
          <p:nvPr>
            <p:ph idx="1"/>
          </p:nvPr>
        </p:nvSpPr>
        <p:spPr/>
        <p:txBody>
          <a:bodyPr/>
          <a:lstStyle/>
          <a:p>
            <a:r>
              <a:rPr lang="en-US" dirty="0"/>
              <a:t>The dictionary of English law defines </a:t>
            </a:r>
            <a:r>
              <a:rPr lang="en-US" dirty="0" smtClean="0"/>
              <a:t>a</a:t>
            </a:r>
            <a:r>
              <a:rPr lang="hr-HR" dirty="0" smtClean="0"/>
              <a:t> ____________ </a:t>
            </a:r>
            <a:r>
              <a:rPr lang="en-US" dirty="0" smtClean="0"/>
              <a:t> precedent </a:t>
            </a:r>
            <a:r>
              <a:rPr lang="en-US" dirty="0"/>
              <a:t>as a </a:t>
            </a:r>
            <a:r>
              <a:rPr lang="hr-HR" dirty="0" smtClean="0"/>
              <a:t>______________ </a:t>
            </a:r>
            <a:r>
              <a:rPr lang="en-US" dirty="0" smtClean="0"/>
              <a:t>or </a:t>
            </a:r>
            <a:r>
              <a:rPr lang="en-US" dirty="0"/>
              <a:t>decision of a </a:t>
            </a:r>
            <a:r>
              <a:rPr lang="hr-HR" dirty="0" smtClean="0"/>
              <a:t>___________</a:t>
            </a:r>
            <a:r>
              <a:rPr lang="en-US" dirty="0" smtClean="0"/>
              <a:t> </a:t>
            </a:r>
            <a:r>
              <a:rPr lang="en-US" dirty="0"/>
              <a:t>of law cited as an </a:t>
            </a:r>
            <a:r>
              <a:rPr lang="hr-HR" dirty="0" smtClean="0"/>
              <a:t>_____________</a:t>
            </a:r>
            <a:r>
              <a:rPr lang="en-US" dirty="0" smtClean="0"/>
              <a:t> </a:t>
            </a:r>
            <a:r>
              <a:rPr lang="en-US" dirty="0"/>
              <a:t>for deciding a similar state of fact in the same manner or on the same principle or by </a:t>
            </a:r>
            <a:r>
              <a:rPr lang="hr-HR" dirty="0" smtClean="0"/>
              <a:t>______________</a:t>
            </a:r>
            <a:r>
              <a:rPr lang="en-US" dirty="0" smtClean="0"/>
              <a:t>. </a:t>
            </a:r>
            <a:r>
              <a:rPr lang="en-US" dirty="0"/>
              <a:t>Another definition declares </a:t>
            </a:r>
            <a:r>
              <a:rPr lang="hr-HR" dirty="0" smtClean="0"/>
              <a:t>____________</a:t>
            </a:r>
            <a:r>
              <a:rPr lang="en-US" dirty="0" smtClean="0"/>
              <a:t>to </a:t>
            </a:r>
            <a:r>
              <a:rPr lang="en-US" dirty="0"/>
              <a:t>be," a decision in a court of </a:t>
            </a:r>
            <a:r>
              <a:rPr lang="en-US" dirty="0" smtClean="0"/>
              <a:t>justice </a:t>
            </a:r>
            <a:r>
              <a:rPr lang="hr-HR" dirty="0" smtClean="0"/>
              <a:t>_____________</a:t>
            </a:r>
            <a:r>
              <a:rPr lang="en-US" dirty="0" smtClean="0"/>
              <a:t>in </a:t>
            </a:r>
            <a:r>
              <a:rPr lang="en-US" dirty="0"/>
              <a:t>support of a proposition for which it is desired to contend". </a:t>
            </a:r>
          </a:p>
          <a:p>
            <a:endParaRPr lang="en-US" dirty="0"/>
          </a:p>
        </p:txBody>
      </p:sp>
    </p:spTree>
    <p:extLst>
      <p:ext uri="{BB962C8B-B14F-4D97-AF65-F5344CB8AC3E}">
        <p14:creationId xmlns:p14="http://schemas.microsoft.com/office/powerpoint/2010/main" val="32983149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endParaRPr lang="en-US" dirty="0"/>
          </a:p>
          <a:p>
            <a:r>
              <a:rPr lang="en-US" dirty="0"/>
              <a:t>Judicial precedent (</a:t>
            </a:r>
            <a:r>
              <a:rPr lang="en-US" dirty="0" smtClean="0"/>
              <a:t>a</a:t>
            </a:r>
            <a:r>
              <a:rPr lang="hr-HR" dirty="0" err="1" smtClean="0"/>
              <a:t>lso</a:t>
            </a:r>
            <a:r>
              <a:rPr lang="en-US" dirty="0" smtClean="0"/>
              <a:t>: </a:t>
            </a:r>
            <a:r>
              <a:rPr lang="en-US" dirty="0"/>
              <a:t>case law, or judge-made law) is based on the doctrine of </a:t>
            </a:r>
            <a:r>
              <a:rPr lang="en-US" i="1" dirty="0"/>
              <a:t>stare decisis</a:t>
            </a:r>
            <a:r>
              <a:rPr lang="en-US" dirty="0"/>
              <a:t>, and mostly associated with jurisdictions based on the English common law, but the concept has been adopted in part by Civil Law systems. Precedent is the accumulated principles of law derived from centuries of decisions. Judgements passed by judges in important cases are recorded and become significant source of law. When there is no </a:t>
            </a:r>
            <a:r>
              <a:rPr lang="hr-HR" dirty="0" smtClean="0"/>
              <a:t>statute</a:t>
            </a:r>
            <a:r>
              <a:rPr lang="en-US" dirty="0" smtClean="0"/>
              <a:t> </a:t>
            </a:r>
            <a:r>
              <a:rPr lang="en-US" dirty="0"/>
              <a:t>on a particular point which arises in changing conditions, the judges depend on their own sense of right and wrong and decide the disputes from first principles. Authoritative precedent decisions become a guide in subsequent cases of a similar nature. The dictionary of English law defines a judicial precedent as a judgement or decision of a court of law cited as an authority for deciding a similar state of fact in the same manner or on the same principle or by analogy. Another </a:t>
            </a:r>
            <a:r>
              <a:rPr lang="en-US" dirty="0" smtClean="0"/>
              <a:t>definition </a:t>
            </a:r>
            <a:r>
              <a:rPr lang="en-US" dirty="0"/>
              <a:t>declares precedent to be," a decision in a court of justice cited in support of a proposition for which it is desired to contend". </a:t>
            </a:r>
          </a:p>
          <a:p>
            <a:endParaRPr lang="en-US" dirty="0"/>
          </a:p>
        </p:txBody>
      </p:sp>
    </p:spTree>
    <p:extLst>
      <p:ext uri="{BB962C8B-B14F-4D97-AF65-F5344CB8AC3E}">
        <p14:creationId xmlns:p14="http://schemas.microsoft.com/office/powerpoint/2010/main" val="24480029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questions</a:t>
            </a:r>
            <a:r>
              <a:rPr lang="hr-HR" dirty="0" smtClean="0"/>
              <a:t>:</a:t>
            </a:r>
            <a:endParaRPr lang="en-US" dirty="0"/>
          </a:p>
        </p:txBody>
      </p:sp>
      <p:sp>
        <p:nvSpPr>
          <p:cNvPr id="3" name="Content Placeholder 2"/>
          <p:cNvSpPr>
            <a:spLocks noGrp="1"/>
          </p:cNvSpPr>
          <p:nvPr>
            <p:ph idx="1"/>
          </p:nvPr>
        </p:nvSpPr>
        <p:spPr/>
        <p:txBody>
          <a:bodyPr/>
          <a:lstStyle/>
          <a:p>
            <a:r>
              <a:rPr lang="en-GB" dirty="0"/>
              <a:t>1. What was the earliest source of law before the advent of writing?</a:t>
            </a:r>
            <a:endParaRPr lang="hr-HR" dirty="0"/>
          </a:p>
          <a:p>
            <a:r>
              <a:rPr lang="en-GB" dirty="0"/>
              <a:t>2. Which was one of the earliest written codes?</a:t>
            </a:r>
            <a:endParaRPr lang="hr-HR" dirty="0"/>
          </a:p>
          <a:p>
            <a:r>
              <a:rPr lang="en-GB" dirty="0"/>
              <a:t>3. What was an outstanding example of early law-making in ancient Greece?</a:t>
            </a:r>
            <a:endParaRPr lang="hr-HR" dirty="0"/>
          </a:p>
          <a:p>
            <a:r>
              <a:rPr lang="en-GB" dirty="0"/>
              <a:t>4. What was the earliest codification of Roman law?</a:t>
            </a:r>
            <a:endParaRPr lang="hr-HR" dirty="0"/>
          </a:p>
          <a:p>
            <a:r>
              <a:rPr lang="en-GB" dirty="0"/>
              <a:t>5. Which codification had the greatest impact on European legal systems?</a:t>
            </a:r>
            <a:endParaRPr lang="hr-HR" dirty="0"/>
          </a:p>
          <a:p>
            <a:endParaRPr lang="en-US" dirty="0"/>
          </a:p>
        </p:txBody>
      </p:sp>
    </p:spTree>
    <p:extLst>
      <p:ext uri="{BB962C8B-B14F-4D97-AF65-F5344CB8AC3E}">
        <p14:creationId xmlns:p14="http://schemas.microsoft.com/office/powerpoint/2010/main" val="6476353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Provide </a:t>
            </a:r>
            <a:r>
              <a:rPr lang="hr-HR" dirty="0" err="1" smtClean="0"/>
              <a:t>the</a:t>
            </a:r>
            <a:r>
              <a:rPr lang="hr-HR" dirty="0" smtClean="0"/>
              <a:t> </a:t>
            </a:r>
            <a:r>
              <a:rPr lang="hr-HR" dirty="0" err="1" smtClean="0"/>
              <a:t>terms</a:t>
            </a:r>
            <a:r>
              <a:rPr lang="hr-HR" dirty="0" smtClean="0"/>
              <a:t> for </a:t>
            </a:r>
            <a:r>
              <a:rPr lang="hr-HR" dirty="0" err="1" smtClean="0"/>
              <a:t>the</a:t>
            </a:r>
            <a:r>
              <a:rPr lang="hr-HR" dirty="0" smtClean="0"/>
              <a:t> </a:t>
            </a:r>
            <a:r>
              <a:rPr lang="hr-HR" dirty="0" err="1" smtClean="0"/>
              <a:t>following</a:t>
            </a:r>
            <a:r>
              <a:rPr lang="hr-HR" dirty="0" smtClean="0"/>
              <a:t> </a:t>
            </a:r>
            <a:r>
              <a:rPr lang="hr-HR" dirty="0" err="1" smtClean="0"/>
              <a:t>definitions</a:t>
            </a:r>
            <a:r>
              <a:rPr lang="hr-HR" dirty="0" smtClean="0"/>
              <a:t>:</a:t>
            </a:r>
            <a:endParaRPr lang="en-US" dirty="0"/>
          </a:p>
        </p:txBody>
      </p:sp>
      <p:sp>
        <p:nvSpPr>
          <p:cNvPr id="3" name="Content Placeholder 2"/>
          <p:cNvSpPr>
            <a:spLocks noGrp="1"/>
          </p:cNvSpPr>
          <p:nvPr>
            <p:ph idx="1"/>
          </p:nvPr>
        </p:nvSpPr>
        <p:spPr/>
        <p:txBody>
          <a:bodyPr/>
          <a:lstStyle/>
          <a:p>
            <a:r>
              <a:rPr lang="en-GB" dirty="0" smtClean="0"/>
              <a:t>A </a:t>
            </a:r>
            <a:r>
              <a:rPr lang="en-GB" dirty="0"/>
              <a:t>punishment for a </a:t>
            </a:r>
            <a:r>
              <a:rPr lang="en-GB" dirty="0" smtClean="0"/>
              <a:t>crime</a:t>
            </a:r>
            <a:r>
              <a:rPr lang="hr-HR" dirty="0" smtClean="0"/>
              <a:t>; </a:t>
            </a:r>
            <a:r>
              <a:rPr lang="hr-HR" dirty="0"/>
              <a:t>a</a:t>
            </a:r>
            <a:r>
              <a:rPr lang="en-GB" dirty="0" smtClean="0"/>
              <a:t> </a:t>
            </a:r>
            <a:r>
              <a:rPr lang="en-GB" dirty="0"/>
              <a:t>measure taken against a state to compel it to obey international law or to punish it for a breach of international law</a:t>
            </a:r>
            <a:r>
              <a:rPr lang="en-GB" dirty="0" smtClean="0"/>
              <a:t>.</a:t>
            </a:r>
            <a:endParaRPr lang="hr-HR" dirty="0" smtClean="0"/>
          </a:p>
          <a:p>
            <a:r>
              <a:rPr lang="hr-HR" dirty="0" err="1" smtClean="0"/>
              <a:t>Sanction</a:t>
            </a:r>
            <a:endParaRPr lang="hr-HR" dirty="0" smtClean="0"/>
          </a:p>
          <a:p>
            <a:r>
              <a:rPr lang="hr-HR" dirty="0"/>
              <a:t>A </a:t>
            </a:r>
            <a:r>
              <a:rPr lang="hr-HR" dirty="0" err="1"/>
              <a:t>legally</a:t>
            </a:r>
            <a:r>
              <a:rPr lang="hr-HR" dirty="0"/>
              <a:t> </a:t>
            </a:r>
            <a:r>
              <a:rPr lang="hr-HR" dirty="0" err="1"/>
              <a:t>binding</a:t>
            </a:r>
            <a:r>
              <a:rPr lang="hr-HR" dirty="0"/>
              <a:t> </a:t>
            </a:r>
            <a:r>
              <a:rPr lang="hr-HR" dirty="0" err="1"/>
              <a:t>agreement</a:t>
            </a:r>
            <a:r>
              <a:rPr lang="hr-HR" dirty="0"/>
              <a:t> </a:t>
            </a:r>
            <a:r>
              <a:rPr lang="hr-HR" dirty="0" err="1"/>
              <a:t>between</a:t>
            </a:r>
            <a:r>
              <a:rPr lang="hr-HR" dirty="0"/>
              <a:t> </a:t>
            </a:r>
            <a:r>
              <a:rPr lang="hr-HR" dirty="0" err="1"/>
              <a:t>two</a:t>
            </a:r>
            <a:r>
              <a:rPr lang="hr-HR" dirty="0"/>
              <a:t> </a:t>
            </a:r>
            <a:r>
              <a:rPr lang="hr-HR" dirty="0" err="1"/>
              <a:t>or</a:t>
            </a:r>
            <a:r>
              <a:rPr lang="hr-HR" dirty="0"/>
              <a:t> more </a:t>
            </a:r>
            <a:r>
              <a:rPr lang="hr-HR" dirty="0" err="1" smtClean="0"/>
              <a:t>parties</a:t>
            </a:r>
            <a:endParaRPr lang="hr-HR" dirty="0" smtClean="0"/>
          </a:p>
          <a:p>
            <a:r>
              <a:rPr lang="hr-HR" dirty="0" err="1" smtClean="0"/>
              <a:t>Contract</a:t>
            </a:r>
            <a:endParaRPr lang="hr-HR" dirty="0" smtClean="0"/>
          </a:p>
          <a:p>
            <a:r>
              <a:rPr lang="en-GB" dirty="0"/>
              <a:t>A formal legal document by which a person, the testator, determines the distribution of his or her property after </a:t>
            </a:r>
            <a:r>
              <a:rPr lang="en-GB" dirty="0" smtClean="0"/>
              <a:t>death</a:t>
            </a:r>
            <a:endParaRPr lang="hr-HR" dirty="0" smtClean="0"/>
          </a:p>
          <a:p>
            <a:r>
              <a:rPr lang="hr-HR" dirty="0" err="1" smtClean="0"/>
              <a:t>Will</a:t>
            </a:r>
            <a:endParaRPr lang="hr-HR" dirty="0" smtClean="0"/>
          </a:p>
          <a:p>
            <a:r>
              <a:rPr lang="hr-HR" dirty="0" err="1"/>
              <a:t>The</a:t>
            </a:r>
            <a:r>
              <a:rPr lang="hr-HR" dirty="0"/>
              <a:t> transfer </a:t>
            </a:r>
            <a:r>
              <a:rPr lang="hr-HR" dirty="0" err="1"/>
              <a:t>of</a:t>
            </a:r>
            <a:r>
              <a:rPr lang="hr-HR" dirty="0"/>
              <a:t> </a:t>
            </a:r>
            <a:r>
              <a:rPr lang="hr-HR" dirty="0" err="1"/>
              <a:t>property</a:t>
            </a:r>
            <a:r>
              <a:rPr lang="hr-HR" dirty="0"/>
              <a:t> </a:t>
            </a:r>
            <a:r>
              <a:rPr lang="hr-HR" dirty="0" err="1"/>
              <a:t>of</a:t>
            </a:r>
            <a:r>
              <a:rPr lang="hr-HR" dirty="0"/>
              <a:t> a </a:t>
            </a:r>
            <a:r>
              <a:rPr lang="hr-HR" dirty="0" err="1"/>
              <a:t>deceased</a:t>
            </a:r>
            <a:r>
              <a:rPr lang="hr-HR" dirty="0"/>
              <a:t> </a:t>
            </a:r>
            <a:r>
              <a:rPr lang="hr-HR" dirty="0" err="1"/>
              <a:t>person</a:t>
            </a:r>
            <a:r>
              <a:rPr lang="hr-HR" dirty="0"/>
              <a:t> to </a:t>
            </a:r>
            <a:r>
              <a:rPr lang="hr-HR" dirty="0" err="1"/>
              <a:t>his</a:t>
            </a:r>
            <a:r>
              <a:rPr lang="hr-HR" dirty="0"/>
              <a:t> </a:t>
            </a:r>
            <a:r>
              <a:rPr lang="hr-HR" dirty="0" err="1"/>
              <a:t>or</a:t>
            </a:r>
            <a:r>
              <a:rPr lang="hr-HR" dirty="0"/>
              <a:t> </a:t>
            </a:r>
            <a:r>
              <a:rPr lang="hr-HR" dirty="0" err="1"/>
              <a:t>her</a:t>
            </a:r>
            <a:r>
              <a:rPr lang="hr-HR" dirty="0"/>
              <a:t> </a:t>
            </a:r>
            <a:r>
              <a:rPr lang="hr-HR" dirty="0" err="1"/>
              <a:t>heirs</a:t>
            </a:r>
            <a:endParaRPr lang="hr-HR" dirty="0"/>
          </a:p>
          <a:p>
            <a:r>
              <a:rPr lang="hr-HR" dirty="0" err="1"/>
              <a:t>succession</a:t>
            </a:r>
            <a:endParaRPr lang="en-US" dirty="0"/>
          </a:p>
          <a:p>
            <a:endParaRPr lang="en-US" dirty="0"/>
          </a:p>
        </p:txBody>
      </p:sp>
    </p:spTree>
    <p:extLst>
      <p:ext uri="{BB962C8B-B14F-4D97-AF65-F5344CB8AC3E}">
        <p14:creationId xmlns:p14="http://schemas.microsoft.com/office/powerpoint/2010/main" val="3614860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8078" y="677898"/>
            <a:ext cx="8911687" cy="1280890"/>
          </a:xfrm>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smtClean="0"/>
              <a:t>definitions</a:t>
            </a:r>
            <a:endParaRPr lang="en-US" dirty="0"/>
          </a:p>
        </p:txBody>
      </p:sp>
      <p:sp>
        <p:nvSpPr>
          <p:cNvPr id="3" name="Content Placeholder 2"/>
          <p:cNvSpPr>
            <a:spLocks noGrp="1"/>
          </p:cNvSpPr>
          <p:nvPr>
            <p:ph idx="1"/>
          </p:nvPr>
        </p:nvSpPr>
        <p:spPr/>
        <p:txBody>
          <a:bodyPr/>
          <a:lstStyle/>
          <a:p>
            <a:r>
              <a:rPr lang="hr-HR" dirty="0" err="1"/>
              <a:t>The</a:t>
            </a:r>
            <a:r>
              <a:rPr lang="hr-HR" dirty="0"/>
              <a:t> system </a:t>
            </a:r>
            <a:r>
              <a:rPr lang="hr-HR" dirty="0" err="1"/>
              <a:t>of</a:t>
            </a:r>
            <a:r>
              <a:rPr lang="hr-HR" dirty="0"/>
              <a:t> </a:t>
            </a:r>
            <a:r>
              <a:rPr lang="hr-HR" dirty="0" err="1"/>
              <a:t>fundamental</a:t>
            </a:r>
            <a:r>
              <a:rPr lang="hr-HR" dirty="0"/>
              <a:t> </a:t>
            </a:r>
            <a:r>
              <a:rPr lang="hr-HR" dirty="0" err="1"/>
              <a:t>rules</a:t>
            </a:r>
            <a:r>
              <a:rPr lang="hr-HR" dirty="0"/>
              <a:t> </a:t>
            </a:r>
            <a:r>
              <a:rPr lang="hr-HR" dirty="0" err="1"/>
              <a:t>and</a:t>
            </a:r>
            <a:r>
              <a:rPr lang="hr-HR" dirty="0"/>
              <a:t> </a:t>
            </a:r>
            <a:r>
              <a:rPr lang="hr-HR" dirty="0" err="1"/>
              <a:t>principles</a:t>
            </a:r>
            <a:r>
              <a:rPr lang="hr-HR" dirty="0"/>
              <a:t> </a:t>
            </a:r>
            <a:r>
              <a:rPr lang="hr-HR" dirty="0" err="1"/>
              <a:t>that</a:t>
            </a:r>
            <a:r>
              <a:rPr lang="hr-HR" dirty="0"/>
              <a:t> </a:t>
            </a:r>
            <a:r>
              <a:rPr lang="hr-HR" dirty="0" err="1"/>
              <a:t>prescribes</a:t>
            </a:r>
            <a:r>
              <a:rPr lang="hr-HR" dirty="0"/>
              <a:t> </a:t>
            </a:r>
            <a:r>
              <a:rPr lang="hr-HR" dirty="0" err="1"/>
              <a:t>the</a:t>
            </a:r>
            <a:r>
              <a:rPr lang="hr-HR" dirty="0"/>
              <a:t> nature, </a:t>
            </a:r>
            <a:r>
              <a:rPr lang="hr-HR" dirty="0" err="1"/>
              <a:t>functions</a:t>
            </a:r>
            <a:r>
              <a:rPr lang="hr-HR" dirty="0"/>
              <a:t>, </a:t>
            </a:r>
            <a:r>
              <a:rPr lang="hr-HR" dirty="0" err="1"/>
              <a:t>and</a:t>
            </a:r>
            <a:r>
              <a:rPr lang="hr-HR" dirty="0"/>
              <a:t> </a:t>
            </a:r>
            <a:r>
              <a:rPr lang="hr-HR" dirty="0" err="1"/>
              <a:t>limits</a:t>
            </a:r>
            <a:r>
              <a:rPr lang="hr-HR" dirty="0"/>
              <a:t> </a:t>
            </a:r>
            <a:r>
              <a:rPr lang="hr-HR" dirty="0" err="1"/>
              <a:t>of</a:t>
            </a:r>
            <a:r>
              <a:rPr lang="hr-HR" dirty="0"/>
              <a:t> a </a:t>
            </a:r>
            <a:r>
              <a:rPr lang="hr-HR" dirty="0" err="1"/>
              <a:t>government</a:t>
            </a:r>
            <a:r>
              <a:rPr lang="hr-HR" dirty="0"/>
              <a:t> (</a:t>
            </a:r>
            <a:r>
              <a:rPr lang="hr-HR" dirty="0" err="1"/>
              <a:t>or</a:t>
            </a:r>
            <a:r>
              <a:rPr lang="hr-HR" dirty="0"/>
              <a:t> </a:t>
            </a:r>
            <a:r>
              <a:rPr lang="hr-HR" dirty="0" err="1"/>
              <a:t>another</a:t>
            </a:r>
            <a:r>
              <a:rPr lang="hr-HR" dirty="0"/>
              <a:t> </a:t>
            </a:r>
            <a:r>
              <a:rPr lang="hr-HR" dirty="0" err="1"/>
              <a:t>institution</a:t>
            </a:r>
            <a:r>
              <a:rPr lang="hr-HR" dirty="0"/>
              <a:t>) </a:t>
            </a:r>
            <a:r>
              <a:rPr lang="hr-HR" dirty="0" err="1"/>
              <a:t>and</a:t>
            </a:r>
            <a:r>
              <a:rPr lang="hr-HR" dirty="0"/>
              <a:t> </a:t>
            </a:r>
            <a:r>
              <a:rPr lang="hr-HR" dirty="0" err="1"/>
              <a:t>the</a:t>
            </a:r>
            <a:r>
              <a:rPr lang="hr-HR" dirty="0"/>
              <a:t> </a:t>
            </a:r>
            <a:r>
              <a:rPr lang="hr-HR" dirty="0" err="1"/>
              <a:t>rights</a:t>
            </a:r>
            <a:r>
              <a:rPr lang="hr-HR" dirty="0"/>
              <a:t> </a:t>
            </a:r>
            <a:r>
              <a:rPr lang="hr-HR" dirty="0" err="1"/>
              <a:t>of</a:t>
            </a:r>
            <a:r>
              <a:rPr lang="hr-HR" dirty="0"/>
              <a:t> </a:t>
            </a:r>
            <a:r>
              <a:rPr lang="hr-HR" dirty="0" err="1" smtClean="0"/>
              <a:t>citizens</a:t>
            </a:r>
            <a:endParaRPr lang="hr-HR" dirty="0" smtClean="0"/>
          </a:p>
          <a:p>
            <a:r>
              <a:rPr lang="hr-HR" dirty="0" err="1" smtClean="0"/>
              <a:t>Constitution</a:t>
            </a:r>
            <a:endParaRPr lang="hr-HR" dirty="0" smtClean="0"/>
          </a:p>
          <a:p>
            <a:r>
              <a:rPr lang="en-GB" dirty="0"/>
              <a:t>The body of law set out in judicial decisions, as distinct from</a:t>
            </a:r>
            <a:r>
              <a:rPr lang="en-GB" b="1" dirty="0"/>
              <a:t> </a:t>
            </a:r>
            <a:r>
              <a:rPr lang="en-GB" dirty="0"/>
              <a:t>statute </a:t>
            </a:r>
            <a:r>
              <a:rPr lang="en-GB" dirty="0" smtClean="0"/>
              <a:t>law</a:t>
            </a:r>
            <a:endParaRPr lang="hr-HR" dirty="0" smtClean="0"/>
          </a:p>
          <a:p>
            <a:r>
              <a:rPr lang="hr-HR" dirty="0" err="1" smtClean="0"/>
              <a:t>Case</a:t>
            </a:r>
            <a:r>
              <a:rPr lang="hr-HR" dirty="0" smtClean="0"/>
              <a:t> </a:t>
            </a:r>
            <a:r>
              <a:rPr lang="hr-HR" dirty="0" err="1" smtClean="0"/>
              <a:t>law</a:t>
            </a:r>
            <a:endParaRPr lang="hr-HR" dirty="0" smtClean="0"/>
          </a:p>
          <a:p>
            <a:r>
              <a:rPr lang="en-GB" dirty="0"/>
              <a:t>The body of law established by a legislative </a:t>
            </a:r>
            <a:r>
              <a:rPr lang="en-GB" dirty="0" smtClean="0"/>
              <a:t>body</a:t>
            </a:r>
            <a:endParaRPr lang="hr-HR" dirty="0" smtClean="0"/>
          </a:p>
          <a:p>
            <a:r>
              <a:rPr lang="hr-HR" dirty="0" err="1" smtClean="0"/>
              <a:t>Statutory</a:t>
            </a:r>
            <a:r>
              <a:rPr lang="hr-HR" dirty="0" smtClean="0"/>
              <a:t> </a:t>
            </a:r>
            <a:r>
              <a:rPr lang="hr-HR" dirty="0" err="1" smtClean="0"/>
              <a:t>law</a:t>
            </a:r>
            <a:endParaRPr lang="hr-HR" dirty="0" smtClean="0"/>
          </a:p>
          <a:p>
            <a:r>
              <a:rPr lang="hr-HR" dirty="0" smtClean="0"/>
              <a:t>T</a:t>
            </a:r>
            <a:r>
              <a:rPr lang="en-US" dirty="0" smtClean="0"/>
              <a:t>o </a:t>
            </a:r>
            <a:r>
              <a:rPr lang="en-US" dirty="0"/>
              <a:t>establish by legal and authoritative </a:t>
            </a:r>
            <a:r>
              <a:rPr lang="en-US" dirty="0" smtClean="0"/>
              <a:t>act</a:t>
            </a:r>
            <a:endParaRPr lang="hr-HR" dirty="0" smtClean="0"/>
          </a:p>
          <a:p>
            <a:r>
              <a:rPr lang="hr-HR" dirty="0" err="1" smtClean="0"/>
              <a:t>enact</a:t>
            </a:r>
            <a:endParaRPr lang="en-US" dirty="0"/>
          </a:p>
        </p:txBody>
      </p:sp>
    </p:spTree>
    <p:extLst>
      <p:ext uri="{BB962C8B-B14F-4D97-AF65-F5344CB8AC3E}">
        <p14:creationId xmlns:p14="http://schemas.microsoft.com/office/powerpoint/2010/main" val="1443361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normAutofit/>
          </a:bodyPr>
          <a:lstStyle/>
          <a:p>
            <a:r>
              <a:rPr lang="hr-HR" dirty="0" err="1" smtClean="0"/>
              <a:t>Decisions</a:t>
            </a:r>
            <a:r>
              <a:rPr lang="hr-HR" dirty="0" smtClean="0"/>
              <a:t> </a:t>
            </a:r>
            <a:r>
              <a:rPr lang="hr-HR" dirty="0" err="1" smtClean="0"/>
              <a:t>of</a:t>
            </a:r>
            <a:r>
              <a:rPr lang="hr-HR" dirty="0" smtClean="0"/>
              <a:t> </a:t>
            </a:r>
            <a:r>
              <a:rPr lang="hr-HR" dirty="0" err="1" smtClean="0"/>
              <a:t>judges</a:t>
            </a:r>
            <a:r>
              <a:rPr lang="hr-HR" dirty="0" smtClean="0"/>
              <a:t> to </a:t>
            </a:r>
            <a:r>
              <a:rPr lang="hr-HR" dirty="0" err="1" smtClean="0"/>
              <a:t>be</a:t>
            </a:r>
            <a:r>
              <a:rPr lang="hr-HR" dirty="0" smtClean="0"/>
              <a:t> </a:t>
            </a:r>
            <a:r>
              <a:rPr lang="hr-HR" dirty="0" err="1" smtClean="0"/>
              <a:t>followed</a:t>
            </a:r>
            <a:r>
              <a:rPr lang="hr-HR" dirty="0" smtClean="0"/>
              <a:t> </a:t>
            </a:r>
            <a:r>
              <a:rPr lang="hr-HR" dirty="0" err="1" smtClean="0"/>
              <a:t>in</a:t>
            </a:r>
            <a:r>
              <a:rPr lang="hr-HR" dirty="0" smtClean="0"/>
              <a:t> </a:t>
            </a:r>
            <a:r>
              <a:rPr lang="hr-HR" dirty="0" err="1" smtClean="0"/>
              <a:t>later</a:t>
            </a:r>
            <a:r>
              <a:rPr lang="hr-HR" dirty="0" smtClean="0"/>
              <a:t>, </a:t>
            </a:r>
            <a:r>
              <a:rPr lang="hr-HR" dirty="0" err="1" smtClean="0"/>
              <a:t>similar</a:t>
            </a:r>
            <a:r>
              <a:rPr lang="hr-HR" dirty="0" smtClean="0"/>
              <a:t> </a:t>
            </a:r>
            <a:r>
              <a:rPr lang="hr-HR" dirty="0" err="1" smtClean="0"/>
              <a:t>cases</a:t>
            </a:r>
            <a:endParaRPr lang="hr-HR" dirty="0" smtClean="0"/>
          </a:p>
          <a:p>
            <a:r>
              <a:rPr lang="hr-HR" dirty="0" err="1" smtClean="0"/>
              <a:t>Precedent</a:t>
            </a:r>
            <a:endParaRPr lang="hr-HR" dirty="0" smtClean="0"/>
          </a:p>
          <a:p>
            <a:r>
              <a:rPr lang="hr-HR" dirty="0" err="1" smtClean="0"/>
              <a:t>The</a:t>
            </a:r>
            <a:r>
              <a:rPr lang="hr-HR" dirty="0" smtClean="0"/>
              <a:t> </a:t>
            </a:r>
            <a:r>
              <a:rPr lang="hr-HR" dirty="0" err="1" smtClean="0"/>
              <a:t>action</a:t>
            </a:r>
            <a:r>
              <a:rPr lang="hr-HR" dirty="0" smtClean="0"/>
              <a:t> </a:t>
            </a:r>
            <a:r>
              <a:rPr lang="hr-HR" dirty="0" err="1" smtClean="0"/>
              <a:t>of</a:t>
            </a:r>
            <a:r>
              <a:rPr lang="hr-HR" dirty="0" smtClean="0"/>
              <a:t> </a:t>
            </a:r>
            <a:r>
              <a:rPr lang="hr-HR" dirty="0" err="1" smtClean="0"/>
              <a:t>making</a:t>
            </a:r>
            <a:r>
              <a:rPr lang="hr-HR" dirty="0" smtClean="0"/>
              <a:t> a </a:t>
            </a:r>
            <a:r>
              <a:rPr lang="hr-HR" dirty="0" err="1" smtClean="0"/>
              <a:t>law</a:t>
            </a:r>
            <a:endParaRPr lang="hr-HR" dirty="0" smtClean="0"/>
          </a:p>
          <a:p>
            <a:r>
              <a:rPr lang="hr-HR" dirty="0" err="1" smtClean="0"/>
              <a:t>Enactment</a:t>
            </a:r>
            <a:endParaRPr lang="hr-HR" dirty="0" smtClean="0"/>
          </a:p>
          <a:p>
            <a:r>
              <a:rPr lang="hr-HR" dirty="0" err="1" smtClean="0"/>
              <a:t>An</a:t>
            </a:r>
            <a:r>
              <a:rPr lang="hr-HR" dirty="0" smtClean="0"/>
              <a:t> </a:t>
            </a:r>
            <a:r>
              <a:rPr lang="hr-HR" dirty="0" err="1" smtClean="0"/>
              <a:t>official</a:t>
            </a:r>
            <a:r>
              <a:rPr lang="hr-HR" dirty="0" smtClean="0"/>
              <a:t> set </a:t>
            </a:r>
            <a:r>
              <a:rPr lang="hr-HR" dirty="0" err="1" smtClean="0"/>
              <a:t>of</a:t>
            </a:r>
            <a:r>
              <a:rPr lang="hr-HR" dirty="0" smtClean="0"/>
              <a:t> </a:t>
            </a:r>
            <a:r>
              <a:rPr lang="hr-HR" dirty="0" err="1" smtClean="0"/>
              <a:t>laws</a:t>
            </a:r>
            <a:r>
              <a:rPr lang="hr-HR" dirty="0" smtClean="0"/>
              <a:t> </a:t>
            </a:r>
            <a:r>
              <a:rPr lang="hr-HR" dirty="0" err="1" smtClean="0"/>
              <a:t>and</a:t>
            </a:r>
            <a:r>
              <a:rPr lang="hr-HR" dirty="0" smtClean="0"/>
              <a:t> </a:t>
            </a:r>
            <a:r>
              <a:rPr lang="hr-HR" dirty="0" err="1" smtClean="0"/>
              <a:t>regulations</a:t>
            </a:r>
            <a:endParaRPr lang="hr-HR" dirty="0" smtClean="0"/>
          </a:p>
          <a:p>
            <a:r>
              <a:rPr lang="hr-HR" dirty="0" err="1" smtClean="0"/>
              <a:t>Code</a:t>
            </a:r>
            <a:endParaRPr lang="hr-HR" dirty="0" smtClean="0"/>
          </a:p>
          <a:p>
            <a:r>
              <a:rPr lang="hr-HR" dirty="0" err="1" smtClean="0"/>
              <a:t>The</a:t>
            </a:r>
            <a:r>
              <a:rPr lang="hr-HR" dirty="0" smtClean="0"/>
              <a:t> </a:t>
            </a:r>
            <a:r>
              <a:rPr lang="hr-HR" dirty="0" err="1" smtClean="0"/>
              <a:t>act</a:t>
            </a:r>
            <a:r>
              <a:rPr lang="hr-HR" dirty="0" smtClean="0"/>
              <a:t> </a:t>
            </a:r>
            <a:r>
              <a:rPr lang="hr-HR" dirty="0" err="1" smtClean="0"/>
              <a:t>of</a:t>
            </a:r>
            <a:r>
              <a:rPr lang="hr-HR" dirty="0" smtClean="0"/>
              <a:t> </a:t>
            </a:r>
            <a:r>
              <a:rPr lang="hr-HR" dirty="0" err="1" smtClean="0"/>
              <a:t>bringing</a:t>
            </a:r>
            <a:r>
              <a:rPr lang="hr-HR" dirty="0" smtClean="0"/>
              <a:t> </a:t>
            </a:r>
            <a:r>
              <a:rPr lang="hr-HR" dirty="0" err="1" smtClean="0"/>
              <a:t>together</a:t>
            </a:r>
            <a:r>
              <a:rPr lang="hr-HR" dirty="0" smtClean="0"/>
              <a:t> </a:t>
            </a:r>
            <a:r>
              <a:rPr lang="hr-HR" dirty="0" err="1" smtClean="0"/>
              <a:t>various</a:t>
            </a:r>
            <a:r>
              <a:rPr lang="hr-HR" dirty="0" smtClean="0"/>
              <a:t> </a:t>
            </a:r>
            <a:r>
              <a:rPr lang="hr-HR" dirty="0" err="1" smtClean="0"/>
              <a:t>Acts</a:t>
            </a:r>
            <a:r>
              <a:rPr lang="hr-HR" dirty="0" smtClean="0"/>
              <a:t> </a:t>
            </a:r>
            <a:r>
              <a:rPr lang="hr-HR" dirty="0" err="1" smtClean="0"/>
              <a:t>of</a:t>
            </a:r>
            <a:r>
              <a:rPr lang="hr-HR" dirty="0" smtClean="0"/>
              <a:t> </a:t>
            </a:r>
            <a:r>
              <a:rPr lang="hr-HR" dirty="0" err="1" smtClean="0"/>
              <a:t>Parliament</a:t>
            </a:r>
            <a:r>
              <a:rPr lang="hr-HR" dirty="0" smtClean="0"/>
              <a:t> </a:t>
            </a:r>
            <a:r>
              <a:rPr lang="hr-HR" dirty="0" err="1" smtClean="0"/>
              <a:t>which</a:t>
            </a:r>
            <a:r>
              <a:rPr lang="hr-HR" dirty="0" smtClean="0"/>
              <a:t> </a:t>
            </a:r>
            <a:r>
              <a:rPr lang="hr-HR" dirty="0" err="1" smtClean="0"/>
              <a:t>deal</a:t>
            </a:r>
            <a:r>
              <a:rPr lang="hr-HR" dirty="0" smtClean="0"/>
              <a:t> </a:t>
            </a:r>
            <a:r>
              <a:rPr lang="hr-HR" dirty="0" err="1" smtClean="0"/>
              <a:t>with</a:t>
            </a:r>
            <a:r>
              <a:rPr lang="hr-HR" dirty="0" smtClean="0"/>
              <a:t> one </a:t>
            </a:r>
            <a:r>
              <a:rPr lang="hr-HR" dirty="0" err="1" smtClean="0"/>
              <a:t>subject</a:t>
            </a:r>
            <a:r>
              <a:rPr lang="hr-HR" dirty="0" smtClean="0"/>
              <a:t> </a:t>
            </a:r>
            <a:r>
              <a:rPr lang="hr-HR" dirty="0" err="1" smtClean="0"/>
              <a:t>into</a:t>
            </a:r>
            <a:r>
              <a:rPr lang="hr-HR" dirty="0" smtClean="0"/>
              <a:t> a single </a:t>
            </a:r>
            <a:r>
              <a:rPr lang="hr-HR" dirty="0" err="1" smtClean="0"/>
              <a:t>Act</a:t>
            </a:r>
            <a:endParaRPr lang="hr-HR" dirty="0" smtClean="0"/>
          </a:p>
          <a:p>
            <a:r>
              <a:rPr lang="hr-HR" dirty="0" err="1" smtClean="0"/>
              <a:t>Consolidation</a:t>
            </a:r>
            <a:endParaRPr lang="hr-HR" dirty="0" smtClean="0"/>
          </a:p>
        </p:txBody>
      </p:sp>
    </p:spTree>
    <p:extLst>
      <p:ext uri="{BB962C8B-B14F-4D97-AF65-F5344CB8AC3E}">
        <p14:creationId xmlns:p14="http://schemas.microsoft.com/office/powerpoint/2010/main" val="3929081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Translation</a:t>
            </a:r>
            <a:endParaRPr lang="en-US" dirty="0"/>
          </a:p>
        </p:txBody>
      </p:sp>
      <p:sp>
        <p:nvSpPr>
          <p:cNvPr id="3" name="Content Placeholder 2"/>
          <p:cNvSpPr>
            <a:spLocks noGrp="1"/>
          </p:cNvSpPr>
          <p:nvPr>
            <p:ph idx="1"/>
          </p:nvPr>
        </p:nvSpPr>
        <p:spPr/>
        <p:txBody>
          <a:bodyPr/>
          <a:lstStyle/>
          <a:p>
            <a:r>
              <a:rPr lang="en-GB" dirty="0"/>
              <a:t>Where civil law proceeds from general principle to general principle, common law proceeds from case to</a:t>
            </a:r>
            <a:r>
              <a:rPr lang="en-GB" b="1" dirty="0"/>
              <a:t> </a:t>
            </a:r>
            <a:r>
              <a:rPr lang="en-GB" dirty="0"/>
              <a:t>case. Where cases have formed the primary source of the common law, statutes and codified law have been the civil law counterparts. While common lawyers think in terms of the parties and their particular legal relationship, civil lawyers think in terms of the existing enacted rules, codified</a:t>
            </a:r>
            <a:r>
              <a:rPr lang="en-GB" b="1" dirty="0"/>
              <a:t> </a:t>
            </a:r>
            <a:r>
              <a:rPr lang="en-GB" dirty="0"/>
              <a:t>or statutory, which may be applied to a given situation. </a:t>
            </a:r>
            <a:endParaRPr lang="en-US" dirty="0"/>
          </a:p>
        </p:txBody>
      </p:sp>
    </p:spTree>
    <p:extLst>
      <p:ext uri="{BB962C8B-B14F-4D97-AF65-F5344CB8AC3E}">
        <p14:creationId xmlns:p14="http://schemas.microsoft.com/office/powerpoint/2010/main" val="3418241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Translation</a:t>
            </a:r>
            <a:endParaRPr lang="en-US" dirty="0"/>
          </a:p>
        </p:txBody>
      </p:sp>
      <p:sp>
        <p:nvSpPr>
          <p:cNvPr id="3" name="Content Placeholder 2"/>
          <p:cNvSpPr>
            <a:spLocks noGrp="1"/>
          </p:cNvSpPr>
          <p:nvPr>
            <p:ph idx="1"/>
          </p:nvPr>
        </p:nvSpPr>
        <p:spPr/>
        <p:txBody>
          <a:bodyPr/>
          <a:lstStyle/>
          <a:p>
            <a:r>
              <a:rPr lang="en-GB" dirty="0"/>
              <a:t>No legal system can be properly understood without investigating its religious roots. For example, the Roman Catholic Church has the longest, continuously operating legal system in the Western world. The rise of secularism has not completely extinguished the impact of religious law. Nevertheless, one of the hallmarks of Western legality is the separation between church and state.</a:t>
            </a:r>
            <a:endParaRPr lang="hr-HR" dirty="0"/>
          </a:p>
          <a:p>
            <a:endParaRPr lang="en-US" dirty="0"/>
          </a:p>
        </p:txBody>
      </p:sp>
    </p:spTree>
    <p:extLst>
      <p:ext uri="{BB962C8B-B14F-4D97-AF65-F5344CB8AC3E}">
        <p14:creationId xmlns:p14="http://schemas.microsoft.com/office/powerpoint/2010/main" val="4915141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a:t>
            </a:r>
            <a:endParaRPr lang="en-US" dirty="0"/>
          </a:p>
        </p:txBody>
      </p:sp>
      <p:sp>
        <p:nvSpPr>
          <p:cNvPr id="3" name="Content Placeholder 2"/>
          <p:cNvSpPr>
            <a:spLocks noGrp="1"/>
          </p:cNvSpPr>
          <p:nvPr>
            <p:ph idx="1"/>
          </p:nvPr>
        </p:nvSpPr>
        <p:spPr/>
        <p:txBody>
          <a:bodyPr/>
          <a:lstStyle/>
          <a:p>
            <a:r>
              <a:rPr lang="hr-HR" dirty="0" err="1" smtClean="0"/>
              <a:t>What</a:t>
            </a:r>
            <a:r>
              <a:rPr lang="hr-HR" dirty="0" smtClean="0"/>
              <a:t> </a:t>
            </a:r>
            <a:r>
              <a:rPr lang="hr-HR" dirty="0" err="1" smtClean="0"/>
              <a:t>is</a:t>
            </a:r>
            <a:r>
              <a:rPr lang="hr-HR" dirty="0" smtClean="0"/>
              <a:t> </a:t>
            </a:r>
            <a:r>
              <a:rPr lang="hr-HR" dirty="0" err="1" smtClean="0"/>
              <a:t>the</a:t>
            </a:r>
            <a:r>
              <a:rPr lang="hr-HR" dirty="0" smtClean="0"/>
              <a:t> </a:t>
            </a:r>
            <a:r>
              <a:rPr lang="hr-HR" dirty="0" err="1" smtClean="0"/>
              <a:t>main</a:t>
            </a:r>
            <a:r>
              <a:rPr lang="hr-HR" dirty="0" smtClean="0"/>
              <a:t> </a:t>
            </a:r>
            <a:r>
              <a:rPr lang="hr-HR" dirty="0" err="1" smtClean="0"/>
              <a:t>aim</a:t>
            </a:r>
            <a:r>
              <a:rPr lang="hr-HR" dirty="0" smtClean="0"/>
              <a:t> </a:t>
            </a:r>
            <a:r>
              <a:rPr lang="hr-HR" dirty="0" err="1" smtClean="0"/>
              <a:t>of</a:t>
            </a:r>
            <a:r>
              <a:rPr lang="hr-HR" dirty="0" smtClean="0"/>
              <a:t> </a:t>
            </a:r>
            <a:r>
              <a:rPr lang="hr-HR" dirty="0" err="1" smtClean="0"/>
              <a:t>the</a:t>
            </a:r>
            <a:r>
              <a:rPr lang="hr-HR" dirty="0" smtClean="0"/>
              <a:t> </a:t>
            </a:r>
            <a:r>
              <a:rPr lang="hr-HR" dirty="0" err="1" smtClean="0"/>
              <a:t>doctrine</a:t>
            </a:r>
            <a:r>
              <a:rPr lang="hr-HR" dirty="0" smtClean="0"/>
              <a:t> </a:t>
            </a:r>
            <a:r>
              <a:rPr lang="hr-HR" dirty="0" err="1" smtClean="0"/>
              <a:t>of</a:t>
            </a:r>
            <a:r>
              <a:rPr lang="hr-HR" dirty="0" smtClean="0"/>
              <a:t> </a:t>
            </a:r>
            <a:r>
              <a:rPr lang="hr-HR" dirty="0" err="1" smtClean="0"/>
              <a:t>separation</a:t>
            </a:r>
            <a:r>
              <a:rPr lang="hr-HR" dirty="0" smtClean="0"/>
              <a:t> </a:t>
            </a:r>
            <a:r>
              <a:rPr lang="hr-HR" dirty="0" err="1" smtClean="0"/>
              <a:t>of</a:t>
            </a:r>
            <a:r>
              <a:rPr lang="hr-HR" dirty="0" smtClean="0"/>
              <a:t> </a:t>
            </a:r>
            <a:r>
              <a:rPr lang="hr-HR" dirty="0" err="1" smtClean="0"/>
              <a:t>powers</a:t>
            </a:r>
            <a:r>
              <a:rPr lang="hr-HR" dirty="0" smtClean="0"/>
              <a:t>?</a:t>
            </a:r>
          </a:p>
          <a:p>
            <a:r>
              <a:rPr lang="hr-HR" dirty="0" err="1" smtClean="0"/>
              <a:t>What</a:t>
            </a:r>
            <a:r>
              <a:rPr lang="hr-HR" dirty="0" smtClean="0"/>
              <a:t> are </a:t>
            </a:r>
            <a:r>
              <a:rPr lang="hr-HR" dirty="0" err="1" smtClean="0"/>
              <a:t>the</a:t>
            </a:r>
            <a:r>
              <a:rPr lang="hr-HR" dirty="0" smtClean="0"/>
              <a:t> </a:t>
            </a:r>
            <a:r>
              <a:rPr lang="hr-HR" dirty="0" err="1" smtClean="0"/>
              <a:t>three</a:t>
            </a:r>
            <a:r>
              <a:rPr lang="hr-HR" dirty="0" smtClean="0"/>
              <a:t> </a:t>
            </a:r>
            <a:r>
              <a:rPr lang="hr-HR" dirty="0" err="1" smtClean="0"/>
              <a:t>branches</a:t>
            </a:r>
            <a:r>
              <a:rPr lang="hr-HR" dirty="0" smtClean="0"/>
              <a:t> </a:t>
            </a:r>
            <a:r>
              <a:rPr lang="hr-HR" dirty="0" err="1" smtClean="0"/>
              <a:t>of</a:t>
            </a:r>
            <a:r>
              <a:rPr lang="hr-HR" dirty="0" smtClean="0"/>
              <a:t> </a:t>
            </a:r>
            <a:r>
              <a:rPr lang="hr-HR" dirty="0" err="1" smtClean="0"/>
              <a:t>government</a:t>
            </a:r>
            <a:r>
              <a:rPr lang="hr-HR" dirty="0" smtClean="0"/>
              <a:t>?</a:t>
            </a:r>
          </a:p>
          <a:p>
            <a:r>
              <a:rPr lang="hr-HR" dirty="0" err="1" smtClean="0"/>
              <a:t>What</a:t>
            </a:r>
            <a:r>
              <a:rPr lang="hr-HR" dirty="0" smtClean="0"/>
              <a:t> </a:t>
            </a:r>
            <a:r>
              <a:rPr lang="hr-HR" dirty="0" err="1" smtClean="0"/>
              <a:t>is</a:t>
            </a:r>
            <a:r>
              <a:rPr lang="hr-HR" dirty="0" smtClean="0"/>
              <a:t> </a:t>
            </a:r>
            <a:r>
              <a:rPr lang="hr-HR" dirty="0" err="1" smtClean="0"/>
              <a:t>the</a:t>
            </a:r>
            <a:r>
              <a:rPr lang="hr-HR" dirty="0" smtClean="0"/>
              <a:t> </a:t>
            </a:r>
            <a:r>
              <a:rPr lang="hr-HR" dirty="0" err="1" smtClean="0"/>
              <a:t>highest</a:t>
            </a:r>
            <a:r>
              <a:rPr lang="hr-HR" dirty="0" smtClean="0"/>
              <a:t> legislative </a:t>
            </a:r>
            <a:r>
              <a:rPr lang="hr-HR" dirty="0" err="1" smtClean="0"/>
              <a:t>body</a:t>
            </a:r>
            <a:r>
              <a:rPr lang="hr-HR" dirty="0" smtClean="0"/>
              <a:t>?</a:t>
            </a:r>
          </a:p>
          <a:p>
            <a:r>
              <a:rPr lang="hr-HR" dirty="0" err="1" smtClean="0"/>
              <a:t>What</a:t>
            </a:r>
            <a:r>
              <a:rPr lang="hr-HR" dirty="0" smtClean="0"/>
              <a:t> are </a:t>
            </a:r>
            <a:r>
              <a:rPr lang="hr-HR" dirty="0" err="1" smtClean="0"/>
              <a:t>the</a:t>
            </a:r>
            <a:r>
              <a:rPr lang="hr-HR" dirty="0" smtClean="0"/>
              <a:t> </a:t>
            </a:r>
            <a:r>
              <a:rPr lang="hr-HR" dirty="0" err="1" smtClean="0"/>
              <a:t>main</a:t>
            </a:r>
            <a:r>
              <a:rPr lang="hr-HR" dirty="0" smtClean="0"/>
              <a:t> </a:t>
            </a:r>
            <a:r>
              <a:rPr lang="hr-HR" dirty="0" err="1" smtClean="0"/>
              <a:t>functions</a:t>
            </a:r>
            <a:r>
              <a:rPr lang="hr-HR" dirty="0" smtClean="0"/>
              <a:t> </a:t>
            </a:r>
            <a:r>
              <a:rPr lang="hr-HR" dirty="0" err="1" smtClean="0"/>
              <a:t>of</a:t>
            </a:r>
            <a:r>
              <a:rPr lang="hr-HR" dirty="0" smtClean="0"/>
              <a:t> </a:t>
            </a:r>
            <a:r>
              <a:rPr lang="hr-HR" dirty="0" err="1" smtClean="0"/>
              <a:t>the</a:t>
            </a:r>
            <a:r>
              <a:rPr lang="hr-HR" dirty="0" smtClean="0"/>
              <a:t> </a:t>
            </a:r>
            <a:r>
              <a:rPr lang="hr-HR" dirty="0" err="1" smtClean="0"/>
              <a:t>legislature</a:t>
            </a:r>
            <a:r>
              <a:rPr lang="hr-HR" dirty="0" smtClean="0"/>
              <a:t>?</a:t>
            </a:r>
          </a:p>
          <a:p>
            <a:r>
              <a:rPr lang="hr-HR" dirty="0" smtClean="0"/>
              <a:t>Who </a:t>
            </a:r>
            <a:r>
              <a:rPr lang="hr-HR" dirty="0" err="1" smtClean="0"/>
              <a:t>can</a:t>
            </a:r>
            <a:r>
              <a:rPr lang="hr-HR" dirty="0" smtClean="0"/>
              <a:t> </a:t>
            </a:r>
            <a:r>
              <a:rPr lang="hr-HR" dirty="0" err="1" smtClean="0"/>
              <a:t>introduce</a:t>
            </a:r>
            <a:r>
              <a:rPr lang="hr-HR" dirty="0" smtClean="0"/>
              <a:t> </a:t>
            </a:r>
            <a:r>
              <a:rPr lang="hr-HR" dirty="0" err="1" smtClean="0"/>
              <a:t>new</a:t>
            </a:r>
            <a:r>
              <a:rPr lang="hr-HR" dirty="0" smtClean="0"/>
              <a:t> legislative </a:t>
            </a:r>
            <a:r>
              <a:rPr lang="hr-HR" dirty="0" err="1" smtClean="0"/>
              <a:t>proposals</a:t>
            </a:r>
            <a:r>
              <a:rPr lang="hr-HR" dirty="0" smtClean="0"/>
              <a:t>?</a:t>
            </a:r>
          </a:p>
          <a:p>
            <a:r>
              <a:rPr lang="hr-HR" dirty="0" err="1" smtClean="0"/>
              <a:t>What</a:t>
            </a:r>
            <a:r>
              <a:rPr lang="hr-HR" dirty="0" smtClean="0"/>
              <a:t> </a:t>
            </a:r>
            <a:r>
              <a:rPr lang="hr-HR" dirty="0" err="1" smtClean="0"/>
              <a:t>is</a:t>
            </a:r>
            <a:r>
              <a:rPr lang="hr-HR" dirty="0" smtClean="0"/>
              <a:t> </a:t>
            </a:r>
            <a:r>
              <a:rPr lang="hr-HR" dirty="0" err="1" smtClean="0"/>
              <a:t>the</a:t>
            </a:r>
            <a:r>
              <a:rPr lang="hr-HR" dirty="0" smtClean="0"/>
              <a:t> </a:t>
            </a:r>
            <a:r>
              <a:rPr lang="hr-HR" dirty="0" err="1" smtClean="0"/>
              <a:t>main</a:t>
            </a:r>
            <a:r>
              <a:rPr lang="hr-HR" dirty="0" smtClean="0"/>
              <a:t> </a:t>
            </a:r>
            <a:r>
              <a:rPr lang="hr-HR" dirty="0" err="1" smtClean="0"/>
              <a:t>function</a:t>
            </a:r>
            <a:r>
              <a:rPr lang="hr-HR" dirty="0" smtClean="0"/>
              <a:t> </a:t>
            </a:r>
            <a:r>
              <a:rPr lang="hr-HR" dirty="0" err="1" smtClean="0"/>
              <a:t>of</a:t>
            </a:r>
            <a:r>
              <a:rPr lang="hr-HR" dirty="0" smtClean="0"/>
              <a:t> </a:t>
            </a:r>
            <a:r>
              <a:rPr lang="hr-HR" dirty="0" err="1" smtClean="0"/>
              <a:t>the</a:t>
            </a:r>
            <a:r>
              <a:rPr lang="hr-HR" dirty="0" smtClean="0"/>
              <a:t> </a:t>
            </a:r>
            <a:r>
              <a:rPr lang="hr-HR" dirty="0" err="1" smtClean="0"/>
              <a:t>executive</a:t>
            </a:r>
            <a:r>
              <a:rPr lang="hr-HR" dirty="0" smtClean="0"/>
              <a:t> </a:t>
            </a:r>
            <a:r>
              <a:rPr lang="hr-HR" dirty="0" err="1" smtClean="0"/>
              <a:t>branch</a:t>
            </a:r>
            <a:r>
              <a:rPr lang="hr-HR" dirty="0" smtClean="0"/>
              <a:t>?</a:t>
            </a:r>
          </a:p>
          <a:p>
            <a:r>
              <a:rPr lang="hr-HR" dirty="0" err="1" smtClean="0"/>
              <a:t>What</a:t>
            </a:r>
            <a:r>
              <a:rPr lang="hr-HR" dirty="0" smtClean="0"/>
              <a:t> </a:t>
            </a:r>
            <a:r>
              <a:rPr lang="hr-HR" dirty="0" err="1" smtClean="0"/>
              <a:t>is</a:t>
            </a:r>
            <a:r>
              <a:rPr lang="hr-HR" dirty="0" smtClean="0"/>
              <a:t> </a:t>
            </a:r>
            <a:r>
              <a:rPr lang="hr-HR" dirty="0" err="1" smtClean="0"/>
              <a:t>the</a:t>
            </a:r>
            <a:r>
              <a:rPr lang="hr-HR" dirty="0" smtClean="0"/>
              <a:t> </a:t>
            </a:r>
            <a:r>
              <a:rPr lang="hr-HR" dirty="0" err="1" smtClean="0"/>
              <a:t>highest</a:t>
            </a:r>
            <a:r>
              <a:rPr lang="hr-HR" dirty="0" smtClean="0"/>
              <a:t> </a:t>
            </a:r>
            <a:r>
              <a:rPr lang="hr-HR" dirty="0" err="1" smtClean="0"/>
              <a:t>executive</a:t>
            </a:r>
            <a:r>
              <a:rPr lang="hr-HR" dirty="0" smtClean="0"/>
              <a:t> </a:t>
            </a:r>
            <a:r>
              <a:rPr lang="hr-HR" dirty="0" err="1" smtClean="0"/>
              <a:t>body</a:t>
            </a:r>
            <a:r>
              <a:rPr lang="hr-HR" dirty="0" smtClean="0"/>
              <a:t>?</a:t>
            </a:r>
          </a:p>
          <a:p>
            <a:r>
              <a:rPr lang="hr-HR" dirty="0" err="1" smtClean="0"/>
              <a:t>What</a:t>
            </a:r>
            <a:r>
              <a:rPr lang="hr-HR" dirty="0" smtClean="0"/>
              <a:t> </a:t>
            </a:r>
            <a:r>
              <a:rPr lang="hr-HR" dirty="0" err="1" smtClean="0"/>
              <a:t>does</a:t>
            </a:r>
            <a:r>
              <a:rPr lang="hr-HR" dirty="0" smtClean="0"/>
              <a:t> </a:t>
            </a:r>
            <a:r>
              <a:rPr lang="hr-HR" dirty="0" err="1" smtClean="0"/>
              <a:t>the</a:t>
            </a:r>
            <a:r>
              <a:rPr lang="hr-HR" dirty="0" smtClean="0"/>
              <a:t> </a:t>
            </a:r>
            <a:r>
              <a:rPr lang="hr-HR" dirty="0" err="1" smtClean="0"/>
              <a:t>composition</a:t>
            </a:r>
            <a:r>
              <a:rPr lang="hr-HR" dirty="0" smtClean="0"/>
              <a:t> </a:t>
            </a:r>
            <a:r>
              <a:rPr lang="hr-HR" dirty="0" err="1" smtClean="0"/>
              <a:t>of</a:t>
            </a:r>
            <a:r>
              <a:rPr lang="hr-HR" dirty="0" smtClean="0"/>
              <a:t> </a:t>
            </a:r>
            <a:r>
              <a:rPr lang="hr-HR" dirty="0" err="1" smtClean="0"/>
              <a:t>government</a:t>
            </a:r>
            <a:r>
              <a:rPr lang="hr-HR" dirty="0" smtClean="0"/>
              <a:t> </a:t>
            </a:r>
            <a:r>
              <a:rPr lang="hr-HR" dirty="0" err="1" smtClean="0"/>
              <a:t>depend</a:t>
            </a:r>
            <a:r>
              <a:rPr lang="hr-HR" dirty="0" smtClean="0"/>
              <a:t> on?</a:t>
            </a:r>
          </a:p>
        </p:txBody>
      </p:sp>
    </p:spTree>
    <p:extLst>
      <p:ext uri="{BB962C8B-B14F-4D97-AF65-F5344CB8AC3E}">
        <p14:creationId xmlns:p14="http://schemas.microsoft.com/office/powerpoint/2010/main" val="22629220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endParaRPr lang="en-US" dirty="0"/>
          </a:p>
        </p:txBody>
      </p:sp>
      <p:sp>
        <p:nvSpPr>
          <p:cNvPr id="3" name="Content Placeholder 2"/>
          <p:cNvSpPr>
            <a:spLocks noGrp="1"/>
          </p:cNvSpPr>
          <p:nvPr>
            <p:ph idx="1"/>
          </p:nvPr>
        </p:nvSpPr>
        <p:spPr/>
        <p:txBody>
          <a:bodyPr>
            <a:normAutofit lnSpcReduction="10000"/>
          </a:bodyPr>
          <a:lstStyle/>
          <a:p>
            <a:r>
              <a:rPr lang="hr-HR" dirty="0" err="1" smtClean="0"/>
              <a:t>Where</a:t>
            </a:r>
            <a:r>
              <a:rPr lang="hr-HR" dirty="0" smtClean="0"/>
              <a:t> </a:t>
            </a:r>
            <a:r>
              <a:rPr lang="hr-HR" dirty="0" err="1" smtClean="0"/>
              <a:t>is</a:t>
            </a:r>
            <a:r>
              <a:rPr lang="hr-HR" dirty="0" smtClean="0"/>
              <a:t> </a:t>
            </a:r>
            <a:r>
              <a:rPr lang="hr-HR" dirty="0" err="1" smtClean="0"/>
              <a:t>judicial</a:t>
            </a:r>
            <a:r>
              <a:rPr lang="hr-HR" dirty="0" smtClean="0"/>
              <a:t> system </a:t>
            </a:r>
            <a:r>
              <a:rPr lang="hr-HR" dirty="0" err="1" smtClean="0"/>
              <a:t>embodied</a:t>
            </a:r>
            <a:r>
              <a:rPr lang="hr-HR" dirty="0" smtClean="0"/>
              <a:t> </a:t>
            </a:r>
            <a:r>
              <a:rPr lang="hr-HR" dirty="0" err="1" smtClean="0"/>
              <a:t>in</a:t>
            </a:r>
            <a:r>
              <a:rPr lang="hr-HR" dirty="0" smtClean="0"/>
              <a:t>?</a:t>
            </a:r>
          </a:p>
          <a:p>
            <a:r>
              <a:rPr lang="hr-HR" dirty="0" err="1" smtClean="0"/>
              <a:t>What</a:t>
            </a:r>
            <a:r>
              <a:rPr lang="hr-HR" dirty="0" smtClean="0"/>
              <a:t> </a:t>
            </a:r>
            <a:r>
              <a:rPr lang="hr-HR" dirty="0" err="1" smtClean="0"/>
              <a:t>is</a:t>
            </a:r>
            <a:r>
              <a:rPr lang="hr-HR" dirty="0" smtClean="0"/>
              <a:t> </a:t>
            </a:r>
            <a:r>
              <a:rPr lang="hr-HR" dirty="0" err="1" smtClean="0"/>
              <a:t>the</a:t>
            </a:r>
            <a:r>
              <a:rPr lang="hr-HR" dirty="0" smtClean="0"/>
              <a:t> </a:t>
            </a:r>
            <a:r>
              <a:rPr lang="hr-HR" dirty="0" err="1" smtClean="0"/>
              <a:t>main</a:t>
            </a:r>
            <a:r>
              <a:rPr lang="hr-HR" dirty="0" smtClean="0"/>
              <a:t> </a:t>
            </a:r>
            <a:r>
              <a:rPr lang="hr-HR" dirty="0" err="1" smtClean="0"/>
              <a:t>function</a:t>
            </a:r>
            <a:r>
              <a:rPr lang="hr-HR" dirty="0" smtClean="0"/>
              <a:t> </a:t>
            </a:r>
            <a:r>
              <a:rPr lang="hr-HR" dirty="0" err="1" smtClean="0"/>
              <a:t>of</a:t>
            </a:r>
            <a:r>
              <a:rPr lang="hr-HR" dirty="0" smtClean="0"/>
              <a:t> </a:t>
            </a:r>
            <a:r>
              <a:rPr lang="hr-HR" dirty="0" err="1" smtClean="0"/>
              <a:t>the</a:t>
            </a:r>
            <a:r>
              <a:rPr lang="hr-HR" dirty="0" smtClean="0"/>
              <a:t> </a:t>
            </a:r>
            <a:r>
              <a:rPr lang="hr-HR" dirty="0" err="1" smtClean="0"/>
              <a:t>judiciary</a:t>
            </a:r>
            <a:r>
              <a:rPr lang="hr-HR" dirty="0" smtClean="0"/>
              <a:t>?</a:t>
            </a:r>
          </a:p>
          <a:p>
            <a:r>
              <a:rPr lang="hr-HR" dirty="0" err="1" smtClean="0"/>
              <a:t>What</a:t>
            </a:r>
            <a:r>
              <a:rPr lang="hr-HR" dirty="0" smtClean="0"/>
              <a:t> </a:t>
            </a:r>
            <a:r>
              <a:rPr lang="hr-HR" dirty="0" err="1" smtClean="0"/>
              <a:t>is</a:t>
            </a:r>
            <a:r>
              <a:rPr lang="hr-HR" dirty="0" smtClean="0"/>
              <a:t> </a:t>
            </a:r>
            <a:r>
              <a:rPr lang="hr-HR" dirty="0" err="1" smtClean="0"/>
              <a:t>the</a:t>
            </a:r>
            <a:r>
              <a:rPr lang="hr-HR" dirty="0" smtClean="0"/>
              <a:t> </a:t>
            </a:r>
            <a:r>
              <a:rPr lang="hr-HR" dirty="0" err="1" smtClean="0"/>
              <a:t>last</a:t>
            </a:r>
            <a:r>
              <a:rPr lang="hr-HR" dirty="0" smtClean="0"/>
              <a:t> instance </a:t>
            </a:r>
            <a:r>
              <a:rPr lang="hr-HR" dirty="0" err="1" smtClean="0"/>
              <a:t>court</a:t>
            </a:r>
            <a:r>
              <a:rPr lang="hr-HR" dirty="0" smtClean="0"/>
              <a:t> for </a:t>
            </a:r>
            <a:r>
              <a:rPr lang="hr-HR" dirty="0" err="1" smtClean="0"/>
              <a:t>appeals</a:t>
            </a:r>
            <a:r>
              <a:rPr lang="hr-HR" dirty="0" smtClean="0"/>
              <a:t> </a:t>
            </a:r>
            <a:r>
              <a:rPr lang="hr-HR" dirty="0" err="1" smtClean="0"/>
              <a:t>within</a:t>
            </a:r>
            <a:r>
              <a:rPr lang="hr-HR" dirty="0" smtClean="0"/>
              <a:t> </a:t>
            </a:r>
            <a:r>
              <a:rPr lang="hr-HR" dirty="0" err="1" smtClean="0"/>
              <a:t>the</a:t>
            </a:r>
            <a:r>
              <a:rPr lang="hr-HR" dirty="0" smtClean="0"/>
              <a:t> </a:t>
            </a:r>
            <a:r>
              <a:rPr lang="hr-HR" dirty="0" err="1" smtClean="0"/>
              <a:t>national</a:t>
            </a:r>
            <a:r>
              <a:rPr lang="hr-HR" dirty="0" smtClean="0"/>
              <a:t> </a:t>
            </a:r>
            <a:r>
              <a:rPr lang="hr-HR" dirty="0" err="1" smtClean="0"/>
              <a:t>court</a:t>
            </a:r>
            <a:r>
              <a:rPr lang="hr-HR" dirty="0" smtClean="0"/>
              <a:t> system?</a:t>
            </a:r>
          </a:p>
          <a:p>
            <a:r>
              <a:rPr lang="hr-HR" dirty="0" err="1" smtClean="0"/>
              <a:t>What</a:t>
            </a:r>
            <a:r>
              <a:rPr lang="hr-HR" dirty="0" smtClean="0"/>
              <a:t> </a:t>
            </a:r>
            <a:r>
              <a:rPr lang="hr-HR" dirty="0" err="1" smtClean="0"/>
              <a:t>is</a:t>
            </a:r>
            <a:r>
              <a:rPr lang="hr-HR" dirty="0" smtClean="0"/>
              <a:t> </a:t>
            </a:r>
            <a:r>
              <a:rPr lang="hr-HR" dirty="0" err="1" smtClean="0"/>
              <a:t>the</a:t>
            </a:r>
            <a:r>
              <a:rPr lang="hr-HR" dirty="0" smtClean="0"/>
              <a:t> </a:t>
            </a:r>
            <a:r>
              <a:rPr lang="hr-HR" dirty="0" err="1"/>
              <a:t>m</a:t>
            </a:r>
            <a:r>
              <a:rPr lang="hr-HR" dirty="0" err="1" smtClean="0"/>
              <a:t>ain</a:t>
            </a:r>
            <a:r>
              <a:rPr lang="hr-HR" dirty="0" smtClean="0"/>
              <a:t> </a:t>
            </a:r>
            <a:r>
              <a:rPr lang="hr-HR" dirty="0" err="1" smtClean="0"/>
              <a:t>purpose</a:t>
            </a:r>
            <a:r>
              <a:rPr lang="hr-HR" dirty="0" smtClean="0"/>
              <a:t> </a:t>
            </a:r>
            <a:r>
              <a:rPr lang="hr-HR" dirty="0" err="1" smtClean="0"/>
              <a:t>of</a:t>
            </a:r>
            <a:r>
              <a:rPr lang="hr-HR" dirty="0" smtClean="0"/>
              <a:t> </a:t>
            </a:r>
            <a:r>
              <a:rPr lang="hr-HR" dirty="0" err="1" smtClean="0"/>
              <a:t>criminal</a:t>
            </a:r>
            <a:r>
              <a:rPr lang="hr-HR" dirty="0" smtClean="0"/>
              <a:t> </a:t>
            </a:r>
            <a:r>
              <a:rPr lang="hr-HR" dirty="0" err="1" smtClean="0"/>
              <a:t>law</a:t>
            </a:r>
            <a:r>
              <a:rPr lang="hr-HR" dirty="0" smtClean="0"/>
              <a:t>?</a:t>
            </a:r>
          </a:p>
          <a:p>
            <a:r>
              <a:rPr lang="hr-HR" dirty="0" err="1" smtClean="0"/>
              <a:t>What</a:t>
            </a:r>
            <a:r>
              <a:rPr lang="hr-HR" dirty="0" smtClean="0"/>
              <a:t> </a:t>
            </a:r>
            <a:r>
              <a:rPr lang="hr-HR" dirty="0" err="1" smtClean="0"/>
              <a:t>does</a:t>
            </a:r>
            <a:r>
              <a:rPr lang="hr-HR" dirty="0" smtClean="0"/>
              <a:t> civil </a:t>
            </a:r>
            <a:r>
              <a:rPr lang="hr-HR" dirty="0" err="1" smtClean="0"/>
              <a:t>justice</a:t>
            </a:r>
            <a:r>
              <a:rPr lang="hr-HR" dirty="0" smtClean="0"/>
              <a:t> </a:t>
            </a:r>
            <a:r>
              <a:rPr lang="hr-HR" dirty="0" err="1" smtClean="0"/>
              <a:t>deal</a:t>
            </a:r>
            <a:r>
              <a:rPr lang="hr-HR" dirty="0" smtClean="0"/>
              <a:t> </a:t>
            </a:r>
            <a:r>
              <a:rPr lang="hr-HR" dirty="0" err="1" smtClean="0"/>
              <a:t>with</a:t>
            </a:r>
            <a:r>
              <a:rPr lang="hr-HR" dirty="0" smtClean="0"/>
              <a:t>?</a:t>
            </a:r>
          </a:p>
          <a:p>
            <a:r>
              <a:rPr lang="hr-HR" dirty="0" err="1" smtClean="0"/>
              <a:t>What</a:t>
            </a:r>
            <a:r>
              <a:rPr lang="hr-HR" dirty="0" smtClean="0"/>
              <a:t> </a:t>
            </a:r>
            <a:r>
              <a:rPr lang="hr-HR" dirty="0" err="1" smtClean="0"/>
              <a:t>does</a:t>
            </a:r>
            <a:r>
              <a:rPr lang="hr-HR" dirty="0" smtClean="0"/>
              <a:t> civil </a:t>
            </a:r>
            <a:r>
              <a:rPr lang="hr-HR" dirty="0" err="1" smtClean="0"/>
              <a:t>law</a:t>
            </a:r>
            <a:r>
              <a:rPr lang="hr-HR" dirty="0" smtClean="0"/>
              <a:t> </a:t>
            </a:r>
            <a:r>
              <a:rPr lang="hr-HR" dirty="0" err="1" smtClean="0"/>
              <a:t>inlcude</a:t>
            </a:r>
            <a:r>
              <a:rPr lang="hr-HR" dirty="0" smtClean="0"/>
              <a:t>?</a:t>
            </a:r>
          </a:p>
          <a:p>
            <a:r>
              <a:rPr lang="hr-HR" dirty="0" err="1" smtClean="0"/>
              <a:t>What</a:t>
            </a:r>
            <a:r>
              <a:rPr lang="hr-HR" dirty="0" smtClean="0"/>
              <a:t> </a:t>
            </a:r>
            <a:r>
              <a:rPr lang="hr-HR" dirty="0" err="1" smtClean="0"/>
              <a:t>is</a:t>
            </a:r>
            <a:r>
              <a:rPr lang="hr-HR" dirty="0" smtClean="0"/>
              <a:t> </a:t>
            </a:r>
            <a:r>
              <a:rPr lang="hr-HR" dirty="0" err="1" smtClean="0"/>
              <a:t>the</a:t>
            </a:r>
            <a:r>
              <a:rPr lang="hr-HR" dirty="0" smtClean="0"/>
              <a:t> </a:t>
            </a:r>
            <a:r>
              <a:rPr lang="hr-HR" dirty="0" err="1" smtClean="0"/>
              <a:t>aim</a:t>
            </a:r>
            <a:r>
              <a:rPr lang="hr-HR" dirty="0" smtClean="0"/>
              <a:t> </a:t>
            </a:r>
            <a:r>
              <a:rPr lang="hr-HR" dirty="0" err="1" smtClean="0"/>
              <a:t>of</a:t>
            </a:r>
            <a:r>
              <a:rPr lang="hr-HR" dirty="0" smtClean="0"/>
              <a:t> </a:t>
            </a:r>
            <a:r>
              <a:rPr lang="hr-HR" dirty="0" err="1" smtClean="0"/>
              <a:t>the</a:t>
            </a:r>
            <a:r>
              <a:rPr lang="hr-HR" dirty="0" smtClean="0"/>
              <a:t> </a:t>
            </a:r>
            <a:r>
              <a:rPr lang="hr-HR" dirty="0" err="1" smtClean="0"/>
              <a:t>family</a:t>
            </a:r>
            <a:r>
              <a:rPr lang="hr-HR" dirty="0" smtClean="0"/>
              <a:t> </a:t>
            </a:r>
            <a:r>
              <a:rPr lang="hr-HR" dirty="0" err="1" smtClean="0"/>
              <a:t>justice</a:t>
            </a:r>
            <a:r>
              <a:rPr lang="hr-HR" dirty="0" smtClean="0"/>
              <a:t> system?</a:t>
            </a:r>
          </a:p>
          <a:p>
            <a:r>
              <a:rPr lang="hr-HR" dirty="0" err="1" smtClean="0"/>
              <a:t>What</a:t>
            </a:r>
            <a:r>
              <a:rPr lang="hr-HR" dirty="0" smtClean="0"/>
              <a:t> </a:t>
            </a:r>
            <a:r>
              <a:rPr lang="hr-HR" dirty="0" err="1" smtClean="0"/>
              <a:t>does</a:t>
            </a:r>
            <a:r>
              <a:rPr lang="hr-HR" dirty="0" smtClean="0"/>
              <a:t> </a:t>
            </a:r>
            <a:r>
              <a:rPr lang="hr-HR" dirty="0" err="1" smtClean="0"/>
              <a:t>administrative</a:t>
            </a:r>
            <a:r>
              <a:rPr lang="hr-HR" dirty="0" smtClean="0"/>
              <a:t> </a:t>
            </a:r>
            <a:r>
              <a:rPr lang="hr-HR" dirty="0" err="1" smtClean="0"/>
              <a:t>justice</a:t>
            </a:r>
            <a:r>
              <a:rPr lang="hr-HR" dirty="0" smtClean="0"/>
              <a:t> </a:t>
            </a:r>
            <a:r>
              <a:rPr lang="hr-HR" dirty="0" err="1" smtClean="0"/>
              <a:t>deal</a:t>
            </a:r>
            <a:r>
              <a:rPr lang="hr-HR" dirty="0" smtClean="0"/>
              <a:t> </a:t>
            </a:r>
            <a:r>
              <a:rPr lang="hr-HR" dirty="0" err="1" smtClean="0"/>
              <a:t>with</a:t>
            </a:r>
            <a:r>
              <a:rPr lang="hr-HR" dirty="0" smtClean="0"/>
              <a:t>?</a:t>
            </a:r>
          </a:p>
          <a:p>
            <a:r>
              <a:rPr lang="hr-HR" dirty="0" err="1" smtClean="0"/>
              <a:t>What</a:t>
            </a:r>
            <a:r>
              <a:rPr lang="hr-HR" dirty="0" smtClean="0"/>
              <a:t> are </a:t>
            </a:r>
            <a:r>
              <a:rPr lang="hr-HR" dirty="0" err="1" smtClean="0"/>
              <a:t>the</a:t>
            </a:r>
            <a:r>
              <a:rPr lang="hr-HR" dirty="0" smtClean="0"/>
              <a:t> negative </a:t>
            </a:r>
            <a:r>
              <a:rPr lang="hr-HR" dirty="0" err="1" smtClean="0"/>
              <a:t>aspects</a:t>
            </a:r>
            <a:r>
              <a:rPr lang="hr-HR" dirty="0" smtClean="0"/>
              <a:t> </a:t>
            </a:r>
            <a:r>
              <a:rPr lang="hr-HR" dirty="0" err="1" smtClean="0"/>
              <a:t>of</a:t>
            </a:r>
            <a:r>
              <a:rPr lang="hr-HR" dirty="0" smtClean="0"/>
              <a:t> </a:t>
            </a:r>
            <a:r>
              <a:rPr lang="hr-HR" dirty="0" err="1" smtClean="0"/>
              <a:t>litigation</a:t>
            </a:r>
            <a:r>
              <a:rPr lang="hr-HR" dirty="0" smtClean="0"/>
              <a:t>?</a:t>
            </a:r>
          </a:p>
          <a:p>
            <a:r>
              <a:rPr lang="hr-HR" dirty="0" err="1" smtClean="0"/>
              <a:t>What</a:t>
            </a:r>
            <a:r>
              <a:rPr lang="hr-HR" dirty="0" smtClean="0"/>
              <a:t> </a:t>
            </a:r>
            <a:r>
              <a:rPr lang="hr-HR" dirty="0" err="1" smtClean="0"/>
              <a:t>is</a:t>
            </a:r>
            <a:r>
              <a:rPr lang="hr-HR" dirty="0" smtClean="0"/>
              <a:t> </a:t>
            </a:r>
            <a:r>
              <a:rPr lang="hr-HR" dirty="0" err="1" smtClean="0"/>
              <a:t>an</a:t>
            </a:r>
            <a:r>
              <a:rPr lang="hr-HR" dirty="0" smtClean="0"/>
              <a:t> alternative to </a:t>
            </a:r>
            <a:r>
              <a:rPr lang="hr-HR" dirty="0" err="1" smtClean="0"/>
              <a:t>litigation</a:t>
            </a:r>
            <a:r>
              <a:rPr lang="hr-HR" dirty="0" smtClean="0"/>
              <a:t>?</a:t>
            </a:r>
            <a:endParaRPr lang="en-US" dirty="0"/>
          </a:p>
        </p:txBody>
      </p:sp>
    </p:spTree>
    <p:extLst>
      <p:ext uri="{BB962C8B-B14F-4D97-AF65-F5344CB8AC3E}">
        <p14:creationId xmlns:p14="http://schemas.microsoft.com/office/powerpoint/2010/main" val="21590620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smtClean="0"/>
              <a:t>following</a:t>
            </a:r>
            <a:endParaRPr lang="en-US" dirty="0"/>
          </a:p>
        </p:txBody>
      </p:sp>
      <p:sp>
        <p:nvSpPr>
          <p:cNvPr id="3" name="Content Placeholder 2"/>
          <p:cNvSpPr>
            <a:spLocks noGrp="1"/>
          </p:cNvSpPr>
          <p:nvPr>
            <p:ph idx="1"/>
          </p:nvPr>
        </p:nvSpPr>
        <p:spPr/>
        <p:txBody>
          <a:bodyPr/>
          <a:lstStyle/>
          <a:p>
            <a:r>
              <a:rPr lang="hr-HR" dirty="0" err="1" smtClean="0"/>
              <a:t>What</a:t>
            </a:r>
            <a:r>
              <a:rPr lang="hr-HR" dirty="0" smtClean="0"/>
              <a:t> </a:t>
            </a:r>
            <a:r>
              <a:rPr lang="hr-HR" dirty="0" err="1" smtClean="0"/>
              <a:t>is</a:t>
            </a:r>
            <a:r>
              <a:rPr lang="hr-HR" dirty="0" smtClean="0"/>
              <a:t> alternative </a:t>
            </a:r>
            <a:r>
              <a:rPr lang="hr-HR" dirty="0" err="1" smtClean="0"/>
              <a:t>dispute</a:t>
            </a:r>
            <a:r>
              <a:rPr lang="hr-HR" dirty="0" smtClean="0"/>
              <a:t> </a:t>
            </a:r>
            <a:r>
              <a:rPr lang="hr-HR" dirty="0" err="1" smtClean="0"/>
              <a:t>resolution</a:t>
            </a:r>
            <a:r>
              <a:rPr lang="hr-HR" dirty="0" smtClean="0"/>
              <a:t> (ADR)?</a:t>
            </a:r>
          </a:p>
          <a:p>
            <a:r>
              <a:rPr lang="hr-HR" dirty="0" err="1" smtClean="0"/>
              <a:t>What</a:t>
            </a:r>
            <a:r>
              <a:rPr lang="hr-HR" dirty="0" smtClean="0"/>
              <a:t> are </a:t>
            </a:r>
            <a:r>
              <a:rPr lang="hr-HR" dirty="0" err="1" smtClean="0"/>
              <a:t>the</a:t>
            </a:r>
            <a:r>
              <a:rPr lang="hr-HR" dirty="0" smtClean="0"/>
              <a:t> </a:t>
            </a:r>
            <a:r>
              <a:rPr lang="hr-HR" dirty="0" err="1" smtClean="0"/>
              <a:t>main</a:t>
            </a:r>
            <a:r>
              <a:rPr lang="hr-HR" dirty="0" smtClean="0"/>
              <a:t> </a:t>
            </a:r>
            <a:r>
              <a:rPr lang="hr-HR" dirty="0" err="1" smtClean="0"/>
              <a:t>forms</a:t>
            </a:r>
            <a:r>
              <a:rPr lang="hr-HR" dirty="0" smtClean="0"/>
              <a:t> </a:t>
            </a:r>
            <a:r>
              <a:rPr lang="hr-HR" dirty="0" err="1" smtClean="0"/>
              <a:t>of</a:t>
            </a:r>
            <a:r>
              <a:rPr lang="hr-HR" dirty="0" smtClean="0"/>
              <a:t> alternative </a:t>
            </a:r>
            <a:r>
              <a:rPr lang="hr-HR" dirty="0" err="1" smtClean="0"/>
              <a:t>dispute</a:t>
            </a:r>
            <a:r>
              <a:rPr lang="hr-HR" dirty="0" smtClean="0"/>
              <a:t> </a:t>
            </a:r>
            <a:r>
              <a:rPr lang="hr-HR" dirty="0" err="1" smtClean="0"/>
              <a:t>resolution</a:t>
            </a:r>
            <a:r>
              <a:rPr lang="hr-HR" dirty="0" smtClean="0"/>
              <a:t>?</a:t>
            </a:r>
          </a:p>
          <a:p>
            <a:r>
              <a:rPr lang="hr-HR" dirty="0" err="1" smtClean="0"/>
              <a:t>What</a:t>
            </a:r>
            <a:r>
              <a:rPr lang="hr-HR" dirty="0" smtClean="0"/>
              <a:t> are </a:t>
            </a:r>
            <a:r>
              <a:rPr lang="hr-HR" dirty="0" err="1" smtClean="0"/>
              <a:t>the</a:t>
            </a:r>
            <a:r>
              <a:rPr lang="hr-HR" dirty="0" smtClean="0"/>
              <a:t> </a:t>
            </a:r>
            <a:r>
              <a:rPr lang="hr-HR" dirty="0" err="1" smtClean="0"/>
              <a:t>advantages</a:t>
            </a:r>
            <a:r>
              <a:rPr lang="hr-HR" dirty="0" smtClean="0"/>
              <a:t> </a:t>
            </a:r>
            <a:r>
              <a:rPr lang="hr-HR" dirty="0" err="1" smtClean="0"/>
              <a:t>of</a:t>
            </a:r>
            <a:r>
              <a:rPr lang="hr-HR" dirty="0" smtClean="0"/>
              <a:t> ADR </a:t>
            </a:r>
            <a:r>
              <a:rPr lang="hr-HR" dirty="0" err="1" smtClean="0"/>
              <a:t>compared</a:t>
            </a:r>
            <a:r>
              <a:rPr lang="hr-HR" dirty="0" smtClean="0"/>
              <a:t> to </a:t>
            </a:r>
            <a:r>
              <a:rPr lang="hr-HR" dirty="0" err="1" smtClean="0"/>
              <a:t>court</a:t>
            </a:r>
            <a:r>
              <a:rPr lang="hr-HR" dirty="0" smtClean="0"/>
              <a:t> </a:t>
            </a:r>
            <a:r>
              <a:rPr lang="hr-HR" dirty="0" err="1" smtClean="0"/>
              <a:t>litigation</a:t>
            </a:r>
            <a:r>
              <a:rPr lang="hr-HR" dirty="0" smtClean="0"/>
              <a:t>?</a:t>
            </a:r>
            <a:endParaRPr lang="en-US" dirty="0"/>
          </a:p>
        </p:txBody>
      </p:sp>
    </p:spTree>
    <p:extLst>
      <p:ext uri="{BB962C8B-B14F-4D97-AF65-F5344CB8AC3E}">
        <p14:creationId xmlns:p14="http://schemas.microsoft.com/office/powerpoint/2010/main" val="12834699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hr-HR" sz="2800" dirty="0" err="1" smtClean="0"/>
              <a:t>Fill</a:t>
            </a:r>
            <a:r>
              <a:rPr lang="hr-HR" sz="2800" dirty="0" smtClean="0"/>
              <a:t> </a:t>
            </a:r>
            <a:r>
              <a:rPr lang="hr-HR" sz="2800" dirty="0" err="1" smtClean="0"/>
              <a:t>in</a:t>
            </a:r>
            <a:r>
              <a:rPr lang="hr-HR" sz="2800" dirty="0" smtClean="0"/>
              <a:t> </a:t>
            </a:r>
            <a:r>
              <a:rPr lang="hr-HR" sz="2800" dirty="0" err="1" smtClean="0"/>
              <a:t>the</a:t>
            </a:r>
            <a:r>
              <a:rPr lang="hr-HR" sz="2800" dirty="0" smtClean="0"/>
              <a:t> </a:t>
            </a:r>
            <a:r>
              <a:rPr lang="hr-HR" sz="2800" dirty="0" err="1" smtClean="0"/>
              <a:t>missing</a:t>
            </a:r>
            <a:r>
              <a:rPr lang="hr-HR" sz="2800" dirty="0" smtClean="0"/>
              <a:t> </a:t>
            </a:r>
            <a:r>
              <a:rPr lang="hr-HR" sz="2800" dirty="0" err="1" smtClean="0"/>
              <a:t>words</a:t>
            </a:r>
            <a:r>
              <a:rPr lang="hr-HR" sz="2800" dirty="0" smtClean="0"/>
              <a:t>:</a:t>
            </a:r>
            <a:r>
              <a:rPr lang="en-US" sz="2800" dirty="0"/>
              <a:t> </a:t>
            </a:r>
            <a:r>
              <a:rPr lang="en-US" sz="2800" dirty="0" smtClean="0"/>
              <a:t>Constitution</a:t>
            </a:r>
            <a:r>
              <a:rPr lang="hr-HR" sz="2800" dirty="0" smtClean="0"/>
              <a:t>,</a:t>
            </a:r>
            <a:r>
              <a:rPr lang="en-US" sz="2800" dirty="0" smtClean="0"/>
              <a:t> Declaration</a:t>
            </a:r>
            <a:r>
              <a:rPr lang="hr-HR" sz="2800" dirty="0" smtClean="0"/>
              <a:t>,</a:t>
            </a:r>
            <a:r>
              <a:rPr lang="en-US" sz="2800" dirty="0"/>
              <a:t> </a:t>
            </a:r>
            <a:r>
              <a:rPr lang="en-US" sz="2800" dirty="0" smtClean="0"/>
              <a:t>executive</a:t>
            </a:r>
            <a:r>
              <a:rPr lang="hr-HR" sz="2800" dirty="0" smtClean="0"/>
              <a:t>,</a:t>
            </a:r>
            <a:r>
              <a:rPr lang="en-US" sz="2800" dirty="0" smtClean="0"/>
              <a:t> independently</a:t>
            </a:r>
            <a:r>
              <a:rPr lang="hr-HR" sz="2800" dirty="0" smtClean="0"/>
              <a:t>,</a:t>
            </a:r>
            <a:r>
              <a:rPr lang="en-US" sz="2800" dirty="0" smtClean="0"/>
              <a:t> jurisprudence</a:t>
            </a:r>
            <a:r>
              <a:rPr lang="hr-HR" sz="2800" dirty="0" smtClean="0"/>
              <a:t>,</a:t>
            </a:r>
            <a:r>
              <a:rPr lang="en-US" sz="2800" dirty="0" smtClean="0"/>
              <a:t> Laws</a:t>
            </a:r>
            <a:r>
              <a:rPr lang="hr-HR" sz="2800" dirty="0" smtClean="0"/>
              <a:t>, </a:t>
            </a:r>
            <a:r>
              <a:rPr lang="en-US" sz="2800" dirty="0" smtClean="0"/>
              <a:t>powers</a:t>
            </a:r>
            <a:endParaRPr lang="en-US" sz="2800" dirty="0"/>
          </a:p>
        </p:txBody>
      </p:sp>
      <p:sp>
        <p:nvSpPr>
          <p:cNvPr id="3" name="Content Placeholder 2"/>
          <p:cNvSpPr>
            <a:spLocks noGrp="1"/>
          </p:cNvSpPr>
          <p:nvPr>
            <p:ph idx="1"/>
          </p:nvPr>
        </p:nvSpPr>
        <p:spPr/>
        <p:txBody>
          <a:bodyPr>
            <a:normAutofit/>
          </a:bodyPr>
          <a:lstStyle/>
          <a:p>
            <a:r>
              <a:rPr lang="en-US" dirty="0"/>
              <a:t>The term  </a:t>
            </a:r>
            <a:r>
              <a:rPr lang="en-US" dirty="0" smtClean="0"/>
              <a:t>"separation </a:t>
            </a:r>
            <a:r>
              <a:rPr lang="en-US" dirty="0"/>
              <a:t>of </a:t>
            </a:r>
            <a:r>
              <a:rPr lang="hr-HR" dirty="0" smtClean="0"/>
              <a:t>____________</a:t>
            </a:r>
            <a:r>
              <a:rPr lang="en-US" dirty="0" smtClean="0"/>
              <a:t>" </a:t>
            </a:r>
            <a:r>
              <a:rPr lang="en-US" dirty="0"/>
              <a:t>was coined </a:t>
            </a:r>
            <a:r>
              <a:rPr lang="en-US" dirty="0" smtClean="0"/>
              <a:t>by</a:t>
            </a:r>
            <a:r>
              <a:rPr lang="hr-HR" dirty="0" smtClean="0"/>
              <a:t> </a:t>
            </a:r>
            <a:r>
              <a:rPr lang="en-US" dirty="0" smtClean="0"/>
              <a:t>Montesquieu</a:t>
            </a:r>
            <a:r>
              <a:rPr lang="en-US" dirty="0"/>
              <a:t>, an 18th century French social and political philosopher. His publication, "Spirit of the </a:t>
            </a:r>
            <a:r>
              <a:rPr lang="hr-HR" dirty="0" smtClean="0"/>
              <a:t>____________</a:t>
            </a:r>
            <a:r>
              <a:rPr lang="en-US" dirty="0" smtClean="0"/>
              <a:t>," </a:t>
            </a:r>
            <a:r>
              <a:rPr lang="en-US" dirty="0"/>
              <a:t>is considered one of the great works in the history of political theory </a:t>
            </a:r>
            <a:r>
              <a:rPr lang="en-US" dirty="0" smtClean="0"/>
              <a:t>and</a:t>
            </a:r>
            <a:r>
              <a:rPr lang="hr-HR" dirty="0" smtClean="0"/>
              <a:t> ___________</a:t>
            </a:r>
            <a:r>
              <a:rPr lang="en-US" dirty="0" smtClean="0"/>
              <a:t>. </a:t>
            </a:r>
            <a:r>
              <a:rPr lang="en-US" dirty="0"/>
              <a:t>It inspired the </a:t>
            </a:r>
            <a:r>
              <a:rPr lang="hr-HR" dirty="0" smtClean="0"/>
              <a:t>__________________</a:t>
            </a:r>
            <a:r>
              <a:rPr lang="en-US" dirty="0" smtClean="0"/>
              <a:t> </a:t>
            </a:r>
            <a:r>
              <a:rPr lang="en-US" dirty="0"/>
              <a:t>of the Rights of Man and the </a:t>
            </a:r>
            <a:r>
              <a:rPr lang="hr-HR" dirty="0" smtClean="0"/>
              <a:t>________________</a:t>
            </a:r>
            <a:r>
              <a:rPr lang="en-US" dirty="0" smtClean="0"/>
              <a:t> </a:t>
            </a:r>
            <a:r>
              <a:rPr lang="en-US" dirty="0"/>
              <a:t>of the United States. Under his model, the political authority of the state is divided into legislative, </a:t>
            </a:r>
            <a:r>
              <a:rPr lang="hr-HR" dirty="0" smtClean="0"/>
              <a:t>_____________</a:t>
            </a:r>
            <a:r>
              <a:rPr lang="en-US" dirty="0" smtClean="0"/>
              <a:t> </a:t>
            </a:r>
            <a:r>
              <a:rPr lang="en-US" dirty="0"/>
              <a:t>and judicial powers. He asserted that, to most effectively promote liberty, these three powers must be separate and </a:t>
            </a:r>
            <a:r>
              <a:rPr lang="en-US" dirty="0" smtClean="0"/>
              <a:t>act </a:t>
            </a:r>
            <a:r>
              <a:rPr lang="hr-HR" dirty="0" smtClean="0"/>
              <a:t>_____________</a:t>
            </a:r>
            <a:r>
              <a:rPr lang="en-US" dirty="0" smtClean="0"/>
              <a:t>.</a:t>
            </a:r>
            <a:r>
              <a:rPr lang="en-US" dirty="0"/>
              <a:t> </a:t>
            </a:r>
          </a:p>
          <a:p>
            <a:endParaRPr lang="en-US" dirty="0"/>
          </a:p>
        </p:txBody>
      </p:sp>
    </p:spTree>
    <p:extLst>
      <p:ext uri="{BB962C8B-B14F-4D97-AF65-F5344CB8AC3E}">
        <p14:creationId xmlns:p14="http://schemas.microsoft.com/office/powerpoint/2010/main" val="10590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hr-HR" sz="2800" dirty="0" err="1" smtClean="0"/>
              <a:t>Fill</a:t>
            </a:r>
            <a:r>
              <a:rPr lang="hr-HR" sz="2800" dirty="0" smtClean="0"/>
              <a:t> </a:t>
            </a:r>
            <a:r>
              <a:rPr lang="hr-HR" sz="2800" dirty="0" err="1" smtClean="0"/>
              <a:t>in</a:t>
            </a:r>
            <a:r>
              <a:rPr lang="hr-HR" sz="2800" dirty="0" smtClean="0"/>
              <a:t> </a:t>
            </a:r>
            <a:r>
              <a:rPr lang="hr-HR" sz="2800" dirty="0" err="1" smtClean="0"/>
              <a:t>the</a:t>
            </a:r>
            <a:r>
              <a:rPr lang="hr-HR" sz="2800" dirty="0" smtClean="0"/>
              <a:t> </a:t>
            </a:r>
            <a:r>
              <a:rPr lang="hr-HR" sz="2800" dirty="0" err="1" smtClean="0"/>
              <a:t>missing</a:t>
            </a:r>
            <a:r>
              <a:rPr lang="hr-HR" sz="2800" dirty="0" smtClean="0"/>
              <a:t> </a:t>
            </a:r>
            <a:r>
              <a:rPr lang="hr-HR" sz="2800" dirty="0" err="1" smtClean="0"/>
              <a:t>words</a:t>
            </a:r>
            <a:r>
              <a:rPr lang="hr-HR" sz="2800" dirty="0" smtClean="0"/>
              <a:t>:</a:t>
            </a:r>
            <a:r>
              <a:rPr lang="en-US" sz="2800" dirty="0"/>
              <a:t> </a:t>
            </a:r>
            <a:r>
              <a:rPr lang="en-US" sz="2800" dirty="0" smtClean="0"/>
              <a:t>branch</a:t>
            </a:r>
            <a:r>
              <a:rPr lang="hr-HR" sz="2800" dirty="0" smtClean="0"/>
              <a:t>,</a:t>
            </a:r>
            <a:r>
              <a:rPr lang="en-US" sz="2800" dirty="0" smtClean="0"/>
              <a:t> checks</a:t>
            </a:r>
            <a:r>
              <a:rPr lang="hr-HR" sz="2800" dirty="0" smtClean="0"/>
              <a:t>,</a:t>
            </a:r>
            <a:r>
              <a:rPr lang="en-US" sz="2800" dirty="0" smtClean="0"/>
              <a:t> government</a:t>
            </a:r>
            <a:r>
              <a:rPr lang="hr-HR" sz="2800" dirty="0" smtClean="0"/>
              <a:t>, </a:t>
            </a:r>
            <a:r>
              <a:rPr lang="en-US" sz="2800" dirty="0" smtClean="0"/>
              <a:t>functions</a:t>
            </a:r>
            <a:r>
              <a:rPr lang="hr-HR" sz="2800" dirty="0" smtClean="0"/>
              <a:t>, </a:t>
            </a:r>
            <a:r>
              <a:rPr lang="en-US" sz="2800" dirty="0" smtClean="0"/>
              <a:t>power</a:t>
            </a:r>
            <a:r>
              <a:rPr lang="hr-HR" sz="2800" dirty="0" smtClean="0"/>
              <a:t>, </a:t>
            </a:r>
            <a:r>
              <a:rPr lang="en-US" sz="2800" dirty="0" smtClean="0"/>
              <a:t>prevent</a:t>
            </a:r>
            <a:r>
              <a:rPr lang="hr-HR" sz="2800" dirty="0" smtClean="0"/>
              <a:t>,</a:t>
            </a:r>
            <a:r>
              <a:rPr lang="en-US" sz="2800" dirty="0" smtClean="0"/>
              <a:t> Separation</a:t>
            </a:r>
            <a:endParaRPr lang="en-US" sz="2800" dirty="0"/>
          </a:p>
        </p:txBody>
      </p:sp>
      <p:sp>
        <p:nvSpPr>
          <p:cNvPr id="3" name="Content Placeholder 2"/>
          <p:cNvSpPr>
            <a:spLocks noGrp="1"/>
          </p:cNvSpPr>
          <p:nvPr>
            <p:ph idx="1"/>
          </p:nvPr>
        </p:nvSpPr>
        <p:spPr/>
        <p:txBody>
          <a:bodyPr/>
          <a:lstStyle/>
          <a:p>
            <a:r>
              <a:rPr lang="hr-HR" dirty="0" smtClean="0"/>
              <a:t>________________</a:t>
            </a:r>
            <a:r>
              <a:rPr lang="en-US" dirty="0" smtClean="0"/>
              <a:t> </a:t>
            </a:r>
            <a:r>
              <a:rPr lang="en-US" dirty="0"/>
              <a:t>of powers, therefore, refers to the division of </a:t>
            </a:r>
            <a:r>
              <a:rPr lang="hr-HR" dirty="0" smtClean="0"/>
              <a:t>____________ </a:t>
            </a:r>
            <a:r>
              <a:rPr lang="en-US" dirty="0" smtClean="0"/>
              <a:t>responsibilities </a:t>
            </a:r>
            <a:r>
              <a:rPr lang="en-US" dirty="0"/>
              <a:t>into distinct branches to limit any one </a:t>
            </a:r>
            <a:r>
              <a:rPr lang="hr-HR" dirty="0" smtClean="0"/>
              <a:t>___________ </a:t>
            </a:r>
            <a:r>
              <a:rPr lang="en-US" dirty="0" smtClean="0"/>
              <a:t>from </a:t>
            </a:r>
            <a:r>
              <a:rPr lang="en-US" dirty="0"/>
              <a:t>exercising the </a:t>
            </a:r>
            <a:r>
              <a:rPr lang="en-US" dirty="0" smtClean="0"/>
              <a:t>core </a:t>
            </a:r>
            <a:r>
              <a:rPr lang="hr-HR" dirty="0" smtClean="0"/>
              <a:t>_______________</a:t>
            </a:r>
            <a:r>
              <a:rPr lang="en-US" dirty="0" smtClean="0"/>
              <a:t> </a:t>
            </a:r>
            <a:r>
              <a:rPr lang="en-US" dirty="0"/>
              <a:t>of another.  The intent is to </a:t>
            </a:r>
            <a:r>
              <a:rPr lang="hr-HR" dirty="0" smtClean="0"/>
              <a:t>____________</a:t>
            </a:r>
            <a:r>
              <a:rPr lang="en-US" dirty="0" smtClean="0"/>
              <a:t>the </a:t>
            </a:r>
            <a:r>
              <a:rPr lang="en-US" dirty="0"/>
              <a:t>concentration of </a:t>
            </a:r>
            <a:r>
              <a:rPr lang="hr-HR" dirty="0" smtClean="0"/>
              <a:t>______________</a:t>
            </a:r>
            <a:r>
              <a:rPr lang="en-US" dirty="0" smtClean="0"/>
              <a:t> </a:t>
            </a:r>
            <a:r>
              <a:rPr lang="en-US" dirty="0"/>
              <a:t>and provide for </a:t>
            </a:r>
            <a:r>
              <a:rPr lang="hr-HR" dirty="0" smtClean="0"/>
              <a:t>_____________</a:t>
            </a:r>
            <a:r>
              <a:rPr lang="en-US" dirty="0" smtClean="0"/>
              <a:t> </a:t>
            </a:r>
            <a:r>
              <a:rPr lang="en-US" dirty="0"/>
              <a:t>and </a:t>
            </a:r>
            <a:r>
              <a:rPr lang="en-US" dirty="0" smtClean="0"/>
              <a:t>balances</a:t>
            </a:r>
            <a:r>
              <a:rPr lang="hr-HR" dirty="0" smtClean="0"/>
              <a:t>.</a:t>
            </a:r>
            <a:endParaRPr lang="en-US" dirty="0"/>
          </a:p>
          <a:p>
            <a:endParaRPr lang="en-US" dirty="0"/>
          </a:p>
        </p:txBody>
      </p:sp>
    </p:spTree>
    <p:extLst>
      <p:ext uri="{BB962C8B-B14F-4D97-AF65-F5344CB8AC3E}">
        <p14:creationId xmlns:p14="http://schemas.microsoft.com/office/powerpoint/2010/main" val="19675611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Answer</a:t>
            </a:r>
            <a:r>
              <a:rPr lang="hr-HR" dirty="0"/>
              <a:t> </a:t>
            </a:r>
            <a:r>
              <a:rPr lang="hr-HR" dirty="0" err="1"/>
              <a:t>the</a:t>
            </a:r>
            <a:r>
              <a:rPr lang="hr-HR" dirty="0"/>
              <a:t> </a:t>
            </a:r>
            <a:r>
              <a:rPr lang="hr-HR" dirty="0" err="1"/>
              <a:t>following</a:t>
            </a:r>
            <a:r>
              <a:rPr lang="hr-HR" dirty="0"/>
              <a:t> </a:t>
            </a:r>
            <a:r>
              <a:rPr lang="hr-HR" dirty="0" err="1"/>
              <a:t>questions</a:t>
            </a:r>
            <a:r>
              <a:rPr lang="hr-HR" dirty="0"/>
              <a:t>:</a:t>
            </a:r>
            <a:endParaRPr lang="en-US" dirty="0"/>
          </a:p>
        </p:txBody>
      </p:sp>
      <p:sp>
        <p:nvSpPr>
          <p:cNvPr id="3" name="Content Placeholder 2"/>
          <p:cNvSpPr>
            <a:spLocks noGrp="1"/>
          </p:cNvSpPr>
          <p:nvPr>
            <p:ph idx="1"/>
          </p:nvPr>
        </p:nvSpPr>
        <p:spPr/>
        <p:txBody>
          <a:bodyPr/>
          <a:lstStyle/>
          <a:p>
            <a:r>
              <a:rPr lang="en-GB" dirty="0"/>
              <a:t>6. When was </a:t>
            </a:r>
            <a:r>
              <a:rPr lang="hr-HR" dirty="0" err="1" smtClean="0"/>
              <a:t>Justinian’s</a:t>
            </a:r>
            <a:r>
              <a:rPr lang="hr-HR" dirty="0" smtClean="0"/>
              <a:t> </a:t>
            </a:r>
            <a:r>
              <a:rPr lang="hr-HR" dirty="0" err="1" smtClean="0"/>
              <a:t>Code</a:t>
            </a:r>
            <a:r>
              <a:rPr lang="en-GB" dirty="0" smtClean="0"/>
              <a:t> </a:t>
            </a:r>
            <a:r>
              <a:rPr lang="en-GB" dirty="0"/>
              <a:t>compiled?</a:t>
            </a:r>
            <a:endParaRPr lang="hr-HR" dirty="0"/>
          </a:p>
          <a:p>
            <a:r>
              <a:rPr lang="en-GB" dirty="0"/>
              <a:t>7. What did it consist of?</a:t>
            </a:r>
            <a:endParaRPr lang="hr-HR" dirty="0"/>
          </a:p>
          <a:p>
            <a:r>
              <a:rPr lang="en-GB" dirty="0"/>
              <a:t>8. Where and when was Roman law rediscovered in Europe?</a:t>
            </a:r>
            <a:endParaRPr lang="hr-HR" dirty="0"/>
          </a:p>
          <a:p>
            <a:r>
              <a:rPr lang="en-GB" dirty="0"/>
              <a:t>9. What is the reception of Roman law?</a:t>
            </a:r>
            <a:endParaRPr lang="hr-HR" dirty="0"/>
          </a:p>
          <a:p>
            <a:r>
              <a:rPr lang="en-GB" dirty="0"/>
              <a:t>10. What was the emergence of national codifications related to?</a:t>
            </a:r>
            <a:endParaRPr lang="hr-HR" dirty="0"/>
          </a:p>
          <a:p>
            <a:endParaRPr lang="en-US" dirty="0"/>
          </a:p>
        </p:txBody>
      </p:sp>
    </p:spTree>
    <p:extLst>
      <p:ext uri="{BB962C8B-B14F-4D97-AF65-F5344CB8AC3E}">
        <p14:creationId xmlns:p14="http://schemas.microsoft.com/office/powerpoint/2010/main" val="37408822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normAutofit/>
          </a:bodyPr>
          <a:lstStyle/>
          <a:p>
            <a:r>
              <a:rPr lang="en-US" dirty="0"/>
              <a:t>The term  </a:t>
            </a:r>
            <a:r>
              <a:rPr lang="en-US" dirty="0" smtClean="0"/>
              <a:t> </a:t>
            </a:r>
            <a:r>
              <a:rPr lang="en-US" dirty="0"/>
              <a:t>"separation of powers" was coined by </a:t>
            </a:r>
            <a:r>
              <a:rPr lang="en-US" dirty="0" smtClean="0"/>
              <a:t>Montesquieu</a:t>
            </a:r>
            <a:r>
              <a:rPr lang="en-US" dirty="0"/>
              <a:t>, an 18th century French social and political philosopher. His publication, "Spirit of the Laws," is considered one of the great works in the history of political theory and jurisprudence. It inspired the Declaration of the Rights of Man and the Constitution of the United States. Under his model, the political authority of the state is divided into legislative, executive and judicial powers. He asserted that, to most effectively promote liberty, these three powers must be separate and </a:t>
            </a:r>
            <a:r>
              <a:rPr lang="en-US" dirty="0" smtClean="0"/>
              <a:t>act </a:t>
            </a:r>
            <a:r>
              <a:rPr lang="en-US" dirty="0"/>
              <a:t>independently. </a:t>
            </a:r>
          </a:p>
          <a:p>
            <a:r>
              <a:rPr lang="en-US" dirty="0"/>
              <a:t>Separation of powers, therefore, refers to the division of government responsibilities into distinct branches to limit any one branch from exercising the core functions of another.  The intent is to prevent the concentration of power and provide for checks and balances</a:t>
            </a:r>
          </a:p>
          <a:p>
            <a:endParaRPr lang="en-US" dirty="0"/>
          </a:p>
        </p:txBody>
      </p:sp>
    </p:spTree>
    <p:extLst>
      <p:ext uri="{BB962C8B-B14F-4D97-AF65-F5344CB8AC3E}">
        <p14:creationId xmlns:p14="http://schemas.microsoft.com/office/powerpoint/2010/main" val="121045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hr-HR" sz="2800" dirty="0" err="1" smtClean="0"/>
              <a:t>Fill</a:t>
            </a:r>
            <a:r>
              <a:rPr lang="hr-HR" sz="2800" dirty="0" smtClean="0"/>
              <a:t> </a:t>
            </a:r>
            <a:r>
              <a:rPr lang="hr-HR" sz="2800" dirty="0" err="1" smtClean="0"/>
              <a:t>in</a:t>
            </a:r>
            <a:r>
              <a:rPr lang="hr-HR" sz="2800" dirty="0" smtClean="0"/>
              <a:t> </a:t>
            </a:r>
            <a:r>
              <a:rPr lang="hr-HR" sz="2800" dirty="0" err="1" smtClean="0"/>
              <a:t>the</a:t>
            </a:r>
            <a:r>
              <a:rPr lang="hr-HR" sz="2800" dirty="0" smtClean="0"/>
              <a:t> </a:t>
            </a:r>
            <a:r>
              <a:rPr lang="hr-HR" sz="2800" dirty="0" err="1" smtClean="0"/>
              <a:t>missing</a:t>
            </a:r>
            <a:r>
              <a:rPr lang="hr-HR" sz="2800" dirty="0" smtClean="0"/>
              <a:t> </a:t>
            </a:r>
            <a:r>
              <a:rPr lang="hr-HR" sz="2800" dirty="0" err="1" smtClean="0"/>
              <a:t>words</a:t>
            </a:r>
            <a:r>
              <a:rPr lang="hr-HR" sz="2800" dirty="0" smtClean="0"/>
              <a:t>:</a:t>
            </a:r>
            <a:r>
              <a:rPr lang="en-US" sz="2800" dirty="0"/>
              <a:t> </a:t>
            </a:r>
            <a:r>
              <a:rPr lang="en-US" sz="2800" dirty="0" smtClean="0"/>
              <a:t>branches</a:t>
            </a:r>
            <a:r>
              <a:rPr lang="hr-HR" sz="2800" dirty="0" smtClean="0"/>
              <a:t>,</a:t>
            </a:r>
            <a:r>
              <a:rPr lang="en-US" sz="2800" dirty="0"/>
              <a:t> </a:t>
            </a:r>
            <a:r>
              <a:rPr lang="en-US" sz="2800" dirty="0" smtClean="0"/>
              <a:t>constitution</a:t>
            </a:r>
            <a:r>
              <a:rPr lang="hr-HR" sz="2800" dirty="0" smtClean="0"/>
              <a:t>,</a:t>
            </a:r>
            <a:r>
              <a:rPr lang="en-US" sz="2800" dirty="0" smtClean="0"/>
              <a:t> enacting</a:t>
            </a:r>
            <a:r>
              <a:rPr lang="hr-HR" sz="2800" dirty="0" smtClean="0"/>
              <a:t>, </a:t>
            </a:r>
            <a:r>
              <a:rPr lang="en-US" sz="2800" dirty="0" smtClean="0"/>
              <a:t>executive</a:t>
            </a:r>
            <a:r>
              <a:rPr lang="hr-HR" sz="2800" dirty="0" smtClean="0"/>
              <a:t>, </a:t>
            </a:r>
            <a:r>
              <a:rPr lang="en-US" sz="2800" dirty="0" smtClean="0"/>
              <a:t>implementing</a:t>
            </a:r>
            <a:r>
              <a:rPr lang="hr-HR" sz="2800" dirty="0" smtClean="0"/>
              <a:t>, </a:t>
            </a:r>
            <a:r>
              <a:rPr lang="en-US" sz="2800" dirty="0" smtClean="0"/>
              <a:t>judicial</a:t>
            </a:r>
            <a:r>
              <a:rPr lang="hr-HR" sz="2800" dirty="0" smtClean="0"/>
              <a:t>, </a:t>
            </a:r>
            <a:r>
              <a:rPr lang="en-US" sz="2800" dirty="0" smtClean="0"/>
              <a:t>legislative</a:t>
            </a:r>
            <a:r>
              <a:rPr lang="hr-HR" sz="2800" dirty="0" smtClean="0"/>
              <a:t>  </a:t>
            </a:r>
            <a:endParaRPr lang="en-US" sz="2800" dirty="0"/>
          </a:p>
        </p:txBody>
      </p:sp>
      <p:sp>
        <p:nvSpPr>
          <p:cNvPr id="3" name="Content Placeholder 2"/>
          <p:cNvSpPr>
            <a:spLocks noGrp="1"/>
          </p:cNvSpPr>
          <p:nvPr>
            <p:ph idx="1"/>
          </p:nvPr>
        </p:nvSpPr>
        <p:spPr/>
        <p:txBody>
          <a:bodyPr/>
          <a:lstStyle/>
          <a:p>
            <a:r>
              <a:rPr lang="en-US" dirty="0"/>
              <a:t>The traditional characterizations of the powers of the </a:t>
            </a:r>
            <a:r>
              <a:rPr lang="hr-HR" dirty="0" smtClean="0"/>
              <a:t>_________</a:t>
            </a:r>
            <a:r>
              <a:rPr lang="en-US" dirty="0" smtClean="0"/>
              <a:t>of </a:t>
            </a:r>
            <a:r>
              <a:rPr lang="en-US" dirty="0"/>
              <a:t>government are:</a:t>
            </a:r>
          </a:p>
          <a:p>
            <a:r>
              <a:rPr lang="en-US" dirty="0" smtClean="0"/>
              <a:t>The</a:t>
            </a:r>
            <a:r>
              <a:rPr lang="hr-HR" dirty="0" smtClean="0"/>
              <a:t> ___________</a:t>
            </a:r>
            <a:r>
              <a:rPr lang="en-US" dirty="0" smtClean="0"/>
              <a:t> branch </a:t>
            </a:r>
            <a:r>
              <a:rPr lang="en-US" dirty="0"/>
              <a:t>is responsible for </a:t>
            </a:r>
            <a:r>
              <a:rPr lang="hr-HR" dirty="0" smtClean="0"/>
              <a:t>__________</a:t>
            </a:r>
            <a:r>
              <a:rPr lang="en-US" dirty="0" smtClean="0"/>
              <a:t> </a:t>
            </a:r>
            <a:r>
              <a:rPr lang="en-US" dirty="0"/>
              <a:t>the laws of the state and appropriating the money necessary to operate the government. </a:t>
            </a:r>
          </a:p>
          <a:p>
            <a:r>
              <a:rPr lang="en-US" dirty="0" smtClean="0"/>
              <a:t> </a:t>
            </a:r>
            <a:r>
              <a:rPr lang="en-US" dirty="0"/>
              <a:t>The </a:t>
            </a:r>
            <a:r>
              <a:rPr lang="hr-HR" dirty="0" smtClean="0"/>
              <a:t>______________</a:t>
            </a:r>
            <a:r>
              <a:rPr lang="en-US" dirty="0" smtClean="0"/>
              <a:t> </a:t>
            </a:r>
            <a:r>
              <a:rPr lang="en-US" dirty="0"/>
              <a:t>branch is responsible for </a:t>
            </a:r>
            <a:r>
              <a:rPr lang="hr-HR" dirty="0" smtClean="0"/>
              <a:t>____________</a:t>
            </a:r>
            <a:r>
              <a:rPr lang="en-US" dirty="0" smtClean="0"/>
              <a:t>and </a:t>
            </a:r>
            <a:r>
              <a:rPr lang="en-US" dirty="0"/>
              <a:t>administering the public policy enacted and funded by the legislative branch. </a:t>
            </a:r>
          </a:p>
          <a:p>
            <a:r>
              <a:rPr lang="en-US" dirty="0" smtClean="0"/>
              <a:t> </a:t>
            </a:r>
            <a:r>
              <a:rPr lang="en-US" dirty="0"/>
              <a:t>The </a:t>
            </a:r>
            <a:r>
              <a:rPr lang="hr-HR" dirty="0" smtClean="0"/>
              <a:t>______________</a:t>
            </a:r>
            <a:r>
              <a:rPr lang="en-US" dirty="0" smtClean="0"/>
              <a:t> </a:t>
            </a:r>
            <a:r>
              <a:rPr lang="en-US" dirty="0"/>
              <a:t>branch is responsible for interpreting the </a:t>
            </a:r>
            <a:r>
              <a:rPr lang="hr-HR" dirty="0" smtClean="0"/>
              <a:t>____________</a:t>
            </a:r>
            <a:r>
              <a:rPr lang="en-US" dirty="0" smtClean="0"/>
              <a:t> </a:t>
            </a:r>
            <a:r>
              <a:rPr lang="en-US" dirty="0"/>
              <a:t>and laws and applying their interpretations to controversies brought before it.</a:t>
            </a:r>
          </a:p>
          <a:p>
            <a:endParaRPr lang="en-US" dirty="0"/>
          </a:p>
        </p:txBody>
      </p:sp>
    </p:spTree>
    <p:extLst>
      <p:ext uri="{BB962C8B-B14F-4D97-AF65-F5344CB8AC3E}">
        <p14:creationId xmlns:p14="http://schemas.microsoft.com/office/powerpoint/2010/main" val="16907910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lstStyle/>
          <a:p>
            <a:r>
              <a:rPr lang="en-US" dirty="0"/>
              <a:t>The traditional characterizations of the powers of the branches of American government are:</a:t>
            </a:r>
          </a:p>
          <a:p>
            <a:r>
              <a:rPr lang="en-US" dirty="0" smtClean="0"/>
              <a:t>The </a:t>
            </a:r>
            <a:r>
              <a:rPr lang="en-US" dirty="0"/>
              <a:t>legislative branch is responsible for enacting the laws of the state and appropriating the money necessary to operate the government. </a:t>
            </a:r>
          </a:p>
          <a:p>
            <a:r>
              <a:rPr lang="en-US" dirty="0" smtClean="0"/>
              <a:t>The </a:t>
            </a:r>
            <a:r>
              <a:rPr lang="en-US" dirty="0"/>
              <a:t>executive branch is responsible for implementing and administering the public policy enacted and funded by the legislative branch. </a:t>
            </a:r>
          </a:p>
          <a:p>
            <a:r>
              <a:rPr lang="en-US" dirty="0" smtClean="0"/>
              <a:t>The </a:t>
            </a:r>
            <a:r>
              <a:rPr lang="en-US" dirty="0"/>
              <a:t>judicial branch is responsible for interpreting the constitution and laws and applying their interpretations to controversies brought before it.</a:t>
            </a:r>
          </a:p>
          <a:p>
            <a:endParaRPr lang="en-US" dirty="0"/>
          </a:p>
        </p:txBody>
      </p:sp>
    </p:spTree>
    <p:extLst>
      <p:ext uri="{BB962C8B-B14F-4D97-AF65-F5344CB8AC3E}">
        <p14:creationId xmlns:p14="http://schemas.microsoft.com/office/powerpoint/2010/main" val="21987106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Provide </a:t>
            </a:r>
            <a:r>
              <a:rPr lang="hr-HR" dirty="0" err="1" smtClean="0"/>
              <a:t>the</a:t>
            </a:r>
            <a:r>
              <a:rPr lang="hr-HR" dirty="0" smtClean="0"/>
              <a:t> </a:t>
            </a:r>
            <a:r>
              <a:rPr lang="hr-HR" dirty="0" err="1" smtClean="0"/>
              <a:t>terms</a:t>
            </a:r>
            <a:r>
              <a:rPr lang="hr-HR" dirty="0" smtClean="0"/>
              <a:t> for </a:t>
            </a:r>
            <a:r>
              <a:rPr lang="hr-HR" dirty="0" err="1" smtClean="0"/>
              <a:t>the</a:t>
            </a:r>
            <a:r>
              <a:rPr lang="hr-HR" dirty="0" smtClean="0"/>
              <a:t> </a:t>
            </a:r>
            <a:r>
              <a:rPr lang="hr-HR" dirty="0" err="1" smtClean="0"/>
              <a:t>following</a:t>
            </a:r>
            <a:r>
              <a:rPr lang="hr-HR" dirty="0" smtClean="0"/>
              <a:t> </a:t>
            </a:r>
            <a:r>
              <a:rPr lang="hr-HR" dirty="0" err="1" smtClean="0"/>
              <a:t>definitions</a:t>
            </a:r>
            <a:r>
              <a:rPr lang="hr-HR" dirty="0" smtClean="0"/>
              <a:t>:</a:t>
            </a:r>
            <a:endParaRPr lang="en-US" dirty="0"/>
          </a:p>
        </p:txBody>
      </p:sp>
      <p:sp>
        <p:nvSpPr>
          <p:cNvPr id="3" name="Content Placeholder 2"/>
          <p:cNvSpPr>
            <a:spLocks noGrp="1"/>
          </p:cNvSpPr>
          <p:nvPr>
            <p:ph idx="1"/>
          </p:nvPr>
        </p:nvSpPr>
        <p:spPr/>
        <p:txBody>
          <a:bodyPr/>
          <a:lstStyle/>
          <a:p>
            <a:r>
              <a:rPr lang="en-GB" dirty="0"/>
              <a:t>A body of persons vested with power to make and repeal laws</a:t>
            </a:r>
            <a:r>
              <a:rPr lang="en-GB" dirty="0" smtClean="0"/>
              <a:t>.</a:t>
            </a:r>
            <a:endParaRPr lang="hr-HR" dirty="0" smtClean="0"/>
          </a:p>
          <a:p>
            <a:r>
              <a:rPr lang="hr-HR" dirty="0" err="1" smtClean="0"/>
              <a:t>Legislature</a:t>
            </a:r>
            <a:endParaRPr lang="hr-HR" dirty="0" smtClean="0"/>
          </a:p>
          <a:p>
            <a:r>
              <a:rPr lang="hr-HR" dirty="0" err="1" smtClean="0"/>
              <a:t>Consisting</a:t>
            </a:r>
            <a:r>
              <a:rPr lang="hr-HR" dirty="0" smtClean="0"/>
              <a:t> </a:t>
            </a:r>
            <a:r>
              <a:rPr lang="hr-HR" dirty="0" err="1" smtClean="0"/>
              <a:t>of</a:t>
            </a:r>
            <a:r>
              <a:rPr lang="hr-HR" dirty="0" smtClean="0"/>
              <a:t> one legislative </a:t>
            </a:r>
            <a:r>
              <a:rPr lang="hr-HR" dirty="0" err="1" smtClean="0"/>
              <a:t>chamber</a:t>
            </a:r>
            <a:endParaRPr lang="hr-HR" dirty="0" smtClean="0"/>
          </a:p>
          <a:p>
            <a:r>
              <a:rPr lang="hr-HR" dirty="0" err="1" smtClean="0"/>
              <a:t>Unicameral</a:t>
            </a:r>
            <a:endParaRPr lang="hr-HR" dirty="0" smtClean="0"/>
          </a:p>
          <a:p>
            <a:r>
              <a:rPr lang="hr-HR" dirty="0" err="1" smtClean="0"/>
              <a:t>Consisting</a:t>
            </a:r>
            <a:r>
              <a:rPr lang="hr-HR" dirty="0" smtClean="0"/>
              <a:t> </a:t>
            </a:r>
            <a:r>
              <a:rPr lang="hr-HR" dirty="0" err="1" smtClean="0"/>
              <a:t>of</a:t>
            </a:r>
            <a:r>
              <a:rPr lang="hr-HR" dirty="0" smtClean="0"/>
              <a:t> </a:t>
            </a:r>
            <a:r>
              <a:rPr lang="hr-HR" dirty="0" err="1" smtClean="0"/>
              <a:t>two</a:t>
            </a:r>
            <a:r>
              <a:rPr lang="hr-HR" dirty="0" smtClean="0"/>
              <a:t> legislative </a:t>
            </a:r>
            <a:r>
              <a:rPr lang="hr-HR" dirty="0" err="1" smtClean="0"/>
              <a:t>chambers</a:t>
            </a:r>
            <a:endParaRPr lang="hr-HR" dirty="0" smtClean="0"/>
          </a:p>
          <a:p>
            <a:r>
              <a:rPr lang="hr-HR" dirty="0" err="1" smtClean="0"/>
              <a:t>Bicameral</a:t>
            </a:r>
            <a:endParaRPr lang="hr-HR" dirty="0" smtClean="0"/>
          </a:p>
          <a:p>
            <a:r>
              <a:rPr lang="en-US" dirty="0"/>
              <a:t>to establish by legal and authoritative act specifically </a:t>
            </a:r>
            <a:r>
              <a:rPr lang="en-US" b="1" dirty="0"/>
              <a:t>: </a:t>
            </a:r>
            <a:r>
              <a:rPr lang="en-US" dirty="0"/>
              <a:t>to make into </a:t>
            </a:r>
            <a:r>
              <a:rPr lang="en-US" dirty="0" smtClean="0"/>
              <a:t>law</a:t>
            </a:r>
            <a:endParaRPr lang="hr-HR" dirty="0" smtClean="0"/>
          </a:p>
          <a:p>
            <a:r>
              <a:rPr lang="hr-HR" dirty="0" err="1" smtClean="0"/>
              <a:t>enact</a:t>
            </a:r>
            <a:endParaRPr lang="en-US" dirty="0"/>
          </a:p>
        </p:txBody>
      </p:sp>
    </p:spTree>
    <p:extLst>
      <p:ext uri="{BB962C8B-B14F-4D97-AF65-F5344CB8AC3E}">
        <p14:creationId xmlns:p14="http://schemas.microsoft.com/office/powerpoint/2010/main" val="3426907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en-US" dirty="0"/>
              <a:t>to give something to someone as their share of a total amount, to use in a particular </a:t>
            </a:r>
            <a:r>
              <a:rPr lang="en-US" dirty="0" smtClean="0"/>
              <a:t>way</a:t>
            </a:r>
            <a:endParaRPr lang="hr-HR" dirty="0" smtClean="0"/>
          </a:p>
          <a:p>
            <a:r>
              <a:rPr lang="hr-HR" dirty="0" err="1" smtClean="0"/>
              <a:t>Allocate</a:t>
            </a:r>
            <a:endParaRPr lang="hr-HR" dirty="0" smtClean="0"/>
          </a:p>
          <a:p>
            <a:r>
              <a:rPr lang="en-GB" dirty="0"/>
              <a:t>A body of ministers </a:t>
            </a:r>
            <a:r>
              <a:rPr lang="en-GB" dirty="0" smtClean="0"/>
              <a:t>consisting </a:t>
            </a:r>
            <a:r>
              <a:rPr lang="en-GB" dirty="0"/>
              <a:t>mostly of heads of chief government departments but also including some ministers with few or no government responsibilities; it is headed by the Prime </a:t>
            </a:r>
            <a:r>
              <a:rPr lang="en-GB" dirty="0" smtClean="0"/>
              <a:t>Minister</a:t>
            </a:r>
            <a:endParaRPr lang="hr-HR" dirty="0" smtClean="0"/>
          </a:p>
          <a:p>
            <a:r>
              <a:rPr lang="hr-HR" dirty="0" err="1" smtClean="0"/>
              <a:t>Cabinet</a:t>
            </a:r>
            <a:r>
              <a:rPr lang="hr-HR" dirty="0" smtClean="0"/>
              <a:t>/</a:t>
            </a:r>
            <a:r>
              <a:rPr lang="hr-HR" dirty="0" err="1" smtClean="0"/>
              <a:t>government</a:t>
            </a:r>
            <a:endParaRPr lang="hr-HR" dirty="0" smtClean="0"/>
          </a:p>
          <a:p>
            <a:r>
              <a:rPr lang="en-GB" dirty="0"/>
              <a:t>The giving of judgment; a sentence or decree</a:t>
            </a:r>
            <a:r>
              <a:rPr lang="en-GB" dirty="0" smtClean="0"/>
              <a:t>.</a:t>
            </a:r>
            <a:endParaRPr lang="hr-HR" dirty="0" smtClean="0"/>
          </a:p>
          <a:p>
            <a:r>
              <a:rPr lang="hr-HR" dirty="0" err="1" smtClean="0"/>
              <a:t>adjudication</a:t>
            </a:r>
            <a:endParaRPr lang="en-US" dirty="0"/>
          </a:p>
        </p:txBody>
      </p:sp>
    </p:spTree>
    <p:extLst>
      <p:ext uri="{BB962C8B-B14F-4D97-AF65-F5344CB8AC3E}">
        <p14:creationId xmlns:p14="http://schemas.microsoft.com/office/powerpoint/2010/main" val="2167238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en-GB" dirty="0"/>
              <a:t>A complaint to a superior court of an alleged injustice created by an inferior court</a:t>
            </a:r>
            <a:r>
              <a:rPr lang="en-GB" dirty="0" smtClean="0"/>
              <a:t>.</a:t>
            </a:r>
            <a:endParaRPr lang="hr-HR" dirty="0" smtClean="0"/>
          </a:p>
          <a:p>
            <a:r>
              <a:rPr lang="hr-HR" dirty="0" err="1" smtClean="0"/>
              <a:t>Appeal</a:t>
            </a:r>
            <a:endParaRPr lang="hr-HR" dirty="0" smtClean="0"/>
          </a:p>
          <a:p>
            <a:r>
              <a:rPr lang="en-US" dirty="0" smtClean="0"/>
              <a:t>to </a:t>
            </a:r>
            <a:r>
              <a:rPr lang="en-US" dirty="0"/>
              <a:t>end a law, agreement, or custom </a:t>
            </a:r>
            <a:r>
              <a:rPr lang="en-US" dirty="0" smtClean="0"/>
              <a:t>formally</a:t>
            </a:r>
            <a:endParaRPr lang="hr-HR" dirty="0" smtClean="0"/>
          </a:p>
          <a:p>
            <a:r>
              <a:rPr lang="hr-HR" dirty="0" err="1" smtClean="0"/>
              <a:t>Abrogate</a:t>
            </a:r>
            <a:endParaRPr lang="hr-HR" dirty="0" smtClean="0"/>
          </a:p>
          <a:p>
            <a:r>
              <a:rPr lang="en-US" dirty="0" smtClean="0"/>
              <a:t>To</a:t>
            </a:r>
            <a:r>
              <a:rPr lang="hr-HR" dirty="0" smtClean="0"/>
              <a:t> </a:t>
            </a:r>
            <a:r>
              <a:rPr lang="hr-HR" dirty="0" err="1" smtClean="0"/>
              <a:t>officially</a:t>
            </a:r>
            <a:r>
              <a:rPr lang="hr-HR" dirty="0" smtClean="0"/>
              <a:t> stop a </a:t>
            </a:r>
            <a:r>
              <a:rPr lang="hr-HR" dirty="0" err="1" smtClean="0"/>
              <a:t>document</a:t>
            </a:r>
            <a:r>
              <a:rPr lang="hr-HR" dirty="0" smtClean="0"/>
              <a:t>, </a:t>
            </a:r>
            <a:r>
              <a:rPr lang="hr-HR" dirty="0" err="1" smtClean="0"/>
              <a:t>law</a:t>
            </a:r>
            <a:r>
              <a:rPr lang="hr-HR" dirty="0" smtClean="0"/>
              <a:t>, </a:t>
            </a:r>
            <a:r>
              <a:rPr lang="hr-HR" dirty="0" err="1" smtClean="0"/>
              <a:t>decision</a:t>
            </a:r>
            <a:r>
              <a:rPr lang="hr-HR" dirty="0" smtClean="0"/>
              <a:t>, </a:t>
            </a:r>
            <a:r>
              <a:rPr lang="hr-HR" dirty="0" err="1" smtClean="0"/>
              <a:t>etc</a:t>
            </a:r>
            <a:r>
              <a:rPr lang="hr-HR" dirty="0" smtClean="0"/>
              <a:t> </a:t>
            </a:r>
            <a:r>
              <a:rPr lang="hr-HR" dirty="0" err="1" smtClean="0"/>
              <a:t>being</a:t>
            </a:r>
            <a:r>
              <a:rPr lang="hr-HR" dirty="0" smtClean="0"/>
              <a:t> </a:t>
            </a:r>
            <a:r>
              <a:rPr lang="hr-HR" dirty="0" err="1" smtClean="0"/>
              <a:t>legally</a:t>
            </a:r>
            <a:r>
              <a:rPr lang="hr-HR" dirty="0" smtClean="0"/>
              <a:t> </a:t>
            </a:r>
            <a:r>
              <a:rPr lang="hr-HR" dirty="0" err="1" smtClean="0"/>
              <a:t>or</a:t>
            </a:r>
            <a:r>
              <a:rPr lang="hr-HR" dirty="0" smtClean="0"/>
              <a:t> </a:t>
            </a:r>
            <a:r>
              <a:rPr lang="hr-HR" dirty="0" err="1" smtClean="0"/>
              <a:t>officially</a:t>
            </a:r>
            <a:r>
              <a:rPr lang="hr-HR" dirty="0" smtClean="0"/>
              <a:t> </a:t>
            </a:r>
            <a:r>
              <a:rPr lang="hr-HR" dirty="0" err="1" smtClean="0"/>
              <a:t>acceptable</a:t>
            </a:r>
            <a:endParaRPr lang="hr-HR" dirty="0" smtClean="0"/>
          </a:p>
          <a:p>
            <a:r>
              <a:rPr lang="hr-HR" dirty="0" err="1" smtClean="0"/>
              <a:t>Invalidate</a:t>
            </a:r>
            <a:endParaRPr lang="hr-HR" dirty="0" smtClean="0"/>
          </a:p>
          <a:p>
            <a:endParaRPr lang="hr-HR" dirty="0" smtClean="0"/>
          </a:p>
          <a:p>
            <a:endParaRPr lang="en-US" dirty="0"/>
          </a:p>
        </p:txBody>
      </p:sp>
    </p:spTree>
    <p:extLst>
      <p:ext uri="{BB962C8B-B14F-4D97-AF65-F5344CB8AC3E}">
        <p14:creationId xmlns:p14="http://schemas.microsoft.com/office/powerpoint/2010/main" val="2638234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en-GB" dirty="0"/>
              <a:t>A lawyer representing the state in the </a:t>
            </a:r>
            <a:r>
              <a:rPr lang="hr-HR" dirty="0" err="1" smtClean="0"/>
              <a:t>criminal</a:t>
            </a:r>
            <a:r>
              <a:rPr lang="hr-HR" dirty="0" smtClean="0"/>
              <a:t> </a:t>
            </a:r>
            <a:r>
              <a:rPr lang="hr-HR" dirty="0" err="1" smtClean="0"/>
              <a:t>trial</a:t>
            </a:r>
            <a:endParaRPr lang="hr-HR" dirty="0" smtClean="0"/>
          </a:p>
          <a:p>
            <a:r>
              <a:rPr lang="hr-HR" dirty="0" err="1" smtClean="0"/>
              <a:t>Prosecutor</a:t>
            </a:r>
            <a:endParaRPr lang="hr-HR" dirty="0" smtClean="0"/>
          </a:p>
          <a:p>
            <a:r>
              <a:rPr lang="hr-HR" dirty="0"/>
              <a:t>A </a:t>
            </a:r>
            <a:r>
              <a:rPr lang="hr-HR" dirty="0" err="1"/>
              <a:t>conflict</a:t>
            </a:r>
            <a:r>
              <a:rPr lang="hr-HR" dirty="0"/>
              <a:t> </a:t>
            </a:r>
            <a:r>
              <a:rPr lang="hr-HR" dirty="0" err="1"/>
              <a:t>or</a:t>
            </a:r>
            <a:r>
              <a:rPr lang="hr-HR" dirty="0"/>
              <a:t> </a:t>
            </a:r>
            <a:r>
              <a:rPr lang="hr-HR" dirty="0" err="1"/>
              <a:t>controversy</a:t>
            </a:r>
            <a:r>
              <a:rPr lang="hr-HR" dirty="0"/>
              <a:t>; a </a:t>
            </a:r>
            <a:r>
              <a:rPr lang="hr-HR" dirty="0" err="1"/>
              <a:t>conflict</a:t>
            </a:r>
            <a:r>
              <a:rPr lang="hr-HR" dirty="0"/>
              <a:t> </a:t>
            </a:r>
            <a:r>
              <a:rPr lang="hr-HR" dirty="0" err="1"/>
              <a:t>of</a:t>
            </a:r>
            <a:r>
              <a:rPr lang="hr-HR" dirty="0"/>
              <a:t> </a:t>
            </a:r>
            <a:r>
              <a:rPr lang="hr-HR" dirty="0" err="1"/>
              <a:t>claims</a:t>
            </a:r>
            <a:r>
              <a:rPr lang="hr-HR" dirty="0"/>
              <a:t> </a:t>
            </a:r>
            <a:r>
              <a:rPr lang="hr-HR" dirty="0" err="1"/>
              <a:t>or</a:t>
            </a:r>
            <a:r>
              <a:rPr lang="hr-HR" dirty="0"/>
              <a:t> </a:t>
            </a:r>
            <a:r>
              <a:rPr lang="hr-HR" dirty="0" err="1"/>
              <a:t>rights</a:t>
            </a:r>
            <a:r>
              <a:rPr lang="hr-HR" dirty="0"/>
              <a:t>; </a:t>
            </a:r>
            <a:r>
              <a:rPr lang="hr-HR" dirty="0" err="1"/>
              <a:t>an</a:t>
            </a:r>
            <a:r>
              <a:rPr lang="hr-HR" dirty="0"/>
              <a:t> </a:t>
            </a:r>
            <a:r>
              <a:rPr lang="hr-HR" dirty="0" err="1"/>
              <a:t>assertion</a:t>
            </a:r>
            <a:r>
              <a:rPr lang="hr-HR" dirty="0"/>
              <a:t> </a:t>
            </a:r>
            <a:r>
              <a:rPr lang="hr-HR" dirty="0" err="1"/>
              <a:t>of</a:t>
            </a:r>
            <a:r>
              <a:rPr lang="hr-HR" dirty="0"/>
              <a:t> a </a:t>
            </a:r>
            <a:r>
              <a:rPr lang="hr-HR" dirty="0" err="1"/>
              <a:t>right</a:t>
            </a:r>
            <a:r>
              <a:rPr lang="hr-HR" dirty="0"/>
              <a:t>, </a:t>
            </a:r>
            <a:r>
              <a:rPr lang="hr-HR" dirty="0" err="1"/>
              <a:t>claim</a:t>
            </a:r>
            <a:r>
              <a:rPr lang="hr-HR" dirty="0"/>
              <a:t>, </a:t>
            </a:r>
            <a:r>
              <a:rPr lang="hr-HR" dirty="0" err="1"/>
              <a:t>or</a:t>
            </a:r>
            <a:r>
              <a:rPr lang="hr-HR" dirty="0"/>
              <a:t> </a:t>
            </a:r>
            <a:r>
              <a:rPr lang="hr-HR" dirty="0" err="1"/>
              <a:t>demand</a:t>
            </a:r>
            <a:r>
              <a:rPr lang="hr-HR" dirty="0"/>
              <a:t> on one side, </a:t>
            </a:r>
            <a:r>
              <a:rPr lang="hr-HR" dirty="0" err="1"/>
              <a:t>met</a:t>
            </a:r>
            <a:r>
              <a:rPr lang="hr-HR" dirty="0"/>
              <a:t> </a:t>
            </a:r>
            <a:r>
              <a:rPr lang="hr-HR" dirty="0" err="1"/>
              <a:t>by</a:t>
            </a:r>
            <a:r>
              <a:rPr lang="hr-HR" dirty="0"/>
              <a:t> </a:t>
            </a:r>
            <a:r>
              <a:rPr lang="hr-HR" dirty="0" err="1"/>
              <a:t>contrary</a:t>
            </a:r>
            <a:r>
              <a:rPr lang="hr-HR" dirty="0"/>
              <a:t> </a:t>
            </a:r>
            <a:r>
              <a:rPr lang="hr-HR" dirty="0" err="1"/>
              <a:t>claims</a:t>
            </a:r>
            <a:r>
              <a:rPr lang="hr-HR" dirty="0"/>
              <a:t> </a:t>
            </a:r>
            <a:r>
              <a:rPr lang="hr-HR" dirty="0" err="1"/>
              <a:t>or</a:t>
            </a:r>
            <a:r>
              <a:rPr lang="hr-HR" dirty="0"/>
              <a:t> </a:t>
            </a:r>
            <a:r>
              <a:rPr lang="hr-HR" dirty="0" err="1"/>
              <a:t>allegations</a:t>
            </a:r>
            <a:r>
              <a:rPr lang="hr-HR" dirty="0"/>
              <a:t> on </a:t>
            </a:r>
            <a:r>
              <a:rPr lang="hr-HR" dirty="0" err="1"/>
              <a:t>the</a:t>
            </a:r>
            <a:r>
              <a:rPr lang="hr-HR" dirty="0"/>
              <a:t> </a:t>
            </a:r>
            <a:r>
              <a:rPr lang="hr-HR" dirty="0" err="1"/>
              <a:t>other</a:t>
            </a:r>
            <a:r>
              <a:rPr lang="hr-HR" dirty="0"/>
              <a:t> side</a:t>
            </a:r>
            <a:r>
              <a:rPr lang="hr-HR" dirty="0" smtClean="0"/>
              <a:t>.</a:t>
            </a:r>
          </a:p>
          <a:p>
            <a:r>
              <a:rPr lang="hr-HR" dirty="0" err="1" smtClean="0"/>
              <a:t>Dispute</a:t>
            </a:r>
            <a:endParaRPr lang="hr-HR" dirty="0" smtClean="0"/>
          </a:p>
          <a:p>
            <a:r>
              <a:rPr lang="en-GB" dirty="0"/>
              <a:t>One who makes a legal </a:t>
            </a:r>
            <a:r>
              <a:rPr lang="en-GB" dirty="0" smtClean="0"/>
              <a:t>claim</a:t>
            </a:r>
            <a:r>
              <a:rPr lang="hr-HR" dirty="0" smtClean="0"/>
              <a:t> </a:t>
            </a:r>
            <a:r>
              <a:rPr lang="hr-HR" dirty="0" err="1" smtClean="0"/>
              <a:t>in</a:t>
            </a:r>
            <a:r>
              <a:rPr lang="hr-HR" dirty="0" smtClean="0"/>
              <a:t> civil </a:t>
            </a:r>
            <a:r>
              <a:rPr lang="hr-HR" dirty="0" err="1" smtClean="0"/>
              <a:t>proceedings</a:t>
            </a:r>
            <a:endParaRPr lang="hr-HR" dirty="0" smtClean="0"/>
          </a:p>
          <a:p>
            <a:r>
              <a:rPr lang="hr-HR" dirty="0" err="1" smtClean="0"/>
              <a:t>claimant</a:t>
            </a:r>
            <a:endParaRPr lang="hr-HR" dirty="0"/>
          </a:p>
          <a:p>
            <a:endParaRPr lang="en-US" dirty="0"/>
          </a:p>
        </p:txBody>
      </p:sp>
    </p:spTree>
    <p:extLst>
      <p:ext uri="{BB962C8B-B14F-4D97-AF65-F5344CB8AC3E}">
        <p14:creationId xmlns:p14="http://schemas.microsoft.com/office/powerpoint/2010/main" val="2800064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x-none" dirty="0"/>
              <a:t>A lawsuit; legal </a:t>
            </a:r>
            <a:r>
              <a:rPr lang="x-none" dirty="0" smtClean="0"/>
              <a:t>action</a:t>
            </a:r>
            <a:r>
              <a:rPr lang="hr-HR" dirty="0" smtClean="0"/>
              <a:t>;</a:t>
            </a:r>
            <a:r>
              <a:rPr lang="x-none" dirty="0" smtClean="0"/>
              <a:t> </a:t>
            </a:r>
            <a:r>
              <a:rPr lang="hr-HR" dirty="0"/>
              <a:t>t</a:t>
            </a:r>
            <a:r>
              <a:rPr lang="x-none" dirty="0" smtClean="0"/>
              <a:t>he </a:t>
            </a:r>
            <a:r>
              <a:rPr lang="x-none" dirty="0"/>
              <a:t>act or process of proceeding against someone in a court action</a:t>
            </a:r>
            <a:r>
              <a:rPr lang="x-none" dirty="0" smtClean="0"/>
              <a:t>.</a:t>
            </a:r>
            <a:endParaRPr lang="hr-HR" dirty="0" smtClean="0"/>
          </a:p>
          <a:p>
            <a:r>
              <a:rPr lang="hr-HR" dirty="0" err="1" smtClean="0"/>
              <a:t>Litigation</a:t>
            </a:r>
            <a:endParaRPr lang="hr-HR" dirty="0" smtClean="0"/>
          </a:p>
          <a:p>
            <a:r>
              <a:rPr lang="hr-HR" dirty="0" err="1"/>
              <a:t>Various</a:t>
            </a:r>
            <a:r>
              <a:rPr lang="hr-HR" dirty="0"/>
              <a:t> </a:t>
            </a:r>
            <a:r>
              <a:rPr lang="hr-HR" dirty="0" err="1"/>
              <a:t>methods</a:t>
            </a:r>
            <a:r>
              <a:rPr lang="hr-HR" dirty="0"/>
              <a:t> </a:t>
            </a:r>
            <a:r>
              <a:rPr lang="hr-HR" dirty="0" err="1"/>
              <a:t>of</a:t>
            </a:r>
            <a:r>
              <a:rPr lang="hr-HR" dirty="0"/>
              <a:t> </a:t>
            </a:r>
            <a:r>
              <a:rPr lang="hr-HR" dirty="0" err="1"/>
              <a:t>resolving</a:t>
            </a:r>
            <a:r>
              <a:rPr lang="hr-HR" dirty="0"/>
              <a:t> civil </a:t>
            </a:r>
            <a:r>
              <a:rPr lang="hr-HR" dirty="0" err="1"/>
              <a:t>disputes</a:t>
            </a:r>
            <a:r>
              <a:rPr lang="hr-HR" dirty="0"/>
              <a:t> </a:t>
            </a:r>
            <a:r>
              <a:rPr lang="hr-HR" dirty="0" err="1"/>
              <a:t>otherwise</a:t>
            </a:r>
            <a:r>
              <a:rPr lang="hr-HR" dirty="0"/>
              <a:t> </a:t>
            </a:r>
            <a:r>
              <a:rPr lang="hr-HR" dirty="0" err="1"/>
              <a:t>than</a:t>
            </a:r>
            <a:r>
              <a:rPr lang="hr-HR" dirty="0"/>
              <a:t> </a:t>
            </a:r>
            <a:r>
              <a:rPr lang="hr-HR" dirty="0" err="1"/>
              <a:t>through</a:t>
            </a:r>
            <a:r>
              <a:rPr lang="hr-HR" dirty="0"/>
              <a:t> </a:t>
            </a:r>
            <a:r>
              <a:rPr lang="hr-HR" dirty="0" err="1"/>
              <a:t>the</a:t>
            </a:r>
            <a:r>
              <a:rPr lang="hr-HR" dirty="0"/>
              <a:t> </a:t>
            </a:r>
            <a:r>
              <a:rPr lang="hr-HR" dirty="0" err="1"/>
              <a:t>litigation</a:t>
            </a:r>
            <a:r>
              <a:rPr lang="hr-HR" dirty="0"/>
              <a:t> </a:t>
            </a:r>
            <a:r>
              <a:rPr lang="hr-HR" dirty="0" err="1"/>
              <a:t>process</a:t>
            </a:r>
            <a:r>
              <a:rPr lang="hr-HR" dirty="0"/>
              <a:t> </a:t>
            </a:r>
            <a:r>
              <a:rPr lang="hr-HR" dirty="0" err="1"/>
              <a:t>of</a:t>
            </a:r>
            <a:r>
              <a:rPr lang="hr-HR" dirty="0"/>
              <a:t> </a:t>
            </a:r>
            <a:r>
              <a:rPr lang="hr-HR" dirty="0" err="1"/>
              <a:t>the</a:t>
            </a:r>
            <a:r>
              <a:rPr lang="hr-HR" dirty="0"/>
              <a:t> </a:t>
            </a:r>
            <a:r>
              <a:rPr lang="hr-HR" dirty="0" err="1"/>
              <a:t>court</a:t>
            </a:r>
            <a:r>
              <a:rPr lang="hr-HR" dirty="0"/>
              <a:t> system. </a:t>
            </a:r>
            <a:endParaRPr lang="hr-HR" dirty="0" smtClean="0"/>
          </a:p>
          <a:p>
            <a:r>
              <a:rPr lang="hr-HR" dirty="0" smtClean="0"/>
              <a:t>Alternative </a:t>
            </a:r>
            <a:r>
              <a:rPr lang="hr-HR" dirty="0" err="1" smtClean="0"/>
              <a:t>dispute</a:t>
            </a:r>
            <a:r>
              <a:rPr lang="hr-HR" dirty="0" smtClean="0"/>
              <a:t> </a:t>
            </a:r>
            <a:r>
              <a:rPr lang="hr-HR" dirty="0" err="1" smtClean="0"/>
              <a:t>resolution</a:t>
            </a:r>
            <a:r>
              <a:rPr lang="hr-HR" dirty="0" smtClean="0"/>
              <a:t> (ADR)</a:t>
            </a:r>
          </a:p>
          <a:p>
            <a:endParaRPr lang="hr-HR" dirty="0"/>
          </a:p>
          <a:p>
            <a:endParaRPr lang="en-US" dirty="0"/>
          </a:p>
        </p:txBody>
      </p:sp>
    </p:spTree>
    <p:extLst>
      <p:ext uri="{BB962C8B-B14F-4D97-AF65-F5344CB8AC3E}">
        <p14:creationId xmlns:p14="http://schemas.microsoft.com/office/powerpoint/2010/main" val="1664270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en-GB" dirty="0"/>
              <a:t>A form of alternative dispute resolution; a private, informal dispute resolution process in which an independent third party, the mediator, helps disputing parties to reach an agreement</a:t>
            </a:r>
            <a:r>
              <a:rPr lang="en-GB" dirty="0" smtClean="0"/>
              <a:t>.</a:t>
            </a:r>
            <a:endParaRPr lang="hr-HR" dirty="0" smtClean="0"/>
          </a:p>
          <a:p>
            <a:r>
              <a:rPr lang="hr-HR" dirty="0" err="1" smtClean="0"/>
              <a:t>Mediation</a:t>
            </a:r>
            <a:endParaRPr lang="hr-HR" dirty="0" smtClean="0"/>
          </a:p>
          <a:p>
            <a:r>
              <a:rPr lang="en-US" dirty="0"/>
              <a:t>an alternative dispute resolution (ADR) process whereby the parties to a dispute use a conciliator, who meets with the parties both separately and together in an attempt to resolve their differences. They do this by lowering tensions, improving </a:t>
            </a:r>
            <a:r>
              <a:rPr lang="en-US" dirty="0" smtClean="0"/>
              <a:t>communication, </a:t>
            </a:r>
            <a:r>
              <a:rPr lang="en-US" dirty="0"/>
              <a:t>interpreting issues, encouraging parties to explore potential solutions and assisting parties in finding a mutually acceptable outcome</a:t>
            </a:r>
            <a:r>
              <a:rPr lang="en-US" dirty="0" smtClean="0"/>
              <a:t>.</a:t>
            </a:r>
            <a:endParaRPr lang="hr-HR" dirty="0" smtClean="0"/>
          </a:p>
          <a:p>
            <a:r>
              <a:rPr lang="hr-HR" dirty="0" err="1" smtClean="0"/>
              <a:t>conciliation</a:t>
            </a:r>
            <a:endParaRPr lang="en-US" dirty="0"/>
          </a:p>
        </p:txBody>
      </p:sp>
    </p:spTree>
    <p:extLst>
      <p:ext uri="{BB962C8B-B14F-4D97-AF65-F5344CB8AC3E}">
        <p14:creationId xmlns:p14="http://schemas.microsoft.com/office/powerpoint/2010/main" val="3828565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en-GB" dirty="0"/>
              <a:t>The determination of a dispute by one or more independent third parties (the</a:t>
            </a:r>
            <a:r>
              <a:rPr lang="en-GB" b="1" dirty="0"/>
              <a:t> </a:t>
            </a:r>
            <a:r>
              <a:rPr lang="en-GB" dirty="0"/>
              <a:t>arbitrators)</a:t>
            </a:r>
            <a:r>
              <a:rPr lang="en-GB" b="1" dirty="0"/>
              <a:t> </a:t>
            </a:r>
            <a:r>
              <a:rPr lang="en-GB" dirty="0"/>
              <a:t>rather than by a court. Arbitrators are appointed by the parties in accordance with the terms of an arbitration agreement or in default by a court. An arbitrator is bound to apply the law accurately but may adopt whatever procedure he chooses. The judgement of an arbitrator is called an</a:t>
            </a:r>
            <a:r>
              <a:rPr lang="en-GB" b="1" dirty="0"/>
              <a:t> </a:t>
            </a:r>
            <a:r>
              <a:rPr lang="en-GB" dirty="0" smtClean="0"/>
              <a:t>award</a:t>
            </a:r>
            <a:endParaRPr lang="hr-HR" dirty="0" smtClean="0"/>
          </a:p>
          <a:p>
            <a:r>
              <a:rPr lang="hr-HR" dirty="0" err="1" smtClean="0"/>
              <a:t>Arbitration</a:t>
            </a:r>
            <a:endParaRPr lang="hr-HR" dirty="0" smtClean="0"/>
          </a:p>
          <a:p>
            <a:r>
              <a:rPr lang="en-GB" dirty="0"/>
              <a:t>An independent official appointed by governments or organizations (e.g. the EU) to receive and investigate complaints from private citizens</a:t>
            </a:r>
            <a:r>
              <a:rPr lang="en-GB" dirty="0" smtClean="0"/>
              <a:t>.</a:t>
            </a:r>
            <a:endParaRPr lang="hr-HR" dirty="0" smtClean="0"/>
          </a:p>
          <a:p>
            <a:r>
              <a:rPr lang="hr-HR" dirty="0" err="1" smtClean="0"/>
              <a:t>Ombudsman</a:t>
            </a:r>
            <a:endParaRPr lang="en-US" dirty="0"/>
          </a:p>
        </p:txBody>
      </p:sp>
    </p:spTree>
    <p:extLst>
      <p:ext uri="{BB962C8B-B14F-4D97-AF65-F5344CB8AC3E}">
        <p14:creationId xmlns:p14="http://schemas.microsoft.com/office/powerpoint/2010/main" val="38473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Answer</a:t>
            </a:r>
            <a:r>
              <a:rPr lang="hr-HR" dirty="0"/>
              <a:t> </a:t>
            </a:r>
            <a:r>
              <a:rPr lang="hr-HR" dirty="0" err="1"/>
              <a:t>the</a:t>
            </a:r>
            <a:r>
              <a:rPr lang="hr-HR" dirty="0"/>
              <a:t> </a:t>
            </a:r>
            <a:r>
              <a:rPr lang="hr-HR" dirty="0" err="1"/>
              <a:t>following</a:t>
            </a:r>
            <a:r>
              <a:rPr lang="hr-HR" dirty="0"/>
              <a:t> </a:t>
            </a:r>
            <a:r>
              <a:rPr lang="hr-HR" dirty="0" err="1"/>
              <a:t>questions</a:t>
            </a:r>
            <a:r>
              <a:rPr lang="hr-HR" dirty="0"/>
              <a:t>:</a:t>
            </a:r>
            <a:endParaRPr lang="en-US" dirty="0"/>
          </a:p>
        </p:txBody>
      </p:sp>
      <p:sp>
        <p:nvSpPr>
          <p:cNvPr id="3" name="Content Placeholder 2"/>
          <p:cNvSpPr>
            <a:spLocks noGrp="1"/>
          </p:cNvSpPr>
          <p:nvPr>
            <p:ph idx="1"/>
          </p:nvPr>
        </p:nvSpPr>
        <p:spPr/>
        <p:txBody>
          <a:bodyPr/>
          <a:lstStyle/>
          <a:p>
            <a:r>
              <a:rPr lang="en-GB" dirty="0"/>
              <a:t>11. What is the difference between Justinian's code and national codifications? Who were they addressed to?</a:t>
            </a:r>
            <a:endParaRPr lang="hr-HR" dirty="0"/>
          </a:p>
          <a:p>
            <a:r>
              <a:rPr lang="en-GB" dirty="0"/>
              <a:t>12. Where did the Napoleonic code exert great influence?</a:t>
            </a:r>
            <a:endParaRPr lang="hr-HR" dirty="0"/>
          </a:p>
          <a:p>
            <a:r>
              <a:rPr lang="en-GB" dirty="0"/>
              <a:t>13. Where has the German code been used as a model?</a:t>
            </a:r>
            <a:endParaRPr lang="hr-HR" dirty="0"/>
          </a:p>
          <a:p>
            <a:r>
              <a:rPr lang="en-GB" dirty="0"/>
              <a:t>14. How would you explain the emergence of English common law?</a:t>
            </a:r>
            <a:endParaRPr lang="hr-HR" dirty="0"/>
          </a:p>
          <a:p>
            <a:r>
              <a:rPr lang="en-GB" dirty="0"/>
              <a:t>15. What is the common law based on, as opposed to civil law systems?</a:t>
            </a:r>
            <a:endParaRPr lang="hr-HR" dirty="0"/>
          </a:p>
          <a:p>
            <a:r>
              <a:rPr lang="en-GB" dirty="0"/>
              <a:t>16. What are the main differences between the common law and civil law traditions?</a:t>
            </a:r>
            <a:endParaRPr lang="hr-HR" dirty="0"/>
          </a:p>
          <a:p>
            <a:endParaRPr lang="en-US" dirty="0"/>
          </a:p>
        </p:txBody>
      </p:sp>
    </p:spTree>
    <p:extLst>
      <p:ext uri="{BB962C8B-B14F-4D97-AF65-F5344CB8AC3E}">
        <p14:creationId xmlns:p14="http://schemas.microsoft.com/office/powerpoint/2010/main" val="202830352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T</a:t>
            </a:r>
            <a:r>
              <a:rPr lang="hr-HR" dirty="0" err="1" smtClean="0"/>
              <a:t>ranslation</a:t>
            </a:r>
            <a:endParaRPr lang="en-US" dirty="0"/>
          </a:p>
        </p:txBody>
      </p:sp>
      <p:sp>
        <p:nvSpPr>
          <p:cNvPr id="3" name="Content Placeholder 2"/>
          <p:cNvSpPr>
            <a:spLocks noGrp="1"/>
          </p:cNvSpPr>
          <p:nvPr>
            <p:ph idx="1"/>
          </p:nvPr>
        </p:nvSpPr>
        <p:spPr/>
        <p:txBody>
          <a:bodyPr/>
          <a:lstStyle/>
          <a:p>
            <a:r>
              <a:rPr lang="en-GB" dirty="0"/>
              <a:t>The judicial branch of government administers justice within a number of systems, depending on the type of dispute. The principal line is drawn between the civil and criminal law, which is enforced through a system of civil and criminal courts respectively. While in criminal law the prosecutor (the state) seeks to punish a criminal offender, civil justice deals with resolving conflicts or disputes between natural and legal persons concerning their private interests. Such proceedings are initiated by the claimant and generally do not involve the public interest.</a:t>
            </a:r>
            <a:endParaRPr lang="hr-HR" dirty="0"/>
          </a:p>
          <a:p>
            <a:endParaRPr lang="en-US" dirty="0"/>
          </a:p>
        </p:txBody>
      </p:sp>
    </p:spTree>
    <p:extLst>
      <p:ext uri="{BB962C8B-B14F-4D97-AF65-F5344CB8AC3E}">
        <p14:creationId xmlns:p14="http://schemas.microsoft.com/office/powerpoint/2010/main" val="225220686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Translation</a:t>
            </a:r>
            <a:endParaRPr lang="en-US" dirty="0"/>
          </a:p>
        </p:txBody>
      </p:sp>
      <p:sp>
        <p:nvSpPr>
          <p:cNvPr id="3" name="Content Placeholder 2"/>
          <p:cNvSpPr>
            <a:spLocks noGrp="1"/>
          </p:cNvSpPr>
          <p:nvPr>
            <p:ph idx="1"/>
          </p:nvPr>
        </p:nvSpPr>
        <p:spPr/>
        <p:txBody>
          <a:bodyPr/>
          <a:lstStyle/>
          <a:p>
            <a:r>
              <a:rPr lang="en-GB" dirty="0"/>
              <a:t>Resolving a case in court is subject to strict and detailed procedural rules. It usually entails considerable costs of litigation (court and lawyer’s fees), and tends to be time-consuming. As an alternative to litigation, where a court adjudicates and enforces a solution, a number of alternative dispute resolution formats (ADR) have developed in order to achieve dispute resolution in a more collaborative way.</a:t>
            </a:r>
            <a:endParaRPr lang="hr-HR" dirty="0"/>
          </a:p>
          <a:p>
            <a:endParaRPr lang="en-US" dirty="0"/>
          </a:p>
        </p:txBody>
      </p:sp>
    </p:spTree>
    <p:extLst>
      <p:ext uri="{BB962C8B-B14F-4D97-AF65-F5344CB8AC3E}">
        <p14:creationId xmlns:p14="http://schemas.microsoft.com/office/powerpoint/2010/main" val="2030520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words</a:t>
            </a:r>
            <a:r>
              <a:rPr lang="hr-HR" dirty="0" smtClean="0"/>
              <a:t>:</a:t>
            </a:r>
            <a:r>
              <a:rPr lang="en-US" dirty="0"/>
              <a:t> </a:t>
            </a:r>
            <a:r>
              <a:rPr lang="en-US" dirty="0" smtClean="0"/>
              <a:t>abuses</a:t>
            </a:r>
            <a:r>
              <a:rPr lang="hr-HR" dirty="0" smtClean="0"/>
              <a:t>, </a:t>
            </a:r>
            <a:r>
              <a:rPr lang="en-US" dirty="0" smtClean="0"/>
              <a:t>code</a:t>
            </a:r>
            <a:r>
              <a:rPr lang="hr-HR" dirty="0" smtClean="0"/>
              <a:t>, </a:t>
            </a:r>
            <a:r>
              <a:rPr lang="en-US" dirty="0" smtClean="0"/>
              <a:t>custom</a:t>
            </a:r>
            <a:r>
              <a:rPr lang="hr-HR" dirty="0" smtClean="0"/>
              <a:t>, </a:t>
            </a:r>
            <a:r>
              <a:rPr lang="en-US" dirty="0" smtClean="0"/>
              <a:t> judgments</a:t>
            </a:r>
            <a:r>
              <a:rPr lang="hr-HR" dirty="0" smtClean="0"/>
              <a:t>, </a:t>
            </a:r>
            <a:r>
              <a:rPr lang="en-US" dirty="0" smtClean="0"/>
              <a:t>law</a:t>
            </a:r>
            <a:r>
              <a:rPr lang="hr-HR" dirty="0" smtClean="0"/>
              <a:t>, </a:t>
            </a:r>
            <a:r>
              <a:rPr lang="en-US" dirty="0" smtClean="0"/>
              <a:t>legal</a:t>
            </a:r>
            <a:r>
              <a:rPr lang="hr-HR" dirty="0" smtClean="0"/>
              <a:t>, </a:t>
            </a:r>
            <a:r>
              <a:rPr lang="en-US" dirty="0"/>
              <a:t>Tables </a:t>
            </a:r>
          </a:p>
        </p:txBody>
      </p:sp>
      <p:sp>
        <p:nvSpPr>
          <p:cNvPr id="3" name="Content Placeholder 2"/>
          <p:cNvSpPr>
            <a:spLocks noGrp="1"/>
          </p:cNvSpPr>
          <p:nvPr>
            <p:ph idx="1"/>
          </p:nvPr>
        </p:nvSpPr>
        <p:spPr/>
        <p:txBody>
          <a:bodyPr/>
          <a:lstStyle/>
          <a:p>
            <a:r>
              <a:rPr lang="en-US" dirty="0"/>
              <a:t>The Twelve </a:t>
            </a:r>
            <a:r>
              <a:rPr lang="hr-HR" dirty="0" smtClean="0"/>
              <a:t>____________</a:t>
            </a:r>
            <a:r>
              <a:rPr lang="en-US" dirty="0" smtClean="0"/>
              <a:t>allegedly </a:t>
            </a:r>
            <a:r>
              <a:rPr lang="en-US" dirty="0"/>
              <a:t>were written by 10 commissioners (</a:t>
            </a:r>
            <a:r>
              <a:rPr lang="en-US" dirty="0" err="1" smtClean="0"/>
              <a:t>decemvir</a:t>
            </a:r>
            <a:r>
              <a:rPr lang="hr-HR" dirty="0" smtClean="0"/>
              <a:t>e</a:t>
            </a:r>
            <a:r>
              <a:rPr lang="en-US" dirty="0" smtClean="0"/>
              <a:t>s</a:t>
            </a:r>
            <a:r>
              <a:rPr lang="en-US" dirty="0"/>
              <a:t>) at the insistence of the plebeians, who felt </a:t>
            </a:r>
            <a:r>
              <a:rPr lang="en-US" dirty="0" smtClean="0"/>
              <a:t>their</a:t>
            </a:r>
            <a:r>
              <a:rPr lang="hr-HR" dirty="0" smtClean="0"/>
              <a:t> __________</a:t>
            </a:r>
            <a:r>
              <a:rPr lang="en-US" dirty="0" smtClean="0"/>
              <a:t> rights </a:t>
            </a:r>
            <a:r>
              <a:rPr lang="en-US" dirty="0"/>
              <a:t>were hampered by the fact that </a:t>
            </a:r>
            <a:r>
              <a:rPr lang="en-US" dirty="0" smtClean="0"/>
              <a:t>court</a:t>
            </a:r>
            <a:r>
              <a:rPr lang="hr-HR" dirty="0" smtClean="0"/>
              <a:t>____________</a:t>
            </a:r>
            <a:r>
              <a:rPr lang="en-US" dirty="0" smtClean="0"/>
              <a:t> were </a:t>
            </a:r>
            <a:r>
              <a:rPr lang="en-US" dirty="0"/>
              <a:t>rendered according to unwritten </a:t>
            </a:r>
            <a:r>
              <a:rPr lang="hr-HR" dirty="0" smtClean="0"/>
              <a:t>_____________</a:t>
            </a:r>
            <a:r>
              <a:rPr lang="en-US" dirty="0" smtClean="0"/>
              <a:t> </a:t>
            </a:r>
            <a:r>
              <a:rPr lang="en-US" dirty="0"/>
              <a:t>preserved only within a small group of learned patricians. Beginning work in 451, the first set of commissioners produced 10 tables, which were later supplemented by 2 additional tables. In 450 the </a:t>
            </a:r>
            <a:r>
              <a:rPr lang="hr-HR" dirty="0" smtClean="0"/>
              <a:t>_______________</a:t>
            </a:r>
            <a:r>
              <a:rPr lang="en-US" dirty="0" smtClean="0"/>
              <a:t> </a:t>
            </a:r>
            <a:r>
              <a:rPr lang="en-US" dirty="0"/>
              <a:t>was formally posted, likely on bronze tablets, in the Roman Forum. The written recording of </a:t>
            </a:r>
            <a:r>
              <a:rPr lang="en-US" dirty="0" smtClean="0"/>
              <a:t>the</a:t>
            </a:r>
            <a:r>
              <a:rPr lang="hr-HR" dirty="0" smtClean="0"/>
              <a:t> _________</a:t>
            </a:r>
            <a:r>
              <a:rPr lang="en-US" dirty="0" smtClean="0"/>
              <a:t> in </a:t>
            </a:r>
            <a:r>
              <a:rPr lang="en-US" dirty="0"/>
              <a:t>the Twelve Tables enabled the plebeians both to become acquainted with the law and to protect themselves against patricians’ </a:t>
            </a:r>
            <a:r>
              <a:rPr lang="hr-HR" dirty="0" smtClean="0"/>
              <a:t>____________</a:t>
            </a:r>
            <a:r>
              <a:rPr lang="en-US" dirty="0" smtClean="0"/>
              <a:t>of </a:t>
            </a:r>
            <a:r>
              <a:rPr lang="en-US" dirty="0"/>
              <a:t>power.</a:t>
            </a:r>
          </a:p>
        </p:txBody>
      </p:sp>
    </p:spTree>
    <p:extLst>
      <p:ext uri="{BB962C8B-B14F-4D97-AF65-F5344CB8AC3E}">
        <p14:creationId xmlns:p14="http://schemas.microsoft.com/office/powerpoint/2010/main" val="1249679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r>
              <a:rPr lang="hr-HR" dirty="0" smtClean="0"/>
              <a:t> </a:t>
            </a:r>
            <a:endParaRPr lang="en-US" dirty="0"/>
          </a:p>
        </p:txBody>
      </p:sp>
      <p:sp>
        <p:nvSpPr>
          <p:cNvPr id="3" name="Content Placeholder 2"/>
          <p:cNvSpPr>
            <a:spLocks noGrp="1"/>
          </p:cNvSpPr>
          <p:nvPr>
            <p:ph idx="1"/>
          </p:nvPr>
        </p:nvSpPr>
        <p:spPr/>
        <p:txBody>
          <a:bodyPr/>
          <a:lstStyle/>
          <a:p>
            <a:r>
              <a:rPr lang="en-US" dirty="0"/>
              <a:t>The Twelve Tables allegedly were written by 10 commissioners (</a:t>
            </a:r>
            <a:r>
              <a:rPr lang="en-US" dirty="0" err="1" smtClean="0"/>
              <a:t>decemvir</a:t>
            </a:r>
            <a:r>
              <a:rPr lang="hr-HR" dirty="0" smtClean="0"/>
              <a:t>e</a:t>
            </a:r>
            <a:r>
              <a:rPr lang="en-US" dirty="0" smtClean="0"/>
              <a:t>s</a:t>
            </a:r>
            <a:r>
              <a:rPr lang="en-US" dirty="0"/>
              <a:t>) at the insistence of the plebeians, who felt their legal rights were hampered by the fact that court judgments were rendered according to unwritten custom preserved only within a small group of learned patricians. Beginning work in 451, the first set of commissioners produced 10 tables, which were later supplemented by 2 additional tables. In 450 the code was formally posted, likely on bronze tablets, in the Roman Forum. The written recording of the law in the Twelve Tables enabled the plebeians both to become acquainted with the law and to protect themselves against patricians’ abuses of power.</a:t>
            </a:r>
          </a:p>
        </p:txBody>
      </p:sp>
    </p:spTree>
    <p:extLst>
      <p:ext uri="{BB962C8B-B14F-4D97-AF65-F5344CB8AC3E}">
        <p14:creationId xmlns:p14="http://schemas.microsoft.com/office/powerpoint/2010/main" val="15323141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c</a:t>
            </a:r>
            <a:r>
              <a:rPr lang="en-US" dirty="0" err="1" smtClean="0"/>
              <a:t>ases</a:t>
            </a:r>
            <a:r>
              <a:rPr lang="hr-HR" dirty="0" smtClean="0"/>
              <a:t>, </a:t>
            </a:r>
            <a:r>
              <a:rPr lang="en-US" dirty="0" err="1" smtClean="0"/>
              <a:t>commercia</a:t>
            </a:r>
            <a:r>
              <a:rPr lang="hr-HR" dirty="0" smtClean="0"/>
              <a:t>l, c</a:t>
            </a:r>
            <a:r>
              <a:rPr lang="en-US" dirty="0" err="1" smtClean="0"/>
              <a:t>ustom</a:t>
            </a:r>
            <a:r>
              <a:rPr lang="hr-HR" dirty="0" smtClean="0"/>
              <a:t>, </a:t>
            </a:r>
            <a:r>
              <a:rPr lang="en-US" dirty="0" smtClean="0"/>
              <a:t>debt</a:t>
            </a:r>
            <a:r>
              <a:rPr lang="hr-HR" dirty="0" smtClean="0"/>
              <a:t>,</a:t>
            </a:r>
            <a:r>
              <a:rPr lang="en-US" dirty="0" smtClean="0"/>
              <a:t> rights</a:t>
            </a:r>
            <a:r>
              <a:rPr lang="hr-HR" dirty="0" smtClean="0"/>
              <a:t>, </a:t>
            </a:r>
            <a:r>
              <a:rPr lang="en-US" dirty="0" smtClean="0"/>
              <a:t>Tables</a:t>
            </a:r>
            <a:r>
              <a:rPr lang="hr-HR" dirty="0" smtClean="0"/>
              <a:t>, </a:t>
            </a:r>
            <a:r>
              <a:rPr lang="en-US" dirty="0" smtClean="0"/>
              <a:t>validity</a:t>
            </a:r>
            <a:endParaRPr lang="en-US" dirty="0"/>
          </a:p>
        </p:txBody>
      </p:sp>
      <p:sp>
        <p:nvSpPr>
          <p:cNvPr id="3" name="Content Placeholder 2"/>
          <p:cNvSpPr>
            <a:spLocks noGrp="1"/>
          </p:cNvSpPr>
          <p:nvPr>
            <p:ph idx="1"/>
          </p:nvPr>
        </p:nvSpPr>
        <p:spPr/>
        <p:txBody>
          <a:bodyPr/>
          <a:lstStyle/>
          <a:p>
            <a:r>
              <a:rPr lang="en-US" dirty="0"/>
              <a:t>The Twelve </a:t>
            </a:r>
            <a:r>
              <a:rPr lang="hr-HR" dirty="0" smtClean="0"/>
              <a:t>_____________</a:t>
            </a:r>
            <a:r>
              <a:rPr lang="en-US" dirty="0" smtClean="0"/>
              <a:t> </a:t>
            </a:r>
            <a:r>
              <a:rPr lang="en-US" dirty="0"/>
              <a:t>were not a reform or a liberalizing of old </a:t>
            </a:r>
            <a:r>
              <a:rPr lang="hr-HR" dirty="0" smtClean="0"/>
              <a:t>____________</a:t>
            </a:r>
            <a:r>
              <a:rPr lang="en-US" dirty="0" smtClean="0"/>
              <a:t>. </a:t>
            </a:r>
            <a:r>
              <a:rPr lang="en-US" dirty="0"/>
              <a:t>Rather, they recognized the prerogatives of the patrician class and of the patriarchal family, the </a:t>
            </a:r>
            <a:r>
              <a:rPr lang="hr-HR" dirty="0" smtClean="0"/>
              <a:t>____________</a:t>
            </a:r>
            <a:r>
              <a:rPr lang="en-US" dirty="0" smtClean="0"/>
              <a:t> </a:t>
            </a:r>
            <a:r>
              <a:rPr lang="en-US" dirty="0"/>
              <a:t>of enslavement for unpaid </a:t>
            </a:r>
            <a:r>
              <a:rPr lang="hr-HR" dirty="0" smtClean="0"/>
              <a:t>___________</a:t>
            </a:r>
            <a:r>
              <a:rPr lang="en-US" dirty="0" smtClean="0"/>
              <a:t>, </a:t>
            </a:r>
            <a:r>
              <a:rPr lang="en-US" dirty="0"/>
              <a:t>and the interference of religious custom in civil </a:t>
            </a:r>
            <a:r>
              <a:rPr lang="hr-HR" dirty="0" smtClean="0"/>
              <a:t>_________</a:t>
            </a:r>
            <a:r>
              <a:rPr lang="en-US" dirty="0" smtClean="0"/>
              <a:t>. </a:t>
            </a:r>
            <a:r>
              <a:rPr lang="en-US" dirty="0"/>
              <a:t>That they reveal a remarkable liberality for their time with respect to testamentary </a:t>
            </a:r>
            <a:r>
              <a:rPr lang="hr-HR" dirty="0" smtClean="0"/>
              <a:t>__________</a:t>
            </a:r>
            <a:r>
              <a:rPr lang="en-US" dirty="0" smtClean="0"/>
              <a:t> </a:t>
            </a:r>
            <a:r>
              <a:rPr lang="en-US" dirty="0"/>
              <a:t>and contracts is probably the result not of any innovations by the </a:t>
            </a:r>
            <a:r>
              <a:rPr lang="en-US" dirty="0" err="1" smtClean="0"/>
              <a:t>decemvir</a:t>
            </a:r>
            <a:r>
              <a:rPr lang="hr-HR" dirty="0" smtClean="0"/>
              <a:t>e</a:t>
            </a:r>
            <a:r>
              <a:rPr lang="en-US" dirty="0" smtClean="0"/>
              <a:t>s </a:t>
            </a:r>
            <a:r>
              <a:rPr lang="en-US" dirty="0"/>
              <a:t>but rather of the progress that had been made in </a:t>
            </a:r>
            <a:r>
              <a:rPr lang="hr-HR" dirty="0" smtClean="0"/>
              <a:t>__________________</a:t>
            </a:r>
            <a:r>
              <a:rPr lang="en-US" dirty="0" smtClean="0"/>
              <a:t> </a:t>
            </a:r>
            <a:r>
              <a:rPr lang="en-US" dirty="0"/>
              <a:t>customs in Rome in an era of prosperity and vigorous trade.</a:t>
            </a:r>
          </a:p>
        </p:txBody>
      </p:sp>
    </p:spTree>
    <p:extLst>
      <p:ext uri="{BB962C8B-B14F-4D97-AF65-F5344CB8AC3E}">
        <p14:creationId xmlns:p14="http://schemas.microsoft.com/office/powerpoint/2010/main" val="37050190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lstStyle/>
          <a:p>
            <a:r>
              <a:rPr lang="en-US" dirty="0"/>
              <a:t>The Twelve Tables were not a reform or a liberalizing of old custom. Rather, they recognized the prerogatives of the patrician class and of the patriarchal family, the validity of enslavement for unpaid debt, and the interference of religious custom in civil cases. That they reveal a remarkable liberality for their time with respect to testamentary rights and contracts is probably the result not of any innovations by the </a:t>
            </a:r>
            <a:r>
              <a:rPr lang="en-US" dirty="0" err="1" smtClean="0"/>
              <a:t>decemvir</a:t>
            </a:r>
            <a:r>
              <a:rPr lang="hr-HR" dirty="0" smtClean="0"/>
              <a:t>e</a:t>
            </a:r>
            <a:r>
              <a:rPr lang="en-US" dirty="0" smtClean="0"/>
              <a:t>s </a:t>
            </a:r>
            <a:r>
              <a:rPr lang="en-US" dirty="0"/>
              <a:t>but rather of the progress that had been made in commercial customs in Rome in an era of prosperity and vigorous trade.</a:t>
            </a:r>
          </a:p>
        </p:txBody>
      </p:sp>
    </p:spTree>
    <p:extLst>
      <p:ext uri="{BB962C8B-B14F-4D97-AF65-F5344CB8AC3E}">
        <p14:creationId xmlns:p14="http://schemas.microsoft.com/office/powerpoint/2010/main" val="24147344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Provide </a:t>
            </a:r>
            <a:r>
              <a:rPr lang="hr-HR" dirty="0" err="1" smtClean="0"/>
              <a:t>the</a:t>
            </a:r>
            <a:r>
              <a:rPr lang="hr-HR" dirty="0" smtClean="0"/>
              <a:t> </a:t>
            </a:r>
            <a:r>
              <a:rPr lang="hr-HR" dirty="0" err="1" smtClean="0"/>
              <a:t>terms</a:t>
            </a:r>
            <a:r>
              <a:rPr lang="hr-HR" dirty="0" smtClean="0"/>
              <a:t> </a:t>
            </a:r>
            <a:r>
              <a:rPr lang="hr-HR" dirty="0" err="1" smtClean="0"/>
              <a:t>matching</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definitions</a:t>
            </a:r>
            <a:r>
              <a:rPr lang="hr-HR" dirty="0" smtClean="0"/>
              <a:t>:</a:t>
            </a:r>
            <a:endParaRPr lang="en-US" dirty="0"/>
          </a:p>
        </p:txBody>
      </p:sp>
      <p:sp>
        <p:nvSpPr>
          <p:cNvPr id="3" name="Content Placeholder 2"/>
          <p:cNvSpPr>
            <a:spLocks noGrp="1"/>
          </p:cNvSpPr>
          <p:nvPr>
            <p:ph idx="1"/>
          </p:nvPr>
        </p:nvSpPr>
        <p:spPr/>
        <p:txBody>
          <a:bodyPr/>
          <a:lstStyle/>
          <a:p>
            <a:r>
              <a:rPr lang="hr-HR" dirty="0" smtClean="0"/>
              <a:t>A </a:t>
            </a:r>
            <a:r>
              <a:rPr lang="hr-HR" dirty="0" err="1" smtClean="0"/>
              <a:t>common</a:t>
            </a:r>
            <a:r>
              <a:rPr lang="hr-HR" dirty="0" smtClean="0"/>
              <a:t> </a:t>
            </a:r>
            <a:r>
              <a:rPr lang="hr-HR" dirty="0" err="1" smtClean="0"/>
              <a:t>tradition</a:t>
            </a:r>
            <a:r>
              <a:rPr lang="hr-HR" dirty="0" smtClean="0"/>
              <a:t> </a:t>
            </a:r>
            <a:r>
              <a:rPr lang="hr-HR" dirty="0" err="1" smtClean="0"/>
              <a:t>or</a:t>
            </a:r>
            <a:r>
              <a:rPr lang="hr-HR" dirty="0" smtClean="0"/>
              <a:t> </a:t>
            </a:r>
            <a:r>
              <a:rPr lang="hr-HR" dirty="0" err="1" smtClean="0"/>
              <a:t>usage</a:t>
            </a:r>
            <a:r>
              <a:rPr lang="hr-HR" dirty="0" smtClean="0"/>
              <a:t> </a:t>
            </a:r>
            <a:r>
              <a:rPr lang="hr-HR" dirty="0" err="1" smtClean="0"/>
              <a:t>so</a:t>
            </a:r>
            <a:r>
              <a:rPr lang="hr-HR" dirty="0" smtClean="0"/>
              <a:t> </a:t>
            </a:r>
            <a:r>
              <a:rPr lang="hr-HR" dirty="0" err="1" smtClean="0"/>
              <a:t>long</a:t>
            </a:r>
            <a:r>
              <a:rPr lang="hr-HR" dirty="0" smtClean="0"/>
              <a:t> </a:t>
            </a:r>
            <a:r>
              <a:rPr lang="hr-HR" dirty="0" err="1" smtClean="0"/>
              <a:t>established</a:t>
            </a:r>
            <a:r>
              <a:rPr lang="hr-HR" dirty="0" smtClean="0"/>
              <a:t> </a:t>
            </a:r>
            <a:r>
              <a:rPr lang="hr-HR" dirty="0" err="1" smtClean="0"/>
              <a:t>that</a:t>
            </a:r>
            <a:r>
              <a:rPr lang="hr-HR" dirty="0" smtClean="0"/>
              <a:t> </a:t>
            </a:r>
            <a:r>
              <a:rPr lang="hr-HR" dirty="0" err="1" smtClean="0"/>
              <a:t>it</a:t>
            </a:r>
            <a:r>
              <a:rPr lang="hr-HR" dirty="0" smtClean="0"/>
              <a:t> </a:t>
            </a:r>
            <a:r>
              <a:rPr lang="hr-HR" dirty="0" err="1" smtClean="0"/>
              <a:t>has</a:t>
            </a:r>
            <a:r>
              <a:rPr lang="hr-HR" dirty="0" smtClean="0"/>
              <a:t> </a:t>
            </a:r>
            <a:r>
              <a:rPr lang="hr-HR" dirty="0" err="1" smtClean="0"/>
              <a:t>the</a:t>
            </a:r>
            <a:r>
              <a:rPr lang="hr-HR" dirty="0" smtClean="0"/>
              <a:t> </a:t>
            </a:r>
            <a:r>
              <a:rPr lang="hr-HR" dirty="0" err="1" smtClean="0"/>
              <a:t>force</a:t>
            </a:r>
            <a:r>
              <a:rPr lang="hr-HR" dirty="0" smtClean="0"/>
              <a:t> </a:t>
            </a:r>
            <a:r>
              <a:rPr lang="hr-HR" dirty="0" err="1" smtClean="0"/>
              <a:t>and</a:t>
            </a:r>
            <a:r>
              <a:rPr lang="hr-HR" dirty="0" smtClean="0"/>
              <a:t> </a:t>
            </a:r>
            <a:r>
              <a:rPr lang="hr-HR" dirty="0" err="1" smtClean="0"/>
              <a:t>validity</a:t>
            </a:r>
            <a:r>
              <a:rPr lang="hr-HR" dirty="0" smtClean="0"/>
              <a:t> </a:t>
            </a:r>
            <a:r>
              <a:rPr lang="hr-HR" dirty="0" err="1" smtClean="0"/>
              <a:t>of</a:t>
            </a:r>
            <a:r>
              <a:rPr lang="hr-HR" dirty="0" smtClean="0"/>
              <a:t> </a:t>
            </a:r>
            <a:r>
              <a:rPr lang="hr-HR" dirty="0" err="1" smtClean="0"/>
              <a:t>law</a:t>
            </a:r>
            <a:r>
              <a:rPr lang="hr-HR" dirty="0" smtClean="0"/>
              <a:t> </a:t>
            </a:r>
          </a:p>
          <a:p>
            <a:r>
              <a:rPr lang="hr-HR" dirty="0" err="1" smtClean="0"/>
              <a:t>Custom</a:t>
            </a:r>
            <a:endParaRPr lang="hr-HR" dirty="0" smtClean="0"/>
          </a:p>
          <a:p>
            <a:r>
              <a:rPr lang="hr-HR" dirty="0" smtClean="0"/>
              <a:t>A system </a:t>
            </a:r>
            <a:r>
              <a:rPr lang="hr-HR" dirty="0" err="1" smtClean="0"/>
              <a:t>or</a:t>
            </a:r>
            <a:r>
              <a:rPr lang="hr-HR" dirty="0" smtClean="0"/>
              <a:t> </a:t>
            </a:r>
            <a:r>
              <a:rPr lang="hr-HR" dirty="0" err="1" smtClean="0"/>
              <a:t>collection</a:t>
            </a:r>
            <a:r>
              <a:rPr lang="hr-HR" dirty="0" smtClean="0"/>
              <a:t> </a:t>
            </a:r>
            <a:r>
              <a:rPr lang="hr-HR" dirty="0" err="1" smtClean="0"/>
              <a:t>of</a:t>
            </a:r>
            <a:r>
              <a:rPr lang="hr-HR" dirty="0" smtClean="0"/>
              <a:t> </a:t>
            </a:r>
            <a:r>
              <a:rPr lang="hr-HR" dirty="0" err="1" smtClean="0"/>
              <a:t>laws</a:t>
            </a:r>
            <a:endParaRPr lang="hr-HR" dirty="0" smtClean="0"/>
          </a:p>
          <a:p>
            <a:r>
              <a:rPr lang="hr-HR" dirty="0" err="1" smtClean="0"/>
              <a:t>Code</a:t>
            </a:r>
            <a:endParaRPr lang="hr-HR" dirty="0" smtClean="0"/>
          </a:p>
          <a:p>
            <a:r>
              <a:rPr lang="hr-HR" dirty="0" smtClean="0"/>
              <a:t>Legal </a:t>
            </a:r>
            <a:r>
              <a:rPr lang="hr-HR" dirty="0" err="1" smtClean="0"/>
              <a:t>responsibility</a:t>
            </a:r>
            <a:r>
              <a:rPr lang="hr-HR" dirty="0" smtClean="0"/>
              <a:t> for </a:t>
            </a:r>
            <a:r>
              <a:rPr lang="hr-HR" dirty="0" err="1" smtClean="0"/>
              <a:t>one’s</a:t>
            </a:r>
            <a:r>
              <a:rPr lang="hr-HR" dirty="0" smtClean="0"/>
              <a:t> </a:t>
            </a:r>
            <a:r>
              <a:rPr lang="hr-HR" dirty="0" err="1" smtClean="0"/>
              <a:t>actions</a:t>
            </a:r>
            <a:r>
              <a:rPr lang="hr-HR" dirty="0" smtClean="0"/>
              <a:t> </a:t>
            </a:r>
            <a:r>
              <a:rPr lang="hr-HR" dirty="0" err="1" smtClean="0"/>
              <a:t>and</a:t>
            </a:r>
            <a:r>
              <a:rPr lang="hr-HR" dirty="0" smtClean="0"/>
              <a:t> </a:t>
            </a:r>
            <a:r>
              <a:rPr lang="hr-HR" dirty="0" err="1" smtClean="0"/>
              <a:t>an</a:t>
            </a:r>
            <a:r>
              <a:rPr lang="hr-HR" dirty="0" smtClean="0"/>
              <a:t> </a:t>
            </a:r>
            <a:r>
              <a:rPr lang="hr-HR" dirty="0" err="1" smtClean="0"/>
              <a:t>obligation</a:t>
            </a:r>
            <a:r>
              <a:rPr lang="hr-HR" dirty="0" smtClean="0"/>
              <a:t> to </a:t>
            </a:r>
            <a:r>
              <a:rPr lang="hr-HR" dirty="0" err="1" smtClean="0"/>
              <a:t>compensate</a:t>
            </a:r>
            <a:r>
              <a:rPr lang="hr-HR" dirty="0" smtClean="0"/>
              <a:t> for </a:t>
            </a:r>
            <a:r>
              <a:rPr lang="hr-HR" dirty="0" err="1" smtClean="0"/>
              <a:t>an</a:t>
            </a:r>
            <a:r>
              <a:rPr lang="hr-HR" dirty="0" smtClean="0"/>
              <a:t> </a:t>
            </a:r>
            <a:r>
              <a:rPr lang="hr-HR" dirty="0" err="1" smtClean="0"/>
              <a:t>injury</a:t>
            </a:r>
            <a:endParaRPr lang="hr-HR" dirty="0" smtClean="0"/>
          </a:p>
          <a:p>
            <a:r>
              <a:rPr lang="hr-HR" dirty="0" err="1" smtClean="0"/>
              <a:t>liability</a:t>
            </a:r>
            <a:endParaRPr lang="en-US" dirty="0"/>
          </a:p>
        </p:txBody>
      </p:sp>
    </p:spTree>
    <p:extLst>
      <p:ext uri="{BB962C8B-B14F-4D97-AF65-F5344CB8AC3E}">
        <p14:creationId xmlns:p14="http://schemas.microsoft.com/office/powerpoint/2010/main" val="3151958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1458</TotalTime>
  <Words>3146</Words>
  <Application>Microsoft Office PowerPoint</Application>
  <PresentationFormat>Widescreen</PresentationFormat>
  <Paragraphs>212</Paragraphs>
  <Slides>41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Arial</vt:lpstr>
      <vt:lpstr>Century Gothic</vt:lpstr>
      <vt:lpstr>Wingdings 3</vt:lpstr>
      <vt:lpstr>Wisp</vt:lpstr>
      <vt:lpstr>Revision E1  </vt:lpstr>
      <vt:lpstr>Answer the following questions:</vt:lpstr>
      <vt:lpstr>Answer the following questions:</vt:lpstr>
      <vt:lpstr>Answer the following questions:</vt:lpstr>
      <vt:lpstr>Fill in the  missing words: abuses, code, custom,  judgments, law, legal, Tables </vt:lpstr>
      <vt:lpstr>Key </vt:lpstr>
      <vt:lpstr>cases, commercial, custom, debt, rights, Tables, validity</vt:lpstr>
      <vt:lpstr>Key</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Answer the following questions:   </vt:lpstr>
      <vt:lpstr>Answer the following</vt:lpstr>
      <vt:lpstr>Fill in the missing words: civil, code, common, criminal, hybrid, law, sources</vt:lpstr>
      <vt:lpstr>Key</vt:lpstr>
      <vt:lpstr>Fill in the missing words: case, common, disputes, Judgements, judges,precedent, statute </vt:lpstr>
      <vt:lpstr>Fill in the missing words: analogy, authority, cited, court, judicial , judgement, precedent </vt:lpstr>
      <vt:lpstr>Key</vt:lpstr>
      <vt:lpstr>Provide the terms for the following definitions:</vt:lpstr>
      <vt:lpstr>Provide the terms for the following definitions</vt:lpstr>
      <vt:lpstr>Provide the terms for the following definitions</vt:lpstr>
      <vt:lpstr>Translation</vt:lpstr>
      <vt:lpstr>Translation</vt:lpstr>
      <vt:lpstr>Answer the following:</vt:lpstr>
      <vt:lpstr>Answer the following</vt:lpstr>
      <vt:lpstr>Answer the following</vt:lpstr>
      <vt:lpstr>Fill in the missing words: Constitution, Declaration, executive, independently, jurisprudence, Laws, powers</vt:lpstr>
      <vt:lpstr>Fill in the missing words: branch, checks, government, functions, power, prevent, Separation</vt:lpstr>
      <vt:lpstr>Key</vt:lpstr>
      <vt:lpstr>Fill in the missing words: branches, constitution, enacting, executive, implementing, judicial, legislative  </vt:lpstr>
      <vt:lpstr>Key</vt:lpstr>
      <vt:lpstr>Provide the terms for the following definitions:</vt:lpstr>
      <vt:lpstr>Provide the terms for the following definitions:</vt:lpstr>
      <vt:lpstr>Provide the terms for the following definitions:</vt:lpstr>
      <vt:lpstr>Provide the terms for the following definitions:</vt:lpstr>
      <vt:lpstr>Provide the terms for the following definitions:</vt:lpstr>
      <vt:lpstr>Provide the terms for the following definitions:</vt:lpstr>
      <vt:lpstr>Provide the terms for the following definitions:</vt:lpstr>
      <vt:lpstr>Translation</vt:lpstr>
      <vt:lpstr>Translation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Revision E1</dc:title>
  <dc:creator>Lelija Socanac</dc:creator>
  <cp:lastModifiedBy>Lelija Socanac</cp:lastModifiedBy>
  <cp:revision>43</cp:revision>
  <dcterms:created xsi:type="dcterms:W3CDTF">2019-01-06T14:27:40Z</dcterms:created>
  <dcterms:modified xsi:type="dcterms:W3CDTF">2019-01-13T16:56:01Z</dcterms:modified>
</cp:coreProperties>
</file>