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2" r:id="rId7"/>
    <p:sldId id="263" r:id="rId8"/>
    <p:sldId id="265" r:id="rId9"/>
    <p:sldId id="266" r:id="rId10"/>
    <p:sldId id="267" r:id="rId11"/>
    <p:sldId id="268" r:id="rId12"/>
    <p:sldId id="269" r:id="rId13"/>
    <p:sldId id="270" r:id="rId14"/>
    <p:sldId id="271" r:id="rId15"/>
    <p:sldId id="272" r:id="rId16"/>
    <p:sldId id="274" r:id="rId17"/>
    <p:sldId id="275" r:id="rId18"/>
    <p:sldId id="277" r:id="rId19"/>
    <p:sldId id="273" r:id="rId20"/>
    <p:sldId id="280" r:id="rId21"/>
    <p:sldId id="281" r:id="rId22"/>
    <p:sldId id="282" r:id="rId23"/>
    <p:sldId id="284" r:id="rId24"/>
    <p:sldId id="285" r:id="rId25"/>
    <p:sldId id="283" r:id="rId26"/>
    <p:sldId id="286" r:id="rId27"/>
    <p:sldId id="287" r:id="rId28"/>
    <p:sldId id="288" r:id="rId29"/>
    <p:sldId id="292" r:id="rId30"/>
    <p:sldId id="293" r:id="rId31"/>
    <p:sldId id="289" r:id="rId32"/>
    <p:sldId id="290" r:id="rId33"/>
    <p:sldId id="291" r:id="rId34"/>
    <p:sldId id="294" r:id="rId35"/>
    <p:sldId id="295" r:id="rId36"/>
    <p:sldId id="296" r:id="rId37"/>
    <p:sldId id="297" r:id="rId38"/>
    <p:sldId id="298" r:id="rId39"/>
    <p:sldId id="299" r:id="rId40"/>
    <p:sldId id="300" r:id="rId41"/>
    <p:sldId id="301" r:id="rId42"/>
    <p:sldId id="302" r:id="rId43"/>
    <p:sldId id="303"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11/19/2018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11/19/2018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11/19/2018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11/19/2018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11/19/2018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ENGLISH FOR LAWYERS I</a:t>
            </a:r>
            <a:endParaRPr lang="en-US" dirty="0"/>
          </a:p>
        </p:txBody>
      </p:sp>
      <p:sp>
        <p:nvSpPr>
          <p:cNvPr id="3" name="Subtitle 2"/>
          <p:cNvSpPr>
            <a:spLocks noGrp="1"/>
          </p:cNvSpPr>
          <p:nvPr>
            <p:ph type="subTitle" idx="1"/>
          </p:nvPr>
        </p:nvSpPr>
        <p:spPr/>
        <p:txBody>
          <a:bodyPr/>
          <a:lstStyle/>
          <a:p>
            <a:r>
              <a:rPr lang="hr-HR" dirty="0" err="1" smtClean="0"/>
              <a:t>Revision</a:t>
            </a:r>
            <a:r>
              <a:rPr lang="hr-HR" dirty="0" smtClean="0"/>
              <a:t> </a:t>
            </a:r>
            <a:r>
              <a:rPr lang="hr-HR" dirty="0" err="1" smtClean="0"/>
              <a:t>Part</a:t>
            </a:r>
            <a:r>
              <a:rPr lang="hr-HR" dirty="0" smtClean="0"/>
              <a:t> I</a:t>
            </a:r>
            <a:endParaRPr lang="en-US" dirty="0"/>
          </a:p>
        </p:txBody>
      </p:sp>
    </p:spTree>
    <p:extLst>
      <p:ext uri="{BB962C8B-B14F-4D97-AF65-F5344CB8AC3E}">
        <p14:creationId xmlns:p14="http://schemas.microsoft.com/office/powerpoint/2010/main" val="3378092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legal</a:t>
            </a:r>
            <a:r>
              <a:rPr lang="hr-HR" dirty="0"/>
              <a:t> </a:t>
            </a:r>
            <a:r>
              <a:rPr lang="hr-HR" dirty="0" err="1"/>
              <a:t>terms</a:t>
            </a:r>
            <a:r>
              <a:rPr lang="hr-HR" dirty="0"/>
              <a:t> </a:t>
            </a:r>
            <a:r>
              <a:rPr lang="hr-HR" dirty="0" err="1"/>
              <a:t>corresponding</a:t>
            </a:r>
            <a:r>
              <a:rPr lang="hr-HR" dirty="0"/>
              <a:t> to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analysis</a:t>
            </a:r>
            <a:r>
              <a:rPr lang="hr-HR" dirty="0" smtClean="0"/>
              <a:t> </a:t>
            </a:r>
            <a:r>
              <a:rPr lang="hr-HR" dirty="0" err="1" smtClean="0"/>
              <a:t>and</a:t>
            </a:r>
            <a:r>
              <a:rPr lang="hr-HR" dirty="0" smtClean="0"/>
              <a:t> </a:t>
            </a:r>
            <a:r>
              <a:rPr lang="hr-HR" dirty="0" err="1" smtClean="0"/>
              <a:t>description</a:t>
            </a:r>
            <a:r>
              <a:rPr lang="hr-HR" dirty="0" smtClean="0"/>
              <a:t> </a:t>
            </a:r>
            <a:r>
              <a:rPr lang="hr-HR" dirty="0" err="1" smtClean="0"/>
              <a:t>of</a:t>
            </a:r>
            <a:r>
              <a:rPr lang="hr-HR" dirty="0" smtClean="0"/>
              <a:t> </a:t>
            </a:r>
            <a:r>
              <a:rPr lang="hr-HR" dirty="0" err="1" smtClean="0"/>
              <a:t>the</a:t>
            </a:r>
            <a:r>
              <a:rPr lang="hr-HR" dirty="0" smtClean="0"/>
              <a:t> </a:t>
            </a:r>
            <a:r>
              <a:rPr lang="hr-HR" dirty="0" err="1" smtClean="0"/>
              <a:t>structure</a:t>
            </a:r>
            <a:r>
              <a:rPr lang="hr-HR" dirty="0" smtClean="0"/>
              <a:t> </a:t>
            </a:r>
            <a:r>
              <a:rPr lang="hr-HR" dirty="0" err="1" smtClean="0"/>
              <a:t>of</a:t>
            </a:r>
            <a:r>
              <a:rPr lang="hr-HR" dirty="0" smtClean="0"/>
              <a:t> a </a:t>
            </a:r>
            <a:r>
              <a:rPr lang="hr-HR" dirty="0" err="1" smtClean="0"/>
              <a:t>given</a:t>
            </a:r>
            <a:r>
              <a:rPr lang="hr-HR" dirty="0" smtClean="0"/>
              <a:t> </a:t>
            </a:r>
            <a:r>
              <a:rPr lang="hr-HR" dirty="0" err="1" smtClean="0"/>
              <a:t>language’s</a:t>
            </a:r>
            <a:r>
              <a:rPr lang="hr-HR" dirty="0" smtClean="0"/>
              <a:t> </a:t>
            </a:r>
            <a:r>
              <a:rPr lang="hr-HR" dirty="0" err="1" smtClean="0"/>
              <a:t>sentences</a:t>
            </a:r>
            <a:endParaRPr lang="hr-HR" dirty="0" smtClean="0"/>
          </a:p>
          <a:p>
            <a:r>
              <a:rPr lang="hr-HR" dirty="0" err="1" smtClean="0"/>
              <a:t>Syntax</a:t>
            </a:r>
            <a:endParaRPr lang="hr-HR" dirty="0" smtClean="0"/>
          </a:p>
          <a:p>
            <a:r>
              <a:rPr lang="hr-HR" dirty="0" err="1" smtClean="0"/>
              <a:t>The</a:t>
            </a:r>
            <a:r>
              <a:rPr lang="hr-HR" dirty="0" smtClean="0"/>
              <a:t> </a:t>
            </a:r>
            <a:r>
              <a:rPr lang="hr-HR" dirty="0" err="1" smtClean="0"/>
              <a:t>feature</a:t>
            </a:r>
            <a:r>
              <a:rPr lang="hr-HR" dirty="0" smtClean="0"/>
              <a:t> </a:t>
            </a:r>
            <a:r>
              <a:rPr lang="hr-HR" dirty="0" err="1" smtClean="0"/>
              <a:t>of</a:t>
            </a:r>
            <a:r>
              <a:rPr lang="hr-HR" dirty="0" smtClean="0"/>
              <a:t> </a:t>
            </a:r>
            <a:r>
              <a:rPr lang="hr-HR" dirty="0" err="1" smtClean="0"/>
              <a:t>legal</a:t>
            </a:r>
            <a:r>
              <a:rPr lang="hr-HR" dirty="0" smtClean="0"/>
              <a:t> English </a:t>
            </a:r>
            <a:r>
              <a:rPr lang="hr-HR" dirty="0" err="1" smtClean="0"/>
              <a:t>where</a:t>
            </a:r>
            <a:r>
              <a:rPr lang="hr-HR" dirty="0" smtClean="0"/>
              <a:t> </a:t>
            </a:r>
            <a:r>
              <a:rPr lang="hr-HR" dirty="0" err="1" smtClean="0"/>
              <a:t>nouns</a:t>
            </a:r>
            <a:r>
              <a:rPr lang="hr-HR" dirty="0" smtClean="0"/>
              <a:t> are </a:t>
            </a:r>
            <a:r>
              <a:rPr lang="hr-HR" dirty="0" err="1" smtClean="0"/>
              <a:t>used</a:t>
            </a:r>
            <a:r>
              <a:rPr lang="hr-HR" dirty="0" smtClean="0"/>
              <a:t> </a:t>
            </a:r>
            <a:r>
              <a:rPr lang="hr-HR" dirty="0" err="1" smtClean="0"/>
              <a:t>instead</a:t>
            </a:r>
            <a:r>
              <a:rPr lang="hr-HR" dirty="0" smtClean="0"/>
              <a:t> </a:t>
            </a:r>
            <a:r>
              <a:rPr lang="hr-HR" dirty="0" err="1" smtClean="0"/>
              <a:t>of</a:t>
            </a:r>
            <a:r>
              <a:rPr lang="hr-HR" dirty="0" smtClean="0"/>
              <a:t> </a:t>
            </a:r>
            <a:r>
              <a:rPr lang="hr-HR" dirty="0" err="1" smtClean="0"/>
              <a:t>verbs</a:t>
            </a:r>
            <a:r>
              <a:rPr lang="hr-HR" dirty="0" smtClean="0"/>
              <a:t> </a:t>
            </a:r>
            <a:r>
              <a:rPr lang="hr-HR" dirty="0" err="1" smtClean="0"/>
              <a:t>in</a:t>
            </a:r>
            <a:r>
              <a:rPr lang="hr-HR" dirty="0" smtClean="0"/>
              <a:t> </a:t>
            </a:r>
            <a:r>
              <a:rPr lang="hr-HR" dirty="0" err="1" smtClean="0"/>
              <a:t>conveying</a:t>
            </a:r>
            <a:r>
              <a:rPr lang="hr-HR" dirty="0" smtClean="0"/>
              <a:t> </a:t>
            </a:r>
            <a:r>
              <a:rPr lang="hr-HR" dirty="0" err="1" smtClean="0"/>
              <a:t>information</a:t>
            </a:r>
            <a:r>
              <a:rPr lang="hr-HR" dirty="0" smtClean="0"/>
              <a:t> </a:t>
            </a:r>
            <a:r>
              <a:rPr lang="hr-HR" dirty="0" err="1" smtClean="0"/>
              <a:t>related</a:t>
            </a:r>
            <a:r>
              <a:rPr lang="hr-HR" dirty="0" smtClean="0"/>
              <a:t> to </a:t>
            </a:r>
            <a:r>
              <a:rPr lang="hr-HR" dirty="0" err="1" smtClean="0"/>
              <a:t>actions</a:t>
            </a:r>
            <a:r>
              <a:rPr lang="hr-HR" dirty="0" smtClean="0"/>
              <a:t> </a:t>
            </a:r>
            <a:r>
              <a:rPr lang="hr-HR" dirty="0" err="1" smtClean="0"/>
              <a:t>and</a:t>
            </a:r>
            <a:r>
              <a:rPr lang="hr-HR" dirty="0" smtClean="0"/>
              <a:t> </a:t>
            </a:r>
            <a:r>
              <a:rPr lang="hr-HR" dirty="0" err="1" smtClean="0"/>
              <a:t>processes</a:t>
            </a:r>
            <a:endParaRPr lang="hr-HR" dirty="0" smtClean="0"/>
          </a:p>
          <a:p>
            <a:r>
              <a:rPr lang="hr-HR" dirty="0" err="1" smtClean="0"/>
              <a:t>Nominalisation</a:t>
            </a:r>
            <a:endParaRPr lang="hr-HR" dirty="0" smtClean="0"/>
          </a:p>
          <a:p>
            <a:r>
              <a:rPr lang="hr-HR" dirty="0" smtClean="0"/>
              <a:t>A </a:t>
            </a:r>
            <a:r>
              <a:rPr lang="hr-HR" dirty="0" err="1" smtClean="0"/>
              <a:t>written</a:t>
            </a:r>
            <a:r>
              <a:rPr lang="hr-HR" dirty="0" smtClean="0"/>
              <a:t> </a:t>
            </a:r>
            <a:r>
              <a:rPr lang="hr-HR" dirty="0" err="1" smtClean="0"/>
              <a:t>law</a:t>
            </a:r>
            <a:r>
              <a:rPr lang="hr-HR" dirty="0" smtClean="0"/>
              <a:t> </a:t>
            </a:r>
            <a:r>
              <a:rPr lang="hr-HR" dirty="0" err="1" smtClean="0"/>
              <a:t>enacted</a:t>
            </a:r>
            <a:r>
              <a:rPr lang="hr-HR" dirty="0" smtClean="0"/>
              <a:t> </a:t>
            </a:r>
            <a:r>
              <a:rPr lang="hr-HR" dirty="0" err="1" smtClean="0"/>
              <a:t>by</a:t>
            </a:r>
            <a:r>
              <a:rPr lang="hr-HR" dirty="0" smtClean="0"/>
              <a:t> a legislative </a:t>
            </a:r>
            <a:r>
              <a:rPr lang="hr-HR" dirty="0" err="1" smtClean="0"/>
              <a:t>body</a:t>
            </a:r>
            <a:r>
              <a:rPr lang="hr-HR" dirty="0" smtClean="0"/>
              <a:t> </a:t>
            </a:r>
            <a:r>
              <a:rPr lang="hr-HR" dirty="0" err="1" smtClean="0"/>
              <a:t>and</a:t>
            </a:r>
            <a:r>
              <a:rPr lang="hr-HR" dirty="0" smtClean="0"/>
              <a:t> </a:t>
            </a:r>
            <a:r>
              <a:rPr lang="hr-HR" dirty="0" err="1" smtClean="0"/>
              <a:t>signed</a:t>
            </a:r>
            <a:r>
              <a:rPr lang="hr-HR" dirty="0" smtClean="0"/>
              <a:t> </a:t>
            </a:r>
            <a:r>
              <a:rPr lang="hr-HR" dirty="0" err="1" smtClean="0"/>
              <a:t>by</a:t>
            </a:r>
            <a:r>
              <a:rPr lang="hr-HR" dirty="0" smtClean="0"/>
              <a:t> </a:t>
            </a:r>
            <a:r>
              <a:rPr lang="hr-HR" dirty="0" err="1" smtClean="0"/>
              <a:t>the</a:t>
            </a:r>
            <a:r>
              <a:rPr lang="hr-HR" dirty="0" smtClean="0"/>
              <a:t> </a:t>
            </a:r>
            <a:r>
              <a:rPr lang="hr-HR" dirty="0" err="1" smtClean="0"/>
              <a:t>head</a:t>
            </a:r>
            <a:r>
              <a:rPr lang="hr-HR" dirty="0" smtClean="0"/>
              <a:t> </a:t>
            </a:r>
            <a:r>
              <a:rPr lang="hr-HR" dirty="0" err="1" smtClean="0"/>
              <a:t>of</a:t>
            </a:r>
            <a:r>
              <a:rPr lang="hr-HR" dirty="0" smtClean="0"/>
              <a:t> </a:t>
            </a:r>
            <a:r>
              <a:rPr lang="hr-HR" dirty="0" err="1" smtClean="0"/>
              <a:t>state</a:t>
            </a:r>
            <a:endParaRPr lang="hr-HR" dirty="0" smtClean="0"/>
          </a:p>
          <a:p>
            <a:r>
              <a:rPr lang="hr-HR" dirty="0" smtClean="0"/>
              <a:t>Statute, </a:t>
            </a:r>
            <a:r>
              <a:rPr lang="hr-HR" dirty="0" err="1" smtClean="0"/>
              <a:t>Act</a:t>
            </a:r>
            <a:r>
              <a:rPr lang="hr-HR" dirty="0" smtClean="0"/>
              <a:t> </a:t>
            </a:r>
            <a:r>
              <a:rPr lang="hr-HR" dirty="0" err="1" smtClean="0"/>
              <a:t>of</a:t>
            </a:r>
            <a:r>
              <a:rPr lang="hr-HR" dirty="0" smtClean="0"/>
              <a:t> </a:t>
            </a:r>
            <a:r>
              <a:rPr lang="hr-HR" dirty="0" err="1" smtClean="0"/>
              <a:t>Parliament</a:t>
            </a:r>
            <a:endParaRPr lang="hr-HR" dirty="0" smtClean="0"/>
          </a:p>
          <a:p>
            <a:endParaRPr lang="en-US" dirty="0"/>
          </a:p>
        </p:txBody>
      </p:sp>
    </p:spTree>
    <p:extLst>
      <p:ext uri="{BB962C8B-B14F-4D97-AF65-F5344CB8AC3E}">
        <p14:creationId xmlns:p14="http://schemas.microsoft.com/office/powerpoint/2010/main" val="121689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Combine</a:t>
            </a:r>
            <a:r>
              <a:rPr lang="hr-HR" dirty="0" smtClean="0"/>
              <a:t> </a:t>
            </a:r>
            <a:r>
              <a:rPr lang="hr-HR" dirty="0" err="1" smtClean="0"/>
              <a:t>the</a:t>
            </a:r>
            <a:r>
              <a:rPr lang="hr-HR" dirty="0" smtClean="0"/>
              <a:t> </a:t>
            </a:r>
            <a:r>
              <a:rPr lang="hr-HR" dirty="0" err="1" smtClean="0"/>
              <a:t>appropriate</a:t>
            </a:r>
            <a:r>
              <a:rPr lang="hr-HR" dirty="0" smtClean="0"/>
              <a:t> </a:t>
            </a:r>
            <a:r>
              <a:rPr lang="hr-HR" dirty="0" err="1" smtClean="0"/>
              <a:t>words</a:t>
            </a:r>
            <a:r>
              <a:rPr lang="hr-HR" dirty="0" smtClean="0"/>
              <a:t> to </a:t>
            </a:r>
            <a:r>
              <a:rPr lang="hr-HR" dirty="0" err="1" smtClean="0"/>
              <a:t>form</a:t>
            </a:r>
            <a:r>
              <a:rPr lang="hr-HR" dirty="0" smtClean="0"/>
              <a:t> </a:t>
            </a:r>
            <a:r>
              <a:rPr lang="hr-HR" dirty="0" err="1" smtClean="0"/>
              <a:t>collocations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2649783"/>
              </p:ext>
            </p:extLst>
          </p:nvPr>
        </p:nvGraphicFramePr>
        <p:xfrm>
          <a:off x="1371600" y="2286000"/>
          <a:ext cx="9601200" cy="3235960"/>
        </p:xfrm>
        <a:graphic>
          <a:graphicData uri="http://schemas.openxmlformats.org/drawingml/2006/table">
            <a:tbl>
              <a:tblPr firstRow="1" bandRow="1">
                <a:tableStyleId>{5C22544A-7EE6-4342-B048-85BDC9FD1C3A}</a:tableStyleId>
              </a:tblPr>
              <a:tblGrid>
                <a:gridCol w="4800600"/>
                <a:gridCol w="4800600"/>
              </a:tblGrid>
              <a:tr h="370840">
                <a:tc>
                  <a:txBody>
                    <a:bodyPr/>
                    <a:lstStyle/>
                    <a:p>
                      <a:r>
                        <a:rPr lang="hr-HR" dirty="0" err="1" smtClean="0"/>
                        <a:t>verb</a:t>
                      </a:r>
                      <a:endParaRPr lang="en-US" dirty="0"/>
                    </a:p>
                  </a:txBody>
                  <a:tcPr/>
                </a:tc>
                <a:tc>
                  <a:txBody>
                    <a:bodyPr/>
                    <a:lstStyle/>
                    <a:p>
                      <a:r>
                        <a:rPr lang="hr-HR" dirty="0" err="1" smtClean="0"/>
                        <a:t>noun</a:t>
                      </a:r>
                      <a:endParaRPr lang="en-US" dirty="0"/>
                    </a:p>
                  </a:txBody>
                  <a:tcPr/>
                </a:tc>
              </a:tr>
              <a:tr h="370840">
                <a:tc>
                  <a:txBody>
                    <a:bodyPr/>
                    <a:lstStyle/>
                    <a:p>
                      <a:r>
                        <a:rPr lang="hr-HR" dirty="0" err="1" smtClean="0"/>
                        <a:t>impose</a:t>
                      </a:r>
                      <a:endParaRPr lang="en-US" dirty="0"/>
                    </a:p>
                  </a:txBody>
                  <a:tcPr/>
                </a:tc>
                <a:tc>
                  <a:txBody>
                    <a:bodyPr/>
                    <a:lstStyle/>
                    <a:p>
                      <a:r>
                        <a:rPr lang="hr-HR" dirty="0" err="1" smtClean="0"/>
                        <a:t>debt</a:t>
                      </a:r>
                      <a:endParaRPr lang="en-US" dirty="0"/>
                    </a:p>
                  </a:txBody>
                  <a:tcPr/>
                </a:tc>
              </a:tr>
              <a:tr h="370840">
                <a:tc>
                  <a:txBody>
                    <a:bodyPr/>
                    <a:lstStyle/>
                    <a:p>
                      <a:r>
                        <a:rPr lang="hr-HR" dirty="0" err="1" smtClean="0"/>
                        <a:t>convey</a:t>
                      </a:r>
                      <a:endParaRPr lang="en-US" dirty="0"/>
                    </a:p>
                  </a:txBody>
                  <a:tcPr/>
                </a:tc>
                <a:tc>
                  <a:txBody>
                    <a:bodyPr/>
                    <a:lstStyle/>
                    <a:p>
                      <a:r>
                        <a:rPr lang="hr-HR" dirty="0" smtClean="0"/>
                        <a:t>influence</a:t>
                      </a:r>
                      <a:endParaRPr lang="en-US" dirty="0"/>
                    </a:p>
                  </a:txBody>
                  <a:tcPr/>
                </a:tc>
              </a:tr>
              <a:tr h="370840">
                <a:tc>
                  <a:txBody>
                    <a:bodyPr/>
                    <a:lstStyle/>
                    <a:p>
                      <a:r>
                        <a:rPr lang="hr-HR" dirty="0" err="1" smtClean="0"/>
                        <a:t>enact</a:t>
                      </a:r>
                      <a:endParaRPr lang="en-US" dirty="0"/>
                    </a:p>
                  </a:txBody>
                  <a:tcPr/>
                </a:tc>
                <a:tc>
                  <a:txBody>
                    <a:bodyPr/>
                    <a:lstStyle/>
                    <a:p>
                      <a:r>
                        <a:rPr lang="hr-HR" dirty="0" smtClean="0"/>
                        <a:t>problem</a:t>
                      </a:r>
                      <a:endParaRPr lang="en-US" dirty="0"/>
                    </a:p>
                  </a:txBody>
                  <a:tcPr/>
                </a:tc>
              </a:tr>
              <a:tr h="370840">
                <a:tc>
                  <a:txBody>
                    <a:bodyPr/>
                    <a:lstStyle/>
                    <a:p>
                      <a:r>
                        <a:rPr lang="hr-HR" dirty="0" err="1" smtClean="0"/>
                        <a:t>exert</a:t>
                      </a:r>
                      <a:endParaRPr lang="en-US" dirty="0"/>
                    </a:p>
                  </a:txBody>
                  <a:tcPr/>
                </a:tc>
                <a:tc>
                  <a:txBody>
                    <a:bodyPr/>
                    <a:lstStyle/>
                    <a:p>
                      <a:r>
                        <a:rPr lang="hr-HR" dirty="0" err="1" smtClean="0"/>
                        <a:t>information</a:t>
                      </a:r>
                      <a:endParaRPr lang="en-US" dirty="0"/>
                    </a:p>
                  </a:txBody>
                  <a:tcPr/>
                </a:tc>
              </a:tr>
              <a:tr h="370840">
                <a:tc>
                  <a:txBody>
                    <a:bodyPr/>
                    <a:lstStyle/>
                    <a:p>
                      <a:r>
                        <a:rPr lang="hr-HR" dirty="0" err="1" smtClean="0"/>
                        <a:t>owe</a:t>
                      </a:r>
                      <a:endParaRPr lang="en-US" dirty="0"/>
                    </a:p>
                  </a:txBody>
                  <a:tcPr/>
                </a:tc>
                <a:tc>
                  <a:txBody>
                    <a:bodyPr/>
                    <a:lstStyle/>
                    <a:p>
                      <a:r>
                        <a:rPr lang="hr-HR" dirty="0" smtClean="0"/>
                        <a:t>statute</a:t>
                      </a:r>
                      <a:endParaRPr lang="en-US" dirty="0"/>
                    </a:p>
                  </a:txBody>
                  <a:tcPr/>
                </a:tc>
              </a:tr>
              <a:tr h="370840">
                <a:tc>
                  <a:txBody>
                    <a:bodyPr/>
                    <a:lstStyle/>
                    <a:p>
                      <a:r>
                        <a:rPr lang="hr-HR" dirty="0" err="1" smtClean="0"/>
                        <a:t>pay</a:t>
                      </a:r>
                      <a:endParaRPr lang="en-US" dirty="0"/>
                    </a:p>
                  </a:txBody>
                  <a:tcPr/>
                </a:tc>
                <a:tc>
                  <a:txBody>
                    <a:bodyPr/>
                    <a:lstStyle/>
                    <a:p>
                      <a:r>
                        <a:rPr lang="hr-HR" dirty="0" err="1" smtClean="0"/>
                        <a:t>obligation</a:t>
                      </a:r>
                      <a:endParaRPr lang="en-US" dirty="0"/>
                    </a:p>
                  </a:txBody>
                  <a:tcPr/>
                </a:tc>
              </a:tr>
              <a:tr h="370840">
                <a:tc>
                  <a:txBody>
                    <a:bodyPr/>
                    <a:lstStyle/>
                    <a:p>
                      <a:r>
                        <a:rPr lang="hr-HR" dirty="0" err="1" smtClean="0"/>
                        <a:t>resolve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err="1" smtClean="0"/>
                        <a:t>attention</a:t>
                      </a:r>
                      <a:endParaRPr lang="en-US" dirty="0" smtClean="0"/>
                    </a:p>
                    <a:p>
                      <a:endParaRPr lang="en-US" dirty="0"/>
                    </a:p>
                  </a:txBody>
                  <a:tcPr/>
                </a:tc>
              </a:tr>
            </a:tbl>
          </a:graphicData>
        </a:graphic>
      </p:graphicFrame>
    </p:spTree>
    <p:extLst>
      <p:ext uri="{BB962C8B-B14F-4D97-AF65-F5344CB8AC3E}">
        <p14:creationId xmlns:p14="http://schemas.microsoft.com/office/powerpoint/2010/main" val="163820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hr-HR" dirty="0" err="1" smtClean="0"/>
              <a:t>Languages</a:t>
            </a:r>
            <a:r>
              <a:rPr lang="hr-HR" dirty="0" smtClean="0"/>
              <a:t> for </a:t>
            </a:r>
            <a:r>
              <a:rPr lang="hr-HR" dirty="0" err="1" smtClean="0"/>
              <a:t>Specific</a:t>
            </a:r>
            <a:r>
              <a:rPr lang="hr-HR" dirty="0" smtClean="0"/>
              <a:t> </a:t>
            </a:r>
            <a:r>
              <a:rPr lang="hr-HR" dirty="0" err="1" smtClean="0"/>
              <a:t>Purposes</a:t>
            </a:r>
            <a:r>
              <a:rPr lang="hr-HR" dirty="0" smtClean="0"/>
              <a:t> </a:t>
            </a:r>
            <a:r>
              <a:rPr lang="hr-HR" dirty="0" err="1" smtClean="0"/>
              <a:t>emerged</a:t>
            </a:r>
            <a:r>
              <a:rPr lang="hr-HR" dirty="0" smtClean="0"/>
              <a:t> </a:t>
            </a:r>
            <a:r>
              <a:rPr lang="hr-HR" dirty="0" err="1" smtClean="0"/>
              <a:t>during</a:t>
            </a:r>
            <a:r>
              <a:rPr lang="hr-HR" dirty="0" smtClean="0"/>
              <a:t> </a:t>
            </a:r>
            <a:r>
              <a:rPr lang="hr-HR" dirty="0" err="1" smtClean="0"/>
              <a:t>the</a:t>
            </a:r>
            <a:r>
              <a:rPr lang="hr-HR" dirty="0" smtClean="0"/>
              <a:t> post-</a:t>
            </a:r>
            <a:r>
              <a:rPr lang="hr-HR" dirty="0" err="1" smtClean="0"/>
              <a:t>Second</a:t>
            </a:r>
            <a:r>
              <a:rPr lang="hr-HR" dirty="0" smtClean="0"/>
              <a:t> World </a:t>
            </a:r>
            <a:r>
              <a:rPr lang="hr-HR" dirty="0" err="1" smtClean="0"/>
              <a:t>War</a:t>
            </a:r>
            <a:r>
              <a:rPr lang="hr-HR" dirty="0" smtClean="0"/>
              <a:t> development </a:t>
            </a:r>
            <a:r>
              <a:rPr lang="hr-HR" dirty="0" err="1" smtClean="0"/>
              <a:t>of</a:t>
            </a:r>
            <a:r>
              <a:rPr lang="hr-HR" dirty="0" smtClean="0"/>
              <a:t> </a:t>
            </a:r>
            <a:r>
              <a:rPr lang="en-GB" dirty="0" smtClean="0"/>
              <a:t>science </a:t>
            </a:r>
            <a:r>
              <a:rPr lang="en-GB" dirty="0"/>
              <a:t>and technology, as an answer to students and specialists’ need to learn languages related to their fields of study or work. Thus LSP is a widely applied approach to language teaching that addresses the immediate and very specific needs of learners who use that language as a tool in their education, training or </a:t>
            </a:r>
            <a:r>
              <a:rPr lang="en-GB" dirty="0" smtClean="0"/>
              <a:t>job</a:t>
            </a:r>
            <a:r>
              <a:rPr lang="hr-HR" dirty="0" smtClean="0"/>
              <a:t>.</a:t>
            </a:r>
            <a:endParaRPr lang="en-US" dirty="0"/>
          </a:p>
        </p:txBody>
      </p:sp>
    </p:spTree>
    <p:extLst>
      <p:ext uri="{BB962C8B-B14F-4D97-AF65-F5344CB8AC3E}">
        <p14:creationId xmlns:p14="http://schemas.microsoft.com/office/powerpoint/2010/main" val="3156808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lstStyle/>
          <a:p>
            <a:r>
              <a:rPr lang="en-GB" dirty="0"/>
              <a:t>1. How can we define law</a:t>
            </a:r>
            <a:r>
              <a:rPr lang="en-GB" dirty="0" smtClean="0"/>
              <a:t>?</a:t>
            </a:r>
            <a:endParaRPr lang="hr-HR" dirty="0" smtClean="0"/>
          </a:p>
          <a:p>
            <a:r>
              <a:rPr lang="hr-HR" dirty="0" smtClean="0"/>
              <a:t>2. </a:t>
            </a:r>
            <a:r>
              <a:rPr lang="hr-HR" dirty="0" err="1" smtClean="0"/>
              <a:t>What</a:t>
            </a:r>
            <a:r>
              <a:rPr lang="hr-HR" dirty="0" smtClean="0"/>
              <a:t> are </a:t>
            </a:r>
            <a:r>
              <a:rPr lang="hr-HR" dirty="0" err="1" smtClean="0"/>
              <a:t>the</a:t>
            </a:r>
            <a:r>
              <a:rPr lang="hr-HR" dirty="0" smtClean="0"/>
              <a:t> </a:t>
            </a:r>
            <a:r>
              <a:rPr lang="hr-HR" dirty="0" err="1" smtClean="0"/>
              <a:t>two</a:t>
            </a:r>
            <a:r>
              <a:rPr lang="hr-HR" dirty="0" smtClean="0"/>
              <a:t> </a:t>
            </a:r>
            <a:r>
              <a:rPr lang="hr-HR" dirty="0" err="1" smtClean="0"/>
              <a:t>ideas</a:t>
            </a:r>
            <a:r>
              <a:rPr lang="hr-HR" dirty="0" smtClean="0"/>
              <a:t> </a:t>
            </a:r>
            <a:r>
              <a:rPr lang="hr-HR" dirty="0" err="1" smtClean="0"/>
              <a:t>that</a:t>
            </a:r>
            <a:r>
              <a:rPr lang="hr-HR" dirty="0" smtClean="0"/>
              <a:t> </a:t>
            </a:r>
            <a:r>
              <a:rPr lang="hr-HR" dirty="0" err="1" smtClean="0"/>
              <a:t>underlied</a:t>
            </a:r>
            <a:r>
              <a:rPr lang="hr-HR" dirty="0" smtClean="0"/>
              <a:t> </a:t>
            </a:r>
            <a:r>
              <a:rPr lang="hr-HR" dirty="0" err="1" smtClean="0"/>
              <a:t>the</a:t>
            </a:r>
            <a:r>
              <a:rPr lang="hr-HR" dirty="0" smtClean="0"/>
              <a:t> </a:t>
            </a:r>
            <a:r>
              <a:rPr lang="hr-HR" dirty="0" err="1" smtClean="0"/>
              <a:t>concept</a:t>
            </a:r>
            <a:r>
              <a:rPr lang="hr-HR" dirty="0" smtClean="0"/>
              <a:t> </a:t>
            </a:r>
            <a:r>
              <a:rPr lang="hr-HR" dirty="0" err="1" smtClean="0"/>
              <a:t>of</a:t>
            </a:r>
            <a:r>
              <a:rPr lang="hr-HR" dirty="0" smtClean="0"/>
              <a:t> </a:t>
            </a:r>
            <a:r>
              <a:rPr lang="hr-HR" dirty="0" err="1" smtClean="0"/>
              <a:t>law</a:t>
            </a:r>
            <a:r>
              <a:rPr lang="hr-HR" dirty="0" smtClean="0"/>
              <a:t>?</a:t>
            </a:r>
            <a:endParaRPr lang="hr-HR" dirty="0"/>
          </a:p>
          <a:p>
            <a:r>
              <a:rPr lang="hr-HR" dirty="0"/>
              <a:t>3</a:t>
            </a:r>
            <a:r>
              <a:rPr lang="en-GB" dirty="0" smtClean="0"/>
              <a:t>. </a:t>
            </a:r>
            <a:r>
              <a:rPr lang="en-GB" dirty="0"/>
              <a:t>What are the main functions of law?</a:t>
            </a:r>
            <a:endParaRPr lang="hr-HR" dirty="0"/>
          </a:p>
          <a:p>
            <a:r>
              <a:rPr lang="hr-HR" dirty="0"/>
              <a:t>4</a:t>
            </a:r>
            <a:r>
              <a:rPr lang="en-GB" dirty="0" smtClean="0"/>
              <a:t>. </a:t>
            </a:r>
            <a:r>
              <a:rPr lang="en-GB" dirty="0"/>
              <a:t>What is the purpose of law</a:t>
            </a:r>
            <a:r>
              <a:rPr lang="en-GB" dirty="0" smtClean="0"/>
              <a:t>?</a:t>
            </a:r>
            <a:endParaRPr lang="hr-HR" dirty="0" smtClean="0"/>
          </a:p>
          <a:p>
            <a:r>
              <a:rPr lang="hr-HR" dirty="0"/>
              <a:t>5</a:t>
            </a:r>
            <a:r>
              <a:rPr lang="hr-HR" dirty="0" smtClean="0"/>
              <a:t>.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differences</a:t>
            </a:r>
            <a:r>
              <a:rPr lang="hr-HR" dirty="0" smtClean="0"/>
              <a:t> </a:t>
            </a:r>
            <a:r>
              <a:rPr lang="hr-HR" dirty="0" err="1" smtClean="0"/>
              <a:t>between</a:t>
            </a:r>
            <a:r>
              <a:rPr lang="hr-HR" dirty="0" smtClean="0"/>
              <a:t> </a:t>
            </a:r>
            <a:r>
              <a:rPr lang="hr-HR" dirty="0" err="1" smtClean="0"/>
              <a:t>natural</a:t>
            </a:r>
            <a:r>
              <a:rPr lang="hr-HR" dirty="0" smtClean="0"/>
              <a:t> </a:t>
            </a:r>
            <a:r>
              <a:rPr lang="hr-HR" dirty="0" err="1" smtClean="0"/>
              <a:t>theory</a:t>
            </a:r>
            <a:r>
              <a:rPr lang="hr-HR" dirty="0" smtClean="0"/>
              <a:t> </a:t>
            </a:r>
            <a:r>
              <a:rPr lang="hr-HR" dirty="0" err="1" smtClean="0"/>
              <a:t>of</a:t>
            </a:r>
            <a:r>
              <a:rPr lang="hr-HR" dirty="0" smtClean="0"/>
              <a:t> </a:t>
            </a:r>
            <a:r>
              <a:rPr lang="hr-HR" dirty="0" err="1" smtClean="0"/>
              <a:t>law</a:t>
            </a:r>
            <a:r>
              <a:rPr lang="hr-HR" dirty="0" smtClean="0"/>
              <a:t> </a:t>
            </a:r>
            <a:r>
              <a:rPr lang="hr-HR" dirty="0" err="1" smtClean="0"/>
              <a:t>and</a:t>
            </a:r>
            <a:r>
              <a:rPr lang="hr-HR" dirty="0" smtClean="0"/>
              <a:t> </a:t>
            </a:r>
            <a:r>
              <a:rPr lang="hr-HR" dirty="0" err="1" smtClean="0"/>
              <a:t>legal</a:t>
            </a:r>
            <a:r>
              <a:rPr lang="hr-HR" dirty="0" smtClean="0"/>
              <a:t> </a:t>
            </a:r>
            <a:r>
              <a:rPr lang="hr-HR" dirty="0" err="1" smtClean="0"/>
              <a:t>positivism</a:t>
            </a:r>
            <a:r>
              <a:rPr lang="hr-HR" dirty="0" smtClean="0"/>
              <a:t>?</a:t>
            </a:r>
            <a:endParaRPr lang="hr-HR" dirty="0"/>
          </a:p>
          <a:p>
            <a:r>
              <a:rPr lang="en-GB" b="1" dirty="0"/>
              <a:t> </a:t>
            </a:r>
            <a:endParaRPr lang="hr-HR" dirty="0"/>
          </a:p>
          <a:p>
            <a:endParaRPr lang="en-US" dirty="0"/>
          </a:p>
        </p:txBody>
      </p:sp>
    </p:spTree>
    <p:extLst>
      <p:ext uri="{BB962C8B-B14F-4D97-AF65-F5344CB8AC3E}">
        <p14:creationId xmlns:p14="http://schemas.microsoft.com/office/powerpoint/2010/main" val="1149677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lstStyle/>
          <a:p>
            <a:r>
              <a:rPr lang="hr-HR" dirty="0"/>
              <a:t>6</a:t>
            </a:r>
            <a:r>
              <a:rPr lang="en-GB" dirty="0" smtClean="0"/>
              <a:t>. </a:t>
            </a:r>
            <a:r>
              <a:rPr lang="en-GB" dirty="0"/>
              <a:t>How can justice be attained by a legal system?</a:t>
            </a:r>
            <a:endParaRPr lang="hr-HR" dirty="0"/>
          </a:p>
          <a:p>
            <a:r>
              <a:rPr lang="hr-HR" dirty="0"/>
              <a:t>7</a:t>
            </a:r>
            <a:r>
              <a:rPr lang="en-GB" dirty="0" smtClean="0"/>
              <a:t>. </a:t>
            </a:r>
            <a:r>
              <a:rPr lang="en-GB" dirty="0"/>
              <a:t>How can we define a state?</a:t>
            </a:r>
            <a:endParaRPr lang="hr-HR" dirty="0"/>
          </a:p>
          <a:p>
            <a:r>
              <a:rPr lang="hr-HR" dirty="0"/>
              <a:t>8</a:t>
            </a:r>
            <a:r>
              <a:rPr lang="en-GB" dirty="0" smtClean="0"/>
              <a:t>. </a:t>
            </a:r>
            <a:r>
              <a:rPr lang="en-GB" dirty="0"/>
              <a:t>What does the United Kingdom consist of?</a:t>
            </a:r>
            <a:endParaRPr lang="hr-HR" dirty="0"/>
          </a:p>
          <a:p>
            <a:r>
              <a:rPr lang="hr-HR" dirty="0"/>
              <a:t>9</a:t>
            </a:r>
            <a:r>
              <a:rPr lang="en-GB" dirty="0" smtClean="0"/>
              <a:t>. </a:t>
            </a:r>
            <a:r>
              <a:rPr lang="en-GB" dirty="0"/>
              <a:t>Is there a single legal system in the United Kingdom?</a:t>
            </a:r>
            <a:endParaRPr lang="hr-HR" dirty="0"/>
          </a:p>
          <a:p>
            <a:r>
              <a:rPr lang="hr-HR" dirty="0" smtClean="0"/>
              <a:t>10</a:t>
            </a:r>
            <a:r>
              <a:rPr lang="en-GB" dirty="0" smtClean="0"/>
              <a:t>. </a:t>
            </a:r>
            <a:r>
              <a:rPr lang="en-GB" dirty="0"/>
              <a:t>Where does English law apply?</a:t>
            </a:r>
            <a:endParaRPr lang="hr-HR" dirty="0"/>
          </a:p>
          <a:p>
            <a:r>
              <a:rPr lang="hr-HR" dirty="0" smtClean="0"/>
              <a:t>11</a:t>
            </a:r>
            <a:r>
              <a:rPr lang="en-GB" dirty="0" smtClean="0"/>
              <a:t>. </a:t>
            </a:r>
            <a:r>
              <a:rPr lang="en-GB" dirty="0"/>
              <a:t>How does the legal system of Scotland differ from English law?</a:t>
            </a:r>
            <a:endParaRPr lang="hr-HR" dirty="0"/>
          </a:p>
          <a:p>
            <a:endParaRPr lang="en-US" dirty="0"/>
          </a:p>
        </p:txBody>
      </p:sp>
    </p:spTree>
    <p:extLst>
      <p:ext uri="{BB962C8B-B14F-4D97-AF65-F5344CB8AC3E}">
        <p14:creationId xmlns:p14="http://schemas.microsoft.com/office/powerpoint/2010/main" val="1156213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endParaRPr lang="en-US" dirty="0"/>
          </a:p>
        </p:txBody>
      </p:sp>
      <p:sp>
        <p:nvSpPr>
          <p:cNvPr id="3" name="Content Placeholder 2"/>
          <p:cNvSpPr>
            <a:spLocks noGrp="1"/>
          </p:cNvSpPr>
          <p:nvPr>
            <p:ph idx="1"/>
          </p:nvPr>
        </p:nvSpPr>
        <p:spPr/>
        <p:txBody>
          <a:bodyPr/>
          <a:lstStyle/>
          <a:p>
            <a:r>
              <a:rPr lang="hr-HR" dirty="0" err="1" smtClean="0"/>
              <a:t>What</a:t>
            </a:r>
            <a:r>
              <a:rPr lang="hr-HR" dirty="0" smtClean="0"/>
              <a:t> </a:t>
            </a:r>
            <a:r>
              <a:rPr lang="hr-HR" dirty="0" err="1" smtClean="0"/>
              <a:t>was</a:t>
            </a:r>
            <a:r>
              <a:rPr lang="hr-HR" dirty="0" smtClean="0"/>
              <a:t> </a:t>
            </a:r>
            <a:r>
              <a:rPr lang="hr-HR" dirty="0" err="1" smtClean="0"/>
              <a:t>the</a:t>
            </a:r>
            <a:r>
              <a:rPr lang="hr-HR" dirty="0" smtClean="0"/>
              <a:t> </a:t>
            </a:r>
            <a:r>
              <a:rPr lang="hr-HR" dirty="0" err="1" smtClean="0"/>
              <a:t>aim</a:t>
            </a:r>
            <a:r>
              <a:rPr lang="hr-HR" dirty="0" smtClean="0"/>
              <a:t> </a:t>
            </a:r>
            <a:r>
              <a:rPr lang="hr-HR" dirty="0" err="1" smtClean="0"/>
              <a:t>of</a:t>
            </a:r>
            <a:r>
              <a:rPr lang="hr-HR" dirty="0" smtClean="0"/>
              <a:t> </a:t>
            </a:r>
            <a:r>
              <a:rPr lang="hr-HR" dirty="0" err="1" smtClean="0"/>
              <a:t>Hart</a:t>
            </a:r>
            <a:r>
              <a:rPr lang="hr-HR" dirty="0" smtClean="0"/>
              <a:t> v </a:t>
            </a:r>
            <a:r>
              <a:rPr lang="hr-HR" dirty="0" err="1" smtClean="0"/>
              <a:t>Fuller</a:t>
            </a:r>
            <a:r>
              <a:rPr lang="hr-HR" dirty="0" smtClean="0"/>
              <a:t> debate?</a:t>
            </a:r>
          </a:p>
          <a:p>
            <a:r>
              <a:rPr lang="hr-HR" dirty="0" err="1" smtClean="0"/>
              <a:t>Which</a:t>
            </a:r>
            <a:r>
              <a:rPr lang="hr-HR" dirty="0" smtClean="0"/>
              <a:t> </a:t>
            </a:r>
            <a:r>
              <a:rPr lang="hr-HR" dirty="0" err="1" smtClean="0"/>
              <a:t>essential</a:t>
            </a:r>
            <a:r>
              <a:rPr lang="hr-HR" dirty="0" smtClean="0"/>
              <a:t> </a:t>
            </a:r>
            <a:r>
              <a:rPr lang="hr-HR" dirty="0" err="1" smtClean="0"/>
              <a:t>principles</a:t>
            </a:r>
            <a:r>
              <a:rPr lang="hr-HR" dirty="0" smtClean="0"/>
              <a:t> </a:t>
            </a:r>
            <a:r>
              <a:rPr lang="hr-HR" dirty="0" err="1" smtClean="0"/>
              <a:t>does</a:t>
            </a:r>
            <a:r>
              <a:rPr lang="hr-HR" dirty="0" smtClean="0"/>
              <a:t> „</a:t>
            </a:r>
            <a:r>
              <a:rPr lang="hr-HR" dirty="0" err="1" smtClean="0"/>
              <a:t>inner</a:t>
            </a:r>
            <a:r>
              <a:rPr lang="hr-HR" dirty="0" smtClean="0"/>
              <a:t> </a:t>
            </a:r>
            <a:r>
              <a:rPr lang="hr-HR" dirty="0" err="1" smtClean="0"/>
              <a:t>morality</a:t>
            </a:r>
            <a:r>
              <a:rPr lang="hr-HR" dirty="0" smtClean="0"/>
              <a:t> </a:t>
            </a:r>
            <a:r>
              <a:rPr lang="hr-HR" dirty="0" err="1" smtClean="0"/>
              <a:t>of</a:t>
            </a:r>
            <a:r>
              <a:rPr lang="hr-HR" dirty="0" smtClean="0"/>
              <a:t> </a:t>
            </a:r>
            <a:r>
              <a:rPr lang="hr-HR" dirty="0" err="1" smtClean="0"/>
              <a:t>law</a:t>
            </a:r>
            <a:r>
              <a:rPr lang="hr-HR" dirty="0" smtClean="0"/>
              <a:t>” </a:t>
            </a:r>
            <a:r>
              <a:rPr lang="hr-HR" dirty="0" err="1" smtClean="0"/>
              <a:t>consist</a:t>
            </a:r>
            <a:r>
              <a:rPr lang="hr-HR" dirty="0" smtClean="0"/>
              <a:t> </a:t>
            </a:r>
            <a:r>
              <a:rPr lang="hr-HR" dirty="0" err="1" smtClean="0"/>
              <a:t>of</a:t>
            </a:r>
            <a:r>
              <a:rPr lang="hr-HR" dirty="0" smtClean="0"/>
              <a:t> </a:t>
            </a:r>
            <a:r>
              <a:rPr lang="hr-HR" dirty="0" err="1" smtClean="0"/>
              <a:t>according</a:t>
            </a:r>
            <a:r>
              <a:rPr lang="hr-HR" dirty="0" smtClean="0"/>
              <a:t> to </a:t>
            </a:r>
            <a:r>
              <a:rPr lang="hr-HR" dirty="0" err="1" smtClean="0"/>
              <a:t>Fuller</a:t>
            </a:r>
            <a:r>
              <a:rPr lang="hr-HR" dirty="0" smtClean="0"/>
              <a:t>?</a:t>
            </a:r>
            <a:endParaRPr lang="en-US" dirty="0"/>
          </a:p>
        </p:txBody>
      </p:sp>
    </p:spTree>
    <p:extLst>
      <p:ext uri="{BB962C8B-B14F-4D97-AF65-F5344CB8AC3E}">
        <p14:creationId xmlns:p14="http://schemas.microsoft.com/office/powerpoint/2010/main" val="536917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authority</a:t>
            </a:r>
            <a:r>
              <a:rPr lang="hr-HR" dirty="0" smtClean="0"/>
              <a:t>, </a:t>
            </a:r>
            <a:r>
              <a:rPr lang="en-US" dirty="0" smtClean="0"/>
              <a:t>convention</a:t>
            </a:r>
            <a:r>
              <a:rPr lang="hr-HR" dirty="0" smtClean="0"/>
              <a:t>,</a:t>
            </a:r>
            <a:r>
              <a:rPr lang="en-US" dirty="0" smtClean="0"/>
              <a:t> moral</a:t>
            </a:r>
            <a:r>
              <a:rPr lang="hr-HR" dirty="0" smtClean="0"/>
              <a:t>, </a:t>
            </a:r>
            <a:r>
              <a:rPr lang="en-US" dirty="0" smtClean="0"/>
              <a:t>morality</a:t>
            </a:r>
            <a:r>
              <a:rPr lang="hr-HR" dirty="0" smtClean="0"/>
              <a:t>,</a:t>
            </a:r>
            <a:r>
              <a:rPr lang="en-US" dirty="0" smtClean="0"/>
              <a:t> natural</a:t>
            </a:r>
            <a:r>
              <a:rPr lang="hr-HR" dirty="0" smtClean="0"/>
              <a:t>,</a:t>
            </a:r>
            <a:r>
              <a:rPr lang="en-US" dirty="0"/>
              <a:t> </a:t>
            </a:r>
            <a:r>
              <a:rPr lang="en-US" dirty="0" smtClean="0"/>
              <a:t>theory</a:t>
            </a:r>
            <a:r>
              <a:rPr lang="hr-HR" dirty="0" smtClean="0"/>
              <a:t>,</a:t>
            </a:r>
            <a:r>
              <a:rPr lang="en-US" dirty="0" smtClean="0"/>
              <a:t> validity</a:t>
            </a:r>
            <a:endParaRPr lang="en-US" dirty="0"/>
          </a:p>
        </p:txBody>
      </p:sp>
      <p:sp>
        <p:nvSpPr>
          <p:cNvPr id="3" name="Content Placeholder 2"/>
          <p:cNvSpPr>
            <a:spLocks noGrp="1"/>
          </p:cNvSpPr>
          <p:nvPr>
            <p:ph idx="1"/>
          </p:nvPr>
        </p:nvSpPr>
        <p:spPr/>
        <p:txBody>
          <a:bodyPr/>
          <a:lstStyle/>
          <a:p>
            <a:r>
              <a:rPr lang="en-US" dirty="0"/>
              <a:t>According to </a:t>
            </a:r>
            <a:r>
              <a:rPr lang="hr-HR" dirty="0" smtClean="0"/>
              <a:t>_____________</a:t>
            </a:r>
            <a:r>
              <a:rPr lang="en-US" dirty="0" smtClean="0"/>
              <a:t>law </a:t>
            </a:r>
            <a:r>
              <a:rPr lang="en-US" dirty="0"/>
              <a:t>theory of law, there is no </a:t>
            </a:r>
            <a:r>
              <a:rPr lang="en-US" dirty="0" err="1" smtClean="0"/>
              <a:t>clea</a:t>
            </a:r>
            <a:r>
              <a:rPr lang="hr-HR" dirty="0" smtClean="0"/>
              <a:t>r</a:t>
            </a:r>
            <a:r>
              <a:rPr lang="en-US" dirty="0" smtClean="0"/>
              <a:t> </a:t>
            </a:r>
            <a:r>
              <a:rPr lang="en-US" dirty="0"/>
              <a:t>division between the notion of law and the notion of </a:t>
            </a:r>
            <a:r>
              <a:rPr lang="hr-HR" dirty="0" smtClean="0"/>
              <a:t>_____________</a:t>
            </a:r>
            <a:r>
              <a:rPr lang="en-US" dirty="0" smtClean="0"/>
              <a:t>. </a:t>
            </a:r>
            <a:r>
              <a:rPr lang="en-US" dirty="0"/>
              <a:t>Though there are different versions of natural law </a:t>
            </a:r>
            <a:r>
              <a:rPr lang="hr-HR" dirty="0" smtClean="0"/>
              <a:t>________________</a:t>
            </a:r>
            <a:r>
              <a:rPr lang="en-US" dirty="0" smtClean="0"/>
              <a:t>, </a:t>
            </a:r>
            <a:r>
              <a:rPr lang="en-US" dirty="0"/>
              <a:t>all subscribe to the thesis that there are at least some laws that depend for their </a:t>
            </a:r>
            <a:r>
              <a:rPr lang="en-US" dirty="0" smtClean="0"/>
              <a:t>„</a:t>
            </a:r>
            <a:r>
              <a:rPr lang="hr-HR" dirty="0" smtClean="0"/>
              <a:t>________</a:t>
            </a:r>
            <a:r>
              <a:rPr lang="en-US" dirty="0" smtClean="0"/>
              <a:t>" </a:t>
            </a:r>
            <a:r>
              <a:rPr lang="en-US" dirty="0"/>
              <a:t>not on some pre-existing human convention, but on the logical relationship in which they stand to moral standards. Otherwise put, some norms are authoritative in virtue of their </a:t>
            </a:r>
            <a:r>
              <a:rPr lang="hr-HR" dirty="0" smtClean="0"/>
              <a:t>____________</a:t>
            </a:r>
            <a:r>
              <a:rPr lang="en-US" dirty="0" smtClean="0"/>
              <a:t>content</a:t>
            </a:r>
            <a:r>
              <a:rPr lang="en-US" dirty="0"/>
              <a:t>, even when there is no </a:t>
            </a:r>
            <a:r>
              <a:rPr lang="hr-HR" dirty="0" smtClean="0"/>
              <a:t>_____________________</a:t>
            </a:r>
            <a:r>
              <a:rPr lang="en-US" dirty="0" smtClean="0"/>
              <a:t> </a:t>
            </a:r>
            <a:r>
              <a:rPr lang="en-US" dirty="0"/>
              <a:t>that makes moral merit a criterion of </a:t>
            </a:r>
            <a:r>
              <a:rPr lang="en-US" dirty="0" smtClean="0"/>
              <a:t>legal</a:t>
            </a:r>
            <a:r>
              <a:rPr lang="hr-HR" dirty="0" smtClean="0"/>
              <a:t>________________</a:t>
            </a:r>
            <a:r>
              <a:rPr lang="en-US" dirty="0" smtClean="0"/>
              <a:t>. </a:t>
            </a:r>
            <a:endParaRPr lang="en-US" dirty="0"/>
          </a:p>
        </p:txBody>
      </p:sp>
    </p:spTree>
    <p:extLst>
      <p:ext uri="{BB962C8B-B14F-4D97-AF65-F5344CB8AC3E}">
        <p14:creationId xmlns:p14="http://schemas.microsoft.com/office/powerpoint/2010/main" val="506217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conduct</a:t>
            </a:r>
            <a:r>
              <a:rPr lang="hr-HR" dirty="0" smtClean="0"/>
              <a:t>,</a:t>
            </a:r>
            <a:r>
              <a:rPr lang="en-US" dirty="0" smtClean="0"/>
              <a:t> definition</a:t>
            </a:r>
            <a:r>
              <a:rPr lang="hr-HR" dirty="0" smtClean="0"/>
              <a:t>, </a:t>
            </a:r>
            <a:r>
              <a:rPr lang="en-US" dirty="0" smtClean="0"/>
              <a:t>law</a:t>
            </a:r>
            <a:r>
              <a:rPr lang="hr-HR" dirty="0" smtClean="0"/>
              <a:t>,</a:t>
            </a:r>
            <a:r>
              <a:rPr lang="en-US" dirty="0"/>
              <a:t> </a:t>
            </a:r>
            <a:r>
              <a:rPr lang="en-US" dirty="0" smtClean="0"/>
              <a:t>purposive</a:t>
            </a:r>
            <a:r>
              <a:rPr lang="hr-HR" dirty="0" smtClean="0"/>
              <a:t>, </a:t>
            </a:r>
            <a:r>
              <a:rPr lang="en-US" dirty="0" smtClean="0"/>
              <a:t>rules</a:t>
            </a:r>
            <a:r>
              <a:rPr lang="hr-HR" dirty="0" smtClean="0"/>
              <a:t>, </a:t>
            </a:r>
            <a:r>
              <a:rPr lang="en-US" dirty="0" smtClean="0"/>
              <a:t>system</a:t>
            </a:r>
            <a:r>
              <a:rPr lang="hr-HR" dirty="0" smtClean="0"/>
              <a:t>, </a:t>
            </a:r>
            <a:r>
              <a:rPr lang="en-US" dirty="0" smtClean="0"/>
              <a:t>theories</a:t>
            </a:r>
            <a:endParaRPr lang="en-US" dirty="0"/>
          </a:p>
        </p:txBody>
      </p:sp>
      <p:sp>
        <p:nvSpPr>
          <p:cNvPr id="3" name="Content Placeholder 2"/>
          <p:cNvSpPr>
            <a:spLocks noGrp="1"/>
          </p:cNvSpPr>
          <p:nvPr>
            <p:ph idx="1"/>
          </p:nvPr>
        </p:nvSpPr>
        <p:spPr/>
        <p:txBody>
          <a:bodyPr/>
          <a:lstStyle/>
          <a:p>
            <a:r>
              <a:rPr lang="en-US" dirty="0"/>
              <a:t>The only formula that might be called a </a:t>
            </a:r>
            <a:r>
              <a:rPr lang="hr-HR" dirty="0" smtClean="0"/>
              <a:t>_____________</a:t>
            </a:r>
            <a:r>
              <a:rPr lang="en-US" dirty="0" smtClean="0"/>
              <a:t> </a:t>
            </a:r>
            <a:r>
              <a:rPr lang="en-US" dirty="0"/>
              <a:t>of law offered in these writings is by now thoroughly familiar</a:t>
            </a:r>
            <a:r>
              <a:rPr lang="en-US" dirty="0" smtClean="0"/>
              <a:t>:</a:t>
            </a:r>
            <a:r>
              <a:rPr lang="hr-HR" dirty="0" smtClean="0"/>
              <a:t>_________</a:t>
            </a:r>
            <a:r>
              <a:rPr lang="en-US" dirty="0" smtClean="0"/>
              <a:t> is </a:t>
            </a:r>
            <a:r>
              <a:rPr lang="en-US" dirty="0"/>
              <a:t>the enterprise of subjecting human </a:t>
            </a:r>
            <a:r>
              <a:rPr lang="hr-HR" dirty="0" smtClean="0"/>
              <a:t>_____________</a:t>
            </a:r>
            <a:r>
              <a:rPr lang="en-US" dirty="0" smtClean="0"/>
              <a:t> </a:t>
            </a:r>
            <a:r>
              <a:rPr lang="en-US" dirty="0"/>
              <a:t>to the governance </a:t>
            </a:r>
            <a:r>
              <a:rPr lang="en-US" dirty="0" smtClean="0"/>
              <a:t>of</a:t>
            </a:r>
            <a:r>
              <a:rPr lang="hr-HR" dirty="0" smtClean="0"/>
              <a:t> __________________</a:t>
            </a:r>
            <a:r>
              <a:rPr lang="en-US" dirty="0" smtClean="0"/>
              <a:t>. </a:t>
            </a:r>
            <a:r>
              <a:rPr lang="en-US" dirty="0"/>
              <a:t>Unlike most modern </a:t>
            </a:r>
            <a:r>
              <a:rPr lang="hr-HR" dirty="0" smtClean="0"/>
              <a:t>______________</a:t>
            </a:r>
            <a:r>
              <a:rPr lang="en-US" dirty="0" smtClean="0"/>
              <a:t>of </a:t>
            </a:r>
            <a:r>
              <a:rPr lang="en-US" dirty="0"/>
              <a:t>law, this view treats law as an activity and regards a legal </a:t>
            </a:r>
            <a:r>
              <a:rPr lang="hr-HR" dirty="0" smtClean="0"/>
              <a:t>__________________</a:t>
            </a:r>
            <a:r>
              <a:rPr lang="en-US" dirty="0" smtClean="0"/>
              <a:t>as </a:t>
            </a:r>
            <a:r>
              <a:rPr lang="en-US" dirty="0"/>
              <a:t>the product of a </a:t>
            </a:r>
            <a:r>
              <a:rPr lang="en-US" dirty="0" smtClean="0"/>
              <a:t>sustained</a:t>
            </a:r>
            <a:r>
              <a:rPr lang="hr-HR" dirty="0" smtClean="0"/>
              <a:t> ___________</a:t>
            </a:r>
            <a:r>
              <a:rPr lang="en-US" dirty="0" smtClean="0"/>
              <a:t> effort </a:t>
            </a:r>
            <a:r>
              <a:rPr lang="en-US" dirty="0"/>
              <a:t>(Fuller 1964, 106).</a:t>
            </a:r>
          </a:p>
        </p:txBody>
      </p:sp>
    </p:spTree>
    <p:extLst>
      <p:ext uri="{BB962C8B-B14F-4D97-AF65-F5344CB8AC3E}">
        <p14:creationId xmlns:p14="http://schemas.microsoft.com/office/powerpoint/2010/main" val="2172470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conduct</a:t>
            </a:r>
            <a:r>
              <a:rPr lang="hr-HR" dirty="0" smtClean="0"/>
              <a:t>,</a:t>
            </a:r>
            <a:r>
              <a:rPr lang="en-US" dirty="0" smtClean="0"/>
              <a:t> essential</a:t>
            </a:r>
            <a:r>
              <a:rPr lang="hr-HR" dirty="0" smtClean="0"/>
              <a:t>,</a:t>
            </a:r>
            <a:r>
              <a:rPr lang="hr-HR" dirty="0" err="1" smtClean="0"/>
              <a:t>function</a:t>
            </a:r>
            <a:r>
              <a:rPr lang="hr-HR" dirty="0" smtClean="0"/>
              <a:t>, </a:t>
            </a:r>
            <a:r>
              <a:rPr lang="hr-HR" dirty="0" err="1" smtClean="0"/>
              <a:t>implies</a:t>
            </a:r>
            <a:r>
              <a:rPr lang="hr-HR" dirty="0" smtClean="0"/>
              <a:t>, </a:t>
            </a:r>
            <a:r>
              <a:rPr lang="en-US" dirty="0" smtClean="0"/>
              <a:t>law</a:t>
            </a:r>
            <a:r>
              <a:rPr lang="hr-HR" dirty="0" smtClean="0"/>
              <a:t>,</a:t>
            </a:r>
            <a:r>
              <a:rPr lang="en-US" dirty="0"/>
              <a:t> </a:t>
            </a:r>
            <a:r>
              <a:rPr lang="en-US" dirty="0" smtClean="0"/>
              <a:t>rules</a:t>
            </a:r>
            <a:r>
              <a:rPr lang="hr-HR" dirty="0" smtClean="0"/>
              <a:t>, </a:t>
            </a:r>
            <a:r>
              <a:rPr lang="hr-HR" dirty="0" err="1" smtClean="0"/>
              <a:t>social</a:t>
            </a:r>
            <a:r>
              <a:rPr lang="hr-HR" dirty="0"/>
              <a:t>.</a:t>
            </a:r>
            <a:r>
              <a:rPr lang="hr-HR" dirty="0" smtClean="0"/>
              <a:t> </a:t>
            </a:r>
            <a:endParaRPr lang="en-US" dirty="0"/>
          </a:p>
        </p:txBody>
      </p:sp>
      <p:sp>
        <p:nvSpPr>
          <p:cNvPr id="3" name="Content Placeholder 2"/>
          <p:cNvSpPr>
            <a:spLocks noGrp="1"/>
          </p:cNvSpPr>
          <p:nvPr>
            <p:ph idx="1"/>
          </p:nvPr>
        </p:nvSpPr>
        <p:spPr/>
        <p:txBody>
          <a:bodyPr/>
          <a:lstStyle/>
          <a:p>
            <a:r>
              <a:rPr lang="en-US" dirty="0"/>
              <a:t>To the extent that a definition </a:t>
            </a:r>
            <a:r>
              <a:rPr lang="en-US" dirty="0" smtClean="0"/>
              <a:t>of</a:t>
            </a:r>
            <a:r>
              <a:rPr lang="hr-HR" dirty="0" smtClean="0"/>
              <a:t> ______</a:t>
            </a:r>
            <a:r>
              <a:rPr lang="en-US" dirty="0" smtClean="0"/>
              <a:t> can </a:t>
            </a:r>
            <a:r>
              <a:rPr lang="en-US" dirty="0"/>
              <a:t>be given, then, it must include the idea that law's </a:t>
            </a:r>
            <a:r>
              <a:rPr lang="hr-HR" dirty="0" smtClean="0"/>
              <a:t>__________</a:t>
            </a:r>
            <a:r>
              <a:rPr lang="en-US" dirty="0" smtClean="0"/>
              <a:t>function </a:t>
            </a:r>
            <a:r>
              <a:rPr lang="en-US" dirty="0"/>
              <a:t>is to </a:t>
            </a:r>
            <a:r>
              <a:rPr lang="en-US" dirty="0" smtClean="0"/>
              <a:t>"achieve </a:t>
            </a:r>
            <a:r>
              <a:rPr lang="hr-HR" dirty="0" smtClean="0"/>
              <a:t>________</a:t>
            </a:r>
            <a:r>
              <a:rPr lang="en-US" dirty="0" smtClean="0"/>
              <a:t> </a:t>
            </a:r>
            <a:r>
              <a:rPr lang="en-US" dirty="0"/>
              <a:t>order through subjecting people's </a:t>
            </a:r>
            <a:r>
              <a:rPr lang="hr-HR" dirty="0" smtClean="0"/>
              <a:t>______________</a:t>
            </a:r>
            <a:r>
              <a:rPr lang="en-US" dirty="0" smtClean="0"/>
              <a:t>to </a:t>
            </a:r>
            <a:r>
              <a:rPr lang="en-US" dirty="0"/>
              <a:t>the guidance of general </a:t>
            </a:r>
            <a:r>
              <a:rPr lang="hr-HR" dirty="0" smtClean="0"/>
              <a:t>____________</a:t>
            </a:r>
            <a:r>
              <a:rPr lang="en-US" dirty="0" smtClean="0"/>
              <a:t> </a:t>
            </a:r>
            <a:r>
              <a:rPr lang="en-US" dirty="0"/>
              <a:t>by which they may themselves orient their behavior" (Fuller 1965, 657).</a:t>
            </a:r>
          </a:p>
          <a:p>
            <a:r>
              <a:rPr lang="en-US" dirty="0"/>
              <a:t>Fuller's functionalist conception of law </a:t>
            </a:r>
            <a:r>
              <a:rPr lang="hr-HR" dirty="0" smtClean="0"/>
              <a:t>______________</a:t>
            </a:r>
            <a:r>
              <a:rPr lang="en-US" dirty="0" smtClean="0"/>
              <a:t> </a:t>
            </a:r>
            <a:r>
              <a:rPr lang="en-US" dirty="0"/>
              <a:t>that nothing can count as law unless it is capable of performing law's essential </a:t>
            </a:r>
            <a:r>
              <a:rPr lang="hr-HR" dirty="0" smtClean="0"/>
              <a:t>____________</a:t>
            </a:r>
            <a:r>
              <a:rPr lang="en-US" dirty="0" smtClean="0"/>
              <a:t> </a:t>
            </a:r>
            <a:r>
              <a:rPr lang="en-US" dirty="0"/>
              <a:t>of guiding </a:t>
            </a:r>
            <a:r>
              <a:rPr lang="en-US" dirty="0" smtClean="0"/>
              <a:t>behavior</a:t>
            </a:r>
            <a:r>
              <a:rPr lang="hr-HR" dirty="0" smtClean="0"/>
              <a:t>.</a:t>
            </a:r>
            <a:endParaRPr lang="en-US" dirty="0"/>
          </a:p>
          <a:p>
            <a:endParaRPr lang="en-US" dirty="0"/>
          </a:p>
        </p:txBody>
      </p:sp>
    </p:spTree>
    <p:extLst>
      <p:ext uri="{BB962C8B-B14F-4D97-AF65-F5344CB8AC3E}">
        <p14:creationId xmlns:p14="http://schemas.microsoft.com/office/powerpoint/2010/main" val="3006832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legal</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punishment</a:t>
            </a:r>
            <a:r>
              <a:rPr lang="hr-HR" dirty="0" smtClean="0"/>
              <a:t> for </a:t>
            </a:r>
            <a:r>
              <a:rPr lang="hr-HR" dirty="0" err="1" smtClean="0"/>
              <a:t>an</a:t>
            </a:r>
            <a:r>
              <a:rPr lang="hr-HR" dirty="0" smtClean="0"/>
              <a:t> </a:t>
            </a:r>
            <a:r>
              <a:rPr lang="hr-HR" dirty="0" err="1" smtClean="0"/>
              <a:t>act</a:t>
            </a:r>
            <a:r>
              <a:rPr lang="hr-HR" dirty="0" smtClean="0"/>
              <a:t> </a:t>
            </a:r>
            <a:r>
              <a:rPr lang="hr-HR" dirty="0" err="1" smtClean="0"/>
              <a:t>which</a:t>
            </a:r>
            <a:r>
              <a:rPr lang="hr-HR" dirty="0" smtClean="0"/>
              <a:t> </a:t>
            </a:r>
            <a:r>
              <a:rPr lang="hr-HR" dirty="0" err="1" smtClean="0"/>
              <a:t>goes</a:t>
            </a:r>
            <a:r>
              <a:rPr lang="hr-HR" dirty="0" smtClean="0"/>
              <a:t> </a:t>
            </a:r>
            <a:r>
              <a:rPr lang="hr-HR" dirty="0" err="1" smtClean="0"/>
              <a:t>against</a:t>
            </a:r>
            <a:r>
              <a:rPr lang="hr-HR" dirty="0" smtClean="0"/>
              <a:t> </a:t>
            </a:r>
            <a:r>
              <a:rPr lang="hr-HR" dirty="0" err="1" smtClean="0"/>
              <a:t>what</a:t>
            </a:r>
            <a:r>
              <a:rPr lang="hr-HR" dirty="0" smtClean="0"/>
              <a:t> </a:t>
            </a:r>
            <a:r>
              <a:rPr lang="hr-HR" dirty="0" err="1" smtClean="0"/>
              <a:t>is</a:t>
            </a:r>
            <a:r>
              <a:rPr lang="hr-HR" dirty="0" smtClean="0"/>
              <a:t> </a:t>
            </a:r>
            <a:r>
              <a:rPr lang="hr-HR" dirty="0" err="1" smtClean="0"/>
              <a:t>generally</a:t>
            </a:r>
            <a:r>
              <a:rPr lang="hr-HR" dirty="0" smtClean="0"/>
              <a:t> </a:t>
            </a:r>
            <a:r>
              <a:rPr lang="hr-HR" dirty="0" err="1" smtClean="0"/>
              <a:t>accepted</a:t>
            </a:r>
            <a:r>
              <a:rPr lang="hr-HR" dirty="0" smtClean="0"/>
              <a:t> </a:t>
            </a:r>
            <a:r>
              <a:rPr lang="hr-HR" dirty="0" err="1" smtClean="0"/>
              <a:t>behaviour</a:t>
            </a:r>
            <a:endParaRPr lang="hr-HR" dirty="0" smtClean="0"/>
          </a:p>
          <a:p>
            <a:r>
              <a:rPr lang="hr-HR" dirty="0" err="1" smtClean="0"/>
              <a:t>Sanction</a:t>
            </a:r>
            <a:endParaRPr lang="hr-HR" dirty="0" smtClean="0"/>
          </a:p>
          <a:p>
            <a:r>
              <a:rPr lang="hr-HR" dirty="0" smtClean="0"/>
              <a:t>General </a:t>
            </a:r>
            <a:r>
              <a:rPr lang="hr-HR" dirty="0" err="1" smtClean="0"/>
              <a:t>agreement</a:t>
            </a:r>
            <a:endParaRPr lang="hr-HR" dirty="0" smtClean="0"/>
          </a:p>
          <a:p>
            <a:r>
              <a:rPr lang="hr-HR" dirty="0" err="1" smtClean="0"/>
              <a:t>Consensus</a:t>
            </a:r>
            <a:endParaRPr lang="hr-HR" dirty="0" smtClean="0"/>
          </a:p>
          <a:p>
            <a:r>
              <a:rPr lang="hr-HR" dirty="0" err="1" smtClean="0"/>
              <a:t>The</a:t>
            </a:r>
            <a:r>
              <a:rPr lang="hr-HR" dirty="0" smtClean="0"/>
              <a:t> place </a:t>
            </a:r>
            <a:r>
              <a:rPr lang="hr-HR" dirty="0" err="1" smtClean="0"/>
              <a:t>in</a:t>
            </a:r>
            <a:r>
              <a:rPr lang="hr-HR" dirty="0" smtClean="0"/>
              <a:t> </a:t>
            </a:r>
            <a:r>
              <a:rPr lang="hr-HR" dirty="0" err="1" smtClean="0"/>
              <a:t>which</a:t>
            </a:r>
            <a:r>
              <a:rPr lang="hr-HR" dirty="0" smtClean="0"/>
              <a:t> a </a:t>
            </a:r>
            <a:r>
              <a:rPr lang="hr-HR" dirty="0" err="1" smtClean="0"/>
              <a:t>case</a:t>
            </a:r>
            <a:r>
              <a:rPr lang="hr-HR" dirty="0" smtClean="0"/>
              <a:t> </a:t>
            </a:r>
            <a:r>
              <a:rPr lang="hr-HR" dirty="0" err="1" smtClean="0"/>
              <a:t>is</a:t>
            </a:r>
            <a:r>
              <a:rPr lang="hr-HR" dirty="0" smtClean="0"/>
              <a:t> </a:t>
            </a:r>
            <a:r>
              <a:rPr lang="hr-HR" dirty="0" err="1" smtClean="0"/>
              <a:t>being</a:t>
            </a:r>
            <a:r>
              <a:rPr lang="hr-HR" dirty="0" smtClean="0"/>
              <a:t> </a:t>
            </a:r>
            <a:r>
              <a:rPr lang="hr-HR" dirty="0" err="1" smtClean="0"/>
              <a:t>heard</a:t>
            </a:r>
            <a:endParaRPr lang="hr-HR" dirty="0" smtClean="0"/>
          </a:p>
          <a:p>
            <a:r>
              <a:rPr lang="hr-HR" dirty="0" smtClean="0"/>
              <a:t>Court, tribunal, forum</a:t>
            </a:r>
          </a:p>
          <a:p>
            <a:r>
              <a:rPr lang="hr-HR" dirty="0" err="1" smtClean="0"/>
              <a:t>Property</a:t>
            </a:r>
            <a:r>
              <a:rPr lang="hr-HR" dirty="0" smtClean="0"/>
              <a:t> </a:t>
            </a:r>
            <a:r>
              <a:rPr lang="hr-HR" dirty="0" err="1" smtClean="0"/>
              <a:t>which</a:t>
            </a:r>
            <a:r>
              <a:rPr lang="hr-HR" dirty="0" smtClean="0"/>
              <a:t> </a:t>
            </a:r>
            <a:r>
              <a:rPr lang="hr-HR" dirty="0" err="1" smtClean="0"/>
              <a:t>is</a:t>
            </a:r>
            <a:r>
              <a:rPr lang="hr-HR" dirty="0" smtClean="0"/>
              <a:t> </a:t>
            </a:r>
            <a:r>
              <a:rPr lang="hr-HR" dirty="0" err="1" smtClean="0"/>
              <a:t>received</a:t>
            </a:r>
            <a:r>
              <a:rPr lang="hr-HR" dirty="0" smtClean="0"/>
              <a:t> </a:t>
            </a:r>
            <a:r>
              <a:rPr lang="hr-HR" dirty="0" err="1" smtClean="0"/>
              <a:t>by</a:t>
            </a:r>
            <a:r>
              <a:rPr lang="hr-HR" dirty="0" smtClean="0"/>
              <a:t> </a:t>
            </a:r>
            <a:r>
              <a:rPr lang="hr-HR" dirty="0" err="1" smtClean="0"/>
              <a:t>someone</a:t>
            </a:r>
            <a:r>
              <a:rPr lang="hr-HR" dirty="0" smtClean="0"/>
              <a:t> </a:t>
            </a:r>
            <a:r>
              <a:rPr lang="hr-HR" dirty="0" err="1" smtClean="0"/>
              <a:t>from</a:t>
            </a:r>
            <a:r>
              <a:rPr lang="hr-HR" dirty="0" smtClean="0"/>
              <a:t> a </a:t>
            </a:r>
            <a:r>
              <a:rPr lang="hr-HR" dirty="0" err="1" smtClean="0"/>
              <a:t>person</a:t>
            </a:r>
            <a:r>
              <a:rPr lang="hr-HR" dirty="0" smtClean="0"/>
              <a:t> </a:t>
            </a:r>
            <a:r>
              <a:rPr lang="hr-HR" dirty="0" err="1" smtClean="0"/>
              <a:t>who</a:t>
            </a:r>
            <a:r>
              <a:rPr lang="hr-HR" dirty="0" smtClean="0"/>
              <a:t> </a:t>
            </a:r>
            <a:r>
              <a:rPr lang="hr-HR" dirty="0" err="1" smtClean="0"/>
              <a:t>has</a:t>
            </a:r>
            <a:r>
              <a:rPr lang="hr-HR" dirty="0" smtClean="0"/>
              <a:t> </a:t>
            </a:r>
            <a:r>
              <a:rPr lang="hr-HR" dirty="0" err="1" smtClean="0"/>
              <a:t>died</a:t>
            </a:r>
            <a:endParaRPr lang="hr-HR" dirty="0" smtClean="0"/>
          </a:p>
          <a:p>
            <a:r>
              <a:rPr lang="hr-HR" dirty="0" err="1" smtClean="0"/>
              <a:t>inheritance</a:t>
            </a:r>
            <a:endParaRPr lang="en-US" dirty="0"/>
          </a:p>
        </p:txBody>
      </p:sp>
    </p:spTree>
    <p:extLst>
      <p:ext uri="{BB962C8B-B14F-4D97-AF65-F5344CB8AC3E}">
        <p14:creationId xmlns:p14="http://schemas.microsoft.com/office/powerpoint/2010/main" val="64535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normAutofit/>
          </a:bodyPr>
          <a:lstStyle/>
          <a:p>
            <a:pPr lvl="0" fontAlgn="base"/>
            <a:r>
              <a:rPr lang="en-GB" dirty="0"/>
              <a:t>What are languages for specific </a:t>
            </a:r>
            <a:r>
              <a:rPr lang="en-GB" dirty="0" smtClean="0"/>
              <a:t>purposes</a:t>
            </a:r>
            <a:r>
              <a:rPr lang="hr-HR" dirty="0" smtClean="0"/>
              <a:t> (LSP)</a:t>
            </a:r>
            <a:r>
              <a:rPr lang="en-GB" dirty="0" smtClean="0"/>
              <a:t>?</a:t>
            </a:r>
            <a:endParaRPr lang="hr-HR" dirty="0"/>
          </a:p>
          <a:p>
            <a:pPr lvl="0" fontAlgn="base"/>
            <a:r>
              <a:rPr lang="en-GB" dirty="0"/>
              <a:t>When did they develop and why?</a:t>
            </a:r>
            <a:endParaRPr lang="hr-HR" dirty="0"/>
          </a:p>
          <a:p>
            <a:pPr lvl="0" fontAlgn="base"/>
            <a:r>
              <a:rPr lang="en-GB" dirty="0"/>
              <a:t>How does legal English differ from </a:t>
            </a:r>
            <a:r>
              <a:rPr lang="hr-HR" dirty="0" err="1" smtClean="0"/>
              <a:t>other</a:t>
            </a:r>
            <a:r>
              <a:rPr lang="hr-HR" dirty="0" smtClean="0"/>
              <a:t> </a:t>
            </a:r>
            <a:r>
              <a:rPr lang="hr-HR" dirty="0" err="1" smtClean="0"/>
              <a:t>languages</a:t>
            </a:r>
            <a:r>
              <a:rPr lang="hr-HR" dirty="0" smtClean="0"/>
              <a:t> for </a:t>
            </a:r>
            <a:r>
              <a:rPr lang="hr-HR" dirty="0" err="1" smtClean="0"/>
              <a:t>specific</a:t>
            </a:r>
            <a:r>
              <a:rPr lang="hr-HR" dirty="0" smtClean="0"/>
              <a:t> </a:t>
            </a:r>
            <a:r>
              <a:rPr lang="hr-HR" dirty="0" err="1" smtClean="0"/>
              <a:t>purposes</a:t>
            </a:r>
            <a:r>
              <a:rPr lang="en-GB" dirty="0" smtClean="0"/>
              <a:t>?</a:t>
            </a:r>
            <a:endParaRPr lang="hr-HR" dirty="0" smtClean="0"/>
          </a:p>
          <a:p>
            <a:pPr lvl="0" fontAlgn="base"/>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goal</a:t>
            </a:r>
            <a:r>
              <a:rPr lang="hr-HR" dirty="0" smtClean="0"/>
              <a:t> </a:t>
            </a:r>
            <a:r>
              <a:rPr lang="hr-HR" dirty="0" err="1" smtClean="0"/>
              <a:t>of</a:t>
            </a:r>
            <a:r>
              <a:rPr lang="hr-HR" dirty="0" smtClean="0"/>
              <a:t> </a:t>
            </a:r>
            <a:r>
              <a:rPr lang="hr-HR" dirty="0" err="1" smtClean="0"/>
              <a:t>plain</a:t>
            </a:r>
            <a:r>
              <a:rPr lang="hr-HR" dirty="0" smtClean="0"/>
              <a:t> </a:t>
            </a:r>
            <a:r>
              <a:rPr lang="hr-HR" dirty="0" err="1" smtClean="0"/>
              <a:t>legal</a:t>
            </a:r>
            <a:r>
              <a:rPr lang="hr-HR" dirty="0" smtClean="0"/>
              <a:t> </a:t>
            </a:r>
            <a:r>
              <a:rPr lang="hr-HR" dirty="0" err="1" smtClean="0"/>
              <a:t>language</a:t>
            </a:r>
            <a:r>
              <a:rPr lang="hr-HR" dirty="0" smtClean="0"/>
              <a:t> </a:t>
            </a:r>
            <a:r>
              <a:rPr lang="hr-HR" dirty="0" err="1" smtClean="0"/>
              <a:t>movements</a:t>
            </a:r>
            <a:r>
              <a:rPr lang="hr-HR" dirty="0" smtClean="0"/>
              <a:t>?</a:t>
            </a:r>
            <a:endParaRPr lang="hr-HR" dirty="0"/>
          </a:p>
          <a:p>
            <a:pPr lvl="0" fontAlgn="base"/>
            <a:r>
              <a:rPr lang="en-GB" dirty="0"/>
              <a:t>What are the special characteristics of legal </a:t>
            </a:r>
            <a:r>
              <a:rPr lang="en-GB" dirty="0" smtClean="0"/>
              <a:t>English</a:t>
            </a:r>
            <a:r>
              <a:rPr lang="hr-HR" dirty="0" smtClean="0"/>
              <a:t>?</a:t>
            </a:r>
          </a:p>
          <a:p>
            <a:pPr lvl="0" fontAlgn="base"/>
            <a:r>
              <a:rPr lang="hr-HR" dirty="0" err="1" smtClean="0"/>
              <a:t>Which</a:t>
            </a:r>
            <a:r>
              <a:rPr lang="hr-HR" dirty="0" smtClean="0"/>
              <a:t> </a:t>
            </a:r>
            <a:r>
              <a:rPr lang="hr-HR" dirty="0" err="1" smtClean="0"/>
              <a:t>languages</a:t>
            </a:r>
            <a:r>
              <a:rPr lang="hr-HR" dirty="0" smtClean="0"/>
              <a:t> </a:t>
            </a:r>
            <a:r>
              <a:rPr lang="hr-HR" dirty="0" err="1" smtClean="0"/>
              <a:t>exerted</a:t>
            </a:r>
            <a:r>
              <a:rPr lang="hr-HR" dirty="0" smtClean="0"/>
              <a:t> a major influence </a:t>
            </a:r>
            <a:r>
              <a:rPr lang="hr-HR" dirty="0" err="1" smtClean="0"/>
              <a:t>of</a:t>
            </a:r>
            <a:r>
              <a:rPr lang="hr-HR" dirty="0" smtClean="0"/>
              <a:t> </a:t>
            </a:r>
            <a:r>
              <a:rPr lang="hr-HR" dirty="0" err="1" smtClean="0"/>
              <a:t>legal</a:t>
            </a:r>
            <a:r>
              <a:rPr lang="hr-HR" dirty="0" smtClean="0"/>
              <a:t> English? Provide </a:t>
            </a:r>
            <a:r>
              <a:rPr lang="hr-HR" dirty="0" err="1" smtClean="0"/>
              <a:t>examples</a:t>
            </a:r>
            <a:r>
              <a:rPr lang="hr-HR" dirty="0" smtClean="0"/>
              <a:t>.</a:t>
            </a:r>
          </a:p>
          <a:p>
            <a:r>
              <a:rPr lang="en-GB" dirty="0"/>
              <a:t> </a:t>
            </a:r>
            <a:endParaRPr lang="hr-HR" dirty="0"/>
          </a:p>
          <a:p>
            <a:endParaRPr lang="en-US" dirty="0"/>
          </a:p>
        </p:txBody>
      </p:sp>
    </p:spTree>
    <p:extLst>
      <p:ext uri="{BB962C8B-B14F-4D97-AF65-F5344CB8AC3E}">
        <p14:creationId xmlns:p14="http://schemas.microsoft.com/office/powerpoint/2010/main" val="1393252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disagreement</a:t>
            </a:r>
            <a:r>
              <a:rPr lang="hr-HR" dirty="0" smtClean="0"/>
              <a:t> </a:t>
            </a:r>
            <a:r>
              <a:rPr lang="hr-HR" dirty="0" err="1" smtClean="0"/>
              <a:t>or</a:t>
            </a:r>
            <a:r>
              <a:rPr lang="hr-HR" dirty="0" smtClean="0"/>
              <a:t> argument </a:t>
            </a:r>
            <a:r>
              <a:rPr lang="hr-HR" dirty="0" err="1" smtClean="0"/>
              <a:t>between</a:t>
            </a:r>
            <a:r>
              <a:rPr lang="hr-HR" dirty="0" smtClean="0"/>
              <a:t> </a:t>
            </a:r>
            <a:r>
              <a:rPr lang="hr-HR" dirty="0" err="1" smtClean="0"/>
              <a:t>parties</a:t>
            </a:r>
            <a:endParaRPr lang="hr-HR" dirty="0" smtClean="0"/>
          </a:p>
          <a:p>
            <a:r>
              <a:rPr lang="hr-HR" dirty="0" err="1" smtClean="0"/>
              <a:t>Dispute</a:t>
            </a:r>
            <a:endParaRPr lang="hr-HR" dirty="0" smtClean="0"/>
          </a:p>
          <a:p>
            <a:r>
              <a:rPr lang="hr-HR" dirty="0" err="1" smtClean="0"/>
              <a:t>Things</a:t>
            </a:r>
            <a:r>
              <a:rPr lang="hr-HR" dirty="0" smtClean="0"/>
              <a:t> </a:t>
            </a:r>
            <a:r>
              <a:rPr lang="hr-HR" dirty="0" err="1" smtClean="0"/>
              <a:t>that</a:t>
            </a:r>
            <a:r>
              <a:rPr lang="hr-HR" dirty="0" smtClean="0"/>
              <a:t> are </a:t>
            </a:r>
            <a:r>
              <a:rPr lang="hr-HR" dirty="0" err="1" smtClean="0"/>
              <a:t>owned</a:t>
            </a:r>
            <a:r>
              <a:rPr lang="hr-HR" dirty="0" smtClean="0"/>
              <a:t> </a:t>
            </a:r>
            <a:r>
              <a:rPr lang="hr-HR" dirty="0" err="1" smtClean="0"/>
              <a:t>by</a:t>
            </a:r>
            <a:r>
              <a:rPr lang="hr-HR" dirty="0" smtClean="0"/>
              <a:t> </a:t>
            </a:r>
            <a:r>
              <a:rPr lang="hr-HR" dirty="0" err="1" smtClean="0"/>
              <a:t>someone</a:t>
            </a:r>
            <a:endParaRPr lang="hr-HR" dirty="0" smtClean="0"/>
          </a:p>
          <a:p>
            <a:r>
              <a:rPr lang="hr-HR" dirty="0" err="1" smtClean="0"/>
              <a:t>Property</a:t>
            </a:r>
            <a:endParaRPr lang="hr-HR" dirty="0" smtClean="0"/>
          </a:p>
          <a:p>
            <a:r>
              <a:rPr lang="hr-HR" dirty="0" err="1" smtClean="0"/>
              <a:t>An</a:t>
            </a:r>
            <a:r>
              <a:rPr lang="hr-HR" dirty="0" smtClean="0"/>
              <a:t> </a:t>
            </a:r>
            <a:r>
              <a:rPr lang="hr-HR" dirty="0" err="1" smtClean="0"/>
              <a:t>assertion</a:t>
            </a:r>
            <a:r>
              <a:rPr lang="hr-HR" dirty="0" smtClean="0"/>
              <a:t> </a:t>
            </a:r>
            <a:r>
              <a:rPr lang="hr-HR" dirty="0" err="1" smtClean="0"/>
              <a:t>of</a:t>
            </a:r>
            <a:r>
              <a:rPr lang="hr-HR" dirty="0" smtClean="0"/>
              <a:t> a </a:t>
            </a:r>
            <a:r>
              <a:rPr lang="hr-HR" dirty="0" err="1" smtClean="0"/>
              <a:t>legal</a:t>
            </a:r>
            <a:r>
              <a:rPr lang="hr-HR" dirty="0" smtClean="0"/>
              <a:t> </a:t>
            </a:r>
            <a:r>
              <a:rPr lang="hr-HR" dirty="0" err="1" smtClean="0"/>
              <a:t>right</a:t>
            </a:r>
            <a:endParaRPr lang="hr-HR" dirty="0" smtClean="0"/>
          </a:p>
          <a:p>
            <a:r>
              <a:rPr lang="hr-HR" dirty="0" err="1" smtClean="0"/>
              <a:t>Claim</a:t>
            </a:r>
            <a:endParaRPr lang="hr-HR" dirty="0" smtClean="0"/>
          </a:p>
          <a:p>
            <a:r>
              <a:rPr lang="hr-HR" dirty="0" smtClean="0"/>
              <a:t>A </a:t>
            </a:r>
            <a:r>
              <a:rPr lang="hr-HR" dirty="0" err="1" smtClean="0"/>
              <a:t>failure</a:t>
            </a:r>
            <a:r>
              <a:rPr lang="hr-HR" dirty="0" smtClean="0"/>
              <a:t> to </a:t>
            </a:r>
            <a:r>
              <a:rPr lang="hr-HR" dirty="0" err="1" smtClean="0"/>
              <a:t>obey</a:t>
            </a:r>
            <a:r>
              <a:rPr lang="hr-HR" dirty="0" smtClean="0"/>
              <a:t> </a:t>
            </a:r>
            <a:r>
              <a:rPr lang="hr-HR" dirty="0" err="1" smtClean="0"/>
              <a:t>the</a:t>
            </a:r>
            <a:r>
              <a:rPr lang="hr-HR" dirty="0" smtClean="0"/>
              <a:t> </a:t>
            </a:r>
            <a:r>
              <a:rPr lang="hr-HR" dirty="0" err="1" smtClean="0"/>
              <a:t>law</a:t>
            </a:r>
            <a:endParaRPr lang="hr-HR" dirty="0" smtClean="0"/>
          </a:p>
          <a:p>
            <a:r>
              <a:rPr lang="hr-HR" dirty="0" err="1" smtClean="0"/>
              <a:t>breach</a:t>
            </a:r>
            <a:endParaRPr lang="en-US" dirty="0"/>
          </a:p>
        </p:txBody>
      </p:sp>
    </p:spTree>
    <p:extLst>
      <p:ext uri="{BB962C8B-B14F-4D97-AF65-F5344CB8AC3E}">
        <p14:creationId xmlns:p14="http://schemas.microsoft.com/office/powerpoint/2010/main" val="322278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The</a:t>
            </a:r>
            <a:r>
              <a:rPr lang="hr-HR" dirty="0" smtClean="0"/>
              <a:t> power to </a:t>
            </a:r>
            <a:r>
              <a:rPr lang="hr-HR" dirty="0" err="1" smtClean="0"/>
              <a:t>force</a:t>
            </a:r>
            <a:r>
              <a:rPr lang="hr-HR" dirty="0" smtClean="0"/>
              <a:t> </a:t>
            </a:r>
            <a:r>
              <a:rPr lang="hr-HR" dirty="0" err="1" smtClean="0"/>
              <a:t>someone</a:t>
            </a:r>
            <a:r>
              <a:rPr lang="hr-HR" dirty="0" smtClean="0"/>
              <a:t> to </a:t>
            </a:r>
            <a:r>
              <a:rPr lang="hr-HR" dirty="0" err="1" smtClean="0"/>
              <a:t>comply</a:t>
            </a:r>
            <a:r>
              <a:rPr lang="hr-HR" dirty="0" smtClean="0"/>
              <a:t> </a:t>
            </a:r>
            <a:r>
              <a:rPr lang="hr-HR" dirty="0" err="1" smtClean="0"/>
              <a:t>with</a:t>
            </a:r>
            <a:r>
              <a:rPr lang="hr-HR" dirty="0" smtClean="0"/>
              <a:t> </a:t>
            </a:r>
            <a:r>
              <a:rPr lang="hr-HR" dirty="0" err="1" smtClean="0"/>
              <a:t>the</a:t>
            </a:r>
            <a:r>
              <a:rPr lang="hr-HR" dirty="0" smtClean="0"/>
              <a:t> </a:t>
            </a:r>
            <a:r>
              <a:rPr lang="hr-HR" dirty="0" err="1" smtClean="0"/>
              <a:t>law</a:t>
            </a:r>
            <a:endParaRPr lang="hr-HR" dirty="0" smtClean="0"/>
          </a:p>
          <a:p>
            <a:r>
              <a:rPr lang="hr-HR" dirty="0" err="1" smtClean="0"/>
              <a:t>Enforcement</a:t>
            </a:r>
            <a:endParaRPr lang="hr-HR" dirty="0" smtClean="0"/>
          </a:p>
          <a:p>
            <a:r>
              <a:rPr lang="hr-HR" dirty="0" err="1" smtClean="0"/>
              <a:t>Legally</a:t>
            </a:r>
            <a:r>
              <a:rPr lang="hr-HR" dirty="0" smtClean="0"/>
              <a:t> </a:t>
            </a:r>
            <a:r>
              <a:rPr lang="hr-HR" dirty="0" err="1" smtClean="0"/>
              <a:t>binding</a:t>
            </a:r>
            <a:r>
              <a:rPr lang="hr-HR" dirty="0" smtClean="0"/>
              <a:t> </a:t>
            </a:r>
            <a:r>
              <a:rPr lang="hr-HR" dirty="0" err="1" smtClean="0"/>
              <a:t>agreement</a:t>
            </a:r>
            <a:r>
              <a:rPr lang="hr-HR" dirty="0" smtClean="0"/>
              <a:t> </a:t>
            </a:r>
            <a:r>
              <a:rPr lang="hr-HR" dirty="0" err="1" smtClean="0"/>
              <a:t>between</a:t>
            </a:r>
            <a:r>
              <a:rPr lang="hr-HR" dirty="0" smtClean="0"/>
              <a:t> </a:t>
            </a:r>
            <a:r>
              <a:rPr lang="hr-HR" dirty="0" err="1" smtClean="0"/>
              <a:t>two</a:t>
            </a:r>
            <a:r>
              <a:rPr lang="hr-HR" dirty="0" smtClean="0"/>
              <a:t> </a:t>
            </a:r>
            <a:r>
              <a:rPr lang="hr-HR" dirty="0" err="1" smtClean="0"/>
              <a:t>or</a:t>
            </a:r>
            <a:r>
              <a:rPr lang="hr-HR" dirty="0" smtClean="0"/>
              <a:t> more </a:t>
            </a:r>
            <a:r>
              <a:rPr lang="hr-HR" dirty="0" err="1" smtClean="0"/>
              <a:t>parties</a:t>
            </a:r>
            <a:endParaRPr lang="hr-HR" dirty="0" smtClean="0"/>
          </a:p>
          <a:p>
            <a:r>
              <a:rPr lang="hr-HR" dirty="0" err="1" smtClean="0"/>
              <a:t>Contract</a:t>
            </a:r>
            <a:endParaRPr lang="hr-HR" dirty="0" smtClean="0"/>
          </a:p>
          <a:p>
            <a:r>
              <a:rPr lang="hr-HR" dirty="0" err="1" smtClean="0"/>
              <a:t>The</a:t>
            </a:r>
            <a:r>
              <a:rPr lang="hr-HR" dirty="0" smtClean="0"/>
              <a:t> system </a:t>
            </a:r>
            <a:r>
              <a:rPr lang="hr-HR" dirty="0" err="1" smtClean="0"/>
              <a:t>of</a:t>
            </a:r>
            <a:r>
              <a:rPr lang="hr-HR" dirty="0" smtClean="0"/>
              <a:t> </a:t>
            </a:r>
            <a:r>
              <a:rPr lang="hr-HR" dirty="0" err="1" smtClean="0"/>
              <a:t>fundamental</a:t>
            </a:r>
            <a:r>
              <a:rPr lang="hr-HR" dirty="0" smtClean="0"/>
              <a:t> </a:t>
            </a:r>
            <a:r>
              <a:rPr lang="hr-HR" dirty="0" err="1" smtClean="0"/>
              <a:t>rules</a:t>
            </a:r>
            <a:r>
              <a:rPr lang="hr-HR" dirty="0" smtClean="0"/>
              <a:t> </a:t>
            </a:r>
            <a:r>
              <a:rPr lang="hr-HR" dirty="0" err="1" smtClean="0"/>
              <a:t>and</a:t>
            </a:r>
            <a:r>
              <a:rPr lang="hr-HR" dirty="0" smtClean="0"/>
              <a:t> </a:t>
            </a:r>
            <a:r>
              <a:rPr lang="hr-HR" dirty="0" err="1" smtClean="0"/>
              <a:t>principles</a:t>
            </a:r>
            <a:r>
              <a:rPr lang="hr-HR" dirty="0" smtClean="0"/>
              <a:t> </a:t>
            </a:r>
            <a:r>
              <a:rPr lang="hr-HR" dirty="0" err="1" smtClean="0"/>
              <a:t>that</a:t>
            </a:r>
            <a:r>
              <a:rPr lang="hr-HR" dirty="0" smtClean="0"/>
              <a:t> </a:t>
            </a:r>
            <a:r>
              <a:rPr lang="hr-HR" dirty="0" err="1" smtClean="0"/>
              <a:t>prescribes</a:t>
            </a:r>
            <a:r>
              <a:rPr lang="hr-HR" dirty="0" smtClean="0"/>
              <a:t> </a:t>
            </a:r>
            <a:r>
              <a:rPr lang="hr-HR" dirty="0" err="1" smtClean="0"/>
              <a:t>the</a:t>
            </a:r>
            <a:r>
              <a:rPr lang="hr-HR" dirty="0" smtClean="0"/>
              <a:t> nature, </a:t>
            </a:r>
            <a:r>
              <a:rPr lang="hr-HR" dirty="0" err="1" smtClean="0"/>
              <a:t>functions</a:t>
            </a:r>
            <a:r>
              <a:rPr lang="hr-HR" dirty="0" smtClean="0"/>
              <a:t>, </a:t>
            </a:r>
            <a:r>
              <a:rPr lang="hr-HR" dirty="0" err="1" smtClean="0"/>
              <a:t>and</a:t>
            </a:r>
            <a:r>
              <a:rPr lang="hr-HR" dirty="0" smtClean="0"/>
              <a:t> </a:t>
            </a:r>
            <a:r>
              <a:rPr lang="hr-HR" dirty="0" err="1" smtClean="0"/>
              <a:t>limits</a:t>
            </a:r>
            <a:r>
              <a:rPr lang="hr-HR" dirty="0" smtClean="0"/>
              <a:t> </a:t>
            </a:r>
            <a:r>
              <a:rPr lang="hr-HR" dirty="0" err="1" smtClean="0"/>
              <a:t>of</a:t>
            </a:r>
            <a:r>
              <a:rPr lang="hr-HR" dirty="0" smtClean="0"/>
              <a:t> a </a:t>
            </a:r>
            <a:r>
              <a:rPr lang="hr-HR" dirty="0" err="1" smtClean="0"/>
              <a:t>government</a:t>
            </a:r>
            <a:r>
              <a:rPr lang="hr-HR" dirty="0" smtClean="0"/>
              <a:t> </a:t>
            </a:r>
            <a:r>
              <a:rPr lang="hr-HR" dirty="0" err="1" smtClean="0"/>
              <a:t>and</a:t>
            </a:r>
            <a:r>
              <a:rPr lang="hr-HR" dirty="0" smtClean="0"/>
              <a:t> </a:t>
            </a:r>
            <a:r>
              <a:rPr lang="hr-HR" dirty="0" err="1" smtClean="0"/>
              <a:t>the</a:t>
            </a:r>
            <a:r>
              <a:rPr lang="hr-HR" dirty="0" smtClean="0"/>
              <a:t> </a:t>
            </a:r>
            <a:r>
              <a:rPr lang="hr-HR" dirty="0" err="1" smtClean="0"/>
              <a:t>rights</a:t>
            </a:r>
            <a:r>
              <a:rPr lang="hr-HR" dirty="0" smtClean="0"/>
              <a:t> </a:t>
            </a:r>
            <a:r>
              <a:rPr lang="hr-HR" dirty="0" err="1" smtClean="0"/>
              <a:t>of</a:t>
            </a:r>
            <a:r>
              <a:rPr lang="hr-HR" dirty="0" smtClean="0"/>
              <a:t> </a:t>
            </a:r>
            <a:r>
              <a:rPr lang="hr-HR" dirty="0" err="1" smtClean="0"/>
              <a:t>citizens</a:t>
            </a:r>
            <a:endParaRPr lang="hr-HR" dirty="0" smtClean="0"/>
          </a:p>
          <a:p>
            <a:r>
              <a:rPr lang="hr-HR" dirty="0" err="1" smtClean="0"/>
              <a:t>Constitution</a:t>
            </a:r>
            <a:endParaRPr lang="hr-HR" dirty="0" smtClean="0"/>
          </a:p>
          <a:p>
            <a:endParaRPr lang="en-US" dirty="0"/>
          </a:p>
        </p:txBody>
      </p:sp>
    </p:spTree>
    <p:extLst>
      <p:ext uri="{BB962C8B-B14F-4D97-AF65-F5344CB8AC3E}">
        <p14:creationId xmlns:p14="http://schemas.microsoft.com/office/powerpoint/2010/main" val="296911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territorial</a:t>
            </a:r>
            <a:r>
              <a:rPr lang="hr-HR" dirty="0" smtClean="0"/>
              <a:t> </a:t>
            </a:r>
            <a:r>
              <a:rPr lang="hr-HR" dirty="0" err="1" smtClean="0"/>
              <a:t>division</a:t>
            </a:r>
            <a:r>
              <a:rPr lang="hr-HR" dirty="0" smtClean="0"/>
              <a:t> </a:t>
            </a:r>
            <a:r>
              <a:rPr lang="hr-HR" dirty="0" err="1" smtClean="0"/>
              <a:t>in</a:t>
            </a:r>
            <a:r>
              <a:rPr lang="hr-HR" dirty="0" smtClean="0"/>
              <a:t> </a:t>
            </a:r>
            <a:r>
              <a:rPr lang="hr-HR" dirty="0" err="1" smtClean="0"/>
              <a:t>which</a:t>
            </a:r>
            <a:r>
              <a:rPr lang="hr-HR" dirty="0" smtClean="0"/>
              <a:t> a </a:t>
            </a:r>
            <a:r>
              <a:rPr lang="hr-HR" dirty="0" err="1" smtClean="0"/>
              <a:t>community</a:t>
            </a:r>
            <a:r>
              <a:rPr lang="hr-HR" dirty="0" smtClean="0"/>
              <a:t> </a:t>
            </a:r>
            <a:r>
              <a:rPr lang="hr-HR" dirty="0" err="1" smtClean="0"/>
              <a:t>of</a:t>
            </a:r>
            <a:r>
              <a:rPr lang="hr-HR" dirty="0" smtClean="0"/>
              <a:t> </a:t>
            </a:r>
            <a:r>
              <a:rPr lang="hr-HR" dirty="0" err="1" smtClean="0"/>
              <a:t>people</a:t>
            </a:r>
            <a:r>
              <a:rPr lang="hr-HR" dirty="0" smtClean="0"/>
              <a:t> </a:t>
            </a:r>
            <a:r>
              <a:rPr lang="hr-HR" dirty="0" err="1" smtClean="0"/>
              <a:t>lives</a:t>
            </a:r>
            <a:r>
              <a:rPr lang="hr-HR" dirty="0" smtClean="0"/>
              <a:t> </a:t>
            </a:r>
            <a:r>
              <a:rPr lang="hr-HR" dirty="0" err="1" smtClean="0"/>
              <a:t>subject</a:t>
            </a:r>
            <a:r>
              <a:rPr lang="hr-HR" dirty="0" smtClean="0"/>
              <a:t> to a </a:t>
            </a:r>
            <a:r>
              <a:rPr lang="hr-HR" dirty="0" err="1" smtClean="0"/>
              <a:t>uniform</a:t>
            </a:r>
            <a:r>
              <a:rPr lang="hr-HR" dirty="0" smtClean="0"/>
              <a:t> system </a:t>
            </a:r>
            <a:r>
              <a:rPr lang="hr-HR" dirty="0" err="1" smtClean="0"/>
              <a:t>of</a:t>
            </a:r>
            <a:r>
              <a:rPr lang="hr-HR" dirty="0" smtClean="0"/>
              <a:t> </a:t>
            </a:r>
            <a:r>
              <a:rPr lang="hr-HR" dirty="0" err="1" smtClean="0"/>
              <a:t>law</a:t>
            </a:r>
            <a:r>
              <a:rPr lang="hr-HR" dirty="0" smtClean="0"/>
              <a:t> </a:t>
            </a:r>
            <a:r>
              <a:rPr lang="hr-HR" dirty="0" err="1" smtClean="0"/>
              <a:t>administered</a:t>
            </a:r>
            <a:r>
              <a:rPr lang="hr-HR" dirty="0" smtClean="0"/>
              <a:t> </a:t>
            </a:r>
            <a:r>
              <a:rPr lang="hr-HR" dirty="0" err="1" smtClean="0"/>
              <a:t>by</a:t>
            </a:r>
            <a:r>
              <a:rPr lang="hr-HR" dirty="0" smtClean="0"/>
              <a:t> a </a:t>
            </a:r>
            <a:r>
              <a:rPr lang="hr-HR" dirty="0" err="1" smtClean="0"/>
              <a:t>sovereign</a:t>
            </a:r>
            <a:r>
              <a:rPr lang="hr-HR" dirty="0" smtClean="0"/>
              <a:t> </a:t>
            </a:r>
            <a:r>
              <a:rPr lang="hr-HR" dirty="0" err="1" smtClean="0"/>
              <a:t>authority</a:t>
            </a:r>
            <a:endParaRPr lang="hr-HR" dirty="0" smtClean="0"/>
          </a:p>
          <a:p>
            <a:r>
              <a:rPr lang="hr-HR" dirty="0" smtClean="0"/>
              <a:t>State</a:t>
            </a:r>
          </a:p>
          <a:p>
            <a:r>
              <a:rPr lang="hr-HR" dirty="0" smtClean="0"/>
              <a:t>To </a:t>
            </a:r>
            <a:r>
              <a:rPr lang="hr-HR" dirty="0" err="1" smtClean="0"/>
              <a:t>examine</a:t>
            </a:r>
            <a:r>
              <a:rPr lang="hr-HR" dirty="0" smtClean="0"/>
              <a:t> </a:t>
            </a:r>
            <a:r>
              <a:rPr lang="hr-HR" dirty="0" err="1" smtClean="0"/>
              <a:t>and</a:t>
            </a:r>
            <a:r>
              <a:rPr lang="hr-HR" dirty="0" smtClean="0"/>
              <a:t> </a:t>
            </a:r>
            <a:r>
              <a:rPr lang="hr-HR" dirty="0" err="1" smtClean="0"/>
              <a:t>determine</a:t>
            </a:r>
            <a:r>
              <a:rPr lang="hr-HR" dirty="0" smtClean="0"/>
              <a:t> </a:t>
            </a:r>
            <a:r>
              <a:rPr lang="hr-HR" dirty="0" err="1" smtClean="0"/>
              <a:t>judicially</a:t>
            </a:r>
            <a:r>
              <a:rPr lang="hr-HR" dirty="0" smtClean="0"/>
              <a:t> </a:t>
            </a:r>
            <a:r>
              <a:rPr lang="hr-HR" dirty="0" err="1" smtClean="0"/>
              <a:t>facts</a:t>
            </a:r>
            <a:r>
              <a:rPr lang="hr-HR" dirty="0" smtClean="0"/>
              <a:t> </a:t>
            </a:r>
            <a:r>
              <a:rPr lang="hr-HR" dirty="0" err="1" smtClean="0"/>
              <a:t>and</a:t>
            </a:r>
            <a:r>
              <a:rPr lang="hr-HR" dirty="0" smtClean="0"/>
              <a:t> </a:t>
            </a:r>
            <a:r>
              <a:rPr lang="hr-HR" dirty="0" err="1" smtClean="0"/>
              <a:t>legal</a:t>
            </a:r>
            <a:r>
              <a:rPr lang="hr-HR" dirty="0" smtClean="0"/>
              <a:t> </a:t>
            </a:r>
            <a:r>
              <a:rPr lang="hr-HR" dirty="0" err="1" smtClean="0"/>
              <a:t>issues</a:t>
            </a:r>
            <a:r>
              <a:rPr lang="hr-HR" dirty="0" smtClean="0"/>
              <a:t> </a:t>
            </a:r>
            <a:r>
              <a:rPr lang="hr-HR" dirty="0" err="1" smtClean="0"/>
              <a:t>arising</a:t>
            </a:r>
            <a:r>
              <a:rPr lang="hr-HR" dirty="0" smtClean="0"/>
              <a:t> </a:t>
            </a:r>
            <a:r>
              <a:rPr lang="hr-HR" dirty="0" err="1" smtClean="0"/>
              <a:t>between</a:t>
            </a:r>
            <a:r>
              <a:rPr lang="hr-HR" dirty="0" smtClean="0"/>
              <a:t> </a:t>
            </a:r>
            <a:r>
              <a:rPr lang="hr-HR" dirty="0" err="1" smtClean="0"/>
              <a:t>parties</a:t>
            </a:r>
            <a:r>
              <a:rPr lang="hr-HR" dirty="0" smtClean="0"/>
              <a:t> </a:t>
            </a:r>
            <a:r>
              <a:rPr lang="hr-HR" dirty="0" err="1" smtClean="0"/>
              <a:t>in</a:t>
            </a:r>
            <a:r>
              <a:rPr lang="hr-HR" dirty="0" smtClean="0"/>
              <a:t> a </a:t>
            </a:r>
            <a:r>
              <a:rPr lang="hr-HR" dirty="0" err="1" smtClean="0"/>
              <a:t>dispute</a:t>
            </a:r>
            <a:endParaRPr lang="hr-HR" dirty="0" smtClean="0"/>
          </a:p>
          <a:p>
            <a:r>
              <a:rPr lang="hr-HR" dirty="0" err="1" smtClean="0"/>
              <a:t>Try</a:t>
            </a:r>
            <a:endParaRPr lang="hr-HR" dirty="0" smtClean="0"/>
          </a:p>
          <a:p>
            <a:r>
              <a:rPr lang="hr-HR" dirty="0" smtClean="0"/>
              <a:t>To </a:t>
            </a:r>
            <a:r>
              <a:rPr lang="hr-HR" dirty="0" err="1" smtClean="0"/>
              <a:t>pronounce</a:t>
            </a:r>
            <a:r>
              <a:rPr lang="hr-HR" dirty="0" smtClean="0"/>
              <a:t> </a:t>
            </a:r>
            <a:r>
              <a:rPr lang="hr-HR" dirty="0" err="1" smtClean="0"/>
              <a:t>judgement</a:t>
            </a:r>
            <a:r>
              <a:rPr lang="hr-HR" dirty="0" smtClean="0"/>
              <a:t> </a:t>
            </a:r>
            <a:r>
              <a:rPr lang="hr-HR" dirty="0" err="1" smtClean="0"/>
              <a:t>by</a:t>
            </a:r>
            <a:r>
              <a:rPr lang="hr-HR" dirty="0" smtClean="0"/>
              <a:t> a </a:t>
            </a:r>
            <a:r>
              <a:rPr lang="hr-HR" dirty="0" err="1" smtClean="0"/>
              <a:t>court</a:t>
            </a:r>
            <a:r>
              <a:rPr lang="hr-HR" dirty="0" smtClean="0"/>
              <a:t> </a:t>
            </a:r>
            <a:r>
              <a:rPr lang="hr-HR" dirty="0" err="1" smtClean="0"/>
              <a:t>in</a:t>
            </a:r>
            <a:r>
              <a:rPr lang="hr-HR" dirty="0" smtClean="0"/>
              <a:t> </a:t>
            </a:r>
            <a:r>
              <a:rPr lang="hr-HR" dirty="0" err="1" smtClean="0"/>
              <a:t>criminal</a:t>
            </a:r>
            <a:r>
              <a:rPr lang="hr-HR" dirty="0" smtClean="0"/>
              <a:t> </a:t>
            </a:r>
            <a:r>
              <a:rPr lang="hr-HR" dirty="0" err="1" smtClean="0"/>
              <a:t>proceedings</a:t>
            </a:r>
            <a:r>
              <a:rPr lang="hr-HR" dirty="0" smtClean="0"/>
              <a:t> </a:t>
            </a:r>
            <a:r>
              <a:rPr lang="hr-HR" dirty="0" err="1" smtClean="0"/>
              <a:t>specifying</a:t>
            </a:r>
            <a:r>
              <a:rPr lang="hr-HR" dirty="0" smtClean="0"/>
              <a:t> </a:t>
            </a:r>
            <a:r>
              <a:rPr lang="hr-HR" dirty="0" err="1" smtClean="0"/>
              <a:t>the</a:t>
            </a:r>
            <a:r>
              <a:rPr lang="hr-HR" dirty="0" smtClean="0"/>
              <a:t> </a:t>
            </a:r>
            <a:r>
              <a:rPr lang="hr-HR" dirty="0" err="1" smtClean="0"/>
              <a:t>punishment</a:t>
            </a:r>
            <a:r>
              <a:rPr lang="hr-HR" dirty="0" smtClean="0"/>
              <a:t> to </a:t>
            </a:r>
            <a:r>
              <a:rPr lang="hr-HR" dirty="0" err="1" smtClean="0"/>
              <a:t>be</a:t>
            </a:r>
            <a:r>
              <a:rPr lang="hr-HR" dirty="0" smtClean="0"/>
              <a:t> </a:t>
            </a:r>
            <a:r>
              <a:rPr lang="hr-HR" dirty="0" err="1" smtClean="0"/>
              <a:t>imposed</a:t>
            </a:r>
            <a:r>
              <a:rPr lang="hr-HR" dirty="0" smtClean="0"/>
              <a:t> </a:t>
            </a:r>
            <a:r>
              <a:rPr lang="hr-HR" dirty="0" err="1" smtClean="0"/>
              <a:t>upon</a:t>
            </a:r>
            <a:r>
              <a:rPr lang="hr-HR" dirty="0" smtClean="0"/>
              <a:t> </a:t>
            </a:r>
            <a:r>
              <a:rPr lang="hr-HR" dirty="0" err="1" smtClean="0"/>
              <a:t>the</a:t>
            </a:r>
            <a:r>
              <a:rPr lang="hr-HR" dirty="0" smtClean="0"/>
              <a:t> </a:t>
            </a:r>
            <a:r>
              <a:rPr lang="hr-HR" dirty="0" err="1" smtClean="0"/>
              <a:t>person</a:t>
            </a:r>
            <a:r>
              <a:rPr lang="hr-HR" dirty="0" smtClean="0"/>
              <a:t> </a:t>
            </a:r>
            <a:r>
              <a:rPr lang="hr-HR" dirty="0" err="1" smtClean="0"/>
              <a:t>convicted</a:t>
            </a:r>
            <a:r>
              <a:rPr lang="hr-HR" dirty="0" smtClean="0"/>
              <a:t> </a:t>
            </a:r>
            <a:r>
              <a:rPr lang="hr-HR" dirty="0" err="1" smtClean="0"/>
              <a:t>of</a:t>
            </a:r>
            <a:r>
              <a:rPr lang="hr-HR" dirty="0" smtClean="0"/>
              <a:t> a </a:t>
            </a:r>
            <a:r>
              <a:rPr lang="hr-HR" dirty="0" err="1" smtClean="0"/>
              <a:t>crime</a:t>
            </a:r>
            <a:endParaRPr lang="hr-HR" dirty="0" smtClean="0"/>
          </a:p>
          <a:p>
            <a:r>
              <a:rPr lang="hr-HR" dirty="0" smtClean="0"/>
              <a:t>sentence</a:t>
            </a:r>
            <a:endParaRPr lang="en-US" dirty="0"/>
          </a:p>
        </p:txBody>
      </p:sp>
    </p:spTree>
    <p:extLst>
      <p:ext uri="{BB962C8B-B14F-4D97-AF65-F5344CB8AC3E}">
        <p14:creationId xmlns:p14="http://schemas.microsoft.com/office/powerpoint/2010/main" val="266318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smtClean="0"/>
              <a:t>To </a:t>
            </a:r>
            <a:r>
              <a:rPr lang="hr-HR" dirty="0" err="1" smtClean="0"/>
              <a:t>find</a:t>
            </a:r>
            <a:r>
              <a:rPr lang="hr-HR" dirty="0" smtClean="0"/>
              <a:t> </a:t>
            </a:r>
            <a:r>
              <a:rPr lang="hr-HR" dirty="0" err="1" smtClean="0"/>
              <a:t>or</a:t>
            </a:r>
            <a:r>
              <a:rPr lang="hr-HR" dirty="0" smtClean="0"/>
              <a:t> prove </a:t>
            </a:r>
            <a:r>
              <a:rPr lang="hr-HR" dirty="0" err="1" smtClean="0"/>
              <a:t>someone</a:t>
            </a:r>
            <a:r>
              <a:rPr lang="hr-HR" dirty="0" smtClean="0"/>
              <a:t> </a:t>
            </a:r>
            <a:r>
              <a:rPr lang="hr-HR" dirty="0" err="1" smtClean="0"/>
              <a:t>guilty</a:t>
            </a:r>
            <a:r>
              <a:rPr lang="hr-HR" dirty="0" smtClean="0"/>
              <a:t> </a:t>
            </a:r>
            <a:r>
              <a:rPr lang="hr-HR" dirty="0" err="1" smtClean="0"/>
              <a:t>of</a:t>
            </a:r>
            <a:r>
              <a:rPr lang="hr-HR" dirty="0" smtClean="0"/>
              <a:t> </a:t>
            </a:r>
            <a:r>
              <a:rPr lang="hr-HR" dirty="0" err="1" smtClean="0"/>
              <a:t>an</a:t>
            </a:r>
            <a:r>
              <a:rPr lang="hr-HR" dirty="0" smtClean="0"/>
              <a:t> </a:t>
            </a:r>
            <a:r>
              <a:rPr lang="hr-HR" dirty="0" err="1" smtClean="0"/>
              <a:t>offence</a:t>
            </a:r>
            <a:endParaRPr lang="hr-HR" dirty="0" smtClean="0"/>
          </a:p>
          <a:p>
            <a:r>
              <a:rPr lang="hr-HR" dirty="0" err="1" smtClean="0"/>
              <a:t>Convict</a:t>
            </a:r>
            <a:endParaRPr lang="hr-HR" dirty="0" smtClean="0"/>
          </a:p>
          <a:p>
            <a:r>
              <a:rPr lang="hr-HR" dirty="0" err="1" smtClean="0"/>
              <a:t>The</a:t>
            </a:r>
            <a:r>
              <a:rPr lang="hr-HR" dirty="0" smtClean="0"/>
              <a:t> </a:t>
            </a:r>
            <a:r>
              <a:rPr lang="hr-HR" dirty="0" err="1" smtClean="0"/>
              <a:t>process</a:t>
            </a:r>
            <a:r>
              <a:rPr lang="hr-HR" dirty="0" smtClean="0"/>
              <a:t> </a:t>
            </a:r>
            <a:r>
              <a:rPr lang="hr-HR" dirty="0" err="1" smtClean="0"/>
              <a:t>of</a:t>
            </a:r>
            <a:r>
              <a:rPr lang="hr-HR" dirty="0" smtClean="0"/>
              <a:t> </a:t>
            </a:r>
            <a:r>
              <a:rPr lang="hr-HR" dirty="0" err="1" smtClean="0"/>
              <a:t>passing</a:t>
            </a:r>
            <a:r>
              <a:rPr lang="hr-HR" dirty="0" smtClean="0"/>
              <a:t> a </a:t>
            </a:r>
            <a:r>
              <a:rPr lang="hr-HR" dirty="0" err="1" smtClean="0"/>
              <a:t>law</a:t>
            </a:r>
            <a:endParaRPr lang="hr-HR" dirty="0" smtClean="0"/>
          </a:p>
          <a:p>
            <a:r>
              <a:rPr lang="hr-HR" dirty="0" err="1" smtClean="0"/>
              <a:t>Enactment</a:t>
            </a:r>
            <a:endParaRPr lang="hr-HR" dirty="0" smtClean="0"/>
          </a:p>
          <a:p>
            <a:r>
              <a:rPr lang="hr-HR" dirty="0" smtClean="0"/>
              <a:t>To institute </a:t>
            </a:r>
            <a:r>
              <a:rPr lang="hr-HR" dirty="0" err="1" smtClean="0"/>
              <a:t>criminal</a:t>
            </a:r>
            <a:r>
              <a:rPr lang="hr-HR" dirty="0" smtClean="0"/>
              <a:t> </a:t>
            </a:r>
            <a:r>
              <a:rPr lang="hr-HR" dirty="0" err="1" smtClean="0"/>
              <a:t>proceedings</a:t>
            </a:r>
            <a:r>
              <a:rPr lang="hr-HR" dirty="0" smtClean="0"/>
              <a:t> </a:t>
            </a:r>
            <a:r>
              <a:rPr lang="hr-HR" dirty="0" err="1" smtClean="0"/>
              <a:t>against</a:t>
            </a:r>
            <a:r>
              <a:rPr lang="hr-HR" dirty="0" smtClean="0"/>
              <a:t> </a:t>
            </a:r>
            <a:r>
              <a:rPr lang="hr-HR" dirty="0" err="1" smtClean="0"/>
              <a:t>an</a:t>
            </a:r>
            <a:r>
              <a:rPr lang="hr-HR" dirty="0" smtClean="0"/>
              <a:t> </a:t>
            </a:r>
            <a:r>
              <a:rPr lang="hr-HR" dirty="0" err="1" smtClean="0"/>
              <a:t>offender</a:t>
            </a:r>
            <a:endParaRPr lang="hr-HR" dirty="0" smtClean="0"/>
          </a:p>
          <a:p>
            <a:r>
              <a:rPr lang="hr-HR" dirty="0" err="1" smtClean="0"/>
              <a:t>Prosecute</a:t>
            </a:r>
            <a:endParaRPr lang="hr-HR" dirty="0" smtClean="0"/>
          </a:p>
          <a:p>
            <a:r>
              <a:rPr lang="hr-HR" dirty="0" err="1" smtClean="0"/>
              <a:t>Conformity</a:t>
            </a:r>
            <a:r>
              <a:rPr lang="hr-HR" dirty="0" smtClean="0"/>
              <a:t>, </a:t>
            </a:r>
            <a:r>
              <a:rPr lang="hr-HR" dirty="0" err="1" smtClean="0"/>
              <a:t>agreement</a:t>
            </a:r>
            <a:endParaRPr lang="hr-HR" dirty="0" smtClean="0"/>
          </a:p>
          <a:p>
            <a:r>
              <a:rPr lang="hr-HR" dirty="0" err="1" smtClean="0"/>
              <a:t>compliance</a:t>
            </a:r>
            <a:endParaRPr lang="en-US" dirty="0"/>
          </a:p>
        </p:txBody>
      </p:sp>
    </p:spTree>
    <p:extLst>
      <p:ext uri="{BB962C8B-B14F-4D97-AF65-F5344CB8AC3E}">
        <p14:creationId xmlns:p14="http://schemas.microsoft.com/office/powerpoint/2010/main" val="2038333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fontScale="85000" lnSpcReduction="20000"/>
          </a:bodyPr>
          <a:lstStyle/>
          <a:p>
            <a:r>
              <a:rPr lang="hr-HR" dirty="0" err="1" smtClean="0"/>
              <a:t>The</a:t>
            </a:r>
            <a:r>
              <a:rPr lang="hr-HR" dirty="0" smtClean="0"/>
              <a:t> use </a:t>
            </a:r>
            <a:r>
              <a:rPr lang="hr-HR" dirty="0" err="1" smtClean="0"/>
              <a:t>of</a:t>
            </a:r>
            <a:r>
              <a:rPr lang="hr-HR" dirty="0" smtClean="0"/>
              <a:t> </a:t>
            </a:r>
            <a:r>
              <a:rPr lang="hr-HR" dirty="0" err="1" smtClean="0"/>
              <a:t>force</a:t>
            </a:r>
            <a:r>
              <a:rPr lang="hr-HR" dirty="0" smtClean="0"/>
              <a:t> to make </a:t>
            </a:r>
            <a:r>
              <a:rPr lang="hr-HR" dirty="0" err="1" smtClean="0"/>
              <a:t>someone</a:t>
            </a:r>
            <a:r>
              <a:rPr lang="hr-HR" dirty="0" smtClean="0"/>
              <a:t> do </a:t>
            </a:r>
            <a:r>
              <a:rPr lang="hr-HR" dirty="0" err="1" smtClean="0"/>
              <a:t>something</a:t>
            </a:r>
            <a:endParaRPr lang="hr-HR" dirty="0" smtClean="0"/>
          </a:p>
          <a:p>
            <a:r>
              <a:rPr lang="hr-HR" dirty="0" err="1" smtClean="0"/>
              <a:t>Coercion</a:t>
            </a:r>
            <a:endParaRPr lang="hr-HR" dirty="0" smtClean="0"/>
          </a:p>
          <a:p>
            <a:r>
              <a:rPr lang="hr-HR" dirty="0" err="1" smtClean="0"/>
              <a:t>Basic</a:t>
            </a:r>
            <a:r>
              <a:rPr lang="hr-HR" dirty="0" smtClean="0"/>
              <a:t> </a:t>
            </a:r>
            <a:r>
              <a:rPr lang="hr-HR" dirty="0" err="1" smtClean="0"/>
              <a:t>reasons</a:t>
            </a:r>
            <a:endParaRPr lang="hr-HR" dirty="0" smtClean="0"/>
          </a:p>
          <a:p>
            <a:r>
              <a:rPr lang="hr-HR" dirty="0" err="1" smtClean="0"/>
              <a:t>Grounds</a:t>
            </a:r>
            <a:endParaRPr lang="hr-HR" dirty="0" smtClean="0"/>
          </a:p>
          <a:p>
            <a:r>
              <a:rPr lang="hr-HR" dirty="0" err="1" smtClean="0"/>
              <a:t>The</a:t>
            </a:r>
            <a:r>
              <a:rPr lang="hr-HR" dirty="0" smtClean="0"/>
              <a:t> </a:t>
            </a:r>
            <a:r>
              <a:rPr lang="hr-HR" dirty="0" err="1" smtClean="0"/>
              <a:t>study</a:t>
            </a:r>
            <a:r>
              <a:rPr lang="hr-HR" dirty="0" smtClean="0"/>
              <a:t> </a:t>
            </a:r>
            <a:r>
              <a:rPr lang="hr-HR" dirty="0" err="1" smtClean="0"/>
              <a:t>of</a:t>
            </a:r>
            <a:r>
              <a:rPr lang="hr-HR" dirty="0" smtClean="0"/>
              <a:t> </a:t>
            </a:r>
            <a:r>
              <a:rPr lang="hr-HR" dirty="0" err="1" smtClean="0"/>
              <a:t>law</a:t>
            </a:r>
            <a:r>
              <a:rPr lang="hr-HR" dirty="0" smtClean="0"/>
              <a:t> </a:t>
            </a:r>
            <a:r>
              <a:rPr lang="hr-HR" dirty="0" err="1" smtClean="0"/>
              <a:t>and</a:t>
            </a:r>
            <a:r>
              <a:rPr lang="hr-HR" dirty="0" smtClean="0"/>
              <a:t> </a:t>
            </a:r>
            <a:r>
              <a:rPr lang="hr-HR" dirty="0" err="1" smtClean="0"/>
              <a:t>legal</a:t>
            </a:r>
            <a:r>
              <a:rPr lang="hr-HR" dirty="0" smtClean="0"/>
              <a:t> </a:t>
            </a:r>
            <a:r>
              <a:rPr lang="hr-HR" dirty="0" err="1" smtClean="0"/>
              <a:t>theory</a:t>
            </a:r>
            <a:endParaRPr lang="hr-HR" dirty="0" smtClean="0"/>
          </a:p>
          <a:p>
            <a:r>
              <a:rPr lang="hr-HR" dirty="0" err="1" smtClean="0"/>
              <a:t>Jurisprudence</a:t>
            </a:r>
            <a:endParaRPr lang="hr-HR" dirty="0" smtClean="0"/>
          </a:p>
          <a:p>
            <a:r>
              <a:rPr lang="hr-HR" dirty="0" err="1" smtClean="0"/>
              <a:t>Putting</a:t>
            </a:r>
            <a:r>
              <a:rPr lang="hr-HR" dirty="0" smtClean="0"/>
              <a:t> a </a:t>
            </a:r>
            <a:r>
              <a:rPr lang="hr-HR" dirty="0" err="1" smtClean="0"/>
              <a:t>law</a:t>
            </a:r>
            <a:r>
              <a:rPr lang="hr-HR" dirty="0" smtClean="0"/>
              <a:t> </a:t>
            </a:r>
            <a:r>
              <a:rPr lang="hr-HR" dirty="0" err="1" smtClean="0"/>
              <a:t>into</a:t>
            </a:r>
            <a:r>
              <a:rPr lang="hr-HR" dirty="0" smtClean="0"/>
              <a:t> </a:t>
            </a:r>
            <a:r>
              <a:rPr lang="hr-HR" dirty="0" err="1" smtClean="0"/>
              <a:t>effect</a:t>
            </a:r>
            <a:r>
              <a:rPr lang="hr-HR" dirty="0" smtClean="0"/>
              <a:t> </a:t>
            </a:r>
            <a:r>
              <a:rPr lang="hr-HR" dirty="0" err="1" smtClean="0"/>
              <a:t>by</a:t>
            </a:r>
            <a:r>
              <a:rPr lang="hr-HR" dirty="0" smtClean="0"/>
              <a:t> </a:t>
            </a:r>
            <a:r>
              <a:rPr lang="hr-HR" dirty="0" err="1" smtClean="0"/>
              <a:t>public</a:t>
            </a:r>
            <a:r>
              <a:rPr lang="hr-HR" dirty="0" smtClean="0"/>
              <a:t> </a:t>
            </a:r>
            <a:r>
              <a:rPr lang="hr-HR" dirty="0" err="1" smtClean="0"/>
              <a:t>announcement</a:t>
            </a:r>
            <a:endParaRPr lang="hr-HR" dirty="0" smtClean="0"/>
          </a:p>
          <a:p>
            <a:r>
              <a:rPr lang="hr-HR" dirty="0" err="1" smtClean="0"/>
              <a:t>Promulgation</a:t>
            </a:r>
            <a:endParaRPr lang="hr-HR" dirty="0" smtClean="0"/>
          </a:p>
          <a:p>
            <a:r>
              <a:rPr lang="hr-HR" dirty="0" err="1" smtClean="0"/>
              <a:t>An</a:t>
            </a:r>
            <a:r>
              <a:rPr lang="hr-HR" dirty="0" smtClean="0"/>
              <a:t> </a:t>
            </a:r>
            <a:r>
              <a:rPr lang="hr-HR" dirty="0" err="1" smtClean="0"/>
              <a:t>Act</a:t>
            </a:r>
            <a:r>
              <a:rPr lang="hr-HR" dirty="0" smtClean="0"/>
              <a:t> </a:t>
            </a:r>
            <a:r>
              <a:rPr lang="hr-HR" dirty="0" err="1" smtClean="0"/>
              <a:t>of</a:t>
            </a:r>
            <a:r>
              <a:rPr lang="hr-HR" dirty="0" smtClean="0"/>
              <a:t> </a:t>
            </a:r>
            <a:r>
              <a:rPr lang="hr-HR" dirty="0" err="1" smtClean="0"/>
              <a:t>Parliament</a:t>
            </a:r>
            <a:endParaRPr lang="hr-HR" dirty="0" smtClean="0"/>
          </a:p>
          <a:p>
            <a:r>
              <a:rPr lang="hr-HR" dirty="0" smtClean="0"/>
              <a:t>statute</a:t>
            </a:r>
            <a:endParaRPr lang="en-US" dirty="0"/>
          </a:p>
        </p:txBody>
      </p:sp>
    </p:spTree>
    <p:extLst>
      <p:ext uri="{BB962C8B-B14F-4D97-AF65-F5344CB8AC3E}">
        <p14:creationId xmlns:p14="http://schemas.microsoft.com/office/powerpoint/2010/main" val="197949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Match</a:t>
            </a:r>
            <a:r>
              <a:rPr lang="hr-HR" dirty="0" smtClean="0"/>
              <a:t> </a:t>
            </a:r>
            <a:r>
              <a:rPr lang="hr-HR" dirty="0" err="1" smtClean="0"/>
              <a:t>the</a:t>
            </a:r>
            <a:r>
              <a:rPr lang="hr-HR" dirty="0" smtClean="0"/>
              <a:t> </a:t>
            </a:r>
            <a:r>
              <a:rPr lang="hr-HR" dirty="0" err="1" smtClean="0"/>
              <a:t>verb</a:t>
            </a:r>
            <a:r>
              <a:rPr lang="hr-HR" dirty="0" smtClean="0"/>
              <a:t> </a:t>
            </a:r>
            <a:r>
              <a:rPr lang="hr-HR" dirty="0" err="1" smtClean="0"/>
              <a:t>with</a:t>
            </a:r>
            <a:r>
              <a:rPr lang="hr-HR" dirty="0" smtClean="0"/>
              <a:t> </a:t>
            </a:r>
            <a:r>
              <a:rPr lang="hr-HR" dirty="0" err="1" smtClean="0"/>
              <a:t>the</a:t>
            </a:r>
            <a:r>
              <a:rPr lang="hr-HR" dirty="0" smtClean="0"/>
              <a:t> </a:t>
            </a:r>
            <a:r>
              <a:rPr lang="hr-HR" dirty="0" err="1" smtClean="0"/>
              <a:t>appropriate</a:t>
            </a:r>
            <a:r>
              <a:rPr lang="hr-HR" dirty="0" smtClean="0"/>
              <a:t> </a:t>
            </a:r>
            <a:r>
              <a:rPr lang="hr-HR" dirty="0" err="1" smtClean="0"/>
              <a:t>noun</a:t>
            </a:r>
            <a:r>
              <a:rPr lang="hr-HR"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6974529"/>
              </p:ext>
            </p:extLst>
          </p:nvPr>
        </p:nvGraphicFramePr>
        <p:xfrm>
          <a:off x="1371600" y="2286000"/>
          <a:ext cx="9601200" cy="3235960"/>
        </p:xfrm>
        <a:graphic>
          <a:graphicData uri="http://schemas.openxmlformats.org/drawingml/2006/table">
            <a:tbl>
              <a:tblPr firstRow="1" bandRow="1">
                <a:tableStyleId>{5C22544A-7EE6-4342-B048-85BDC9FD1C3A}</a:tableStyleId>
              </a:tblPr>
              <a:tblGrid>
                <a:gridCol w="4800600"/>
                <a:gridCol w="4800600"/>
              </a:tblGrid>
              <a:tr h="370840">
                <a:tc>
                  <a:txBody>
                    <a:bodyPr/>
                    <a:lstStyle/>
                    <a:p>
                      <a:r>
                        <a:rPr lang="hr-HR" dirty="0" err="1" smtClean="0"/>
                        <a:t>verb</a:t>
                      </a:r>
                      <a:endParaRPr lang="en-US" dirty="0"/>
                    </a:p>
                  </a:txBody>
                  <a:tcPr/>
                </a:tc>
                <a:tc>
                  <a:txBody>
                    <a:bodyPr/>
                    <a:lstStyle/>
                    <a:p>
                      <a:r>
                        <a:rPr lang="hr-HR" dirty="0" err="1" smtClean="0"/>
                        <a:t>noun</a:t>
                      </a:r>
                      <a:endParaRPr lang="en-US" dirty="0"/>
                    </a:p>
                  </a:txBody>
                  <a:tcPr/>
                </a:tc>
              </a:tr>
              <a:tr h="370840">
                <a:tc>
                  <a:txBody>
                    <a:bodyPr/>
                    <a:lstStyle/>
                    <a:p>
                      <a:r>
                        <a:rPr lang="hr-HR" dirty="0" err="1" smtClean="0"/>
                        <a:t>attain</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err="1" smtClean="0"/>
                        <a:t>Rules</a:t>
                      </a:r>
                      <a:r>
                        <a:rPr lang="hr-HR" dirty="0" smtClean="0"/>
                        <a:t> (2x)</a:t>
                      </a:r>
                      <a:endParaRPr lang="en-US" dirty="0" smtClean="0"/>
                    </a:p>
                  </a:txBody>
                  <a:tcPr/>
                </a:tc>
              </a:tr>
              <a:tr h="370840">
                <a:tc>
                  <a:txBody>
                    <a:bodyPr/>
                    <a:lstStyle/>
                    <a:p>
                      <a:r>
                        <a:rPr lang="hr-HR" dirty="0" err="1" smtClean="0"/>
                        <a:t>protect</a:t>
                      </a:r>
                      <a:endParaRPr lang="en-US" dirty="0"/>
                    </a:p>
                  </a:txBody>
                  <a:tcPr/>
                </a:tc>
                <a:tc>
                  <a:txBody>
                    <a:bodyPr/>
                    <a:lstStyle/>
                    <a:p>
                      <a:r>
                        <a:rPr lang="hr-HR" dirty="0" err="1" smtClean="0"/>
                        <a:t>disputes</a:t>
                      </a:r>
                      <a:endParaRPr lang="en-US" dirty="0"/>
                    </a:p>
                  </a:txBody>
                  <a:tcPr/>
                </a:tc>
              </a:tr>
              <a:tr h="370840">
                <a:tc>
                  <a:txBody>
                    <a:bodyPr/>
                    <a:lstStyle/>
                    <a:p>
                      <a:r>
                        <a:rPr lang="hr-HR" dirty="0" err="1" smtClean="0"/>
                        <a:t>Lay</a:t>
                      </a:r>
                      <a:r>
                        <a:rPr lang="hr-HR" dirty="0" smtClean="0"/>
                        <a:t> </a:t>
                      </a:r>
                      <a:r>
                        <a:rPr lang="hr-HR" dirty="0" err="1" smtClean="0"/>
                        <a:t>down</a:t>
                      </a:r>
                      <a:endParaRPr lang="en-US" dirty="0"/>
                    </a:p>
                  </a:txBody>
                  <a:tcPr/>
                </a:tc>
                <a:tc>
                  <a:txBody>
                    <a:bodyPr/>
                    <a:lstStyle/>
                    <a:p>
                      <a:r>
                        <a:rPr lang="hr-HR" dirty="0" err="1" smtClean="0"/>
                        <a:t>contract</a:t>
                      </a:r>
                      <a:endParaRPr lang="en-US" dirty="0"/>
                    </a:p>
                  </a:txBody>
                  <a:tcPr/>
                </a:tc>
              </a:tr>
              <a:tr h="370840">
                <a:tc>
                  <a:txBody>
                    <a:bodyPr/>
                    <a:lstStyle/>
                    <a:p>
                      <a:r>
                        <a:rPr lang="hr-HR" dirty="0" smtClean="0"/>
                        <a:t>Enter </a:t>
                      </a:r>
                      <a:r>
                        <a:rPr lang="hr-HR" dirty="0" err="1" smtClean="0"/>
                        <a:t>into</a:t>
                      </a:r>
                      <a:endParaRPr lang="en-US" dirty="0"/>
                    </a:p>
                  </a:txBody>
                  <a:tcPr/>
                </a:tc>
                <a:tc>
                  <a:txBody>
                    <a:bodyPr/>
                    <a:lstStyle/>
                    <a:p>
                      <a:r>
                        <a:rPr lang="hr-HR" dirty="0" err="1" smtClean="0"/>
                        <a:t>policy</a:t>
                      </a:r>
                      <a:endParaRPr lang="en-US" dirty="0"/>
                    </a:p>
                  </a:txBody>
                  <a:tcPr/>
                </a:tc>
              </a:tr>
              <a:tr h="370840">
                <a:tc>
                  <a:txBody>
                    <a:bodyPr/>
                    <a:lstStyle/>
                    <a:p>
                      <a:r>
                        <a:rPr lang="hr-HR" dirty="0" err="1" smtClean="0"/>
                        <a:t>resolve</a:t>
                      </a:r>
                      <a:endParaRPr lang="en-US" dirty="0"/>
                    </a:p>
                  </a:txBody>
                  <a:tcPr/>
                </a:tc>
                <a:tc>
                  <a:txBody>
                    <a:bodyPr/>
                    <a:lstStyle/>
                    <a:p>
                      <a:r>
                        <a:rPr lang="hr-HR" dirty="0" err="1" smtClean="0"/>
                        <a:t>justice</a:t>
                      </a:r>
                      <a:endParaRPr lang="en-US" dirty="0"/>
                    </a:p>
                  </a:txBody>
                  <a:tcPr/>
                </a:tc>
              </a:tr>
              <a:tr h="370840">
                <a:tc>
                  <a:txBody>
                    <a:bodyPr/>
                    <a:lstStyle/>
                    <a:p>
                      <a:r>
                        <a:rPr lang="hr-HR" dirty="0" err="1" smtClean="0"/>
                        <a:t>adopt</a:t>
                      </a:r>
                      <a:endParaRPr lang="en-US" dirty="0"/>
                    </a:p>
                  </a:txBody>
                  <a:tcPr/>
                </a:tc>
                <a:tc>
                  <a:txBody>
                    <a:bodyPr/>
                    <a:lstStyle/>
                    <a:p>
                      <a:r>
                        <a:rPr lang="hr-HR" dirty="0" err="1" smtClean="0"/>
                        <a:t>rights</a:t>
                      </a:r>
                      <a:endParaRPr lang="en-US" dirty="0"/>
                    </a:p>
                  </a:txBody>
                  <a:tcPr/>
                </a:tc>
              </a:tr>
              <a:tr h="370840">
                <a:tc>
                  <a:txBody>
                    <a:bodyPr/>
                    <a:lstStyle/>
                    <a:p>
                      <a:r>
                        <a:rPr lang="hr-HR" dirty="0" err="1" smtClean="0"/>
                        <a:t>apply</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err="1" smtClean="0"/>
                        <a:t>justice</a:t>
                      </a:r>
                      <a:endParaRPr lang="en-US" dirty="0" smtClean="0"/>
                    </a:p>
                    <a:p>
                      <a:endParaRPr lang="en-US" dirty="0"/>
                    </a:p>
                  </a:txBody>
                  <a:tcPr/>
                </a:tc>
              </a:tr>
            </a:tbl>
          </a:graphicData>
        </a:graphic>
      </p:graphicFrame>
    </p:spTree>
    <p:extLst>
      <p:ext uri="{BB962C8B-B14F-4D97-AF65-F5344CB8AC3E}">
        <p14:creationId xmlns:p14="http://schemas.microsoft.com/office/powerpoint/2010/main" val="2836242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It is often said that the law provides justice, yet this is not always so. Justice is probably the ultimate goal towards which the law should strive, but it is unlikely that law will ever produce 'justice' in every case. In some situations people's concept of justice may not be the same. Justice can be seen as applying the rules in the same way to all people, but even this may lead to perceived injustices, indeed the rigid application of rules may actually produce injustice.</a:t>
            </a:r>
            <a:endParaRPr lang="en-US" dirty="0"/>
          </a:p>
        </p:txBody>
      </p:sp>
    </p:spTree>
    <p:extLst>
      <p:ext uri="{BB962C8B-B14F-4D97-AF65-F5344CB8AC3E}">
        <p14:creationId xmlns:p14="http://schemas.microsoft.com/office/powerpoint/2010/main" val="23018839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Societies govern themselves by rules of different types, written or unwritten. Without these codes of acceptable behaviour, there would be no society, no order, only chaos and anarchy. We conduct our lives according to learned or agreed rules of conduct.</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301987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GB" dirty="0"/>
              <a:t>What is the difference between private law and public law</a:t>
            </a:r>
            <a:r>
              <a:rPr lang="en-GB" dirty="0" smtClean="0"/>
              <a:t>?</a:t>
            </a:r>
            <a:endParaRPr lang="hr-HR" dirty="0" smtClean="0"/>
          </a:p>
          <a:p>
            <a:pPr lvl="0" fontAlgn="base"/>
            <a:r>
              <a:rPr lang="en-GB" dirty="0"/>
              <a:t>What is the difference between substantive and procedural law?</a:t>
            </a:r>
            <a:endParaRPr lang="hr-HR" dirty="0"/>
          </a:p>
          <a:p>
            <a:pPr lvl="0" fontAlgn="base"/>
            <a:r>
              <a:rPr lang="en-GB" dirty="0"/>
              <a:t>What is the difference between national and international law?</a:t>
            </a:r>
            <a:endParaRPr lang="hr-HR" dirty="0"/>
          </a:p>
          <a:p>
            <a:pPr lvl="0" fontAlgn="base"/>
            <a:r>
              <a:rPr lang="en-GB" dirty="0"/>
              <a:t>What are the main branches of public law?</a:t>
            </a:r>
            <a:endParaRPr lang="hr-HR" dirty="0"/>
          </a:p>
          <a:p>
            <a:pPr lvl="0" fontAlgn="base"/>
            <a:r>
              <a:rPr lang="en-GB" dirty="0"/>
              <a:t>What is the basic difference between public and private law?</a:t>
            </a:r>
            <a:endParaRPr lang="hr-HR" dirty="0"/>
          </a:p>
          <a:p>
            <a:pPr lvl="0" fontAlgn="base"/>
            <a:r>
              <a:rPr lang="en-GB" dirty="0"/>
              <a:t>Why does criminal law belong to public law</a:t>
            </a:r>
            <a:r>
              <a:rPr lang="en-GB" dirty="0" smtClean="0"/>
              <a:t>?</a:t>
            </a:r>
            <a:endParaRPr lang="hr-HR" dirty="0" smtClean="0"/>
          </a:p>
          <a:p>
            <a:pPr lvl="0" fontAlgn="base"/>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differences</a:t>
            </a:r>
            <a:r>
              <a:rPr lang="hr-HR" dirty="0" smtClean="0"/>
              <a:t> </a:t>
            </a:r>
            <a:r>
              <a:rPr lang="hr-HR" dirty="0" err="1" smtClean="0"/>
              <a:t>between</a:t>
            </a:r>
            <a:r>
              <a:rPr lang="hr-HR" dirty="0" smtClean="0"/>
              <a:t> </a:t>
            </a:r>
            <a:r>
              <a:rPr lang="hr-HR" dirty="0" err="1" smtClean="0"/>
              <a:t>criminal</a:t>
            </a:r>
            <a:r>
              <a:rPr lang="hr-HR" dirty="0" smtClean="0"/>
              <a:t> </a:t>
            </a:r>
            <a:r>
              <a:rPr lang="hr-HR" dirty="0" err="1" smtClean="0"/>
              <a:t>law</a:t>
            </a:r>
            <a:r>
              <a:rPr lang="hr-HR" dirty="0" smtClean="0"/>
              <a:t> </a:t>
            </a:r>
            <a:r>
              <a:rPr lang="hr-HR" dirty="0" err="1" smtClean="0"/>
              <a:t>and</a:t>
            </a:r>
            <a:r>
              <a:rPr lang="hr-HR" dirty="0" smtClean="0"/>
              <a:t> civil </a:t>
            </a:r>
            <a:r>
              <a:rPr lang="hr-HR" dirty="0" err="1" smtClean="0"/>
              <a:t>law</a:t>
            </a:r>
            <a:r>
              <a:rPr lang="hr-HR" dirty="0" smtClean="0"/>
              <a:t>?</a:t>
            </a:r>
            <a:endParaRPr lang="hr-HR" dirty="0"/>
          </a:p>
          <a:p>
            <a:pPr lvl="0" fontAlgn="base"/>
            <a:r>
              <a:rPr lang="en-GB" dirty="0"/>
              <a:t>What are the main branches of private law</a:t>
            </a:r>
            <a:r>
              <a:rPr lang="en-GB" dirty="0" smtClean="0"/>
              <a:t>?</a:t>
            </a:r>
            <a:endParaRPr lang="hr-HR" dirty="0" smtClean="0"/>
          </a:p>
          <a:p>
            <a:pPr lvl="0" fontAlgn="base"/>
            <a:r>
              <a:rPr lang="hr-HR" dirty="0" err="1" smtClean="0"/>
              <a:t>What</a:t>
            </a:r>
            <a:r>
              <a:rPr lang="hr-HR" dirty="0" smtClean="0"/>
              <a:t> are </a:t>
            </a:r>
            <a:r>
              <a:rPr lang="hr-HR" dirty="0" err="1" smtClean="0"/>
              <a:t>the</a:t>
            </a:r>
            <a:r>
              <a:rPr lang="hr-HR" dirty="0" smtClean="0"/>
              <a:t> </a:t>
            </a:r>
            <a:r>
              <a:rPr lang="hr-HR" dirty="0" err="1" smtClean="0"/>
              <a:t>three</a:t>
            </a:r>
            <a:r>
              <a:rPr lang="hr-HR" dirty="0" smtClean="0"/>
              <a:t> </a:t>
            </a:r>
            <a:r>
              <a:rPr lang="hr-HR" dirty="0" err="1" smtClean="0"/>
              <a:t>branches</a:t>
            </a:r>
            <a:r>
              <a:rPr lang="hr-HR" dirty="0" smtClean="0"/>
              <a:t> </a:t>
            </a:r>
            <a:r>
              <a:rPr lang="hr-HR" dirty="0" err="1" smtClean="0"/>
              <a:t>of</a:t>
            </a:r>
            <a:r>
              <a:rPr lang="hr-HR" dirty="0" smtClean="0"/>
              <a:t> </a:t>
            </a:r>
            <a:r>
              <a:rPr lang="hr-HR" dirty="0" err="1" smtClean="0"/>
              <a:t>government</a:t>
            </a:r>
            <a:r>
              <a:rPr lang="hr-HR" dirty="0" smtClean="0"/>
              <a:t>?</a:t>
            </a:r>
            <a:endParaRPr lang="hr-HR" dirty="0"/>
          </a:p>
          <a:p>
            <a:endParaRPr lang="hr-HR" dirty="0"/>
          </a:p>
          <a:p>
            <a:endParaRPr lang="en-US" dirty="0"/>
          </a:p>
        </p:txBody>
      </p:sp>
    </p:spTree>
    <p:extLst>
      <p:ext uri="{BB962C8B-B14F-4D97-AF65-F5344CB8AC3E}">
        <p14:creationId xmlns:p14="http://schemas.microsoft.com/office/powerpoint/2010/main" val="19401970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a:t>
            </a:r>
            <a:endParaRPr lang="en-US" dirty="0"/>
          </a:p>
        </p:txBody>
      </p:sp>
      <p:sp>
        <p:nvSpPr>
          <p:cNvPr id="3" name="Content Placeholder 2"/>
          <p:cNvSpPr>
            <a:spLocks noGrp="1"/>
          </p:cNvSpPr>
          <p:nvPr>
            <p:ph idx="1"/>
          </p:nvPr>
        </p:nvSpPr>
        <p:spPr/>
        <p:txBody>
          <a:bodyPr/>
          <a:lstStyle/>
          <a:p>
            <a:r>
              <a:rPr lang="hr-HR" dirty="0" err="1" smtClean="0"/>
              <a:t>What</a:t>
            </a:r>
            <a:r>
              <a:rPr lang="hr-HR" dirty="0" smtClean="0"/>
              <a:t> </a:t>
            </a:r>
            <a:r>
              <a:rPr lang="hr-HR" dirty="0" err="1" smtClean="0"/>
              <a:t>is</a:t>
            </a:r>
            <a:r>
              <a:rPr lang="hr-HR" dirty="0" smtClean="0"/>
              <a:t> a </a:t>
            </a:r>
            <a:r>
              <a:rPr lang="hr-HR" dirty="0" err="1" smtClean="0"/>
              <a:t>tort</a:t>
            </a:r>
            <a:r>
              <a:rPr lang="hr-HR" dirty="0" smtClean="0"/>
              <a:t>?</a:t>
            </a:r>
          </a:p>
          <a:p>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types</a:t>
            </a:r>
            <a:r>
              <a:rPr lang="hr-HR" dirty="0" smtClean="0"/>
              <a:t> </a:t>
            </a:r>
            <a:r>
              <a:rPr lang="hr-HR" dirty="0" err="1" smtClean="0"/>
              <a:t>of</a:t>
            </a:r>
            <a:r>
              <a:rPr lang="hr-HR" dirty="0" smtClean="0"/>
              <a:t> </a:t>
            </a:r>
            <a:r>
              <a:rPr lang="hr-HR" dirty="0" err="1" smtClean="0"/>
              <a:t>tort</a:t>
            </a:r>
            <a:r>
              <a:rPr lang="hr-HR" dirty="0" smtClean="0"/>
              <a:t>?</a:t>
            </a:r>
          </a:p>
          <a:p>
            <a:r>
              <a:rPr lang="hr-HR" dirty="0" err="1" smtClean="0"/>
              <a:t>What</a:t>
            </a:r>
            <a:r>
              <a:rPr lang="hr-HR" dirty="0" smtClean="0"/>
              <a:t> </a:t>
            </a:r>
            <a:r>
              <a:rPr lang="hr-HR" dirty="0" err="1" smtClean="0"/>
              <a:t>does</a:t>
            </a:r>
            <a:r>
              <a:rPr lang="hr-HR" dirty="0" smtClean="0"/>
              <a:t> </a:t>
            </a:r>
            <a:r>
              <a:rPr lang="hr-HR" dirty="0" err="1" smtClean="0"/>
              <a:t>law</a:t>
            </a:r>
            <a:r>
              <a:rPr lang="hr-HR" dirty="0" smtClean="0"/>
              <a:t> </a:t>
            </a:r>
            <a:r>
              <a:rPr lang="hr-HR" dirty="0" err="1" smtClean="0"/>
              <a:t>of</a:t>
            </a:r>
            <a:r>
              <a:rPr lang="hr-HR" dirty="0" smtClean="0"/>
              <a:t> </a:t>
            </a:r>
            <a:r>
              <a:rPr lang="hr-HR" dirty="0" err="1" smtClean="0"/>
              <a:t>property</a:t>
            </a:r>
            <a:r>
              <a:rPr lang="hr-HR" dirty="0" smtClean="0"/>
              <a:t> </a:t>
            </a:r>
            <a:r>
              <a:rPr lang="hr-HR" dirty="0" err="1" smtClean="0"/>
              <a:t>determine</a:t>
            </a:r>
            <a:r>
              <a:rPr lang="hr-HR" dirty="0" smtClean="0"/>
              <a:t>?</a:t>
            </a:r>
          </a:p>
          <a:p>
            <a:r>
              <a:rPr lang="hr-HR" dirty="0" err="1" smtClean="0"/>
              <a:t>What</a:t>
            </a:r>
            <a:r>
              <a:rPr lang="hr-HR" dirty="0" smtClean="0"/>
              <a:t> </a:t>
            </a:r>
            <a:r>
              <a:rPr lang="hr-HR" dirty="0" err="1" smtClean="0"/>
              <a:t>does</a:t>
            </a:r>
            <a:r>
              <a:rPr lang="hr-HR" dirty="0" smtClean="0"/>
              <a:t> </a:t>
            </a:r>
            <a:r>
              <a:rPr lang="hr-HR" dirty="0" err="1" smtClean="0"/>
              <a:t>family</a:t>
            </a:r>
            <a:r>
              <a:rPr lang="hr-HR" dirty="0" smtClean="0"/>
              <a:t> </a:t>
            </a:r>
            <a:r>
              <a:rPr lang="hr-HR" dirty="0" err="1" smtClean="0"/>
              <a:t>law</a:t>
            </a:r>
            <a:r>
              <a:rPr lang="hr-HR" dirty="0" smtClean="0"/>
              <a:t> </a:t>
            </a:r>
            <a:r>
              <a:rPr lang="hr-HR" dirty="0" err="1" smtClean="0"/>
              <a:t>cover</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law</a:t>
            </a:r>
            <a:r>
              <a:rPr lang="hr-HR" dirty="0" smtClean="0"/>
              <a:t> </a:t>
            </a:r>
            <a:r>
              <a:rPr lang="hr-HR" dirty="0" err="1" smtClean="0"/>
              <a:t>of</a:t>
            </a:r>
            <a:r>
              <a:rPr lang="hr-HR" dirty="0" smtClean="0"/>
              <a:t> </a:t>
            </a:r>
            <a:r>
              <a:rPr lang="hr-HR" dirty="0" err="1" smtClean="0"/>
              <a:t>succession</a:t>
            </a:r>
            <a:r>
              <a:rPr lang="hr-HR" dirty="0" smtClean="0"/>
              <a:t> </a:t>
            </a:r>
            <a:r>
              <a:rPr lang="hr-HR" dirty="0" err="1" smtClean="0"/>
              <a:t>concerned</a:t>
            </a:r>
            <a:r>
              <a:rPr lang="hr-HR" dirty="0" smtClean="0"/>
              <a:t> </a:t>
            </a:r>
            <a:r>
              <a:rPr lang="hr-HR" dirty="0" err="1" smtClean="0"/>
              <a:t>with</a:t>
            </a:r>
            <a:r>
              <a:rPr lang="hr-HR" dirty="0" smtClean="0"/>
              <a:t>?</a:t>
            </a:r>
          </a:p>
          <a:p>
            <a:r>
              <a:rPr lang="hr-HR" dirty="0" err="1" smtClean="0"/>
              <a:t>What</a:t>
            </a:r>
            <a:r>
              <a:rPr lang="hr-HR" dirty="0" smtClean="0"/>
              <a:t> </a:t>
            </a:r>
            <a:r>
              <a:rPr lang="hr-HR" dirty="0" err="1" smtClean="0"/>
              <a:t>does</a:t>
            </a:r>
            <a:r>
              <a:rPr lang="hr-HR" dirty="0" smtClean="0"/>
              <a:t> </a:t>
            </a:r>
            <a:r>
              <a:rPr lang="hr-HR" dirty="0" err="1" smtClean="0"/>
              <a:t>company</a:t>
            </a:r>
            <a:r>
              <a:rPr lang="hr-HR" dirty="0" smtClean="0"/>
              <a:t> </a:t>
            </a:r>
            <a:r>
              <a:rPr lang="hr-HR" dirty="0" err="1" smtClean="0"/>
              <a:t>law</a:t>
            </a:r>
            <a:r>
              <a:rPr lang="hr-HR" dirty="0" smtClean="0"/>
              <a:t> </a:t>
            </a:r>
            <a:r>
              <a:rPr lang="hr-HR" dirty="0" err="1" smtClean="0"/>
              <a:t>regulate</a:t>
            </a:r>
            <a:r>
              <a:rPr lang="hr-HR" dirty="0" smtClean="0"/>
              <a:t>?</a:t>
            </a:r>
          </a:p>
          <a:p>
            <a:r>
              <a:rPr lang="hr-HR" dirty="0" err="1" smtClean="0"/>
              <a:t>What</a:t>
            </a:r>
            <a:r>
              <a:rPr lang="hr-HR" dirty="0" smtClean="0"/>
              <a:t> </a:t>
            </a:r>
            <a:r>
              <a:rPr lang="hr-HR" dirty="0" err="1" smtClean="0"/>
              <a:t>does</a:t>
            </a:r>
            <a:r>
              <a:rPr lang="hr-HR" dirty="0" smtClean="0"/>
              <a:t> </a:t>
            </a:r>
            <a:r>
              <a:rPr lang="hr-HR" dirty="0" err="1" smtClean="0"/>
              <a:t>employment</a:t>
            </a:r>
            <a:r>
              <a:rPr lang="hr-HR" dirty="0" smtClean="0"/>
              <a:t> </a:t>
            </a:r>
            <a:r>
              <a:rPr lang="hr-HR" dirty="0" err="1" smtClean="0"/>
              <a:t>law</a:t>
            </a:r>
            <a:r>
              <a:rPr lang="hr-HR" dirty="0" smtClean="0"/>
              <a:t> </a:t>
            </a:r>
            <a:r>
              <a:rPr lang="hr-HR" dirty="0" err="1" smtClean="0"/>
              <a:t>cover</a:t>
            </a:r>
            <a:r>
              <a:rPr lang="hr-HR" dirty="0" smtClean="0"/>
              <a:t>?</a:t>
            </a:r>
            <a:endParaRPr lang="en-US" dirty="0"/>
          </a:p>
        </p:txBody>
      </p:sp>
    </p:spTree>
    <p:extLst>
      <p:ext uri="{BB962C8B-B14F-4D97-AF65-F5344CB8AC3E}">
        <p14:creationId xmlns:p14="http://schemas.microsoft.com/office/powerpoint/2010/main" val="4056733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pPr lvl="0" fontAlgn="base"/>
            <a:r>
              <a:rPr lang="hr-HR" dirty="0"/>
              <a:t>Provide </a:t>
            </a:r>
            <a:r>
              <a:rPr lang="hr-HR" dirty="0" err="1"/>
              <a:t>an</a:t>
            </a:r>
            <a:r>
              <a:rPr lang="hr-HR" dirty="0"/>
              <a:t> </a:t>
            </a:r>
            <a:r>
              <a:rPr lang="hr-HR" dirty="0" err="1"/>
              <a:t>example</a:t>
            </a:r>
            <a:r>
              <a:rPr lang="hr-HR" dirty="0"/>
              <a:t> </a:t>
            </a:r>
            <a:r>
              <a:rPr lang="hr-HR" dirty="0" err="1"/>
              <a:t>of</a:t>
            </a:r>
            <a:r>
              <a:rPr lang="hr-HR" dirty="0"/>
              <a:t> </a:t>
            </a:r>
            <a:r>
              <a:rPr lang="hr-HR" dirty="0" err="1"/>
              <a:t>ordinary</a:t>
            </a:r>
            <a:r>
              <a:rPr lang="hr-HR" dirty="0"/>
              <a:t> </a:t>
            </a:r>
            <a:r>
              <a:rPr lang="hr-HR" dirty="0" err="1"/>
              <a:t>words</a:t>
            </a:r>
            <a:r>
              <a:rPr lang="hr-HR" dirty="0"/>
              <a:t> </a:t>
            </a:r>
            <a:r>
              <a:rPr lang="hr-HR" dirty="0" err="1"/>
              <a:t>which</a:t>
            </a:r>
            <a:r>
              <a:rPr lang="hr-HR" dirty="0"/>
              <a:t> </a:t>
            </a:r>
            <a:r>
              <a:rPr lang="hr-HR" dirty="0" err="1"/>
              <a:t>have</a:t>
            </a:r>
            <a:r>
              <a:rPr lang="hr-HR" dirty="0"/>
              <a:t> a </a:t>
            </a:r>
            <a:r>
              <a:rPr lang="hr-HR" dirty="0" err="1"/>
              <a:t>special</a:t>
            </a:r>
            <a:r>
              <a:rPr lang="hr-HR" dirty="0"/>
              <a:t> </a:t>
            </a:r>
            <a:r>
              <a:rPr lang="hr-HR" dirty="0" err="1"/>
              <a:t>meaning</a:t>
            </a:r>
            <a:r>
              <a:rPr lang="hr-HR" dirty="0"/>
              <a:t> </a:t>
            </a:r>
            <a:r>
              <a:rPr lang="hr-HR" dirty="0" err="1"/>
              <a:t>in</a:t>
            </a:r>
            <a:r>
              <a:rPr lang="hr-HR" dirty="0"/>
              <a:t> </a:t>
            </a:r>
            <a:r>
              <a:rPr lang="hr-HR" dirty="0" err="1"/>
              <a:t>legal</a:t>
            </a:r>
            <a:r>
              <a:rPr lang="hr-HR" dirty="0"/>
              <a:t> English.</a:t>
            </a:r>
          </a:p>
          <a:p>
            <a:pPr lvl="0" fontAlgn="base"/>
            <a:r>
              <a:rPr lang="hr-HR" dirty="0"/>
              <a:t>Provide </a:t>
            </a:r>
            <a:r>
              <a:rPr lang="hr-HR" dirty="0" err="1"/>
              <a:t>an</a:t>
            </a:r>
            <a:r>
              <a:rPr lang="hr-HR" dirty="0"/>
              <a:t> </a:t>
            </a:r>
            <a:r>
              <a:rPr lang="hr-HR" dirty="0" err="1"/>
              <a:t>example</a:t>
            </a:r>
            <a:r>
              <a:rPr lang="hr-HR" dirty="0"/>
              <a:t> </a:t>
            </a:r>
            <a:r>
              <a:rPr lang="hr-HR" dirty="0" err="1"/>
              <a:t>of</a:t>
            </a:r>
            <a:r>
              <a:rPr lang="hr-HR" dirty="0"/>
              <a:t> </a:t>
            </a:r>
            <a:r>
              <a:rPr lang="hr-HR" dirty="0" err="1"/>
              <a:t>legal</a:t>
            </a:r>
            <a:r>
              <a:rPr lang="hr-HR" dirty="0"/>
              <a:t> </a:t>
            </a:r>
            <a:r>
              <a:rPr lang="hr-HR" dirty="0" err="1"/>
              <a:t>doublets</a:t>
            </a:r>
            <a:r>
              <a:rPr lang="hr-HR" dirty="0"/>
              <a:t>.</a:t>
            </a:r>
          </a:p>
          <a:p>
            <a:pPr lvl="0" fontAlgn="base"/>
            <a:r>
              <a:rPr lang="hr-HR" dirty="0" err="1"/>
              <a:t>What</a:t>
            </a:r>
            <a:r>
              <a:rPr lang="hr-HR" dirty="0"/>
              <a:t> are </a:t>
            </a:r>
            <a:r>
              <a:rPr lang="hr-HR" dirty="0" err="1"/>
              <a:t>the</a:t>
            </a:r>
            <a:r>
              <a:rPr lang="hr-HR" dirty="0"/>
              <a:t> </a:t>
            </a:r>
            <a:r>
              <a:rPr lang="hr-HR" dirty="0" err="1"/>
              <a:t>syntactic</a:t>
            </a:r>
            <a:r>
              <a:rPr lang="hr-HR" dirty="0"/>
              <a:t> </a:t>
            </a:r>
            <a:r>
              <a:rPr lang="hr-HR" dirty="0" err="1"/>
              <a:t>features</a:t>
            </a:r>
            <a:r>
              <a:rPr lang="hr-HR" dirty="0"/>
              <a:t> </a:t>
            </a:r>
            <a:r>
              <a:rPr lang="hr-HR" dirty="0" err="1"/>
              <a:t>of</a:t>
            </a:r>
            <a:r>
              <a:rPr lang="hr-HR" dirty="0"/>
              <a:t> </a:t>
            </a:r>
            <a:r>
              <a:rPr lang="hr-HR" dirty="0" err="1"/>
              <a:t>legal</a:t>
            </a:r>
            <a:r>
              <a:rPr lang="hr-HR" dirty="0"/>
              <a:t> English?</a:t>
            </a:r>
          </a:p>
          <a:p>
            <a:pPr lvl="0" fontAlgn="base"/>
            <a:r>
              <a:rPr lang="hr-HR" dirty="0" err="1"/>
              <a:t>Why</a:t>
            </a:r>
            <a:r>
              <a:rPr lang="hr-HR" dirty="0"/>
              <a:t> are </a:t>
            </a:r>
            <a:r>
              <a:rPr lang="hr-HR" dirty="0" err="1"/>
              <a:t>passive</a:t>
            </a:r>
            <a:r>
              <a:rPr lang="hr-HR" dirty="0"/>
              <a:t> </a:t>
            </a:r>
            <a:r>
              <a:rPr lang="hr-HR" dirty="0" err="1"/>
              <a:t>structures</a:t>
            </a:r>
            <a:r>
              <a:rPr lang="hr-HR" dirty="0"/>
              <a:t> </a:t>
            </a:r>
            <a:r>
              <a:rPr lang="hr-HR" dirty="0" err="1"/>
              <a:t>so</a:t>
            </a:r>
            <a:r>
              <a:rPr lang="hr-HR" dirty="0"/>
              <a:t> </a:t>
            </a:r>
            <a:r>
              <a:rPr lang="hr-HR" dirty="0" err="1"/>
              <a:t>frequent</a:t>
            </a:r>
            <a:r>
              <a:rPr lang="hr-HR" dirty="0"/>
              <a:t> </a:t>
            </a:r>
            <a:r>
              <a:rPr lang="hr-HR" dirty="0" err="1"/>
              <a:t>in</a:t>
            </a:r>
            <a:r>
              <a:rPr lang="hr-HR" dirty="0"/>
              <a:t> </a:t>
            </a:r>
            <a:r>
              <a:rPr lang="hr-HR" dirty="0" err="1"/>
              <a:t>legal</a:t>
            </a:r>
            <a:r>
              <a:rPr lang="hr-HR" dirty="0"/>
              <a:t> English?</a:t>
            </a:r>
          </a:p>
          <a:p>
            <a:pPr lvl="0" fontAlgn="base"/>
            <a:r>
              <a:rPr lang="hr-HR" dirty="0" err="1"/>
              <a:t>What</a:t>
            </a:r>
            <a:r>
              <a:rPr lang="hr-HR" dirty="0"/>
              <a:t> </a:t>
            </a:r>
            <a:r>
              <a:rPr lang="hr-HR" dirty="0" err="1"/>
              <a:t>is</a:t>
            </a:r>
            <a:r>
              <a:rPr lang="hr-HR" dirty="0"/>
              <a:t> </a:t>
            </a:r>
            <a:r>
              <a:rPr lang="hr-HR" dirty="0" err="1"/>
              <a:t>the</a:t>
            </a:r>
            <a:r>
              <a:rPr lang="hr-HR" dirty="0"/>
              <a:t> </a:t>
            </a:r>
            <a:r>
              <a:rPr lang="hr-HR" dirty="0" err="1"/>
              <a:t>meaning</a:t>
            </a:r>
            <a:r>
              <a:rPr lang="hr-HR" dirty="0"/>
              <a:t> </a:t>
            </a:r>
            <a:r>
              <a:rPr lang="hr-HR" dirty="0" err="1"/>
              <a:t>of</a:t>
            </a:r>
            <a:r>
              <a:rPr lang="hr-HR" dirty="0"/>
              <a:t> </a:t>
            </a:r>
            <a:r>
              <a:rPr lang="hr-HR" dirty="0" err="1"/>
              <a:t>legal</a:t>
            </a:r>
            <a:r>
              <a:rPr lang="hr-HR" dirty="0"/>
              <a:t> „</a:t>
            </a:r>
            <a:r>
              <a:rPr lang="hr-HR" dirty="0" err="1"/>
              <a:t>shall</a:t>
            </a:r>
            <a:r>
              <a:rPr lang="hr-HR" dirty="0"/>
              <a:t>”?</a:t>
            </a:r>
          </a:p>
          <a:p>
            <a:endParaRPr lang="en-US" dirty="0"/>
          </a:p>
        </p:txBody>
      </p:sp>
    </p:spTree>
    <p:extLst>
      <p:ext uri="{BB962C8B-B14F-4D97-AF65-F5344CB8AC3E}">
        <p14:creationId xmlns:p14="http://schemas.microsoft.com/office/powerpoint/2010/main" val="18119242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a:t>
            </a:r>
            <a:endParaRPr lang="en-US" dirty="0"/>
          </a:p>
        </p:txBody>
      </p:sp>
      <p:sp>
        <p:nvSpPr>
          <p:cNvPr id="3" name="Content Placeholder 2"/>
          <p:cNvSpPr>
            <a:spLocks noGrp="1"/>
          </p:cNvSpPr>
          <p:nvPr>
            <p:ph idx="1"/>
          </p:nvPr>
        </p:nvSpPr>
        <p:spPr/>
        <p:txBody>
          <a:bodyPr/>
          <a:lstStyle/>
          <a:p>
            <a:r>
              <a:rPr lang="hr-HR" dirty="0" smtClean="0"/>
              <a:t>Who </a:t>
            </a:r>
            <a:r>
              <a:rPr lang="hr-HR" dirty="0" err="1" smtClean="0"/>
              <a:t>decides</a:t>
            </a:r>
            <a:r>
              <a:rPr lang="hr-HR" dirty="0" smtClean="0"/>
              <a:t> </a:t>
            </a:r>
            <a:r>
              <a:rPr lang="hr-HR" dirty="0" err="1" smtClean="0"/>
              <a:t>issues</a:t>
            </a:r>
            <a:r>
              <a:rPr lang="hr-HR" dirty="0" smtClean="0"/>
              <a:t> </a:t>
            </a:r>
            <a:r>
              <a:rPr lang="hr-HR" dirty="0" err="1" smtClean="0"/>
              <a:t>of</a:t>
            </a:r>
            <a:r>
              <a:rPr lang="hr-HR" dirty="0" smtClean="0"/>
              <a:t> </a:t>
            </a:r>
            <a:r>
              <a:rPr lang="hr-HR" dirty="0" err="1" smtClean="0"/>
              <a:t>fact</a:t>
            </a:r>
            <a:r>
              <a:rPr lang="hr-HR" dirty="0" smtClean="0"/>
              <a:t> for </a:t>
            </a:r>
            <a:r>
              <a:rPr lang="hr-HR" dirty="0" err="1" smtClean="0"/>
              <a:t>indictable</a:t>
            </a:r>
            <a:r>
              <a:rPr lang="hr-HR" dirty="0" smtClean="0"/>
              <a:t> </a:t>
            </a:r>
            <a:r>
              <a:rPr lang="hr-HR" dirty="0" err="1" smtClean="0"/>
              <a:t>offences</a:t>
            </a:r>
            <a:r>
              <a:rPr lang="hr-HR" dirty="0" smtClean="0"/>
              <a:t> </a:t>
            </a:r>
            <a:r>
              <a:rPr lang="hr-HR" dirty="0" err="1" smtClean="0"/>
              <a:t>in</a:t>
            </a:r>
            <a:r>
              <a:rPr lang="hr-HR" dirty="0" smtClean="0"/>
              <a:t> </a:t>
            </a:r>
            <a:r>
              <a:rPr lang="hr-HR" dirty="0" err="1" smtClean="0"/>
              <a:t>common</a:t>
            </a:r>
            <a:r>
              <a:rPr lang="hr-HR" dirty="0" smtClean="0"/>
              <a:t> </a:t>
            </a:r>
            <a:r>
              <a:rPr lang="hr-HR" dirty="0" err="1" smtClean="0"/>
              <a:t>law</a:t>
            </a:r>
            <a:r>
              <a:rPr lang="hr-HR" dirty="0" smtClean="0"/>
              <a:t> </a:t>
            </a:r>
            <a:r>
              <a:rPr lang="hr-HR" dirty="0" err="1" smtClean="0"/>
              <a:t>countries</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role </a:t>
            </a:r>
            <a:r>
              <a:rPr lang="hr-HR" dirty="0" err="1" smtClean="0"/>
              <a:t>of</a:t>
            </a:r>
            <a:r>
              <a:rPr lang="hr-HR" dirty="0" smtClean="0"/>
              <a:t> </a:t>
            </a:r>
            <a:r>
              <a:rPr lang="hr-HR" dirty="0" err="1" smtClean="0"/>
              <a:t>the</a:t>
            </a:r>
            <a:r>
              <a:rPr lang="hr-HR" dirty="0" smtClean="0"/>
              <a:t> </a:t>
            </a:r>
            <a:r>
              <a:rPr lang="hr-HR" dirty="0" err="1" smtClean="0"/>
              <a:t>jury</a:t>
            </a:r>
            <a:r>
              <a:rPr lang="hr-HR" dirty="0" smtClean="0"/>
              <a:t> </a:t>
            </a:r>
            <a:r>
              <a:rPr lang="hr-HR" dirty="0" err="1" smtClean="0"/>
              <a:t>in</a:t>
            </a:r>
            <a:r>
              <a:rPr lang="hr-HR" dirty="0" smtClean="0"/>
              <a:t> </a:t>
            </a:r>
            <a:r>
              <a:rPr lang="hr-HR" dirty="0" err="1" smtClean="0"/>
              <a:t>criminal</a:t>
            </a:r>
            <a:r>
              <a:rPr lang="hr-HR" dirty="0" smtClean="0"/>
              <a:t> </a:t>
            </a:r>
            <a:r>
              <a:rPr lang="hr-HR" dirty="0" err="1" smtClean="0"/>
              <a:t>trials</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role </a:t>
            </a:r>
            <a:r>
              <a:rPr lang="hr-HR" dirty="0" err="1" smtClean="0"/>
              <a:t>of</a:t>
            </a:r>
            <a:r>
              <a:rPr lang="hr-HR" dirty="0" smtClean="0"/>
              <a:t> </a:t>
            </a:r>
            <a:r>
              <a:rPr lang="hr-HR" dirty="0" err="1" smtClean="0"/>
              <a:t>the</a:t>
            </a:r>
            <a:r>
              <a:rPr lang="hr-HR" dirty="0" smtClean="0"/>
              <a:t> </a:t>
            </a:r>
            <a:r>
              <a:rPr lang="hr-HR" dirty="0" err="1" smtClean="0"/>
              <a:t>judge</a:t>
            </a:r>
            <a:r>
              <a:rPr lang="hr-HR" dirty="0" smtClean="0"/>
              <a:t> </a:t>
            </a:r>
            <a:r>
              <a:rPr lang="hr-HR" dirty="0" err="1" smtClean="0"/>
              <a:t>in</a:t>
            </a:r>
            <a:r>
              <a:rPr lang="hr-HR" dirty="0" smtClean="0"/>
              <a:t> </a:t>
            </a:r>
            <a:r>
              <a:rPr lang="hr-HR" dirty="0" err="1" smtClean="0"/>
              <a:t>criminal</a:t>
            </a:r>
            <a:r>
              <a:rPr lang="hr-HR" dirty="0" smtClean="0"/>
              <a:t> </a:t>
            </a:r>
            <a:r>
              <a:rPr lang="hr-HR" dirty="0" err="1" smtClean="0"/>
              <a:t>trials</a:t>
            </a:r>
            <a:r>
              <a:rPr lang="hr-HR" dirty="0" smtClean="0"/>
              <a:t>?</a:t>
            </a:r>
          </a:p>
          <a:p>
            <a:r>
              <a:rPr lang="hr-HR" dirty="0" err="1" smtClean="0"/>
              <a:t>What</a:t>
            </a:r>
            <a:r>
              <a:rPr lang="hr-HR" dirty="0" smtClean="0"/>
              <a:t> </a:t>
            </a:r>
            <a:r>
              <a:rPr lang="hr-HR" dirty="0" err="1" smtClean="0"/>
              <a:t>happens</a:t>
            </a:r>
            <a:r>
              <a:rPr lang="hr-HR" dirty="0" smtClean="0"/>
              <a:t> </a:t>
            </a:r>
            <a:r>
              <a:rPr lang="hr-HR" dirty="0" err="1" smtClean="0"/>
              <a:t>if</a:t>
            </a:r>
            <a:r>
              <a:rPr lang="hr-HR" dirty="0" smtClean="0"/>
              <a:t> </a:t>
            </a:r>
            <a:r>
              <a:rPr lang="hr-HR" dirty="0" err="1" smtClean="0"/>
              <a:t>the</a:t>
            </a:r>
            <a:r>
              <a:rPr lang="hr-HR" dirty="0" smtClean="0"/>
              <a:t> </a:t>
            </a:r>
            <a:r>
              <a:rPr lang="hr-HR" dirty="0" err="1" smtClean="0"/>
              <a:t>judge</a:t>
            </a:r>
            <a:r>
              <a:rPr lang="hr-HR" dirty="0" smtClean="0"/>
              <a:t> </a:t>
            </a:r>
            <a:r>
              <a:rPr lang="hr-HR" dirty="0" err="1" smtClean="0"/>
              <a:t>finds</a:t>
            </a:r>
            <a:r>
              <a:rPr lang="hr-HR" dirty="0" smtClean="0"/>
              <a:t> a civil </a:t>
            </a:r>
            <a:r>
              <a:rPr lang="hr-HR" dirty="0" err="1" smtClean="0"/>
              <a:t>case</a:t>
            </a:r>
            <a:r>
              <a:rPr lang="hr-HR" dirty="0" smtClean="0"/>
              <a:t> </a:t>
            </a:r>
            <a:r>
              <a:rPr lang="hr-HR" dirty="0" err="1" smtClean="0"/>
              <a:t>proven</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most </a:t>
            </a:r>
            <a:r>
              <a:rPr lang="hr-HR" dirty="0" err="1" smtClean="0"/>
              <a:t>common</a:t>
            </a:r>
            <a:r>
              <a:rPr lang="hr-HR" dirty="0" smtClean="0"/>
              <a:t> </a:t>
            </a:r>
            <a:r>
              <a:rPr lang="hr-HR" dirty="0" err="1" smtClean="0"/>
              <a:t>legal</a:t>
            </a:r>
            <a:r>
              <a:rPr lang="hr-HR" dirty="0" smtClean="0"/>
              <a:t> </a:t>
            </a:r>
            <a:r>
              <a:rPr lang="hr-HR" dirty="0" err="1" smtClean="0"/>
              <a:t>remedy</a:t>
            </a:r>
            <a:r>
              <a:rPr lang="hr-HR" dirty="0" smtClean="0"/>
              <a:t> </a:t>
            </a:r>
            <a:r>
              <a:rPr lang="hr-HR" dirty="0" err="1" smtClean="0"/>
              <a:t>in</a:t>
            </a:r>
            <a:r>
              <a:rPr lang="hr-HR" dirty="0" smtClean="0"/>
              <a:t> civil </a:t>
            </a:r>
            <a:r>
              <a:rPr lang="hr-HR" dirty="0" err="1" smtClean="0"/>
              <a:t>cases</a:t>
            </a:r>
            <a:r>
              <a:rPr lang="hr-HR" dirty="0"/>
              <a:t>?</a:t>
            </a:r>
            <a:endParaRPr lang="en-US" dirty="0"/>
          </a:p>
        </p:txBody>
      </p:sp>
    </p:spTree>
    <p:extLst>
      <p:ext uri="{BB962C8B-B14F-4D97-AF65-F5344CB8AC3E}">
        <p14:creationId xmlns:p14="http://schemas.microsoft.com/office/powerpoint/2010/main" val="36441982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constitutional</a:t>
            </a:r>
            <a:r>
              <a:rPr lang="hr-HR" dirty="0" smtClean="0"/>
              <a:t>, </a:t>
            </a:r>
            <a:r>
              <a:rPr lang="hr-HR" dirty="0" err="1" smtClean="0"/>
              <a:t>criminal</a:t>
            </a:r>
            <a:r>
              <a:rPr lang="hr-HR" dirty="0" smtClean="0"/>
              <a:t>, </a:t>
            </a:r>
            <a:r>
              <a:rPr lang="hr-HR" dirty="0" err="1" smtClean="0"/>
              <a:t>government</a:t>
            </a:r>
            <a:r>
              <a:rPr lang="hr-HR" dirty="0" smtClean="0"/>
              <a:t>, </a:t>
            </a:r>
            <a:r>
              <a:rPr lang="hr-HR" dirty="0" err="1" smtClean="0"/>
              <a:t>law</a:t>
            </a:r>
            <a:r>
              <a:rPr lang="hr-HR" dirty="0" smtClean="0"/>
              <a:t>, </a:t>
            </a:r>
            <a:r>
              <a:rPr lang="hr-HR" dirty="0" err="1" smtClean="0"/>
              <a:t>private</a:t>
            </a:r>
            <a:r>
              <a:rPr lang="hr-HR" dirty="0" smtClean="0"/>
              <a:t>, </a:t>
            </a:r>
            <a:r>
              <a:rPr lang="hr-HR" dirty="0" err="1" smtClean="0"/>
              <a:t>rules</a:t>
            </a:r>
            <a:r>
              <a:rPr lang="hr-HR" dirty="0" smtClean="0"/>
              <a:t>, </a:t>
            </a:r>
            <a:r>
              <a:rPr lang="hr-HR" dirty="0" err="1" smtClean="0"/>
              <a:t>society</a:t>
            </a:r>
            <a:r>
              <a:rPr lang="hr-HR" dirty="0" smtClean="0"/>
              <a:t>, </a:t>
            </a:r>
            <a:r>
              <a:rPr lang="hr-HR" dirty="0" err="1" smtClean="0"/>
              <a:t>tax</a:t>
            </a:r>
            <a:r>
              <a:rPr lang="hr-HR" dirty="0" smtClean="0"/>
              <a:t>, </a:t>
            </a:r>
            <a:endParaRPr lang="en-US" dirty="0"/>
          </a:p>
        </p:txBody>
      </p:sp>
      <p:sp>
        <p:nvSpPr>
          <p:cNvPr id="3" name="Content Placeholder 2"/>
          <p:cNvSpPr>
            <a:spLocks noGrp="1"/>
          </p:cNvSpPr>
          <p:nvPr>
            <p:ph idx="1"/>
          </p:nvPr>
        </p:nvSpPr>
        <p:spPr/>
        <p:txBody>
          <a:bodyPr>
            <a:normAutofit/>
          </a:bodyPr>
          <a:lstStyle/>
          <a:p>
            <a:r>
              <a:rPr lang="en-US" dirty="0"/>
              <a:t>Public law is that part </a:t>
            </a:r>
            <a:r>
              <a:rPr lang="en-US" dirty="0" smtClean="0"/>
              <a:t>of</a:t>
            </a:r>
            <a:r>
              <a:rPr lang="hr-HR" dirty="0" smtClean="0"/>
              <a:t> </a:t>
            </a:r>
            <a:r>
              <a:rPr lang="hr-HR" dirty="0" err="1" smtClean="0"/>
              <a:t>law</a:t>
            </a:r>
            <a:r>
              <a:rPr lang="en-US" dirty="0" smtClean="0"/>
              <a:t> which </a:t>
            </a:r>
            <a:r>
              <a:rPr lang="en-US" dirty="0"/>
              <a:t>governs relationships between individuals and the </a:t>
            </a:r>
            <a:r>
              <a:rPr lang="hr-HR" dirty="0" smtClean="0"/>
              <a:t>_____________</a:t>
            </a:r>
            <a:r>
              <a:rPr lang="en-US" dirty="0" smtClean="0"/>
              <a:t>, </a:t>
            </a:r>
            <a:r>
              <a:rPr lang="en-US" dirty="0"/>
              <a:t>and those relationships between individuals which are of direct concern </a:t>
            </a:r>
            <a:r>
              <a:rPr lang="en-US" dirty="0" smtClean="0"/>
              <a:t>to</a:t>
            </a:r>
            <a:r>
              <a:rPr lang="hr-HR" dirty="0" smtClean="0"/>
              <a:t> ____________.</a:t>
            </a:r>
            <a:r>
              <a:rPr lang="en-US" dirty="0" smtClean="0"/>
              <a:t> Public </a:t>
            </a:r>
            <a:r>
              <a:rPr lang="en-US" dirty="0"/>
              <a:t>law comprises </a:t>
            </a:r>
            <a:r>
              <a:rPr lang="hr-HR" dirty="0" smtClean="0"/>
              <a:t>____________ </a:t>
            </a:r>
            <a:r>
              <a:rPr lang="hr-HR" dirty="0" err="1" smtClean="0"/>
              <a:t>law</a:t>
            </a:r>
            <a:r>
              <a:rPr lang="en-US" dirty="0" smtClean="0"/>
              <a:t>,</a:t>
            </a:r>
            <a:r>
              <a:rPr lang="hr-HR" dirty="0" smtClean="0"/>
              <a:t> </a:t>
            </a:r>
            <a:r>
              <a:rPr lang="hr-HR" dirty="0" err="1" smtClean="0"/>
              <a:t>administrative</a:t>
            </a:r>
            <a:r>
              <a:rPr lang="hr-HR" dirty="0" smtClean="0"/>
              <a:t> </a:t>
            </a:r>
            <a:r>
              <a:rPr lang="hr-HR" dirty="0" err="1" smtClean="0"/>
              <a:t>law</a:t>
            </a:r>
            <a:r>
              <a:rPr lang="hr-HR" dirty="0" smtClean="0"/>
              <a:t>, </a:t>
            </a:r>
            <a:r>
              <a:rPr lang="en-US" dirty="0" smtClean="0"/>
              <a:t> </a:t>
            </a:r>
            <a:r>
              <a:rPr lang="hr-HR" dirty="0" smtClean="0"/>
              <a:t>____________</a:t>
            </a:r>
            <a:r>
              <a:rPr lang="hr-HR" dirty="0" err="1" smtClean="0"/>
              <a:t>law</a:t>
            </a:r>
            <a:r>
              <a:rPr lang="en-US" dirty="0" smtClean="0"/>
              <a:t> and</a:t>
            </a:r>
            <a:r>
              <a:rPr lang="hr-HR" dirty="0" smtClean="0"/>
              <a:t> ___________</a:t>
            </a:r>
            <a:r>
              <a:rPr lang="hr-HR" dirty="0" err="1" smtClean="0"/>
              <a:t>law</a:t>
            </a:r>
            <a:r>
              <a:rPr lang="hr-HR" dirty="0" smtClean="0"/>
              <a:t>.</a:t>
            </a:r>
            <a:r>
              <a:rPr lang="en-US" dirty="0" smtClean="0"/>
              <a:t> as </a:t>
            </a:r>
            <a:r>
              <a:rPr lang="en-US" dirty="0"/>
              <a:t>well as </a:t>
            </a:r>
            <a:r>
              <a:rPr lang="en-US" dirty="0" smtClean="0"/>
              <a:t>all</a:t>
            </a:r>
            <a:r>
              <a:rPr lang="hr-HR" dirty="0" smtClean="0"/>
              <a:t> </a:t>
            </a:r>
            <a:r>
              <a:rPr lang="hr-HR" dirty="0" err="1" smtClean="0"/>
              <a:t>procedural</a:t>
            </a:r>
            <a:r>
              <a:rPr lang="hr-HR" dirty="0" smtClean="0"/>
              <a:t> ________</a:t>
            </a:r>
            <a:r>
              <a:rPr lang="hr-HR" dirty="0"/>
              <a:t>.</a:t>
            </a:r>
            <a:r>
              <a:rPr lang="en-US" dirty="0" smtClean="0"/>
              <a:t>In </a:t>
            </a:r>
            <a:r>
              <a:rPr lang="en-US" dirty="0"/>
              <a:t>public law</a:t>
            </a:r>
            <a:r>
              <a:rPr lang="en-US" dirty="0" smtClean="0"/>
              <a:t>,</a:t>
            </a:r>
            <a:r>
              <a:rPr lang="hr-HR" dirty="0" smtClean="0"/>
              <a:t> </a:t>
            </a:r>
            <a:r>
              <a:rPr lang="hr-HR" dirty="0" err="1" smtClean="0"/>
              <a:t>mandatory</a:t>
            </a:r>
            <a:r>
              <a:rPr lang="hr-HR" dirty="0" smtClean="0"/>
              <a:t> _______________</a:t>
            </a:r>
            <a:r>
              <a:rPr lang="en-US" dirty="0" smtClean="0"/>
              <a:t> </a:t>
            </a:r>
            <a:r>
              <a:rPr lang="en-US" dirty="0"/>
              <a:t>prevail. Laws concerning relationships between individuals belong </a:t>
            </a:r>
            <a:r>
              <a:rPr lang="en-US" dirty="0" smtClean="0"/>
              <a:t>to</a:t>
            </a:r>
            <a:r>
              <a:rPr lang="hr-HR" dirty="0" smtClean="0"/>
              <a:t> ______________</a:t>
            </a:r>
            <a:r>
              <a:rPr lang="hr-HR" dirty="0" err="1" smtClean="0"/>
              <a:t>law</a:t>
            </a:r>
            <a:r>
              <a:rPr lang="hr-HR" dirty="0" smtClean="0"/>
              <a:t>. </a:t>
            </a:r>
          </a:p>
          <a:p>
            <a:endParaRPr lang="en-US" dirty="0"/>
          </a:p>
        </p:txBody>
      </p:sp>
    </p:spTree>
    <p:extLst>
      <p:ext uri="{BB962C8B-B14F-4D97-AF65-F5344CB8AC3E}">
        <p14:creationId xmlns:p14="http://schemas.microsoft.com/office/powerpoint/2010/main" val="3822239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administrative</a:t>
            </a:r>
            <a:r>
              <a:rPr lang="hr-HR" dirty="0" smtClean="0"/>
              <a:t>, </a:t>
            </a:r>
            <a:r>
              <a:rPr lang="hr-HR" dirty="0" err="1" smtClean="0"/>
              <a:t>governs</a:t>
            </a:r>
            <a:r>
              <a:rPr lang="hr-HR" dirty="0" smtClean="0"/>
              <a:t>, </a:t>
            </a:r>
            <a:r>
              <a:rPr lang="hr-HR" dirty="0" err="1" smtClean="0"/>
              <a:t>judicial</a:t>
            </a:r>
            <a:r>
              <a:rPr lang="hr-HR" dirty="0" smtClean="0"/>
              <a:t>, </a:t>
            </a:r>
            <a:r>
              <a:rPr lang="en-US" dirty="0" smtClean="0"/>
              <a:t>local</a:t>
            </a:r>
            <a:r>
              <a:rPr lang="hr-HR" dirty="0" smtClean="0"/>
              <a:t>, </a:t>
            </a:r>
            <a:r>
              <a:rPr lang="en-US" dirty="0" smtClean="0"/>
              <a:t>obey</a:t>
            </a:r>
            <a:r>
              <a:rPr lang="hr-HR" dirty="0" smtClean="0"/>
              <a:t>, </a:t>
            </a:r>
            <a:r>
              <a:rPr lang="en-US" dirty="0" smtClean="0"/>
              <a:t>rights</a:t>
            </a:r>
            <a:r>
              <a:rPr lang="hr-HR" dirty="0" smtClean="0"/>
              <a:t>,</a:t>
            </a:r>
            <a:r>
              <a:rPr lang="en-US" dirty="0" smtClean="0"/>
              <a:t> </a:t>
            </a:r>
            <a:r>
              <a:rPr lang="hr-HR" dirty="0" err="1" smtClean="0"/>
              <a:t>rule</a:t>
            </a:r>
            <a:r>
              <a:rPr lang="hr-HR" dirty="0" smtClean="0"/>
              <a:t>, </a:t>
            </a:r>
            <a:r>
              <a:rPr lang="en-US" dirty="0" smtClean="0"/>
              <a:t>unequal </a:t>
            </a:r>
            <a:endParaRPr lang="en-US" dirty="0"/>
          </a:p>
        </p:txBody>
      </p:sp>
      <p:sp>
        <p:nvSpPr>
          <p:cNvPr id="3" name="Content Placeholder 2"/>
          <p:cNvSpPr>
            <a:spLocks noGrp="1"/>
          </p:cNvSpPr>
          <p:nvPr>
            <p:ph idx="1"/>
          </p:nvPr>
        </p:nvSpPr>
        <p:spPr/>
        <p:txBody>
          <a:bodyPr/>
          <a:lstStyle/>
          <a:p>
            <a:r>
              <a:rPr lang="en-US" dirty="0"/>
              <a:t>The relationships public law </a:t>
            </a:r>
            <a:r>
              <a:rPr lang="hr-HR" dirty="0" smtClean="0"/>
              <a:t>_________</a:t>
            </a:r>
            <a:r>
              <a:rPr lang="en-US" dirty="0" smtClean="0"/>
              <a:t> </a:t>
            </a:r>
            <a:r>
              <a:rPr lang="en-US" dirty="0"/>
              <a:t>are asymmetric </a:t>
            </a:r>
            <a:r>
              <a:rPr lang="en-US" dirty="0" smtClean="0"/>
              <a:t>and</a:t>
            </a:r>
            <a:r>
              <a:rPr lang="hr-HR" dirty="0" smtClean="0"/>
              <a:t>_________ -</a:t>
            </a:r>
            <a:r>
              <a:rPr lang="en-US" dirty="0" smtClean="0"/>
              <a:t> </a:t>
            </a:r>
            <a:r>
              <a:rPr lang="en-US" dirty="0"/>
              <a:t>government bodies (central </a:t>
            </a:r>
            <a:r>
              <a:rPr lang="en-US" dirty="0" smtClean="0"/>
              <a:t>or</a:t>
            </a:r>
            <a:r>
              <a:rPr lang="hr-HR" dirty="0" smtClean="0"/>
              <a:t> __________</a:t>
            </a:r>
            <a:r>
              <a:rPr lang="en-US" dirty="0" smtClean="0"/>
              <a:t>) </a:t>
            </a:r>
            <a:r>
              <a:rPr lang="en-US" dirty="0"/>
              <a:t>can make decisions about the </a:t>
            </a:r>
            <a:r>
              <a:rPr lang="hr-HR" dirty="0" smtClean="0"/>
              <a:t>___________</a:t>
            </a:r>
            <a:r>
              <a:rPr lang="en-US" dirty="0" smtClean="0"/>
              <a:t>of </a:t>
            </a:r>
            <a:r>
              <a:rPr lang="en-US" dirty="0"/>
              <a:t>individuals. However, as a consequence of </a:t>
            </a:r>
            <a:r>
              <a:rPr lang="en-US" dirty="0" smtClean="0"/>
              <a:t>the</a:t>
            </a:r>
            <a:r>
              <a:rPr lang="hr-HR" dirty="0" smtClean="0"/>
              <a:t> _________</a:t>
            </a:r>
            <a:r>
              <a:rPr lang="hr-HR" dirty="0" err="1" smtClean="0"/>
              <a:t>of</a:t>
            </a:r>
            <a:r>
              <a:rPr lang="hr-HR" dirty="0" smtClean="0"/>
              <a:t> </a:t>
            </a:r>
            <a:r>
              <a:rPr lang="hr-HR" dirty="0" err="1" smtClean="0"/>
              <a:t>law</a:t>
            </a:r>
            <a:r>
              <a:rPr lang="en-US" dirty="0" smtClean="0"/>
              <a:t> doctrine</a:t>
            </a:r>
            <a:r>
              <a:rPr lang="en-US" dirty="0"/>
              <a:t>, authorities may only act within the law (</a:t>
            </a:r>
            <a:r>
              <a:rPr lang="en-US" i="1" dirty="0" err="1"/>
              <a:t>secundum</a:t>
            </a:r>
            <a:r>
              <a:rPr lang="en-US" i="1" dirty="0"/>
              <a:t> et intra </a:t>
            </a:r>
            <a:r>
              <a:rPr lang="en-US" i="1" dirty="0" err="1"/>
              <a:t>legem</a:t>
            </a:r>
            <a:r>
              <a:rPr lang="en-US" dirty="0"/>
              <a:t>). The government </a:t>
            </a:r>
            <a:r>
              <a:rPr lang="en-US" dirty="0" smtClean="0"/>
              <a:t>must</a:t>
            </a:r>
            <a:r>
              <a:rPr lang="hr-HR" dirty="0" smtClean="0"/>
              <a:t>_________</a:t>
            </a:r>
            <a:r>
              <a:rPr lang="en-US" dirty="0" smtClean="0"/>
              <a:t> the </a:t>
            </a:r>
            <a:r>
              <a:rPr lang="en-US" dirty="0"/>
              <a:t>law. For example, a citizen unhappy with a decision of an </a:t>
            </a:r>
            <a:r>
              <a:rPr lang="hr-HR" dirty="0" smtClean="0"/>
              <a:t>___________</a:t>
            </a:r>
            <a:r>
              <a:rPr lang="en-US" dirty="0" smtClean="0"/>
              <a:t> </a:t>
            </a:r>
            <a:r>
              <a:rPr lang="en-US" dirty="0"/>
              <a:t>authority can ask a court </a:t>
            </a:r>
            <a:r>
              <a:rPr lang="en-US" dirty="0" smtClean="0"/>
              <a:t>for</a:t>
            </a:r>
            <a:r>
              <a:rPr lang="hr-HR" dirty="0" smtClean="0"/>
              <a:t> ____________</a:t>
            </a:r>
            <a:r>
              <a:rPr lang="en-US" dirty="0" smtClean="0"/>
              <a:t> </a:t>
            </a:r>
            <a:r>
              <a:rPr lang="hr-HR" dirty="0" err="1" smtClean="0"/>
              <a:t>review</a:t>
            </a:r>
            <a:r>
              <a:rPr lang="en-US" dirty="0" smtClean="0"/>
              <a:t>. </a:t>
            </a:r>
            <a:endParaRPr lang="en-US" dirty="0"/>
          </a:p>
          <a:p>
            <a:endParaRPr lang="en-US" dirty="0"/>
          </a:p>
        </p:txBody>
      </p:sp>
    </p:spTree>
    <p:extLst>
      <p:ext uri="{BB962C8B-B14F-4D97-AF65-F5344CB8AC3E}">
        <p14:creationId xmlns:p14="http://schemas.microsoft.com/office/powerpoint/2010/main" val="39823065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Law</a:t>
            </a:r>
            <a:r>
              <a:rPr lang="hr-HR" dirty="0" smtClean="0"/>
              <a:t> </a:t>
            </a:r>
            <a:r>
              <a:rPr lang="hr-HR" dirty="0" err="1" smtClean="0"/>
              <a:t>which</a:t>
            </a:r>
            <a:r>
              <a:rPr lang="hr-HR" dirty="0" smtClean="0"/>
              <a:t> </a:t>
            </a:r>
            <a:r>
              <a:rPr lang="hr-HR" dirty="0" err="1" smtClean="0"/>
              <a:t>determines</a:t>
            </a:r>
            <a:r>
              <a:rPr lang="hr-HR" dirty="0" smtClean="0"/>
              <a:t> </a:t>
            </a:r>
            <a:r>
              <a:rPr lang="hr-HR" dirty="0" err="1" smtClean="0"/>
              <a:t>which</a:t>
            </a:r>
            <a:r>
              <a:rPr lang="hr-HR" dirty="0" smtClean="0"/>
              <a:t> </a:t>
            </a:r>
            <a:r>
              <a:rPr lang="hr-HR" dirty="0" err="1" smtClean="0"/>
              <a:t>national</a:t>
            </a:r>
            <a:r>
              <a:rPr lang="hr-HR" dirty="0" smtClean="0"/>
              <a:t> </a:t>
            </a:r>
            <a:r>
              <a:rPr lang="hr-HR" dirty="0" err="1" smtClean="0"/>
              <a:t>law</a:t>
            </a:r>
            <a:r>
              <a:rPr lang="hr-HR" dirty="0" smtClean="0"/>
              <a:t> </a:t>
            </a:r>
            <a:r>
              <a:rPr lang="hr-HR" dirty="0" err="1" smtClean="0"/>
              <a:t>governs</a:t>
            </a:r>
            <a:r>
              <a:rPr lang="hr-HR" dirty="0" smtClean="0"/>
              <a:t> a </a:t>
            </a:r>
            <a:r>
              <a:rPr lang="hr-HR" dirty="0" err="1" smtClean="0"/>
              <a:t>case</a:t>
            </a:r>
            <a:r>
              <a:rPr lang="hr-HR" dirty="0" smtClean="0"/>
              <a:t> </a:t>
            </a:r>
            <a:r>
              <a:rPr lang="hr-HR" dirty="0" err="1" smtClean="0"/>
              <a:t>in</a:t>
            </a:r>
            <a:r>
              <a:rPr lang="hr-HR" dirty="0" smtClean="0"/>
              <a:t> </a:t>
            </a:r>
            <a:r>
              <a:rPr lang="hr-HR" dirty="0" err="1" smtClean="0"/>
              <a:t>which</a:t>
            </a:r>
            <a:r>
              <a:rPr lang="hr-HR" dirty="0" smtClean="0"/>
              <a:t> </a:t>
            </a:r>
            <a:r>
              <a:rPr lang="hr-HR" dirty="0" err="1" smtClean="0"/>
              <a:t>there</a:t>
            </a:r>
            <a:r>
              <a:rPr lang="hr-HR" dirty="0" smtClean="0"/>
              <a:t> </a:t>
            </a:r>
            <a:r>
              <a:rPr lang="hr-HR" dirty="0" err="1" smtClean="0"/>
              <a:t>is</a:t>
            </a:r>
            <a:r>
              <a:rPr lang="hr-HR" dirty="0" smtClean="0"/>
              <a:t> a </a:t>
            </a:r>
            <a:r>
              <a:rPr lang="hr-HR" dirty="0" err="1" smtClean="0"/>
              <a:t>foreign</a:t>
            </a:r>
            <a:r>
              <a:rPr lang="hr-HR" dirty="0" smtClean="0"/>
              <a:t> element</a:t>
            </a:r>
          </a:p>
          <a:p>
            <a:r>
              <a:rPr lang="hr-HR" dirty="0" err="1" smtClean="0"/>
              <a:t>Private</a:t>
            </a:r>
            <a:r>
              <a:rPr lang="hr-HR" dirty="0" smtClean="0"/>
              <a:t> </a:t>
            </a:r>
            <a:r>
              <a:rPr lang="hr-HR" dirty="0" err="1" smtClean="0"/>
              <a:t>international</a:t>
            </a:r>
            <a:r>
              <a:rPr lang="hr-HR" dirty="0" smtClean="0"/>
              <a:t> </a:t>
            </a:r>
            <a:r>
              <a:rPr lang="hr-HR" dirty="0" err="1" smtClean="0"/>
              <a:t>law</a:t>
            </a:r>
            <a:r>
              <a:rPr lang="hr-HR" dirty="0" smtClean="0"/>
              <a:t>/</a:t>
            </a:r>
            <a:r>
              <a:rPr lang="hr-HR" dirty="0" err="1" smtClean="0"/>
              <a:t>Conflict</a:t>
            </a:r>
            <a:r>
              <a:rPr lang="hr-HR" dirty="0" smtClean="0"/>
              <a:t> </a:t>
            </a:r>
            <a:r>
              <a:rPr lang="hr-HR" dirty="0" err="1" smtClean="0"/>
              <a:t>of</a:t>
            </a:r>
            <a:r>
              <a:rPr lang="hr-HR" dirty="0" smtClean="0"/>
              <a:t> </a:t>
            </a:r>
            <a:r>
              <a:rPr lang="hr-HR" dirty="0" err="1" smtClean="0"/>
              <a:t>laws</a:t>
            </a:r>
            <a:endParaRPr lang="hr-HR" dirty="0" smtClean="0"/>
          </a:p>
          <a:p>
            <a:r>
              <a:rPr lang="hr-HR" dirty="0" err="1" smtClean="0"/>
              <a:t>Law</a:t>
            </a:r>
            <a:r>
              <a:rPr lang="hr-HR" dirty="0" smtClean="0"/>
              <a:t> </a:t>
            </a:r>
            <a:r>
              <a:rPr lang="hr-HR" dirty="0" err="1" smtClean="0"/>
              <a:t>which</a:t>
            </a:r>
            <a:r>
              <a:rPr lang="hr-HR" dirty="0" smtClean="0"/>
              <a:t> </a:t>
            </a:r>
            <a:r>
              <a:rPr lang="hr-HR" dirty="0" err="1" smtClean="0"/>
              <a:t>governs</a:t>
            </a:r>
            <a:r>
              <a:rPr lang="hr-HR" dirty="0" smtClean="0"/>
              <a:t> </a:t>
            </a:r>
            <a:r>
              <a:rPr lang="hr-HR" dirty="0" err="1" smtClean="0"/>
              <a:t>relationships</a:t>
            </a:r>
            <a:r>
              <a:rPr lang="hr-HR" dirty="0" smtClean="0"/>
              <a:t> </a:t>
            </a:r>
            <a:r>
              <a:rPr lang="hr-HR" dirty="0" err="1" smtClean="0"/>
              <a:t>between</a:t>
            </a:r>
            <a:r>
              <a:rPr lang="hr-HR" dirty="0" smtClean="0"/>
              <a:t> </a:t>
            </a:r>
            <a:r>
              <a:rPr lang="hr-HR" dirty="0" err="1" smtClean="0"/>
              <a:t>states</a:t>
            </a:r>
            <a:r>
              <a:rPr lang="hr-HR" dirty="0" smtClean="0"/>
              <a:t> </a:t>
            </a:r>
            <a:r>
              <a:rPr lang="hr-HR" dirty="0" err="1" smtClean="0"/>
              <a:t>and</a:t>
            </a:r>
            <a:r>
              <a:rPr lang="hr-HR" dirty="0" smtClean="0"/>
              <a:t> </a:t>
            </a:r>
            <a:r>
              <a:rPr lang="hr-HR" dirty="0" err="1" smtClean="0"/>
              <a:t>other</a:t>
            </a:r>
            <a:r>
              <a:rPr lang="hr-HR" dirty="0" smtClean="0"/>
              <a:t> </a:t>
            </a:r>
            <a:r>
              <a:rPr lang="hr-HR" dirty="0" err="1" smtClean="0"/>
              <a:t>entities</a:t>
            </a:r>
            <a:r>
              <a:rPr lang="hr-HR" dirty="0" smtClean="0"/>
              <a:t> </a:t>
            </a:r>
            <a:r>
              <a:rPr lang="hr-HR" dirty="0" err="1" smtClean="0"/>
              <a:t>operating</a:t>
            </a:r>
            <a:r>
              <a:rPr lang="hr-HR" dirty="0" smtClean="0"/>
              <a:t> on </a:t>
            </a:r>
            <a:r>
              <a:rPr lang="hr-HR" dirty="0" err="1" smtClean="0"/>
              <a:t>the</a:t>
            </a:r>
            <a:r>
              <a:rPr lang="hr-HR" dirty="0" smtClean="0"/>
              <a:t> </a:t>
            </a:r>
            <a:r>
              <a:rPr lang="hr-HR" dirty="0" err="1" smtClean="0"/>
              <a:t>international</a:t>
            </a:r>
            <a:r>
              <a:rPr lang="hr-HR" dirty="0" smtClean="0"/>
              <a:t> plane</a:t>
            </a:r>
          </a:p>
          <a:p>
            <a:r>
              <a:rPr lang="hr-HR" dirty="0" err="1" smtClean="0"/>
              <a:t>Public</a:t>
            </a:r>
            <a:r>
              <a:rPr lang="hr-HR" dirty="0" smtClean="0"/>
              <a:t> </a:t>
            </a:r>
            <a:r>
              <a:rPr lang="hr-HR" dirty="0" err="1" smtClean="0"/>
              <a:t>international</a:t>
            </a:r>
            <a:r>
              <a:rPr lang="hr-HR" dirty="0" smtClean="0"/>
              <a:t> </a:t>
            </a:r>
            <a:r>
              <a:rPr lang="hr-HR" dirty="0" err="1" smtClean="0"/>
              <a:t>law</a:t>
            </a:r>
            <a:endParaRPr lang="en-US" dirty="0"/>
          </a:p>
        </p:txBody>
      </p:sp>
    </p:spTree>
    <p:extLst>
      <p:ext uri="{BB962C8B-B14F-4D97-AF65-F5344CB8AC3E}">
        <p14:creationId xmlns:p14="http://schemas.microsoft.com/office/powerpoint/2010/main" val="274479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rules</a:t>
            </a:r>
            <a:r>
              <a:rPr lang="hr-HR" dirty="0" smtClean="0"/>
              <a:t> </a:t>
            </a:r>
            <a:r>
              <a:rPr lang="hr-HR" dirty="0" err="1" smtClean="0"/>
              <a:t>which</a:t>
            </a:r>
            <a:r>
              <a:rPr lang="hr-HR" dirty="0" smtClean="0"/>
              <a:t> </a:t>
            </a:r>
            <a:r>
              <a:rPr lang="hr-HR" dirty="0" err="1" smtClean="0"/>
              <a:t>regulate</a:t>
            </a:r>
            <a:r>
              <a:rPr lang="hr-HR" dirty="0" smtClean="0"/>
              <a:t> </a:t>
            </a:r>
            <a:r>
              <a:rPr lang="hr-HR" dirty="0" err="1" smtClean="0"/>
              <a:t>the</a:t>
            </a:r>
            <a:r>
              <a:rPr lang="hr-HR" dirty="0" smtClean="0"/>
              <a:t> </a:t>
            </a:r>
            <a:r>
              <a:rPr lang="hr-HR" dirty="0" err="1" smtClean="0"/>
              <a:t>structure</a:t>
            </a:r>
            <a:r>
              <a:rPr lang="hr-HR" dirty="0" smtClean="0"/>
              <a:t> </a:t>
            </a:r>
            <a:r>
              <a:rPr lang="hr-HR" dirty="0" err="1" smtClean="0"/>
              <a:t>of</a:t>
            </a:r>
            <a:r>
              <a:rPr lang="hr-HR" dirty="0" smtClean="0"/>
              <a:t> </a:t>
            </a:r>
            <a:r>
              <a:rPr lang="hr-HR" dirty="0" err="1" smtClean="0"/>
              <a:t>the</a:t>
            </a:r>
            <a:r>
              <a:rPr lang="hr-HR" dirty="0" smtClean="0"/>
              <a:t> </a:t>
            </a:r>
            <a:r>
              <a:rPr lang="hr-HR" dirty="0" err="1" smtClean="0"/>
              <a:t>main</a:t>
            </a:r>
            <a:r>
              <a:rPr lang="hr-HR" dirty="0" smtClean="0"/>
              <a:t> </a:t>
            </a:r>
            <a:r>
              <a:rPr lang="hr-HR" dirty="0" err="1" smtClean="0"/>
              <a:t>branches</a:t>
            </a:r>
            <a:r>
              <a:rPr lang="hr-HR" dirty="0" smtClean="0"/>
              <a:t> </a:t>
            </a:r>
            <a:r>
              <a:rPr lang="hr-HR" dirty="0" err="1" smtClean="0"/>
              <a:t>of</a:t>
            </a:r>
            <a:r>
              <a:rPr lang="hr-HR" dirty="0" smtClean="0"/>
              <a:t> </a:t>
            </a:r>
            <a:r>
              <a:rPr lang="hr-HR" dirty="0" err="1" smtClean="0"/>
              <a:t>government</a:t>
            </a:r>
            <a:r>
              <a:rPr lang="hr-HR" dirty="0" smtClean="0"/>
              <a:t> </a:t>
            </a:r>
            <a:r>
              <a:rPr lang="hr-HR" dirty="0" err="1" smtClean="0"/>
              <a:t>and</a:t>
            </a:r>
            <a:r>
              <a:rPr lang="hr-HR" dirty="0" smtClean="0"/>
              <a:t> </a:t>
            </a:r>
            <a:r>
              <a:rPr lang="hr-HR" dirty="0" err="1" smtClean="0"/>
              <a:t>the</a:t>
            </a:r>
            <a:r>
              <a:rPr lang="hr-HR" dirty="0" smtClean="0"/>
              <a:t> </a:t>
            </a:r>
            <a:r>
              <a:rPr lang="hr-HR" dirty="0" err="1" smtClean="0"/>
              <a:t>rights</a:t>
            </a:r>
            <a:r>
              <a:rPr lang="hr-HR" dirty="0" smtClean="0"/>
              <a:t> </a:t>
            </a:r>
            <a:r>
              <a:rPr lang="hr-HR" dirty="0" err="1" smtClean="0"/>
              <a:t>of</a:t>
            </a:r>
            <a:r>
              <a:rPr lang="hr-HR" dirty="0" smtClean="0"/>
              <a:t> </a:t>
            </a:r>
            <a:r>
              <a:rPr lang="hr-HR" dirty="0" err="1" smtClean="0"/>
              <a:t>citizens</a:t>
            </a:r>
            <a:endParaRPr lang="hr-HR" dirty="0" smtClean="0"/>
          </a:p>
          <a:p>
            <a:r>
              <a:rPr lang="hr-HR" dirty="0" err="1" smtClean="0"/>
              <a:t>Constitutional</a:t>
            </a:r>
            <a:r>
              <a:rPr lang="hr-HR" dirty="0" smtClean="0"/>
              <a:t> </a:t>
            </a:r>
            <a:r>
              <a:rPr lang="hr-HR" dirty="0" err="1" smtClean="0"/>
              <a:t>law</a:t>
            </a:r>
            <a:endParaRPr lang="hr-HR" dirty="0" smtClean="0"/>
          </a:p>
          <a:p>
            <a:r>
              <a:rPr lang="hr-HR" dirty="0" err="1" smtClean="0"/>
              <a:t>The</a:t>
            </a:r>
            <a:r>
              <a:rPr lang="hr-HR" dirty="0" smtClean="0"/>
              <a:t> </a:t>
            </a:r>
            <a:r>
              <a:rPr lang="hr-HR" dirty="0" err="1" smtClean="0"/>
              <a:t>law</a:t>
            </a:r>
            <a:r>
              <a:rPr lang="hr-HR" dirty="0" smtClean="0"/>
              <a:t> </a:t>
            </a:r>
            <a:r>
              <a:rPr lang="hr-HR" dirty="0" err="1" smtClean="0"/>
              <a:t>that</a:t>
            </a:r>
            <a:r>
              <a:rPr lang="hr-HR" dirty="0" smtClean="0"/>
              <a:t> </a:t>
            </a:r>
            <a:r>
              <a:rPr lang="hr-HR" dirty="0" err="1" smtClean="0"/>
              <a:t>governs</a:t>
            </a:r>
            <a:r>
              <a:rPr lang="hr-HR" dirty="0" smtClean="0"/>
              <a:t> </a:t>
            </a:r>
            <a:r>
              <a:rPr lang="hr-HR" dirty="0" err="1" smtClean="0"/>
              <a:t>the</a:t>
            </a:r>
            <a:r>
              <a:rPr lang="hr-HR" dirty="0" smtClean="0"/>
              <a:t> </a:t>
            </a:r>
            <a:r>
              <a:rPr lang="hr-HR" dirty="0" err="1" smtClean="0"/>
              <a:t>exercise</a:t>
            </a:r>
            <a:r>
              <a:rPr lang="hr-HR" dirty="0" smtClean="0"/>
              <a:t> </a:t>
            </a:r>
            <a:r>
              <a:rPr lang="hr-HR" dirty="0" err="1" smtClean="0"/>
              <a:t>of</a:t>
            </a:r>
            <a:r>
              <a:rPr lang="hr-HR" dirty="0" smtClean="0"/>
              <a:t> </a:t>
            </a:r>
            <a:r>
              <a:rPr lang="hr-HR" dirty="0" err="1" smtClean="0"/>
              <a:t>powers</a:t>
            </a:r>
            <a:r>
              <a:rPr lang="hr-HR" dirty="0" smtClean="0"/>
              <a:t> </a:t>
            </a:r>
            <a:r>
              <a:rPr lang="hr-HR" dirty="0" err="1" smtClean="0"/>
              <a:t>and</a:t>
            </a:r>
            <a:r>
              <a:rPr lang="hr-HR" dirty="0" smtClean="0"/>
              <a:t> </a:t>
            </a:r>
            <a:r>
              <a:rPr lang="hr-HR" dirty="0" err="1" smtClean="0"/>
              <a:t>duties</a:t>
            </a:r>
            <a:r>
              <a:rPr lang="hr-HR" dirty="0" smtClean="0"/>
              <a:t> </a:t>
            </a:r>
            <a:r>
              <a:rPr lang="hr-HR" dirty="0" err="1" smtClean="0"/>
              <a:t>by</a:t>
            </a:r>
            <a:r>
              <a:rPr lang="hr-HR" dirty="0" smtClean="0"/>
              <a:t> </a:t>
            </a:r>
            <a:r>
              <a:rPr lang="hr-HR" dirty="0" err="1" smtClean="0"/>
              <a:t>public</a:t>
            </a:r>
            <a:r>
              <a:rPr lang="hr-HR" dirty="0" smtClean="0"/>
              <a:t> </a:t>
            </a:r>
            <a:r>
              <a:rPr lang="hr-HR" dirty="0" err="1" smtClean="0"/>
              <a:t>authorities</a:t>
            </a:r>
            <a:endParaRPr lang="hr-HR" dirty="0" smtClean="0"/>
          </a:p>
          <a:p>
            <a:r>
              <a:rPr lang="hr-HR" dirty="0" err="1" smtClean="0"/>
              <a:t>Administrative</a:t>
            </a:r>
            <a:r>
              <a:rPr lang="hr-HR" dirty="0" smtClean="0"/>
              <a:t> </a:t>
            </a:r>
            <a:r>
              <a:rPr lang="hr-HR" dirty="0" err="1" smtClean="0"/>
              <a:t>law</a:t>
            </a:r>
            <a:endParaRPr lang="hr-HR" dirty="0" smtClean="0"/>
          </a:p>
          <a:p>
            <a:r>
              <a:rPr lang="hr-HR" dirty="0" err="1" smtClean="0"/>
              <a:t>The</a:t>
            </a:r>
            <a:r>
              <a:rPr lang="hr-HR" dirty="0" smtClean="0"/>
              <a:t> </a:t>
            </a:r>
            <a:r>
              <a:rPr lang="hr-HR" dirty="0" err="1" smtClean="0"/>
              <a:t>law</a:t>
            </a:r>
            <a:r>
              <a:rPr lang="hr-HR" dirty="0" smtClean="0"/>
              <a:t> </a:t>
            </a:r>
            <a:r>
              <a:rPr lang="hr-HR" dirty="0" err="1" smtClean="0"/>
              <a:t>tjhat</a:t>
            </a:r>
            <a:r>
              <a:rPr lang="hr-HR" dirty="0" smtClean="0"/>
              <a:t> </a:t>
            </a:r>
            <a:r>
              <a:rPr lang="hr-HR" dirty="0" err="1" smtClean="0"/>
              <a:t>sets</a:t>
            </a:r>
            <a:r>
              <a:rPr lang="hr-HR" dirty="0" smtClean="0"/>
              <a:t> </a:t>
            </a:r>
            <a:r>
              <a:rPr lang="hr-HR" dirty="0" err="1" smtClean="0"/>
              <a:t>up</a:t>
            </a:r>
            <a:r>
              <a:rPr lang="hr-HR" dirty="0" smtClean="0"/>
              <a:t> </a:t>
            </a:r>
            <a:r>
              <a:rPr lang="hr-HR" dirty="0" err="1" smtClean="0"/>
              <a:t>the</a:t>
            </a:r>
            <a:r>
              <a:rPr lang="hr-HR" dirty="0" smtClean="0"/>
              <a:t> </a:t>
            </a:r>
            <a:r>
              <a:rPr lang="hr-HR" dirty="0" err="1" smtClean="0"/>
              <a:t>types</a:t>
            </a:r>
            <a:r>
              <a:rPr lang="hr-HR" dirty="0" smtClean="0"/>
              <a:t> </a:t>
            </a:r>
            <a:r>
              <a:rPr lang="hr-HR" dirty="0" err="1" smtClean="0"/>
              <a:t>of</a:t>
            </a:r>
            <a:r>
              <a:rPr lang="hr-HR" dirty="0" smtClean="0"/>
              <a:t> </a:t>
            </a:r>
            <a:r>
              <a:rPr lang="hr-HR" dirty="0" err="1" smtClean="0"/>
              <a:t>behaviour</a:t>
            </a:r>
            <a:r>
              <a:rPr lang="hr-HR" dirty="0" smtClean="0"/>
              <a:t> </a:t>
            </a:r>
            <a:r>
              <a:rPr lang="hr-HR" dirty="0" err="1" smtClean="0"/>
              <a:t>which</a:t>
            </a:r>
            <a:r>
              <a:rPr lang="hr-HR" dirty="0" smtClean="0"/>
              <a:t> are </a:t>
            </a:r>
            <a:r>
              <a:rPr lang="hr-HR" dirty="0" err="1" smtClean="0"/>
              <a:t>forbidden</a:t>
            </a:r>
            <a:r>
              <a:rPr lang="hr-HR" dirty="0" smtClean="0"/>
              <a:t> </a:t>
            </a:r>
            <a:r>
              <a:rPr lang="hr-HR" dirty="0" err="1" smtClean="0"/>
              <a:t>and</a:t>
            </a:r>
            <a:r>
              <a:rPr lang="hr-HR" dirty="0" smtClean="0"/>
              <a:t> are </a:t>
            </a:r>
            <a:r>
              <a:rPr lang="hr-HR" dirty="0" err="1" smtClean="0"/>
              <a:t>subject</a:t>
            </a:r>
            <a:r>
              <a:rPr lang="hr-HR" dirty="0" smtClean="0"/>
              <a:t> to </a:t>
            </a:r>
            <a:r>
              <a:rPr lang="hr-HR" dirty="0" err="1" smtClean="0"/>
              <a:t>punishment</a:t>
            </a:r>
            <a:endParaRPr lang="hr-HR" dirty="0" smtClean="0"/>
          </a:p>
          <a:p>
            <a:r>
              <a:rPr lang="hr-HR" dirty="0" err="1" smtClean="0"/>
              <a:t>Criminal</a:t>
            </a:r>
            <a:r>
              <a:rPr lang="hr-HR" dirty="0" smtClean="0"/>
              <a:t> </a:t>
            </a:r>
            <a:r>
              <a:rPr lang="hr-HR" dirty="0" err="1" smtClean="0"/>
              <a:t>law</a:t>
            </a:r>
            <a:endParaRPr lang="en-US" dirty="0"/>
          </a:p>
        </p:txBody>
      </p:sp>
    </p:spTree>
    <p:extLst>
      <p:ext uri="{BB962C8B-B14F-4D97-AF65-F5344CB8AC3E}">
        <p14:creationId xmlns:p14="http://schemas.microsoft.com/office/powerpoint/2010/main" val="66158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branch</a:t>
            </a:r>
            <a:r>
              <a:rPr lang="hr-HR" dirty="0" smtClean="0"/>
              <a:t> </a:t>
            </a:r>
            <a:r>
              <a:rPr lang="hr-HR" dirty="0" err="1" smtClean="0"/>
              <a:t>of</a:t>
            </a:r>
            <a:r>
              <a:rPr lang="hr-HR" dirty="0" smtClean="0"/>
              <a:t> </a:t>
            </a:r>
            <a:r>
              <a:rPr lang="hr-HR" dirty="0" err="1" smtClean="0"/>
              <a:t>law</a:t>
            </a:r>
            <a:r>
              <a:rPr lang="hr-HR" dirty="0" smtClean="0"/>
              <a:t> </a:t>
            </a:r>
            <a:r>
              <a:rPr lang="hr-HR" dirty="0" err="1" smtClean="0"/>
              <a:t>which</a:t>
            </a:r>
            <a:r>
              <a:rPr lang="hr-HR" dirty="0" smtClean="0"/>
              <a:t> </a:t>
            </a:r>
            <a:r>
              <a:rPr lang="hr-HR" dirty="0" err="1" smtClean="0"/>
              <a:t>determines</a:t>
            </a:r>
            <a:r>
              <a:rPr lang="hr-HR" dirty="0" smtClean="0"/>
              <a:t> </a:t>
            </a:r>
            <a:r>
              <a:rPr lang="hr-HR" dirty="0" err="1" smtClean="0"/>
              <a:t>whether</a:t>
            </a:r>
            <a:r>
              <a:rPr lang="hr-HR" dirty="0" smtClean="0"/>
              <a:t> a </a:t>
            </a:r>
            <a:r>
              <a:rPr lang="hr-HR" dirty="0" err="1" smtClean="0"/>
              <a:t>promise</a:t>
            </a:r>
            <a:r>
              <a:rPr lang="hr-HR" dirty="0" smtClean="0"/>
              <a:t> </a:t>
            </a:r>
            <a:r>
              <a:rPr lang="hr-HR" dirty="0" err="1" smtClean="0"/>
              <a:t>is</a:t>
            </a:r>
            <a:r>
              <a:rPr lang="hr-HR" dirty="0" smtClean="0"/>
              <a:t> </a:t>
            </a:r>
            <a:r>
              <a:rPr lang="hr-HR" dirty="0" err="1" smtClean="0"/>
              <a:t>legally</a:t>
            </a:r>
            <a:r>
              <a:rPr lang="hr-HR" dirty="0" smtClean="0"/>
              <a:t> </a:t>
            </a:r>
            <a:r>
              <a:rPr lang="hr-HR" dirty="0" err="1" smtClean="0"/>
              <a:t>enforceable</a:t>
            </a:r>
            <a:r>
              <a:rPr lang="hr-HR" dirty="0" smtClean="0"/>
              <a:t> </a:t>
            </a:r>
            <a:r>
              <a:rPr lang="hr-HR" dirty="0" err="1" smtClean="0"/>
              <a:t>and</a:t>
            </a:r>
            <a:r>
              <a:rPr lang="hr-HR" dirty="0" smtClean="0"/>
              <a:t> </a:t>
            </a:r>
            <a:r>
              <a:rPr lang="hr-HR" dirty="0" err="1" smtClean="0"/>
              <a:t>what</a:t>
            </a:r>
            <a:r>
              <a:rPr lang="hr-HR" dirty="0" smtClean="0"/>
              <a:t> are </a:t>
            </a:r>
            <a:r>
              <a:rPr lang="hr-HR" dirty="0" err="1" smtClean="0"/>
              <a:t>its</a:t>
            </a:r>
            <a:r>
              <a:rPr lang="hr-HR" dirty="0" smtClean="0"/>
              <a:t> </a:t>
            </a:r>
            <a:r>
              <a:rPr lang="hr-HR" dirty="0" err="1" smtClean="0"/>
              <a:t>legal</a:t>
            </a:r>
            <a:r>
              <a:rPr lang="hr-HR" dirty="0" smtClean="0"/>
              <a:t> </a:t>
            </a:r>
            <a:r>
              <a:rPr lang="hr-HR" dirty="0" err="1" smtClean="0"/>
              <a:t>consequences</a:t>
            </a:r>
            <a:endParaRPr lang="hr-HR" dirty="0" smtClean="0"/>
          </a:p>
          <a:p>
            <a:r>
              <a:rPr lang="hr-HR" dirty="0" err="1" smtClean="0"/>
              <a:t>Law</a:t>
            </a:r>
            <a:r>
              <a:rPr lang="hr-HR" dirty="0" smtClean="0"/>
              <a:t> </a:t>
            </a:r>
            <a:r>
              <a:rPr lang="hr-HR" dirty="0" err="1" smtClean="0"/>
              <a:t>of</a:t>
            </a:r>
            <a:r>
              <a:rPr lang="hr-HR" dirty="0" smtClean="0"/>
              <a:t> </a:t>
            </a:r>
            <a:r>
              <a:rPr lang="hr-HR" dirty="0" err="1" smtClean="0"/>
              <a:t>contract</a:t>
            </a:r>
            <a:endParaRPr lang="hr-HR" dirty="0" smtClean="0"/>
          </a:p>
          <a:p>
            <a:r>
              <a:rPr lang="hr-HR" dirty="0" err="1" smtClean="0"/>
              <a:t>The</a:t>
            </a:r>
            <a:r>
              <a:rPr lang="hr-HR" dirty="0" smtClean="0"/>
              <a:t> </a:t>
            </a:r>
            <a:r>
              <a:rPr lang="hr-HR" dirty="0" err="1" smtClean="0"/>
              <a:t>branch</a:t>
            </a:r>
            <a:r>
              <a:rPr lang="hr-HR" dirty="0" smtClean="0"/>
              <a:t> </a:t>
            </a:r>
            <a:r>
              <a:rPr lang="hr-HR" dirty="0" err="1" smtClean="0"/>
              <a:t>of</a:t>
            </a:r>
            <a:r>
              <a:rPr lang="hr-HR" dirty="0" smtClean="0"/>
              <a:t> </a:t>
            </a:r>
            <a:r>
              <a:rPr lang="hr-HR" dirty="0" err="1" smtClean="0"/>
              <a:t>law</a:t>
            </a:r>
            <a:r>
              <a:rPr lang="hr-HR" dirty="0" smtClean="0"/>
              <a:t> </a:t>
            </a:r>
            <a:r>
              <a:rPr lang="hr-HR" dirty="0" err="1" smtClean="0"/>
              <a:t>which</a:t>
            </a:r>
            <a:r>
              <a:rPr lang="hr-HR" dirty="0" smtClean="0"/>
              <a:t> </a:t>
            </a:r>
            <a:r>
              <a:rPr lang="hr-HR" dirty="0" err="1" smtClean="0"/>
              <a:t>deals</a:t>
            </a:r>
            <a:r>
              <a:rPr lang="hr-HR" dirty="0" smtClean="0"/>
              <a:t> </a:t>
            </a:r>
            <a:r>
              <a:rPr lang="hr-HR" dirty="0" err="1" smtClean="0"/>
              <a:t>with</a:t>
            </a:r>
            <a:r>
              <a:rPr lang="hr-HR" dirty="0" smtClean="0"/>
              <a:t> civil </a:t>
            </a:r>
            <a:r>
              <a:rPr lang="hr-HR" dirty="0" err="1" smtClean="0"/>
              <a:t>wrongs</a:t>
            </a:r>
            <a:endParaRPr lang="hr-HR" dirty="0" smtClean="0"/>
          </a:p>
          <a:p>
            <a:r>
              <a:rPr lang="hr-HR" dirty="0" err="1" smtClean="0"/>
              <a:t>Law</a:t>
            </a:r>
            <a:r>
              <a:rPr lang="hr-HR" dirty="0" smtClean="0"/>
              <a:t> </a:t>
            </a:r>
            <a:r>
              <a:rPr lang="hr-HR" dirty="0" err="1" smtClean="0"/>
              <a:t>of</a:t>
            </a:r>
            <a:r>
              <a:rPr lang="hr-HR" dirty="0" smtClean="0"/>
              <a:t> </a:t>
            </a:r>
            <a:r>
              <a:rPr lang="hr-HR" dirty="0" err="1" smtClean="0"/>
              <a:t>torts</a:t>
            </a:r>
            <a:endParaRPr lang="hr-HR" dirty="0" smtClean="0"/>
          </a:p>
          <a:p>
            <a:r>
              <a:rPr lang="hr-HR" dirty="0" err="1" smtClean="0"/>
              <a:t>The</a:t>
            </a:r>
            <a:r>
              <a:rPr lang="hr-HR" dirty="0" smtClean="0"/>
              <a:t> </a:t>
            </a:r>
            <a:r>
              <a:rPr lang="hr-HR" dirty="0" err="1" smtClean="0"/>
              <a:t>branch</a:t>
            </a:r>
            <a:r>
              <a:rPr lang="hr-HR" dirty="0" smtClean="0"/>
              <a:t> </a:t>
            </a:r>
            <a:r>
              <a:rPr lang="hr-HR" dirty="0" err="1" smtClean="0"/>
              <a:t>of</a:t>
            </a:r>
            <a:r>
              <a:rPr lang="hr-HR" dirty="0" smtClean="0"/>
              <a:t> </a:t>
            </a:r>
            <a:r>
              <a:rPr lang="hr-HR" dirty="0" err="1" smtClean="0"/>
              <a:t>law</a:t>
            </a:r>
            <a:r>
              <a:rPr lang="hr-HR" dirty="0" smtClean="0"/>
              <a:t> </a:t>
            </a:r>
            <a:r>
              <a:rPr lang="hr-HR" dirty="0" err="1" smtClean="0"/>
              <a:t>that</a:t>
            </a:r>
            <a:r>
              <a:rPr lang="hr-HR" dirty="0" smtClean="0"/>
              <a:t> </a:t>
            </a:r>
            <a:r>
              <a:rPr lang="hr-HR" dirty="0" err="1" smtClean="0"/>
              <a:t>deterines</a:t>
            </a:r>
            <a:r>
              <a:rPr lang="hr-HR" dirty="0" smtClean="0"/>
              <a:t> </a:t>
            </a:r>
            <a:r>
              <a:rPr lang="hr-HR" dirty="0" err="1" smtClean="0"/>
              <a:t>the</a:t>
            </a:r>
            <a:r>
              <a:rPr lang="hr-HR" dirty="0" smtClean="0"/>
              <a:t> nature </a:t>
            </a:r>
            <a:r>
              <a:rPr lang="hr-HR" dirty="0" err="1" smtClean="0"/>
              <a:t>and</a:t>
            </a:r>
            <a:r>
              <a:rPr lang="hr-HR" dirty="0" smtClean="0"/>
              <a:t> </a:t>
            </a:r>
            <a:r>
              <a:rPr lang="hr-HR" dirty="0" err="1" smtClean="0"/>
              <a:t>extent</a:t>
            </a:r>
            <a:r>
              <a:rPr lang="hr-HR" dirty="0" smtClean="0"/>
              <a:t> </a:t>
            </a:r>
            <a:r>
              <a:rPr lang="hr-HR" dirty="0" err="1" smtClean="0"/>
              <a:t>of</a:t>
            </a:r>
            <a:r>
              <a:rPr lang="hr-HR" dirty="0" smtClean="0"/>
              <a:t> </a:t>
            </a:r>
            <a:r>
              <a:rPr lang="hr-HR" dirty="0" err="1" smtClean="0"/>
              <a:t>the</a:t>
            </a:r>
            <a:r>
              <a:rPr lang="hr-HR" dirty="0" smtClean="0"/>
              <a:t> </a:t>
            </a:r>
            <a:r>
              <a:rPr lang="hr-HR" dirty="0" err="1" smtClean="0"/>
              <a:t>rights</a:t>
            </a:r>
            <a:r>
              <a:rPr lang="hr-HR" dirty="0" smtClean="0"/>
              <a:t> </a:t>
            </a:r>
            <a:r>
              <a:rPr lang="hr-HR" dirty="0" err="1" smtClean="0"/>
              <a:t>which</a:t>
            </a:r>
            <a:r>
              <a:rPr lang="hr-HR" dirty="0" smtClean="0"/>
              <a:t> </a:t>
            </a:r>
            <a:r>
              <a:rPr lang="hr-HR" dirty="0" err="1" smtClean="0"/>
              <a:t>people</a:t>
            </a:r>
            <a:r>
              <a:rPr lang="hr-HR" dirty="0" smtClean="0"/>
              <a:t> </a:t>
            </a:r>
            <a:r>
              <a:rPr lang="hr-HR" dirty="0" err="1" smtClean="0"/>
              <a:t>may</a:t>
            </a:r>
            <a:r>
              <a:rPr lang="hr-HR" dirty="0" smtClean="0"/>
              <a:t> </a:t>
            </a:r>
            <a:r>
              <a:rPr lang="hr-HR" dirty="0" err="1" smtClean="0"/>
              <a:t>enjoy</a:t>
            </a:r>
            <a:r>
              <a:rPr lang="hr-HR" dirty="0" smtClean="0"/>
              <a:t> </a:t>
            </a:r>
            <a:r>
              <a:rPr lang="hr-HR" dirty="0" err="1" smtClean="0"/>
              <a:t>over</a:t>
            </a:r>
            <a:r>
              <a:rPr lang="hr-HR" dirty="0" smtClean="0"/>
              <a:t> </a:t>
            </a:r>
            <a:r>
              <a:rPr lang="hr-HR" dirty="0" err="1" smtClean="0"/>
              <a:t>land</a:t>
            </a:r>
            <a:r>
              <a:rPr lang="hr-HR" dirty="0" smtClean="0"/>
              <a:t> </a:t>
            </a:r>
            <a:r>
              <a:rPr lang="hr-HR" dirty="0" err="1" smtClean="0"/>
              <a:t>and</a:t>
            </a:r>
            <a:r>
              <a:rPr lang="hr-HR" dirty="0" smtClean="0"/>
              <a:t> </a:t>
            </a:r>
            <a:r>
              <a:rPr lang="hr-HR" dirty="0" err="1" smtClean="0"/>
              <a:t>other</a:t>
            </a:r>
            <a:r>
              <a:rPr lang="hr-HR" dirty="0" smtClean="0"/>
              <a:t> </a:t>
            </a:r>
            <a:r>
              <a:rPr lang="hr-HR" dirty="0" err="1" smtClean="0"/>
              <a:t>property</a:t>
            </a:r>
            <a:endParaRPr lang="hr-HR" dirty="0" smtClean="0"/>
          </a:p>
          <a:p>
            <a:r>
              <a:rPr lang="hr-HR" dirty="0" err="1" smtClean="0"/>
              <a:t>Law</a:t>
            </a:r>
            <a:r>
              <a:rPr lang="hr-HR" dirty="0" smtClean="0"/>
              <a:t> </a:t>
            </a:r>
            <a:r>
              <a:rPr lang="hr-HR" dirty="0" err="1" smtClean="0"/>
              <a:t>of</a:t>
            </a:r>
            <a:r>
              <a:rPr lang="hr-HR" dirty="0" smtClean="0"/>
              <a:t> </a:t>
            </a:r>
            <a:r>
              <a:rPr lang="hr-HR" dirty="0" err="1" smtClean="0"/>
              <a:t>property</a:t>
            </a:r>
            <a:endParaRPr lang="en-US" dirty="0"/>
          </a:p>
        </p:txBody>
      </p:sp>
    </p:spTree>
    <p:extLst>
      <p:ext uri="{BB962C8B-B14F-4D97-AF65-F5344CB8AC3E}">
        <p14:creationId xmlns:p14="http://schemas.microsoft.com/office/powerpoint/2010/main" val="155717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lnSpcReduction="10000"/>
          </a:bodyPr>
          <a:lstStyle/>
          <a:p>
            <a:r>
              <a:rPr lang="hr-HR" dirty="0"/>
              <a:t>A</a:t>
            </a:r>
            <a:r>
              <a:rPr lang="hr-HR" dirty="0" smtClean="0"/>
              <a:t> </a:t>
            </a:r>
            <a:r>
              <a:rPr lang="hr-HR" dirty="0" err="1" smtClean="0"/>
              <a:t>branch</a:t>
            </a:r>
            <a:r>
              <a:rPr lang="hr-HR" dirty="0" smtClean="0"/>
              <a:t> </a:t>
            </a:r>
            <a:r>
              <a:rPr lang="hr-HR" dirty="0" err="1" smtClean="0"/>
              <a:t>of</a:t>
            </a:r>
            <a:r>
              <a:rPr lang="hr-HR" dirty="0" smtClean="0"/>
              <a:t> </a:t>
            </a:r>
            <a:r>
              <a:rPr lang="hr-HR" dirty="0" err="1" smtClean="0"/>
              <a:t>law</a:t>
            </a:r>
            <a:r>
              <a:rPr lang="hr-HR" dirty="0" smtClean="0"/>
              <a:t> </a:t>
            </a:r>
            <a:r>
              <a:rPr lang="hr-HR" dirty="0" err="1" smtClean="0"/>
              <a:t>that</a:t>
            </a:r>
            <a:r>
              <a:rPr lang="hr-HR" dirty="0" smtClean="0"/>
              <a:t> </a:t>
            </a:r>
            <a:r>
              <a:rPr lang="hr-HR" dirty="0" err="1" smtClean="0"/>
              <a:t>covers</a:t>
            </a:r>
            <a:r>
              <a:rPr lang="hr-HR" dirty="0" smtClean="0"/>
              <a:t> </a:t>
            </a:r>
            <a:r>
              <a:rPr lang="hr-HR" dirty="0" err="1" smtClean="0"/>
              <a:t>such</a:t>
            </a:r>
            <a:r>
              <a:rPr lang="hr-HR" dirty="0" smtClean="0"/>
              <a:t> </a:t>
            </a:r>
            <a:r>
              <a:rPr lang="hr-HR" dirty="0" err="1" smtClean="0"/>
              <a:t>matters</a:t>
            </a:r>
            <a:r>
              <a:rPr lang="hr-HR" dirty="0" smtClean="0"/>
              <a:t> as </a:t>
            </a:r>
            <a:r>
              <a:rPr lang="hr-HR" dirty="0" err="1" smtClean="0"/>
              <a:t>whether</a:t>
            </a:r>
            <a:r>
              <a:rPr lang="hr-HR" dirty="0" smtClean="0"/>
              <a:t> a </a:t>
            </a:r>
            <a:r>
              <a:rPr lang="hr-HR" dirty="0" err="1" smtClean="0"/>
              <a:t>marriage</a:t>
            </a:r>
            <a:r>
              <a:rPr lang="hr-HR" dirty="0" smtClean="0"/>
              <a:t> </a:t>
            </a:r>
            <a:r>
              <a:rPr lang="hr-HR" dirty="0" err="1" smtClean="0"/>
              <a:t>is</a:t>
            </a:r>
            <a:r>
              <a:rPr lang="hr-HR" dirty="0" smtClean="0"/>
              <a:t> </a:t>
            </a:r>
            <a:r>
              <a:rPr lang="hr-HR" dirty="0" err="1" smtClean="0"/>
              <a:t>valid</a:t>
            </a:r>
            <a:r>
              <a:rPr lang="hr-HR" dirty="0" smtClean="0"/>
              <a:t>, </a:t>
            </a:r>
            <a:r>
              <a:rPr lang="hr-HR" dirty="0" err="1" smtClean="0"/>
              <a:t>what</a:t>
            </a:r>
            <a:r>
              <a:rPr lang="hr-HR" dirty="0" smtClean="0"/>
              <a:t> </a:t>
            </a:r>
            <a:r>
              <a:rPr lang="hr-HR" dirty="0" err="1" smtClean="0"/>
              <a:t>the</a:t>
            </a:r>
            <a:r>
              <a:rPr lang="hr-HR" dirty="0" smtClean="0"/>
              <a:t> </a:t>
            </a:r>
            <a:r>
              <a:rPr lang="hr-HR" dirty="0" err="1" smtClean="0"/>
              <a:t>rules</a:t>
            </a:r>
            <a:r>
              <a:rPr lang="hr-HR" dirty="0" smtClean="0"/>
              <a:t> are for </a:t>
            </a:r>
            <a:r>
              <a:rPr lang="hr-HR" dirty="0" err="1" smtClean="0"/>
              <a:t>divorce</a:t>
            </a:r>
            <a:r>
              <a:rPr lang="hr-HR" dirty="0" smtClean="0"/>
              <a:t> </a:t>
            </a:r>
            <a:r>
              <a:rPr lang="hr-HR" dirty="0" err="1" smtClean="0"/>
              <a:t>and</a:t>
            </a:r>
            <a:r>
              <a:rPr lang="hr-HR" dirty="0" smtClean="0"/>
              <a:t> </a:t>
            </a:r>
            <a:r>
              <a:rPr lang="hr-HR" dirty="0" err="1" smtClean="0"/>
              <a:t>who</a:t>
            </a:r>
            <a:r>
              <a:rPr lang="hr-HR" dirty="0" smtClean="0"/>
              <a:t> </a:t>
            </a:r>
            <a:r>
              <a:rPr lang="hr-HR" dirty="0" err="1" smtClean="0"/>
              <a:t>should</a:t>
            </a:r>
            <a:r>
              <a:rPr lang="hr-HR" dirty="0" smtClean="0"/>
              <a:t> </a:t>
            </a:r>
            <a:r>
              <a:rPr lang="hr-HR" dirty="0" err="1" smtClean="0"/>
              <a:t>have</a:t>
            </a:r>
            <a:r>
              <a:rPr lang="hr-HR" dirty="0" smtClean="0"/>
              <a:t> </a:t>
            </a:r>
            <a:r>
              <a:rPr lang="hr-HR" dirty="0" err="1" smtClean="0"/>
              <a:t>the</a:t>
            </a:r>
            <a:r>
              <a:rPr lang="hr-HR" dirty="0" smtClean="0"/>
              <a:t> </a:t>
            </a:r>
            <a:r>
              <a:rPr lang="hr-HR" dirty="0" err="1" smtClean="0"/>
              <a:t>custody</a:t>
            </a:r>
            <a:r>
              <a:rPr lang="hr-HR" dirty="0" smtClean="0"/>
              <a:t> </a:t>
            </a:r>
            <a:r>
              <a:rPr lang="hr-HR" dirty="0" err="1" smtClean="0"/>
              <a:t>of</a:t>
            </a:r>
            <a:r>
              <a:rPr lang="hr-HR" dirty="0" smtClean="0"/>
              <a:t> </a:t>
            </a:r>
            <a:r>
              <a:rPr lang="hr-HR" dirty="0" err="1" smtClean="0"/>
              <a:t>the</a:t>
            </a:r>
            <a:r>
              <a:rPr lang="hr-HR" dirty="0" smtClean="0"/>
              <a:t> </a:t>
            </a:r>
            <a:r>
              <a:rPr lang="hr-HR" dirty="0" err="1" smtClean="0"/>
              <a:t>children</a:t>
            </a:r>
            <a:endParaRPr lang="hr-HR" dirty="0" smtClean="0"/>
          </a:p>
          <a:p>
            <a:r>
              <a:rPr lang="hr-HR" dirty="0" err="1" smtClean="0"/>
              <a:t>Family</a:t>
            </a:r>
            <a:r>
              <a:rPr lang="hr-HR" dirty="0" smtClean="0"/>
              <a:t> </a:t>
            </a:r>
            <a:r>
              <a:rPr lang="hr-HR" dirty="0" err="1" smtClean="0"/>
              <a:t>law</a:t>
            </a:r>
            <a:endParaRPr lang="hr-HR" dirty="0" smtClean="0"/>
          </a:p>
          <a:p>
            <a:r>
              <a:rPr lang="hr-HR" dirty="0"/>
              <a:t>A</a:t>
            </a:r>
            <a:r>
              <a:rPr lang="hr-HR" dirty="0" smtClean="0"/>
              <a:t> </a:t>
            </a:r>
            <a:r>
              <a:rPr lang="hr-HR" dirty="0" err="1" smtClean="0"/>
              <a:t>branch</a:t>
            </a:r>
            <a:r>
              <a:rPr lang="hr-HR" dirty="0" smtClean="0"/>
              <a:t> </a:t>
            </a:r>
            <a:r>
              <a:rPr lang="hr-HR" dirty="0" err="1" smtClean="0"/>
              <a:t>of</a:t>
            </a:r>
            <a:r>
              <a:rPr lang="hr-HR" dirty="0" smtClean="0"/>
              <a:t> </a:t>
            </a:r>
            <a:r>
              <a:rPr lang="hr-HR" dirty="0" err="1" smtClean="0"/>
              <a:t>law</a:t>
            </a:r>
            <a:r>
              <a:rPr lang="hr-HR" dirty="0" smtClean="0"/>
              <a:t> </a:t>
            </a:r>
            <a:r>
              <a:rPr lang="hr-HR" dirty="0" err="1" smtClean="0"/>
              <a:t>which</a:t>
            </a:r>
            <a:r>
              <a:rPr lang="hr-HR" dirty="0" smtClean="0"/>
              <a:t> </a:t>
            </a:r>
            <a:r>
              <a:rPr lang="hr-HR" dirty="0" err="1" smtClean="0"/>
              <a:t>is</a:t>
            </a:r>
            <a:r>
              <a:rPr lang="hr-HR" dirty="0" smtClean="0"/>
              <a:t> </a:t>
            </a:r>
            <a:r>
              <a:rPr lang="hr-HR" dirty="0" err="1" smtClean="0"/>
              <a:t>concerned</a:t>
            </a:r>
            <a:r>
              <a:rPr lang="hr-HR" dirty="0" smtClean="0"/>
              <a:t> </a:t>
            </a:r>
            <a:r>
              <a:rPr lang="hr-HR" dirty="0" err="1" smtClean="0"/>
              <a:t>with</a:t>
            </a:r>
            <a:r>
              <a:rPr lang="hr-HR" dirty="0" smtClean="0"/>
              <a:t> </a:t>
            </a:r>
            <a:r>
              <a:rPr lang="hr-HR" dirty="0" err="1" smtClean="0"/>
              <a:t>regulating</a:t>
            </a:r>
            <a:r>
              <a:rPr lang="hr-HR" dirty="0" smtClean="0"/>
              <a:t> </a:t>
            </a:r>
            <a:r>
              <a:rPr lang="hr-HR" dirty="0" err="1" smtClean="0"/>
              <a:t>who</a:t>
            </a:r>
            <a:r>
              <a:rPr lang="hr-HR" dirty="0" smtClean="0"/>
              <a:t> </a:t>
            </a:r>
            <a:r>
              <a:rPr lang="hr-HR" dirty="0" err="1" smtClean="0"/>
              <a:t>inherits</a:t>
            </a:r>
            <a:r>
              <a:rPr lang="hr-HR" dirty="0" smtClean="0"/>
              <a:t> </a:t>
            </a:r>
            <a:r>
              <a:rPr lang="hr-HR" dirty="0" err="1" smtClean="0"/>
              <a:t>property</a:t>
            </a:r>
            <a:r>
              <a:rPr lang="hr-HR" dirty="0" smtClean="0"/>
              <a:t> </a:t>
            </a:r>
            <a:r>
              <a:rPr lang="hr-HR" dirty="0" err="1" smtClean="0"/>
              <a:t>when</a:t>
            </a:r>
            <a:r>
              <a:rPr lang="hr-HR" dirty="0" smtClean="0"/>
              <a:t> a </a:t>
            </a:r>
            <a:r>
              <a:rPr lang="hr-HR" dirty="0" err="1" smtClean="0"/>
              <a:t>person</a:t>
            </a:r>
            <a:r>
              <a:rPr lang="hr-HR" dirty="0" smtClean="0"/>
              <a:t> </a:t>
            </a:r>
            <a:r>
              <a:rPr lang="hr-HR" dirty="0" err="1" smtClean="0"/>
              <a:t>dies</a:t>
            </a:r>
            <a:r>
              <a:rPr lang="hr-HR" dirty="0" smtClean="0"/>
              <a:t> </a:t>
            </a:r>
            <a:r>
              <a:rPr lang="hr-HR" dirty="0" err="1" smtClean="0"/>
              <a:t>without</a:t>
            </a:r>
            <a:r>
              <a:rPr lang="hr-HR" dirty="0" smtClean="0"/>
              <a:t> a </a:t>
            </a:r>
            <a:r>
              <a:rPr lang="hr-HR" dirty="0" err="1" smtClean="0"/>
              <a:t>will</a:t>
            </a:r>
            <a:r>
              <a:rPr lang="hr-HR" dirty="0" smtClean="0"/>
              <a:t>, </a:t>
            </a:r>
            <a:r>
              <a:rPr lang="hr-HR" dirty="0" err="1" smtClean="0"/>
              <a:t>and</a:t>
            </a:r>
            <a:r>
              <a:rPr lang="hr-HR" dirty="0" smtClean="0"/>
              <a:t> </a:t>
            </a:r>
            <a:r>
              <a:rPr lang="hr-HR" dirty="0" err="1" smtClean="0"/>
              <a:t>also</a:t>
            </a:r>
            <a:r>
              <a:rPr lang="hr-HR" dirty="0" smtClean="0"/>
              <a:t> </a:t>
            </a:r>
            <a:r>
              <a:rPr lang="hr-HR" dirty="0" err="1" smtClean="0"/>
              <a:t>with</a:t>
            </a:r>
            <a:r>
              <a:rPr lang="hr-HR" dirty="0" smtClean="0"/>
              <a:t> </a:t>
            </a:r>
            <a:r>
              <a:rPr lang="hr-HR" dirty="0" err="1" smtClean="0"/>
              <a:t>the</a:t>
            </a:r>
            <a:r>
              <a:rPr lang="hr-HR" dirty="0" smtClean="0"/>
              <a:t> </a:t>
            </a:r>
            <a:r>
              <a:rPr lang="hr-HR" dirty="0" err="1" smtClean="0"/>
              <a:t>rules</a:t>
            </a:r>
            <a:r>
              <a:rPr lang="hr-HR" dirty="0" smtClean="0"/>
              <a:t> for </a:t>
            </a:r>
            <a:r>
              <a:rPr lang="hr-HR" dirty="0" err="1" smtClean="0"/>
              <a:t>making</a:t>
            </a:r>
            <a:r>
              <a:rPr lang="hr-HR" dirty="0" smtClean="0"/>
              <a:t> a </a:t>
            </a:r>
            <a:r>
              <a:rPr lang="hr-HR" dirty="0" err="1" smtClean="0"/>
              <a:t>valid</a:t>
            </a:r>
            <a:r>
              <a:rPr lang="hr-HR" dirty="0" smtClean="0"/>
              <a:t> </a:t>
            </a:r>
            <a:r>
              <a:rPr lang="hr-HR" dirty="0" err="1" smtClean="0"/>
              <a:t>will</a:t>
            </a:r>
            <a:endParaRPr lang="hr-HR" dirty="0" smtClean="0"/>
          </a:p>
          <a:p>
            <a:r>
              <a:rPr lang="hr-HR" dirty="0" err="1" smtClean="0"/>
              <a:t>Law</a:t>
            </a:r>
            <a:r>
              <a:rPr lang="hr-HR" dirty="0" smtClean="0"/>
              <a:t> </a:t>
            </a:r>
            <a:r>
              <a:rPr lang="hr-HR" dirty="0" err="1" smtClean="0"/>
              <a:t>of</a:t>
            </a:r>
            <a:r>
              <a:rPr lang="hr-HR" dirty="0" smtClean="0"/>
              <a:t> </a:t>
            </a:r>
            <a:r>
              <a:rPr lang="hr-HR" dirty="0" err="1" smtClean="0"/>
              <a:t>succession</a:t>
            </a:r>
            <a:endParaRPr lang="hr-HR" dirty="0" smtClean="0"/>
          </a:p>
          <a:p>
            <a:r>
              <a:rPr lang="hr-HR" dirty="0" smtClean="0"/>
              <a:t>A </a:t>
            </a:r>
            <a:r>
              <a:rPr lang="hr-HR" dirty="0" err="1" smtClean="0"/>
              <a:t>branch</a:t>
            </a:r>
            <a:r>
              <a:rPr lang="hr-HR" dirty="0" smtClean="0"/>
              <a:t> </a:t>
            </a:r>
            <a:r>
              <a:rPr lang="hr-HR" dirty="0" err="1" smtClean="0"/>
              <a:t>of</a:t>
            </a:r>
            <a:r>
              <a:rPr lang="hr-HR" dirty="0" smtClean="0"/>
              <a:t> </a:t>
            </a:r>
            <a:r>
              <a:rPr lang="hr-HR" dirty="0" err="1" smtClean="0"/>
              <a:t>law</a:t>
            </a:r>
            <a:r>
              <a:rPr lang="hr-HR" dirty="0" smtClean="0"/>
              <a:t> </a:t>
            </a:r>
            <a:r>
              <a:rPr lang="hr-HR" dirty="0" err="1" smtClean="0"/>
              <a:t>which</a:t>
            </a:r>
            <a:r>
              <a:rPr lang="hr-HR" dirty="0" smtClean="0"/>
              <a:t> </a:t>
            </a:r>
            <a:r>
              <a:rPr lang="hr-HR" dirty="0" err="1" smtClean="0"/>
              <a:t>regulates</a:t>
            </a:r>
            <a:r>
              <a:rPr lang="hr-HR" dirty="0" smtClean="0"/>
              <a:t> how a </a:t>
            </a:r>
            <a:r>
              <a:rPr lang="hr-HR" dirty="0" err="1" smtClean="0"/>
              <a:t>company</a:t>
            </a:r>
            <a:r>
              <a:rPr lang="hr-HR" dirty="0" smtClean="0"/>
              <a:t> </a:t>
            </a:r>
            <a:r>
              <a:rPr lang="hr-HR" dirty="0" err="1" smtClean="0"/>
              <a:t>should</a:t>
            </a:r>
            <a:r>
              <a:rPr lang="hr-HR" dirty="0" smtClean="0"/>
              <a:t> </a:t>
            </a:r>
            <a:r>
              <a:rPr lang="hr-HR" dirty="0" err="1" smtClean="0"/>
              <a:t>be</a:t>
            </a:r>
            <a:r>
              <a:rPr lang="hr-HR" dirty="0" smtClean="0"/>
              <a:t> </a:t>
            </a:r>
            <a:r>
              <a:rPr lang="hr-HR" dirty="0" err="1" smtClean="0"/>
              <a:t>formed</a:t>
            </a:r>
            <a:r>
              <a:rPr lang="hr-HR" dirty="0" smtClean="0"/>
              <a:t>, </a:t>
            </a:r>
            <a:r>
              <a:rPr lang="hr-HR" dirty="0" err="1" smtClean="0"/>
              <a:t>sets</a:t>
            </a:r>
            <a:r>
              <a:rPr lang="hr-HR" dirty="0" smtClean="0"/>
              <a:t> </a:t>
            </a:r>
            <a:r>
              <a:rPr lang="hr-HR" dirty="0" err="1" smtClean="0"/>
              <a:t>out</a:t>
            </a:r>
            <a:r>
              <a:rPr lang="hr-HR" dirty="0" smtClean="0"/>
              <a:t> </a:t>
            </a:r>
            <a:r>
              <a:rPr lang="hr-HR" dirty="0" err="1" smtClean="0"/>
              <a:t>formal</a:t>
            </a:r>
            <a:r>
              <a:rPr lang="hr-HR" dirty="0" smtClean="0"/>
              <a:t> </a:t>
            </a:r>
            <a:r>
              <a:rPr lang="hr-HR" dirty="0" err="1" smtClean="0"/>
              <a:t>rules</a:t>
            </a:r>
            <a:r>
              <a:rPr lang="hr-HR" dirty="0" smtClean="0"/>
              <a:t> for </a:t>
            </a:r>
            <a:r>
              <a:rPr lang="hr-HR" dirty="0" err="1" smtClean="0"/>
              <a:t>running</a:t>
            </a:r>
            <a:r>
              <a:rPr lang="hr-HR" dirty="0" smtClean="0"/>
              <a:t> </a:t>
            </a:r>
            <a:r>
              <a:rPr lang="hr-HR" dirty="0" err="1" smtClean="0"/>
              <a:t>companies</a:t>
            </a:r>
            <a:r>
              <a:rPr lang="hr-HR" dirty="0" smtClean="0"/>
              <a:t>, </a:t>
            </a:r>
            <a:r>
              <a:rPr lang="hr-HR" dirty="0" err="1" smtClean="0"/>
              <a:t>and</a:t>
            </a:r>
            <a:r>
              <a:rPr lang="hr-HR" dirty="0" smtClean="0"/>
              <a:t> </a:t>
            </a:r>
            <a:r>
              <a:rPr lang="hr-HR" dirty="0" err="1" smtClean="0"/>
              <a:t>deals</a:t>
            </a:r>
            <a:r>
              <a:rPr lang="hr-HR" dirty="0" smtClean="0"/>
              <a:t> </a:t>
            </a:r>
            <a:r>
              <a:rPr lang="hr-HR" dirty="0" err="1" smtClean="0"/>
              <a:t>with</a:t>
            </a:r>
            <a:r>
              <a:rPr lang="hr-HR" dirty="0" smtClean="0"/>
              <a:t> </a:t>
            </a:r>
            <a:r>
              <a:rPr lang="hr-HR" dirty="0" err="1" smtClean="0"/>
              <a:t>rights</a:t>
            </a:r>
            <a:r>
              <a:rPr lang="hr-HR" dirty="0" smtClean="0"/>
              <a:t> </a:t>
            </a:r>
            <a:r>
              <a:rPr lang="hr-HR" dirty="0" err="1" smtClean="0"/>
              <a:t>and</a:t>
            </a:r>
            <a:r>
              <a:rPr lang="hr-HR" dirty="0" smtClean="0"/>
              <a:t> </a:t>
            </a:r>
            <a:r>
              <a:rPr lang="hr-HR" dirty="0" err="1" smtClean="0"/>
              <a:t>duties</a:t>
            </a:r>
            <a:r>
              <a:rPr lang="hr-HR" dirty="0" smtClean="0"/>
              <a:t> </a:t>
            </a:r>
            <a:r>
              <a:rPr lang="hr-HR" dirty="0" err="1" smtClean="0"/>
              <a:t>of</a:t>
            </a:r>
            <a:r>
              <a:rPr lang="hr-HR" dirty="0" smtClean="0"/>
              <a:t> </a:t>
            </a:r>
            <a:r>
              <a:rPr lang="hr-HR" dirty="0" err="1" smtClean="0"/>
              <a:t>shareholders</a:t>
            </a:r>
            <a:r>
              <a:rPr lang="hr-HR" dirty="0" smtClean="0"/>
              <a:t> </a:t>
            </a:r>
            <a:r>
              <a:rPr lang="hr-HR" dirty="0" err="1" smtClean="0"/>
              <a:t>and</a:t>
            </a:r>
            <a:r>
              <a:rPr lang="hr-HR" dirty="0" smtClean="0"/>
              <a:t> </a:t>
            </a:r>
            <a:r>
              <a:rPr lang="hr-HR" dirty="0" err="1" smtClean="0"/>
              <a:t>directors</a:t>
            </a:r>
            <a:r>
              <a:rPr lang="hr-HR" dirty="0" smtClean="0"/>
              <a:t>.</a:t>
            </a:r>
          </a:p>
          <a:p>
            <a:r>
              <a:rPr lang="hr-HR" dirty="0" smtClean="0"/>
              <a:t>Company </a:t>
            </a:r>
            <a:r>
              <a:rPr lang="hr-HR" dirty="0" err="1" smtClean="0"/>
              <a:t>law</a:t>
            </a:r>
            <a:endParaRPr lang="hr-HR" dirty="0" smtClean="0"/>
          </a:p>
          <a:p>
            <a:endParaRPr lang="en-US" dirty="0"/>
          </a:p>
        </p:txBody>
      </p:sp>
    </p:spTree>
    <p:extLst>
      <p:ext uri="{BB962C8B-B14F-4D97-AF65-F5344CB8AC3E}">
        <p14:creationId xmlns:p14="http://schemas.microsoft.com/office/powerpoint/2010/main" val="304320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branch</a:t>
            </a:r>
            <a:r>
              <a:rPr lang="hr-HR" dirty="0" smtClean="0"/>
              <a:t> </a:t>
            </a:r>
            <a:r>
              <a:rPr lang="hr-HR" dirty="0" err="1" smtClean="0"/>
              <a:t>of</a:t>
            </a:r>
            <a:r>
              <a:rPr lang="hr-HR" dirty="0" smtClean="0"/>
              <a:t> </a:t>
            </a:r>
            <a:r>
              <a:rPr lang="hr-HR" dirty="0" err="1" smtClean="0"/>
              <a:t>law</a:t>
            </a:r>
            <a:r>
              <a:rPr lang="hr-HR" dirty="0" smtClean="0"/>
              <a:t> </a:t>
            </a:r>
            <a:r>
              <a:rPr lang="hr-HR" dirty="0" err="1" smtClean="0"/>
              <a:t>which</a:t>
            </a:r>
            <a:r>
              <a:rPr lang="hr-HR" dirty="0" smtClean="0"/>
              <a:t> </a:t>
            </a:r>
            <a:r>
              <a:rPr lang="hr-HR" dirty="0" err="1" smtClean="0"/>
              <a:t>covers</a:t>
            </a:r>
            <a:r>
              <a:rPr lang="hr-HR" dirty="0" smtClean="0"/>
              <a:t> </a:t>
            </a:r>
            <a:r>
              <a:rPr lang="hr-HR" dirty="0" err="1" smtClean="0"/>
              <a:t>all</a:t>
            </a:r>
            <a:r>
              <a:rPr lang="hr-HR" dirty="0" smtClean="0"/>
              <a:t> </a:t>
            </a:r>
            <a:r>
              <a:rPr lang="hr-HR" dirty="0" err="1" smtClean="0"/>
              <a:t>aspects</a:t>
            </a:r>
            <a:r>
              <a:rPr lang="hr-HR" dirty="0" smtClean="0"/>
              <a:t> </a:t>
            </a:r>
            <a:r>
              <a:rPr lang="hr-HR" dirty="0" err="1" smtClean="0"/>
              <a:t>of</a:t>
            </a:r>
            <a:r>
              <a:rPr lang="hr-HR" dirty="0" smtClean="0"/>
              <a:t> </a:t>
            </a:r>
            <a:r>
              <a:rPr lang="hr-HR" dirty="0" err="1" smtClean="0"/>
              <a:t>employment</a:t>
            </a:r>
            <a:r>
              <a:rPr lang="hr-HR" dirty="0" smtClean="0"/>
              <a:t>, </a:t>
            </a:r>
            <a:r>
              <a:rPr lang="hr-HR" dirty="0" err="1" smtClean="0"/>
              <a:t>from</a:t>
            </a:r>
            <a:r>
              <a:rPr lang="hr-HR" dirty="0" smtClean="0"/>
              <a:t> </a:t>
            </a:r>
            <a:r>
              <a:rPr lang="hr-HR" dirty="0" err="1" smtClean="0"/>
              <a:t>the</a:t>
            </a:r>
            <a:r>
              <a:rPr lang="hr-HR" dirty="0" smtClean="0"/>
              <a:t> original </a:t>
            </a:r>
            <a:r>
              <a:rPr lang="hr-HR" dirty="0" err="1" smtClean="0"/>
              <a:t>formation</a:t>
            </a:r>
            <a:r>
              <a:rPr lang="hr-HR" dirty="0" smtClean="0"/>
              <a:t> </a:t>
            </a:r>
            <a:r>
              <a:rPr lang="hr-HR" dirty="0" err="1" smtClean="0"/>
              <a:t>of</a:t>
            </a:r>
            <a:r>
              <a:rPr lang="hr-HR" dirty="0" smtClean="0"/>
              <a:t> a </a:t>
            </a:r>
            <a:r>
              <a:rPr lang="hr-HR" dirty="0" err="1" smtClean="0"/>
              <a:t>contract</a:t>
            </a:r>
            <a:r>
              <a:rPr lang="hr-HR" dirty="0" smtClean="0"/>
              <a:t> </a:t>
            </a:r>
            <a:r>
              <a:rPr lang="hr-HR" dirty="0" err="1" smtClean="0"/>
              <a:t>of</a:t>
            </a:r>
            <a:r>
              <a:rPr lang="hr-HR" dirty="0" smtClean="0"/>
              <a:t> </a:t>
            </a:r>
            <a:r>
              <a:rPr lang="hr-HR" dirty="0" err="1" smtClean="0"/>
              <a:t>employment</a:t>
            </a:r>
            <a:r>
              <a:rPr lang="hr-HR" dirty="0" smtClean="0"/>
              <a:t> to </a:t>
            </a:r>
            <a:r>
              <a:rPr lang="hr-HR" dirty="0" err="1" smtClean="0"/>
              <a:t>situations</a:t>
            </a:r>
            <a:r>
              <a:rPr lang="hr-HR" dirty="0" smtClean="0"/>
              <a:t> </a:t>
            </a:r>
            <a:r>
              <a:rPr lang="hr-HR" dirty="0" err="1" smtClean="0"/>
              <a:t>of</a:t>
            </a:r>
            <a:r>
              <a:rPr lang="hr-HR" dirty="0" smtClean="0"/>
              <a:t> </a:t>
            </a:r>
            <a:r>
              <a:rPr lang="hr-HR" dirty="0" err="1" smtClean="0"/>
              <a:t>redundancy</a:t>
            </a:r>
            <a:r>
              <a:rPr lang="hr-HR" dirty="0" smtClean="0"/>
              <a:t> </a:t>
            </a:r>
            <a:r>
              <a:rPr lang="hr-HR" dirty="0" err="1" smtClean="0"/>
              <a:t>or</a:t>
            </a:r>
            <a:r>
              <a:rPr lang="hr-HR" dirty="0" smtClean="0"/>
              <a:t> </a:t>
            </a:r>
            <a:r>
              <a:rPr lang="hr-HR" dirty="0" err="1" smtClean="0"/>
              <a:t>unfair</a:t>
            </a:r>
            <a:r>
              <a:rPr lang="hr-HR" dirty="0" smtClean="0"/>
              <a:t> </a:t>
            </a:r>
            <a:r>
              <a:rPr lang="hr-HR" dirty="0" err="1" smtClean="0"/>
              <a:t>dismissal</a:t>
            </a:r>
            <a:endParaRPr lang="hr-HR" dirty="0" smtClean="0"/>
          </a:p>
          <a:p>
            <a:r>
              <a:rPr lang="hr-HR" dirty="0" err="1" smtClean="0"/>
              <a:t>Employment</a:t>
            </a:r>
            <a:r>
              <a:rPr lang="hr-HR" dirty="0" smtClean="0"/>
              <a:t> </a:t>
            </a:r>
            <a:r>
              <a:rPr lang="hr-HR" dirty="0" err="1" smtClean="0"/>
              <a:t>law</a:t>
            </a:r>
            <a:endParaRPr lang="hr-HR" dirty="0" smtClean="0"/>
          </a:p>
          <a:p>
            <a:r>
              <a:rPr lang="hr-HR" dirty="0" err="1" smtClean="0"/>
              <a:t>Injury</a:t>
            </a:r>
            <a:r>
              <a:rPr lang="hr-HR" dirty="0" smtClean="0"/>
              <a:t> to </a:t>
            </a:r>
            <a:r>
              <a:rPr lang="hr-HR" dirty="0" err="1" smtClean="0"/>
              <a:t>someone’s</a:t>
            </a:r>
            <a:r>
              <a:rPr lang="hr-HR" dirty="0" smtClean="0"/>
              <a:t> </a:t>
            </a:r>
            <a:r>
              <a:rPr lang="hr-HR" dirty="0" err="1" smtClean="0"/>
              <a:t>reputation</a:t>
            </a:r>
            <a:r>
              <a:rPr lang="hr-HR" dirty="0" smtClean="0"/>
              <a:t> </a:t>
            </a:r>
            <a:r>
              <a:rPr lang="hr-HR" dirty="0" err="1" smtClean="0"/>
              <a:t>by</a:t>
            </a:r>
            <a:r>
              <a:rPr lang="hr-HR" dirty="0" smtClean="0"/>
              <a:t> </a:t>
            </a:r>
            <a:r>
              <a:rPr lang="hr-HR" dirty="0" err="1" smtClean="0"/>
              <a:t>publication</a:t>
            </a:r>
            <a:r>
              <a:rPr lang="hr-HR" dirty="0" smtClean="0"/>
              <a:t> </a:t>
            </a:r>
            <a:r>
              <a:rPr lang="hr-HR" dirty="0" err="1" smtClean="0"/>
              <a:t>of</a:t>
            </a:r>
            <a:r>
              <a:rPr lang="hr-HR" dirty="0" smtClean="0"/>
              <a:t> </a:t>
            </a:r>
            <a:r>
              <a:rPr lang="hr-HR" dirty="0" err="1" smtClean="0"/>
              <a:t>an</a:t>
            </a:r>
            <a:r>
              <a:rPr lang="hr-HR" dirty="0" smtClean="0"/>
              <a:t> </a:t>
            </a:r>
            <a:r>
              <a:rPr lang="hr-HR" dirty="0" err="1" smtClean="0"/>
              <a:t>untrue</a:t>
            </a:r>
            <a:r>
              <a:rPr lang="hr-HR" dirty="0" smtClean="0"/>
              <a:t> </a:t>
            </a:r>
            <a:r>
              <a:rPr lang="hr-HR" dirty="0" err="1" smtClean="0"/>
              <a:t>statement</a:t>
            </a:r>
            <a:r>
              <a:rPr lang="hr-HR" dirty="0" smtClean="0"/>
              <a:t> </a:t>
            </a:r>
            <a:r>
              <a:rPr lang="hr-HR" dirty="0" err="1" smtClean="0"/>
              <a:t>about</a:t>
            </a:r>
            <a:r>
              <a:rPr lang="hr-HR" dirty="0" smtClean="0"/>
              <a:t> </a:t>
            </a:r>
            <a:r>
              <a:rPr lang="hr-HR" dirty="0" err="1" smtClean="0"/>
              <a:t>them</a:t>
            </a:r>
            <a:endParaRPr lang="hr-HR" dirty="0" smtClean="0"/>
          </a:p>
          <a:p>
            <a:r>
              <a:rPr lang="hr-HR" dirty="0" err="1" smtClean="0"/>
              <a:t>defamation</a:t>
            </a:r>
            <a:endParaRPr lang="hr-HR" dirty="0" smtClean="0"/>
          </a:p>
          <a:p>
            <a:r>
              <a:rPr lang="hr-HR" dirty="0" err="1" smtClean="0"/>
              <a:t>Something</a:t>
            </a:r>
            <a:r>
              <a:rPr lang="hr-HR" dirty="0" smtClean="0"/>
              <a:t> </a:t>
            </a:r>
            <a:r>
              <a:rPr lang="hr-HR" dirty="0" err="1" smtClean="0"/>
              <a:t>which</a:t>
            </a:r>
            <a:r>
              <a:rPr lang="hr-HR" dirty="0" smtClean="0"/>
              <a:t> </a:t>
            </a:r>
            <a:r>
              <a:rPr lang="hr-HR" dirty="0" err="1" smtClean="0"/>
              <a:t>causes</a:t>
            </a:r>
            <a:r>
              <a:rPr lang="hr-HR" dirty="0" smtClean="0"/>
              <a:t> </a:t>
            </a:r>
            <a:r>
              <a:rPr lang="hr-HR" dirty="0" err="1" smtClean="0"/>
              <a:t>harm</a:t>
            </a:r>
            <a:r>
              <a:rPr lang="hr-HR" dirty="0" smtClean="0"/>
              <a:t> </a:t>
            </a:r>
            <a:r>
              <a:rPr lang="hr-HR" dirty="0" err="1" smtClean="0"/>
              <a:t>or</a:t>
            </a:r>
            <a:r>
              <a:rPr lang="hr-HR" dirty="0" smtClean="0"/>
              <a:t> </a:t>
            </a:r>
            <a:r>
              <a:rPr lang="hr-HR" dirty="0" err="1" smtClean="0"/>
              <a:t>inconvenience</a:t>
            </a:r>
            <a:r>
              <a:rPr lang="hr-HR" dirty="0" smtClean="0"/>
              <a:t> to a </a:t>
            </a:r>
            <a:r>
              <a:rPr lang="hr-HR" dirty="0" err="1" smtClean="0"/>
              <a:t>person</a:t>
            </a:r>
            <a:r>
              <a:rPr lang="hr-HR" dirty="0" smtClean="0"/>
              <a:t> </a:t>
            </a:r>
            <a:r>
              <a:rPr lang="hr-HR" dirty="0" err="1" smtClean="0"/>
              <a:t>or</a:t>
            </a:r>
            <a:r>
              <a:rPr lang="hr-HR" dirty="0" smtClean="0"/>
              <a:t> </a:t>
            </a:r>
            <a:r>
              <a:rPr lang="hr-HR" dirty="0" err="1" smtClean="0"/>
              <a:t>property</a:t>
            </a:r>
            <a:endParaRPr lang="hr-HR" dirty="0" smtClean="0"/>
          </a:p>
          <a:p>
            <a:r>
              <a:rPr lang="hr-HR" dirty="0" err="1" smtClean="0"/>
              <a:t>Nuisance</a:t>
            </a:r>
            <a:r>
              <a:rPr lang="hr-HR" dirty="0" smtClean="0"/>
              <a:t> </a:t>
            </a:r>
            <a:endParaRPr lang="en-US" dirty="0"/>
          </a:p>
        </p:txBody>
      </p:sp>
    </p:spTree>
    <p:extLst>
      <p:ext uri="{BB962C8B-B14F-4D97-AF65-F5344CB8AC3E}">
        <p14:creationId xmlns:p14="http://schemas.microsoft.com/office/powerpoint/2010/main" val="1219243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formal</a:t>
            </a:r>
            <a:r>
              <a:rPr lang="hr-HR" dirty="0" smtClean="0"/>
              <a:t> </a:t>
            </a:r>
            <a:r>
              <a:rPr lang="hr-HR" dirty="0" err="1" smtClean="0"/>
              <a:t>written</a:t>
            </a:r>
            <a:r>
              <a:rPr lang="hr-HR" dirty="0" smtClean="0"/>
              <a:t> </a:t>
            </a:r>
            <a:r>
              <a:rPr lang="hr-HR" dirty="0" err="1" smtClean="0"/>
              <a:t>agreement</a:t>
            </a:r>
            <a:r>
              <a:rPr lang="hr-HR" dirty="0" smtClean="0"/>
              <a:t> </a:t>
            </a:r>
            <a:r>
              <a:rPr lang="hr-HR" dirty="0" err="1" smtClean="0"/>
              <a:t>between</a:t>
            </a:r>
            <a:r>
              <a:rPr lang="hr-HR" dirty="0" smtClean="0"/>
              <a:t> </a:t>
            </a:r>
            <a:r>
              <a:rPr lang="hr-HR" dirty="0" err="1" smtClean="0"/>
              <a:t>two</a:t>
            </a:r>
            <a:r>
              <a:rPr lang="hr-HR" dirty="0" smtClean="0"/>
              <a:t> </a:t>
            </a:r>
            <a:r>
              <a:rPr lang="hr-HR" dirty="0" err="1" smtClean="0"/>
              <a:t>or</a:t>
            </a:r>
            <a:r>
              <a:rPr lang="hr-HR" dirty="0" smtClean="0"/>
              <a:t> more </a:t>
            </a:r>
            <a:r>
              <a:rPr lang="hr-HR" dirty="0" err="1" smtClean="0"/>
              <a:t>countries</a:t>
            </a:r>
            <a:endParaRPr lang="hr-HR" dirty="0" smtClean="0"/>
          </a:p>
          <a:p>
            <a:r>
              <a:rPr lang="hr-HR" dirty="0" err="1" smtClean="0"/>
              <a:t>Treaty</a:t>
            </a:r>
            <a:endParaRPr lang="hr-HR" dirty="0" smtClean="0"/>
          </a:p>
          <a:p>
            <a:r>
              <a:rPr lang="hr-HR" dirty="0" err="1" smtClean="0"/>
              <a:t>The</a:t>
            </a:r>
            <a:r>
              <a:rPr lang="hr-HR" dirty="0" smtClean="0"/>
              <a:t> </a:t>
            </a:r>
            <a:r>
              <a:rPr lang="hr-HR" dirty="0" err="1" smtClean="0"/>
              <a:t>fact</a:t>
            </a:r>
            <a:r>
              <a:rPr lang="hr-HR" dirty="0" smtClean="0"/>
              <a:t> </a:t>
            </a:r>
            <a:r>
              <a:rPr lang="hr-HR" dirty="0" err="1" smtClean="0"/>
              <a:t>of</a:t>
            </a:r>
            <a:r>
              <a:rPr lang="hr-HR" dirty="0" smtClean="0"/>
              <a:t> </a:t>
            </a:r>
            <a:r>
              <a:rPr lang="hr-HR" dirty="0" err="1" smtClean="0"/>
              <a:t>being</a:t>
            </a:r>
            <a:r>
              <a:rPr lang="hr-HR" dirty="0" smtClean="0"/>
              <a:t> </a:t>
            </a:r>
            <a:r>
              <a:rPr lang="hr-HR" dirty="0" err="1" smtClean="0"/>
              <a:t>legally</a:t>
            </a:r>
            <a:r>
              <a:rPr lang="hr-HR" dirty="0" smtClean="0"/>
              <a:t> </a:t>
            </a:r>
            <a:r>
              <a:rPr lang="hr-HR" dirty="0" err="1" smtClean="0"/>
              <a:t>responsible</a:t>
            </a:r>
            <a:r>
              <a:rPr lang="hr-HR" dirty="0" smtClean="0"/>
              <a:t> for </a:t>
            </a:r>
            <a:r>
              <a:rPr lang="hr-HR" dirty="0" err="1" smtClean="0"/>
              <a:t>paying</a:t>
            </a:r>
            <a:r>
              <a:rPr lang="hr-HR" dirty="0" smtClean="0"/>
              <a:t> for </a:t>
            </a:r>
            <a:r>
              <a:rPr lang="hr-HR" dirty="0" err="1" smtClean="0"/>
              <a:t>damage</a:t>
            </a:r>
            <a:r>
              <a:rPr lang="hr-HR" dirty="0" smtClean="0"/>
              <a:t> </a:t>
            </a:r>
            <a:r>
              <a:rPr lang="hr-HR" dirty="0" err="1" smtClean="0"/>
              <a:t>or</a:t>
            </a:r>
            <a:r>
              <a:rPr lang="hr-HR" dirty="0" smtClean="0"/>
              <a:t> </a:t>
            </a:r>
            <a:r>
              <a:rPr lang="hr-HR" dirty="0" err="1" smtClean="0"/>
              <a:t>loss</a:t>
            </a:r>
            <a:r>
              <a:rPr lang="hr-HR" dirty="0" smtClean="0"/>
              <a:t> </a:t>
            </a:r>
            <a:r>
              <a:rPr lang="hr-HR" dirty="0" err="1" smtClean="0"/>
              <a:t>incurred</a:t>
            </a:r>
            <a:endParaRPr lang="hr-HR" dirty="0" smtClean="0"/>
          </a:p>
          <a:p>
            <a:r>
              <a:rPr lang="hr-HR" dirty="0" err="1" smtClean="0"/>
              <a:t>Liability</a:t>
            </a:r>
            <a:endParaRPr lang="hr-HR" dirty="0" smtClean="0"/>
          </a:p>
          <a:p>
            <a:r>
              <a:rPr lang="hr-HR" dirty="0" smtClean="0"/>
              <a:t>A </a:t>
            </a:r>
            <a:r>
              <a:rPr lang="hr-HR" dirty="0" err="1" smtClean="0"/>
              <a:t>person</a:t>
            </a:r>
            <a:r>
              <a:rPr lang="hr-HR" dirty="0" smtClean="0"/>
              <a:t> </a:t>
            </a:r>
            <a:r>
              <a:rPr lang="hr-HR" dirty="0" err="1" smtClean="0"/>
              <a:t>who</a:t>
            </a:r>
            <a:r>
              <a:rPr lang="hr-HR" dirty="0" smtClean="0"/>
              <a:t> </a:t>
            </a:r>
            <a:r>
              <a:rPr lang="hr-HR" dirty="0" err="1" smtClean="0"/>
              <a:t>makes</a:t>
            </a:r>
            <a:r>
              <a:rPr lang="hr-HR" dirty="0" smtClean="0"/>
              <a:t> a </a:t>
            </a:r>
            <a:r>
              <a:rPr lang="hr-HR" dirty="0" err="1" smtClean="0"/>
              <a:t>claim</a:t>
            </a:r>
            <a:r>
              <a:rPr lang="hr-HR" dirty="0" smtClean="0"/>
              <a:t> </a:t>
            </a:r>
            <a:r>
              <a:rPr lang="hr-HR" dirty="0" err="1" smtClean="0"/>
              <a:t>against</a:t>
            </a:r>
            <a:r>
              <a:rPr lang="hr-HR" dirty="0" smtClean="0"/>
              <a:t> </a:t>
            </a:r>
            <a:r>
              <a:rPr lang="hr-HR" dirty="0" err="1" smtClean="0"/>
              <a:t>someone</a:t>
            </a:r>
            <a:r>
              <a:rPr lang="hr-HR" dirty="0" smtClean="0"/>
              <a:t> </a:t>
            </a:r>
            <a:r>
              <a:rPr lang="hr-HR" dirty="0" err="1" smtClean="0"/>
              <a:t>in</a:t>
            </a:r>
            <a:r>
              <a:rPr lang="hr-HR" dirty="0" smtClean="0"/>
              <a:t> civil </a:t>
            </a:r>
            <a:r>
              <a:rPr lang="hr-HR" dirty="0" err="1" smtClean="0"/>
              <a:t>courts</a:t>
            </a:r>
            <a:endParaRPr lang="hr-HR" dirty="0" smtClean="0"/>
          </a:p>
          <a:p>
            <a:r>
              <a:rPr lang="hr-HR" dirty="0" err="1" smtClean="0"/>
              <a:t>Claimant</a:t>
            </a:r>
            <a:r>
              <a:rPr lang="hr-HR" dirty="0" smtClean="0"/>
              <a:t> </a:t>
            </a:r>
          </a:p>
          <a:p>
            <a:r>
              <a:rPr lang="hr-HR" dirty="0" smtClean="0"/>
              <a:t>To set a </a:t>
            </a:r>
            <a:r>
              <a:rPr lang="hr-HR" dirty="0" err="1" smtClean="0"/>
              <a:t>person</a:t>
            </a:r>
            <a:r>
              <a:rPr lang="hr-HR" dirty="0" smtClean="0"/>
              <a:t> free </a:t>
            </a:r>
            <a:r>
              <a:rPr lang="hr-HR" dirty="0" err="1" smtClean="0"/>
              <a:t>because</a:t>
            </a:r>
            <a:r>
              <a:rPr lang="hr-HR" dirty="0" smtClean="0"/>
              <a:t> he </a:t>
            </a:r>
            <a:r>
              <a:rPr lang="hr-HR" dirty="0" err="1" smtClean="0"/>
              <a:t>or</a:t>
            </a:r>
            <a:r>
              <a:rPr lang="hr-HR" dirty="0" smtClean="0"/>
              <a:t> </a:t>
            </a:r>
            <a:r>
              <a:rPr lang="hr-HR" dirty="0" err="1" smtClean="0"/>
              <a:t>she</a:t>
            </a:r>
            <a:r>
              <a:rPr lang="hr-HR" dirty="0" smtClean="0"/>
              <a:t> </a:t>
            </a:r>
            <a:r>
              <a:rPr lang="hr-HR" dirty="0" err="1" smtClean="0"/>
              <a:t>has</a:t>
            </a:r>
            <a:r>
              <a:rPr lang="hr-HR" dirty="0" smtClean="0"/>
              <a:t> </a:t>
            </a:r>
            <a:r>
              <a:rPr lang="hr-HR" dirty="0" err="1" smtClean="0"/>
              <a:t>been</a:t>
            </a:r>
            <a:r>
              <a:rPr lang="hr-HR" dirty="0" smtClean="0"/>
              <a:t> </a:t>
            </a:r>
            <a:r>
              <a:rPr lang="hr-HR" dirty="0" err="1" smtClean="0"/>
              <a:t>found</a:t>
            </a:r>
            <a:r>
              <a:rPr lang="hr-HR" dirty="0" smtClean="0"/>
              <a:t> </a:t>
            </a:r>
            <a:r>
              <a:rPr lang="hr-HR" dirty="0" err="1" smtClean="0"/>
              <a:t>not</a:t>
            </a:r>
            <a:r>
              <a:rPr lang="hr-HR" dirty="0" smtClean="0"/>
              <a:t> </a:t>
            </a:r>
            <a:r>
              <a:rPr lang="hr-HR" dirty="0" err="1" smtClean="0"/>
              <a:t>guilty</a:t>
            </a:r>
            <a:endParaRPr lang="hr-HR" dirty="0" smtClean="0"/>
          </a:p>
          <a:p>
            <a:r>
              <a:rPr lang="hr-HR" dirty="0" err="1" smtClean="0"/>
              <a:t>Acquit</a:t>
            </a:r>
            <a:r>
              <a:rPr lang="hr-HR" dirty="0" smtClean="0"/>
              <a:t> </a:t>
            </a:r>
            <a:endParaRPr lang="en-US" dirty="0"/>
          </a:p>
        </p:txBody>
      </p:sp>
    </p:spTree>
    <p:extLst>
      <p:ext uri="{BB962C8B-B14F-4D97-AF65-F5344CB8AC3E}">
        <p14:creationId xmlns:p14="http://schemas.microsoft.com/office/powerpoint/2010/main" val="75247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lnSpcReduction="10000"/>
          </a:bodyPr>
          <a:lstStyle/>
          <a:p>
            <a:r>
              <a:rPr lang="hr-HR" dirty="0" smtClean="0"/>
              <a:t>A </a:t>
            </a:r>
            <a:r>
              <a:rPr lang="hr-HR" dirty="0" err="1" smtClean="0"/>
              <a:t>situation</a:t>
            </a:r>
            <a:r>
              <a:rPr lang="hr-HR" dirty="0" smtClean="0"/>
              <a:t> </a:t>
            </a:r>
            <a:r>
              <a:rPr lang="hr-HR" dirty="0" err="1" smtClean="0"/>
              <a:t>where</a:t>
            </a:r>
            <a:r>
              <a:rPr lang="hr-HR" dirty="0" smtClean="0"/>
              <a:t> </a:t>
            </a:r>
            <a:r>
              <a:rPr lang="hr-HR" dirty="0" err="1" smtClean="0"/>
              <a:t>someone</a:t>
            </a:r>
            <a:r>
              <a:rPr lang="hr-HR" dirty="0" smtClean="0"/>
              <a:t> </a:t>
            </a:r>
            <a:r>
              <a:rPr lang="hr-HR" dirty="0" err="1" smtClean="0"/>
              <a:t>is</a:t>
            </a:r>
            <a:r>
              <a:rPr lang="hr-HR" dirty="0" smtClean="0"/>
              <a:t> no </a:t>
            </a:r>
            <a:r>
              <a:rPr lang="hr-HR" dirty="0" err="1" smtClean="0"/>
              <a:t>longer</a:t>
            </a:r>
            <a:r>
              <a:rPr lang="hr-HR" dirty="0" smtClean="0"/>
              <a:t> </a:t>
            </a:r>
            <a:r>
              <a:rPr lang="hr-HR" dirty="0" err="1" smtClean="0"/>
              <a:t>employed</a:t>
            </a:r>
            <a:r>
              <a:rPr lang="hr-HR" dirty="0" smtClean="0"/>
              <a:t> </a:t>
            </a:r>
            <a:r>
              <a:rPr lang="hr-HR" dirty="0" err="1" smtClean="0"/>
              <a:t>because</a:t>
            </a:r>
            <a:r>
              <a:rPr lang="hr-HR" dirty="0" smtClean="0"/>
              <a:t> </a:t>
            </a:r>
            <a:r>
              <a:rPr lang="hr-HR" dirty="0" err="1" smtClean="0"/>
              <a:t>the</a:t>
            </a:r>
            <a:r>
              <a:rPr lang="hr-HR" dirty="0" smtClean="0"/>
              <a:t> </a:t>
            </a:r>
            <a:r>
              <a:rPr lang="hr-HR" dirty="0" err="1" smtClean="0"/>
              <a:t>job</a:t>
            </a:r>
            <a:r>
              <a:rPr lang="hr-HR" dirty="0" smtClean="0"/>
              <a:t> </a:t>
            </a:r>
            <a:r>
              <a:rPr lang="hr-HR" dirty="0" err="1" smtClean="0"/>
              <a:t>is</a:t>
            </a:r>
            <a:r>
              <a:rPr lang="hr-HR" dirty="0" smtClean="0"/>
              <a:t> no </a:t>
            </a:r>
            <a:r>
              <a:rPr lang="hr-HR" dirty="0" err="1" smtClean="0"/>
              <a:t>longer</a:t>
            </a:r>
            <a:r>
              <a:rPr lang="hr-HR" dirty="0" smtClean="0"/>
              <a:t> </a:t>
            </a:r>
            <a:r>
              <a:rPr lang="hr-HR" dirty="0" err="1" smtClean="0"/>
              <a:t>needed</a:t>
            </a:r>
            <a:endParaRPr lang="hr-HR" dirty="0" smtClean="0"/>
          </a:p>
          <a:p>
            <a:r>
              <a:rPr lang="hr-HR" dirty="0" err="1" smtClean="0"/>
              <a:t>Redundancy</a:t>
            </a:r>
            <a:endParaRPr lang="hr-HR" dirty="0" smtClean="0"/>
          </a:p>
          <a:p>
            <a:r>
              <a:rPr lang="hr-HR" dirty="0" err="1" smtClean="0"/>
              <a:t>The</a:t>
            </a:r>
            <a:r>
              <a:rPr lang="hr-HR" dirty="0" smtClean="0"/>
              <a:t> </a:t>
            </a:r>
            <a:r>
              <a:rPr lang="hr-HR" dirty="0" err="1" smtClean="0"/>
              <a:t>legal</a:t>
            </a:r>
            <a:r>
              <a:rPr lang="hr-HR" dirty="0" smtClean="0"/>
              <a:t> </a:t>
            </a:r>
            <a:r>
              <a:rPr lang="hr-HR" dirty="0" err="1" smtClean="0"/>
              <a:t>right</a:t>
            </a:r>
            <a:r>
              <a:rPr lang="hr-HR" dirty="0" smtClean="0"/>
              <a:t> </a:t>
            </a:r>
            <a:r>
              <a:rPr lang="hr-HR" dirty="0" err="1" smtClean="0"/>
              <a:t>of</a:t>
            </a:r>
            <a:r>
              <a:rPr lang="hr-HR" dirty="0" smtClean="0"/>
              <a:t> a </a:t>
            </a:r>
            <a:r>
              <a:rPr lang="hr-HR" dirty="0" err="1" smtClean="0"/>
              <a:t>parent</a:t>
            </a:r>
            <a:r>
              <a:rPr lang="hr-HR" dirty="0" smtClean="0"/>
              <a:t> to </a:t>
            </a:r>
            <a:r>
              <a:rPr lang="hr-HR" dirty="0" err="1" smtClean="0"/>
              <a:t>keep</a:t>
            </a:r>
            <a:r>
              <a:rPr lang="hr-HR" dirty="0" smtClean="0"/>
              <a:t> </a:t>
            </a:r>
            <a:r>
              <a:rPr lang="hr-HR" dirty="0" err="1" smtClean="0"/>
              <a:t>and</a:t>
            </a:r>
            <a:r>
              <a:rPr lang="hr-HR" dirty="0" smtClean="0"/>
              <a:t> </a:t>
            </a:r>
            <a:r>
              <a:rPr lang="hr-HR" dirty="0" err="1" smtClean="0"/>
              <a:t>bring</a:t>
            </a:r>
            <a:r>
              <a:rPr lang="hr-HR" dirty="0" smtClean="0"/>
              <a:t> </a:t>
            </a:r>
            <a:r>
              <a:rPr lang="hr-HR" dirty="0" err="1" smtClean="0"/>
              <a:t>up</a:t>
            </a:r>
            <a:r>
              <a:rPr lang="hr-HR" dirty="0" smtClean="0"/>
              <a:t> a </a:t>
            </a:r>
            <a:r>
              <a:rPr lang="hr-HR" dirty="0" err="1" smtClean="0"/>
              <a:t>child</a:t>
            </a:r>
            <a:r>
              <a:rPr lang="hr-HR" dirty="0" smtClean="0"/>
              <a:t> </a:t>
            </a:r>
            <a:r>
              <a:rPr lang="hr-HR" dirty="0" err="1" smtClean="0"/>
              <a:t>after</a:t>
            </a:r>
            <a:r>
              <a:rPr lang="hr-HR" dirty="0" smtClean="0"/>
              <a:t> a </a:t>
            </a:r>
            <a:r>
              <a:rPr lang="hr-HR" dirty="0" err="1" smtClean="0"/>
              <a:t>divorce</a:t>
            </a:r>
            <a:endParaRPr lang="hr-HR" dirty="0" smtClean="0"/>
          </a:p>
          <a:p>
            <a:r>
              <a:rPr lang="hr-HR" dirty="0" err="1" smtClean="0"/>
              <a:t>Custody</a:t>
            </a:r>
            <a:endParaRPr lang="hr-HR" dirty="0" smtClean="0"/>
          </a:p>
          <a:p>
            <a:r>
              <a:rPr lang="hr-HR" dirty="0" err="1" smtClean="0"/>
              <a:t>Someone</a:t>
            </a:r>
            <a:r>
              <a:rPr lang="hr-HR" dirty="0" smtClean="0"/>
              <a:t> </a:t>
            </a:r>
            <a:r>
              <a:rPr lang="hr-HR" dirty="0" err="1" smtClean="0"/>
              <a:t>who</a:t>
            </a:r>
            <a:r>
              <a:rPr lang="hr-HR" dirty="0" smtClean="0"/>
              <a:t> </a:t>
            </a:r>
            <a:r>
              <a:rPr lang="hr-HR" dirty="0" err="1" smtClean="0"/>
              <a:t>is</a:t>
            </a:r>
            <a:r>
              <a:rPr lang="hr-HR" dirty="0" smtClean="0"/>
              <a:t> </a:t>
            </a:r>
            <a:r>
              <a:rPr lang="hr-HR" dirty="0" err="1" smtClean="0"/>
              <a:t>sued</a:t>
            </a:r>
            <a:r>
              <a:rPr lang="hr-HR" dirty="0" smtClean="0"/>
              <a:t> </a:t>
            </a:r>
            <a:r>
              <a:rPr lang="hr-HR" dirty="0" err="1" smtClean="0"/>
              <a:t>in</a:t>
            </a:r>
            <a:r>
              <a:rPr lang="hr-HR" dirty="0" smtClean="0"/>
              <a:t> a civil </a:t>
            </a:r>
            <a:r>
              <a:rPr lang="hr-HR" dirty="0" err="1" smtClean="0"/>
              <a:t>case</a:t>
            </a:r>
            <a:r>
              <a:rPr lang="hr-HR" dirty="0" smtClean="0"/>
              <a:t> </a:t>
            </a:r>
            <a:r>
              <a:rPr lang="hr-HR" dirty="0" err="1" smtClean="0"/>
              <a:t>or</a:t>
            </a:r>
            <a:r>
              <a:rPr lang="hr-HR" dirty="0" smtClean="0"/>
              <a:t> </a:t>
            </a:r>
            <a:r>
              <a:rPr lang="hr-HR" dirty="0" err="1" smtClean="0"/>
              <a:t>accused</a:t>
            </a:r>
            <a:r>
              <a:rPr lang="hr-HR" dirty="0" smtClean="0"/>
              <a:t> </a:t>
            </a:r>
            <a:r>
              <a:rPr lang="hr-HR" dirty="0" err="1" smtClean="0"/>
              <a:t>in</a:t>
            </a:r>
            <a:r>
              <a:rPr lang="hr-HR" dirty="0" smtClean="0"/>
              <a:t> a </a:t>
            </a:r>
            <a:r>
              <a:rPr lang="hr-HR" dirty="0" err="1" smtClean="0"/>
              <a:t>criminal</a:t>
            </a:r>
            <a:r>
              <a:rPr lang="hr-HR" dirty="0" smtClean="0"/>
              <a:t> </a:t>
            </a:r>
            <a:r>
              <a:rPr lang="hr-HR" dirty="0" err="1" smtClean="0"/>
              <a:t>case</a:t>
            </a:r>
            <a:endParaRPr lang="hr-HR" dirty="0" smtClean="0"/>
          </a:p>
          <a:p>
            <a:r>
              <a:rPr lang="hr-HR" dirty="0" err="1" smtClean="0"/>
              <a:t>Defendant</a:t>
            </a:r>
            <a:endParaRPr lang="hr-HR" dirty="0" smtClean="0"/>
          </a:p>
          <a:p>
            <a:r>
              <a:rPr lang="hr-HR" dirty="0" err="1" smtClean="0"/>
              <a:t>Failure</a:t>
            </a:r>
            <a:r>
              <a:rPr lang="hr-HR" dirty="0" smtClean="0"/>
              <a:t> to </a:t>
            </a:r>
            <a:r>
              <a:rPr lang="hr-HR" dirty="0" err="1" smtClean="0"/>
              <a:t>give</a:t>
            </a:r>
            <a:r>
              <a:rPr lang="hr-HR" dirty="0" smtClean="0"/>
              <a:t> </a:t>
            </a:r>
            <a:r>
              <a:rPr lang="hr-HR" dirty="0" err="1" smtClean="0"/>
              <a:t>proper</a:t>
            </a:r>
            <a:r>
              <a:rPr lang="hr-HR" dirty="0" smtClean="0"/>
              <a:t> care to </a:t>
            </a:r>
            <a:r>
              <a:rPr lang="hr-HR" dirty="0" err="1" smtClean="0"/>
              <a:t>something</a:t>
            </a:r>
            <a:endParaRPr lang="hr-HR" dirty="0" smtClean="0"/>
          </a:p>
          <a:p>
            <a:r>
              <a:rPr lang="hr-HR" dirty="0" err="1" smtClean="0"/>
              <a:t>Negligence</a:t>
            </a:r>
            <a:endParaRPr lang="hr-HR" dirty="0" smtClean="0"/>
          </a:p>
          <a:p>
            <a:endParaRPr lang="en-US" dirty="0"/>
          </a:p>
        </p:txBody>
      </p:sp>
    </p:spTree>
    <p:extLst>
      <p:ext uri="{BB962C8B-B14F-4D97-AF65-F5344CB8AC3E}">
        <p14:creationId xmlns:p14="http://schemas.microsoft.com/office/powerpoint/2010/main" val="137358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lstStyle/>
          <a:p>
            <a:pPr fontAlgn="base"/>
            <a:r>
              <a:rPr lang="en-GB" dirty="0" smtClean="0"/>
              <a:t>1.Who </a:t>
            </a:r>
            <a:r>
              <a:rPr lang="en-GB" dirty="0"/>
              <a:t>were </a:t>
            </a:r>
            <a:r>
              <a:rPr lang="hr-HR" dirty="0" err="1" smtClean="0"/>
              <a:t>the</a:t>
            </a:r>
            <a:r>
              <a:rPr lang="en-GB" dirty="0" smtClean="0"/>
              <a:t> </a:t>
            </a:r>
            <a:r>
              <a:rPr lang="en-GB" dirty="0"/>
              <a:t>earliest </a:t>
            </a:r>
            <a:r>
              <a:rPr lang="en-GB" dirty="0" smtClean="0"/>
              <a:t>inhabitants</a:t>
            </a:r>
            <a:r>
              <a:rPr lang="hr-HR" dirty="0" smtClean="0"/>
              <a:t> </a:t>
            </a:r>
            <a:r>
              <a:rPr lang="hr-HR" dirty="0" err="1" smtClean="0"/>
              <a:t>of</a:t>
            </a:r>
            <a:r>
              <a:rPr lang="hr-HR" dirty="0" smtClean="0"/>
              <a:t> </a:t>
            </a:r>
            <a:r>
              <a:rPr lang="hr-HR" dirty="0" err="1" smtClean="0"/>
              <a:t>the</a:t>
            </a:r>
            <a:r>
              <a:rPr lang="hr-HR" dirty="0" smtClean="0"/>
              <a:t> British </a:t>
            </a:r>
            <a:r>
              <a:rPr lang="hr-HR" dirty="0" err="1" smtClean="0"/>
              <a:t>Isles</a:t>
            </a:r>
            <a:r>
              <a:rPr lang="en-GB" dirty="0" smtClean="0"/>
              <a:t>? </a:t>
            </a:r>
            <a:endParaRPr lang="hr-HR" dirty="0"/>
          </a:p>
          <a:p>
            <a:pPr fontAlgn="base"/>
            <a:r>
              <a:rPr lang="en-GB" dirty="0"/>
              <a:t>2. Who invaded the British Isles in different historical periods? </a:t>
            </a:r>
            <a:endParaRPr lang="hr-HR" dirty="0"/>
          </a:p>
          <a:p>
            <a:pPr fontAlgn="base"/>
            <a:r>
              <a:rPr lang="en-GB" dirty="0"/>
              <a:t>3. What languages were spoken by the invaders</a:t>
            </a:r>
            <a:r>
              <a:rPr lang="en-GB" dirty="0" smtClean="0"/>
              <a:t>?</a:t>
            </a:r>
            <a:endParaRPr lang="hr-HR" dirty="0" smtClean="0"/>
          </a:p>
          <a:p>
            <a:pPr fontAlgn="base"/>
            <a:r>
              <a:rPr lang="hr-HR" dirty="0" smtClean="0"/>
              <a:t>4. </a:t>
            </a:r>
            <a:r>
              <a:rPr lang="hr-HR" dirty="0" err="1" smtClean="0"/>
              <a:t>Which</a:t>
            </a:r>
            <a:r>
              <a:rPr lang="hr-HR" dirty="0" smtClean="0"/>
              <a:t> </a:t>
            </a:r>
            <a:r>
              <a:rPr lang="hr-HR" dirty="0" err="1" smtClean="0"/>
              <a:t>legal</a:t>
            </a:r>
            <a:r>
              <a:rPr lang="hr-HR" dirty="0" smtClean="0"/>
              <a:t> </a:t>
            </a:r>
            <a:r>
              <a:rPr lang="hr-HR" dirty="0" err="1" smtClean="0"/>
              <a:t>languages</a:t>
            </a:r>
            <a:r>
              <a:rPr lang="hr-HR" dirty="0" smtClean="0"/>
              <a:t> had a </a:t>
            </a:r>
            <a:r>
              <a:rPr lang="hr-HR" dirty="0" err="1" smtClean="0"/>
              <a:t>dominant</a:t>
            </a:r>
            <a:r>
              <a:rPr lang="hr-HR" dirty="0" smtClean="0"/>
              <a:t> role </a:t>
            </a:r>
            <a:r>
              <a:rPr lang="hr-HR" dirty="0" err="1" smtClean="0"/>
              <a:t>in</a:t>
            </a:r>
            <a:r>
              <a:rPr lang="hr-HR" dirty="0" smtClean="0"/>
              <a:t> </a:t>
            </a:r>
            <a:r>
              <a:rPr lang="hr-HR" dirty="0" err="1" smtClean="0"/>
              <a:t>England</a:t>
            </a:r>
            <a:r>
              <a:rPr lang="hr-HR" dirty="0" smtClean="0"/>
              <a:t> </a:t>
            </a:r>
            <a:r>
              <a:rPr lang="hr-HR" dirty="0" err="1" smtClean="0"/>
              <a:t>in</a:t>
            </a:r>
            <a:r>
              <a:rPr lang="hr-HR" dirty="0" smtClean="0"/>
              <a:t> </a:t>
            </a:r>
            <a:r>
              <a:rPr lang="hr-HR" dirty="0" err="1" smtClean="0"/>
              <a:t>the</a:t>
            </a:r>
            <a:r>
              <a:rPr lang="hr-HR" dirty="0" smtClean="0"/>
              <a:t> </a:t>
            </a:r>
            <a:r>
              <a:rPr lang="hr-HR" dirty="0" err="1" smtClean="0"/>
              <a:t>medieval</a:t>
            </a:r>
            <a:r>
              <a:rPr lang="hr-HR" dirty="0" smtClean="0"/>
              <a:t> period?</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8155835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legal</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Interfering</a:t>
            </a:r>
            <a:r>
              <a:rPr lang="hr-HR" dirty="0" smtClean="0"/>
              <a:t> </a:t>
            </a:r>
            <a:r>
              <a:rPr lang="hr-HR" dirty="0" err="1" smtClean="0"/>
              <a:t>with</a:t>
            </a:r>
            <a:r>
              <a:rPr lang="hr-HR" dirty="0" smtClean="0"/>
              <a:t> </a:t>
            </a:r>
            <a:r>
              <a:rPr lang="hr-HR" dirty="0" err="1" smtClean="0"/>
              <a:t>the</a:t>
            </a:r>
            <a:r>
              <a:rPr lang="hr-HR" dirty="0" smtClean="0"/>
              <a:t> </a:t>
            </a:r>
            <a:r>
              <a:rPr lang="hr-HR" dirty="0" err="1" smtClean="0"/>
              <a:t>land</a:t>
            </a:r>
            <a:r>
              <a:rPr lang="hr-HR" dirty="0" smtClean="0"/>
              <a:t> </a:t>
            </a:r>
            <a:r>
              <a:rPr lang="hr-HR" dirty="0" err="1" smtClean="0"/>
              <a:t>or</a:t>
            </a:r>
            <a:r>
              <a:rPr lang="hr-HR" dirty="0" smtClean="0"/>
              <a:t> </a:t>
            </a:r>
            <a:r>
              <a:rPr lang="hr-HR" dirty="0" err="1" smtClean="0"/>
              <a:t>goods</a:t>
            </a:r>
            <a:r>
              <a:rPr lang="hr-HR" dirty="0" smtClean="0"/>
              <a:t> </a:t>
            </a:r>
            <a:r>
              <a:rPr lang="hr-HR" dirty="0" err="1" smtClean="0"/>
              <a:t>of</a:t>
            </a:r>
            <a:r>
              <a:rPr lang="hr-HR" dirty="0" smtClean="0"/>
              <a:t> </a:t>
            </a:r>
            <a:r>
              <a:rPr lang="hr-HR" dirty="0" err="1" smtClean="0"/>
              <a:t>another</a:t>
            </a:r>
            <a:r>
              <a:rPr lang="hr-HR" dirty="0" smtClean="0"/>
              <a:t> </a:t>
            </a:r>
            <a:r>
              <a:rPr lang="hr-HR" dirty="0" err="1" smtClean="0"/>
              <a:t>person</a:t>
            </a:r>
            <a:endParaRPr lang="hr-HR" dirty="0" smtClean="0"/>
          </a:p>
          <a:p>
            <a:r>
              <a:rPr lang="hr-HR" dirty="0" err="1" smtClean="0"/>
              <a:t>trespass</a:t>
            </a:r>
            <a:endParaRPr lang="en-US" dirty="0"/>
          </a:p>
        </p:txBody>
      </p:sp>
    </p:spTree>
    <p:extLst>
      <p:ext uri="{BB962C8B-B14F-4D97-AF65-F5344CB8AC3E}">
        <p14:creationId xmlns:p14="http://schemas.microsoft.com/office/powerpoint/2010/main" val="161747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Match</a:t>
            </a:r>
            <a:r>
              <a:rPr lang="hr-HR" dirty="0" smtClean="0"/>
              <a:t> </a:t>
            </a:r>
            <a:r>
              <a:rPr lang="hr-HR" dirty="0" err="1" smtClean="0"/>
              <a:t>the</a:t>
            </a:r>
            <a:r>
              <a:rPr lang="hr-HR" dirty="0" smtClean="0"/>
              <a:t> </a:t>
            </a:r>
            <a:r>
              <a:rPr lang="hr-HR" dirty="0" err="1" smtClean="0"/>
              <a:t>verbs</a:t>
            </a:r>
            <a:r>
              <a:rPr lang="hr-HR" dirty="0" smtClean="0"/>
              <a:t> </a:t>
            </a:r>
            <a:r>
              <a:rPr lang="hr-HR" dirty="0" err="1" smtClean="0"/>
              <a:t>with</a:t>
            </a:r>
            <a:r>
              <a:rPr lang="hr-HR" dirty="0" smtClean="0"/>
              <a:t> </a:t>
            </a:r>
            <a:r>
              <a:rPr lang="hr-HR" dirty="0" err="1" smtClean="0"/>
              <a:t>the</a:t>
            </a:r>
            <a:r>
              <a:rPr lang="hr-HR" dirty="0" smtClean="0"/>
              <a:t> </a:t>
            </a:r>
            <a:r>
              <a:rPr lang="hr-HR" dirty="0" err="1" smtClean="0"/>
              <a:t>appropriate</a:t>
            </a:r>
            <a:r>
              <a:rPr lang="hr-HR" dirty="0" smtClean="0"/>
              <a:t> </a:t>
            </a:r>
            <a:r>
              <a:rPr lang="hr-HR" dirty="0" err="1" smtClean="0"/>
              <a:t>nouns</a:t>
            </a:r>
            <a:r>
              <a:rPr lang="hr-HR" dirty="0" smtClean="0"/>
              <a:t>/</a:t>
            </a:r>
            <a:r>
              <a:rPr lang="hr-HR" dirty="0" err="1" smtClean="0"/>
              <a:t>adjectives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707120"/>
              </p:ext>
            </p:extLst>
          </p:nvPr>
        </p:nvGraphicFramePr>
        <p:xfrm>
          <a:off x="1371600" y="2286000"/>
          <a:ext cx="9601200" cy="4719320"/>
        </p:xfrm>
        <a:graphic>
          <a:graphicData uri="http://schemas.openxmlformats.org/drawingml/2006/table">
            <a:tbl>
              <a:tblPr firstRow="1" bandRow="1">
                <a:tableStyleId>{5C22544A-7EE6-4342-B048-85BDC9FD1C3A}</a:tableStyleId>
              </a:tblPr>
              <a:tblGrid>
                <a:gridCol w="4800600"/>
                <a:gridCol w="4800600"/>
              </a:tblGrid>
              <a:tr h="370840">
                <a:tc>
                  <a:txBody>
                    <a:bodyPr/>
                    <a:lstStyle/>
                    <a:p>
                      <a:r>
                        <a:rPr lang="hr-HR" dirty="0" err="1" smtClean="0"/>
                        <a:t>verb</a:t>
                      </a:r>
                      <a:endParaRPr lang="en-US" dirty="0"/>
                    </a:p>
                  </a:txBody>
                  <a:tcPr/>
                </a:tc>
                <a:tc>
                  <a:txBody>
                    <a:bodyPr/>
                    <a:lstStyle/>
                    <a:p>
                      <a:r>
                        <a:rPr lang="hr-HR" dirty="0" err="1" smtClean="0"/>
                        <a:t>Noun</a:t>
                      </a:r>
                      <a:r>
                        <a:rPr lang="hr-HR" dirty="0" smtClean="0"/>
                        <a:t>/</a:t>
                      </a:r>
                      <a:r>
                        <a:rPr lang="hr-HR" dirty="0" err="1" smtClean="0"/>
                        <a:t>adjective</a:t>
                      </a:r>
                      <a:endParaRPr lang="en-US" dirty="0"/>
                    </a:p>
                  </a:txBody>
                  <a:tcPr/>
                </a:tc>
              </a:tr>
              <a:tr h="370840">
                <a:tc>
                  <a:txBody>
                    <a:bodyPr/>
                    <a:lstStyle/>
                    <a:p>
                      <a:r>
                        <a:rPr lang="hr-HR" dirty="0" err="1" smtClean="0"/>
                        <a:t>find</a:t>
                      </a:r>
                      <a:endParaRPr lang="en-US" dirty="0"/>
                    </a:p>
                  </a:txBody>
                  <a:tcPr/>
                </a:tc>
                <a:tc>
                  <a:txBody>
                    <a:bodyPr/>
                    <a:lstStyle/>
                    <a:p>
                      <a:r>
                        <a:rPr lang="hr-HR" dirty="0" err="1" smtClean="0"/>
                        <a:t>Crime</a:t>
                      </a:r>
                      <a:r>
                        <a:rPr lang="hr-HR" dirty="0" smtClean="0"/>
                        <a:t> (2x)</a:t>
                      </a:r>
                      <a:endParaRPr lang="en-US" dirty="0"/>
                    </a:p>
                  </a:txBody>
                  <a:tcPr/>
                </a:tc>
              </a:tr>
              <a:tr h="370840">
                <a:tc>
                  <a:txBody>
                    <a:bodyPr/>
                    <a:lstStyle/>
                    <a:p>
                      <a:r>
                        <a:rPr lang="hr-HR" dirty="0" smtClean="0"/>
                        <a:t>take</a:t>
                      </a:r>
                      <a:endParaRPr lang="en-US" dirty="0"/>
                    </a:p>
                  </a:txBody>
                  <a:tcPr/>
                </a:tc>
                <a:tc>
                  <a:txBody>
                    <a:bodyPr/>
                    <a:lstStyle/>
                    <a:p>
                      <a:r>
                        <a:rPr lang="hr-HR" dirty="0" err="1" smtClean="0"/>
                        <a:t>judgement</a:t>
                      </a:r>
                      <a:endParaRPr lang="en-US" dirty="0"/>
                    </a:p>
                  </a:txBody>
                  <a:tcPr/>
                </a:tc>
              </a:tr>
              <a:tr h="370840">
                <a:tc>
                  <a:txBody>
                    <a:bodyPr/>
                    <a:lstStyle/>
                    <a:p>
                      <a:r>
                        <a:rPr lang="hr-HR" dirty="0" err="1" smtClean="0"/>
                        <a:t>enforce</a:t>
                      </a:r>
                      <a:endParaRPr lang="en-US" dirty="0"/>
                    </a:p>
                  </a:txBody>
                  <a:tcPr/>
                </a:tc>
                <a:tc>
                  <a:txBody>
                    <a:bodyPr/>
                    <a:lstStyle/>
                    <a:p>
                      <a:r>
                        <a:rPr lang="hr-HR" dirty="0" smtClean="0"/>
                        <a:t>sentence</a:t>
                      </a:r>
                      <a:endParaRPr lang="en-US" dirty="0"/>
                    </a:p>
                  </a:txBody>
                  <a:tcPr/>
                </a:tc>
              </a:tr>
              <a:tr h="370840">
                <a:tc>
                  <a:txBody>
                    <a:bodyPr/>
                    <a:lstStyle/>
                    <a:p>
                      <a:endParaRPr lang="en-US" dirty="0"/>
                    </a:p>
                  </a:txBody>
                  <a:tcPr/>
                </a:tc>
                <a:tc>
                  <a:txBody>
                    <a:bodyPr/>
                    <a:lstStyle/>
                    <a:p>
                      <a:r>
                        <a:rPr lang="hr-HR" dirty="0" err="1" smtClean="0"/>
                        <a:t>The</a:t>
                      </a:r>
                      <a:r>
                        <a:rPr lang="hr-HR" dirty="0" smtClean="0"/>
                        <a:t> </a:t>
                      </a:r>
                      <a:r>
                        <a:rPr lang="hr-HR" dirty="0" err="1" smtClean="0"/>
                        <a:t>law</a:t>
                      </a:r>
                      <a:endParaRPr lang="en-US" dirty="0"/>
                    </a:p>
                  </a:txBody>
                  <a:tcPr/>
                </a:tc>
              </a:tr>
              <a:tr h="370840">
                <a:tc>
                  <a:txBody>
                    <a:bodyPr/>
                    <a:lstStyle/>
                    <a:p>
                      <a:r>
                        <a:rPr lang="hr-HR" dirty="0" err="1" smtClean="0"/>
                        <a:t>prosecute</a:t>
                      </a:r>
                      <a:endParaRPr lang="en-US" dirty="0"/>
                    </a:p>
                  </a:txBody>
                  <a:tcPr/>
                </a:tc>
                <a:tc>
                  <a:txBody>
                    <a:bodyPr/>
                    <a:lstStyle/>
                    <a:p>
                      <a:r>
                        <a:rPr lang="hr-HR" dirty="0" err="1" smtClean="0"/>
                        <a:t>will</a:t>
                      </a:r>
                      <a:endParaRPr lang="en-US" dirty="0"/>
                    </a:p>
                  </a:txBody>
                  <a:tcPr/>
                </a:tc>
              </a:tr>
              <a:tr h="370840">
                <a:tc>
                  <a:txBody>
                    <a:bodyPr/>
                    <a:lstStyle/>
                    <a:p>
                      <a:r>
                        <a:rPr lang="hr-HR" dirty="0" err="1" smtClean="0"/>
                        <a:t>lay</a:t>
                      </a:r>
                      <a:r>
                        <a:rPr lang="hr-HR" dirty="0" smtClean="0"/>
                        <a:t> </a:t>
                      </a:r>
                      <a:r>
                        <a:rPr lang="hr-HR" dirty="0" err="1" smtClean="0"/>
                        <a:t>down</a:t>
                      </a:r>
                      <a:endParaRPr lang="en-US" dirty="0"/>
                    </a:p>
                  </a:txBody>
                  <a:tcPr/>
                </a:tc>
                <a:tc>
                  <a:txBody>
                    <a:bodyPr/>
                    <a:lstStyle/>
                    <a:p>
                      <a:r>
                        <a:rPr lang="hr-HR" dirty="0" err="1" smtClean="0"/>
                        <a:t>guilty</a:t>
                      </a:r>
                      <a:endParaRPr lang="en-US" dirty="0"/>
                    </a:p>
                  </a:txBody>
                  <a:tcPr/>
                </a:tc>
              </a:tr>
              <a:tr h="370840">
                <a:tc>
                  <a:txBody>
                    <a:bodyPr/>
                    <a:lstStyle/>
                    <a:p>
                      <a:r>
                        <a:rPr lang="hr-HR" dirty="0" err="1" smtClean="0"/>
                        <a:t>commit</a:t>
                      </a:r>
                      <a:endParaRPr lang="en-US" dirty="0"/>
                    </a:p>
                  </a:txBody>
                  <a:tcPr/>
                </a:tc>
                <a:tc>
                  <a:txBody>
                    <a:bodyPr/>
                    <a:lstStyle/>
                    <a:p>
                      <a:r>
                        <a:rPr lang="hr-HR" dirty="0" err="1" smtClean="0"/>
                        <a:t>right</a:t>
                      </a:r>
                      <a:endParaRPr lang="en-US" dirty="0"/>
                    </a:p>
                  </a:txBody>
                  <a:tcPr/>
                </a:tc>
              </a:tr>
              <a:tr h="370840">
                <a:tc>
                  <a:txBody>
                    <a:bodyPr/>
                    <a:lstStyle/>
                    <a:p>
                      <a:r>
                        <a:rPr lang="hr-HR" dirty="0" err="1" smtClean="0"/>
                        <a:t>break</a:t>
                      </a:r>
                      <a:endParaRPr lang="en-US" dirty="0"/>
                    </a:p>
                  </a:txBody>
                  <a:tcPr/>
                </a:tc>
                <a:tc>
                  <a:txBody>
                    <a:bodyPr/>
                    <a:lstStyle/>
                    <a:p>
                      <a:r>
                        <a:rPr lang="hr-HR" dirty="0" err="1" smtClean="0"/>
                        <a:t>action</a:t>
                      </a:r>
                      <a:endParaRPr lang="en-US" dirty="0"/>
                    </a:p>
                  </a:txBody>
                  <a:tcPr/>
                </a:tc>
              </a:tr>
              <a:tr h="370840">
                <a:tc>
                  <a:txBody>
                    <a:bodyPr/>
                    <a:lstStyle/>
                    <a:p>
                      <a:r>
                        <a:rPr lang="hr-HR" dirty="0" smtClean="0"/>
                        <a:t>make</a:t>
                      </a:r>
                      <a:endParaRPr lang="en-US" dirty="0"/>
                    </a:p>
                  </a:txBody>
                  <a:tcPr/>
                </a:tc>
                <a:tc>
                  <a:txBody>
                    <a:bodyPr/>
                    <a:lstStyle/>
                    <a:p>
                      <a:r>
                        <a:rPr lang="hr-HR" dirty="0" err="1" smtClean="0"/>
                        <a:t>verdict</a:t>
                      </a:r>
                      <a:endParaRPr lang="en-US" dirty="0"/>
                    </a:p>
                  </a:txBody>
                  <a:tcPr/>
                </a:tc>
              </a:tr>
              <a:tr h="370840">
                <a:tc>
                  <a:txBody>
                    <a:bodyPr/>
                    <a:lstStyle/>
                    <a:p>
                      <a:r>
                        <a:rPr lang="hr-HR" dirty="0" err="1" smtClean="0"/>
                        <a:t>enter</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err="1" smtClean="0"/>
                        <a:t>rules</a:t>
                      </a:r>
                      <a:endParaRPr lang="en-US" dirty="0" smtClean="0"/>
                    </a:p>
                    <a:p>
                      <a:endParaRPr lang="en-US" dirty="0"/>
                    </a:p>
                  </a:txBody>
                  <a:tcPr/>
                </a:tc>
              </a:tr>
              <a:tr h="370840">
                <a:tc>
                  <a:txBody>
                    <a:bodyPr/>
                    <a:lstStyle/>
                    <a:p>
                      <a:r>
                        <a:rPr lang="hr-HR" dirty="0" err="1" smtClean="0"/>
                        <a:t>Pass</a:t>
                      </a:r>
                      <a:r>
                        <a:rPr lang="hr-HR" dirty="0" smtClean="0"/>
                        <a:t> (2x)</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5229589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Civil law regulates relations between private persons or bodies. It is usually invoked only by the parties seeking to protect their private rights or interests. By contrast, a criminal offence is a wrong against the community. While the state has no interest in pursuing your civil claim, if you are a victim of a crime, such as theft</a:t>
            </a:r>
            <a:r>
              <a:rPr lang="en-GB" b="1" dirty="0"/>
              <a:t>,</a:t>
            </a:r>
            <a:r>
              <a:rPr lang="en-GB" dirty="0"/>
              <a:t> the state may prosecute the offender, whether or not you wish to take action against him/her. The aim of taking a criminal case to court is to punish the wrongdoer.</a:t>
            </a:r>
            <a:endParaRPr lang="hr-HR" dirty="0"/>
          </a:p>
          <a:p>
            <a:endParaRPr lang="en-US" dirty="0"/>
          </a:p>
        </p:txBody>
      </p:sp>
    </p:spTree>
    <p:extLst>
      <p:ext uri="{BB962C8B-B14F-4D97-AF65-F5344CB8AC3E}">
        <p14:creationId xmlns:p14="http://schemas.microsoft.com/office/powerpoint/2010/main" val="29917564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Media Law is a fast developing and increasingly high profile area of law. It is an area related to freedom of expression and the right to communicate. The course covers a number of key themes in Media Law and will begin by looking at the meanings of media freedom</a:t>
            </a:r>
            <a:endParaRPr lang="en-US" dirty="0"/>
          </a:p>
        </p:txBody>
      </p:sp>
    </p:spTree>
    <p:extLst>
      <p:ext uri="{BB962C8B-B14F-4D97-AF65-F5344CB8AC3E}">
        <p14:creationId xmlns:p14="http://schemas.microsoft.com/office/powerpoint/2010/main" val="3535952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pPr lvl="0"/>
            <a:r>
              <a:rPr lang="en-GB" dirty="0"/>
              <a:t>Why was French important in the history of English?</a:t>
            </a:r>
            <a:endParaRPr lang="hr-HR" dirty="0"/>
          </a:p>
          <a:p>
            <a:pPr lvl="0"/>
            <a:r>
              <a:rPr lang="en-GB" dirty="0"/>
              <a:t>When was the Statute of Pleading enacted and why was it important?</a:t>
            </a:r>
            <a:endParaRPr lang="hr-HR" dirty="0"/>
          </a:p>
          <a:p>
            <a:pPr lvl="0"/>
            <a:r>
              <a:rPr lang="en-GB" dirty="0"/>
              <a:t>Which areas of law remained relatively free of French-based terminology? Why?</a:t>
            </a:r>
            <a:endParaRPr lang="hr-HR" dirty="0"/>
          </a:p>
          <a:p>
            <a:endParaRPr lang="en-US" dirty="0"/>
          </a:p>
        </p:txBody>
      </p:sp>
    </p:spTree>
    <p:extLst>
      <p:ext uri="{BB962C8B-B14F-4D97-AF65-F5344CB8AC3E}">
        <p14:creationId xmlns:p14="http://schemas.microsoft.com/office/powerpoint/2010/main" val="143290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conquest</a:t>
            </a:r>
            <a:r>
              <a:rPr lang="hr-HR" dirty="0" smtClean="0"/>
              <a:t>, </a:t>
            </a:r>
            <a:r>
              <a:rPr lang="en-US" dirty="0" smtClean="0"/>
              <a:t>c</a:t>
            </a:r>
            <a:r>
              <a:rPr lang="hr-HR" dirty="0" err="1" smtClean="0"/>
              <a:t>ustomary</a:t>
            </a:r>
            <a:r>
              <a:rPr lang="hr-HR" dirty="0" smtClean="0"/>
              <a:t>, </a:t>
            </a:r>
            <a:r>
              <a:rPr lang="hr-HR" dirty="0" err="1" smtClean="0"/>
              <a:t>French</a:t>
            </a:r>
            <a:r>
              <a:rPr lang="hr-HR" dirty="0" smtClean="0"/>
              <a:t>, </a:t>
            </a:r>
            <a:r>
              <a:rPr lang="en-US" dirty="0" smtClean="0"/>
              <a:t>Latin</a:t>
            </a:r>
            <a:r>
              <a:rPr lang="hr-HR" dirty="0" smtClean="0"/>
              <a:t>, </a:t>
            </a:r>
            <a:r>
              <a:rPr lang="en-US" dirty="0" smtClean="0"/>
              <a:t>legal</a:t>
            </a:r>
            <a:r>
              <a:rPr lang="hr-HR" dirty="0" smtClean="0"/>
              <a:t>, </a:t>
            </a:r>
            <a:r>
              <a:rPr lang="hr-HR" dirty="0" err="1" smtClean="0"/>
              <a:t>Pleading</a:t>
            </a:r>
            <a:r>
              <a:rPr lang="hr-HR" dirty="0" smtClean="0"/>
              <a:t>, </a:t>
            </a:r>
            <a:r>
              <a:rPr lang="hr-HR" dirty="0" err="1" smtClean="0"/>
              <a:t>proceedings</a:t>
            </a:r>
            <a:r>
              <a:rPr lang="hr-HR" dirty="0" smtClean="0"/>
              <a:t>, </a:t>
            </a:r>
            <a:r>
              <a:rPr lang="en-US" dirty="0"/>
              <a:t>records</a:t>
            </a:r>
          </a:p>
        </p:txBody>
      </p:sp>
      <p:sp>
        <p:nvSpPr>
          <p:cNvPr id="3" name="Content Placeholder 2"/>
          <p:cNvSpPr>
            <a:spLocks noGrp="1"/>
          </p:cNvSpPr>
          <p:nvPr>
            <p:ph idx="1"/>
          </p:nvPr>
        </p:nvSpPr>
        <p:spPr/>
        <p:txBody>
          <a:bodyPr>
            <a:normAutofit lnSpcReduction="10000"/>
          </a:bodyPr>
          <a:lstStyle/>
          <a:p>
            <a:r>
              <a:rPr lang="en-US" dirty="0" smtClean="0"/>
              <a:t>In</a:t>
            </a:r>
            <a:r>
              <a:rPr lang="hr-HR" dirty="0" smtClean="0"/>
              <a:t> </a:t>
            </a:r>
            <a:r>
              <a:rPr lang="hr-HR" dirty="0" err="1" smtClean="0"/>
              <a:t>prehistoric</a:t>
            </a:r>
            <a:r>
              <a:rPr lang="hr-HR" dirty="0" smtClean="0"/>
              <a:t> </a:t>
            </a:r>
            <a:r>
              <a:rPr lang="hr-HR" dirty="0" err="1" smtClean="0"/>
              <a:t>Britain</a:t>
            </a:r>
            <a:r>
              <a:rPr lang="hr-HR" dirty="0" smtClean="0"/>
              <a:t>,</a:t>
            </a:r>
            <a:r>
              <a:rPr lang="en-US" dirty="0" smtClean="0"/>
              <a:t> traditional </a:t>
            </a:r>
            <a:r>
              <a:rPr lang="hr-HR" dirty="0" smtClean="0"/>
              <a:t>__________</a:t>
            </a:r>
            <a:r>
              <a:rPr lang="en-US" dirty="0" smtClean="0"/>
              <a:t>law </a:t>
            </a:r>
            <a:r>
              <a:rPr lang="en-US" dirty="0"/>
              <a:t>was discussed in the </a:t>
            </a:r>
            <a:r>
              <a:rPr lang="en-US" dirty="0" smtClean="0"/>
              <a:t>vernacular. </a:t>
            </a:r>
            <a:r>
              <a:rPr lang="en-US" dirty="0"/>
              <a:t>The </a:t>
            </a:r>
            <a:r>
              <a:rPr lang="hr-HR" dirty="0" smtClean="0"/>
              <a:t>_____________</a:t>
            </a:r>
            <a:r>
              <a:rPr lang="en-US" dirty="0" smtClean="0"/>
              <a:t>language </a:t>
            </a:r>
            <a:r>
              <a:rPr lang="en-US" dirty="0"/>
              <a:t>and legal tradition changed with waves of conquerors over the following centuries. </a:t>
            </a:r>
            <a:r>
              <a:rPr lang="hr-HR" dirty="0" smtClean="0"/>
              <a:t>Roman </a:t>
            </a:r>
            <a:r>
              <a:rPr lang="hr-HR" dirty="0" err="1" smtClean="0"/>
              <a:t>Britain</a:t>
            </a:r>
            <a:r>
              <a:rPr lang="hr-HR" dirty="0" smtClean="0"/>
              <a:t> </a:t>
            </a:r>
            <a:r>
              <a:rPr lang="en-US" dirty="0" smtClean="0"/>
              <a:t>(after the</a:t>
            </a:r>
            <a:r>
              <a:rPr lang="hr-HR" dirty="0" smtClean="0"/>
              <a:t> ___________</a:t>
            </a:r>
            <a:r>
              <a:rPr lang="en-US" dirty="0" smtClean="0"/>
              <a:t>beginning </a:t>
            </a:r>
            <a:r>
              <a:rPr lang="en-US" dirty="0"/>
              <a:t>in AD 43) followed Roman legal tradition, and its legal language was </a:t>
            </a:r>
            <a:r>
              <a:rPr lang="hr-HR" dirty="0" smtClean="0"/>
              <a:t>____________</a:t>
            </a:r>
            <a:r>
              <a:rPr lang="en-US" dirty="0" smtClean="0"/>
              <a:t>. </a:t>
            </a:r>
            <a:r>
              <a:rPr lang="en-US" dirty="0"/>
              <a:t>Following </a:t>
            </a:r>
            <a:r>
              <a:rPr lang="en-US" dirty="0" smtClean="0"/>
              <a:t>the</a:t>
            </a:r>
            <a:r>
              <a:rPr lang="hr-HR" dirty="0" smtClean="0"/>
              <a:t> Roman </a:t>
            </a:r>
            <a:r>
              <a:rPr lang="hr-HR" dirty="0" err="1" smtClean="0"/>
              <a:t>departure</a:t>
            </a:r>
            <a:r>
              <a:rPr lang="hr-HR" dirty="0" smtClean="0"/>
              <a:t> </a:t>
            </a:r>
            <a:r>
              <a:rPr lang="hr-HR" dirty="0" err="1" smtClean="0"/>
              <a:t>from</a:t>
            </a:r>
            <a:r>
              <a:rPr lang="hr-HR" dirty="0" smtClean="0"/>
              <a:t> </a:t>
            </a:r>
            <a:r>
              <a:rPr lang="hr-HR" dirty="0" err="1" smtClean="0"/>
              <a:t>Britain</a:t>
            </a:r>
            <a:r>
              <a:rPr lang="en-US" dirty="0" smtClean="0"/>
              <a:t> c</a:t>
            </a:r>
            <a:r>
              <a:rPr lang="hr-HR" dirty="0" smtClean="0"/>
              <a:t>.</a:t>
            </a:r>
            <a:r>
              <a:rPr lang="en-US" dirty="0" smtClean="0"/>
              <a:t> </a:t>
            </a:r>
            <a:r>
              <a:rPr lang="en-US" dirty="0"/>
              <a:t>410 and the </a:t>
            </a:r>
            <a:r>
              <a:rPr lang="en-US" dirty="0" smtClean="0"/>
              <a:t>Anglo-</a:t>
            </a:r>
            <a:r>
              <a:rPr lang="hr-HR" dirty="0" err="1" smtClean="0"/>
              <a:t>Saxon</a:t>
            </a:r>
            <a:r>
              <a:rPr lang="hr-HR" dirty="0" smtClean="0"/>
              <a:t> </a:t>
            </a:r>
            <a:r>
              <a:rPr lang="hr-HR" dirty="0" err="1" smtClean="0"/>
              <a:t>invasion</a:t>
            </a:r>
            <a:r>
              <a:rPr lang="hr-HR" dirty="0" smtClean="0"/>
              <a:t> </a:t>
            </a:r>
            <a:r>
              <a:rPr lang="hr-HR" dirty="0" err="1" smtClean="0"/>
              <a:t>of</a:t>
            </a:r>
            <a:r>
              <a:rPr lang="hr-HR" dirty="0" smtClean="0"/>
              <a:t> </a:t>
            </a:r>
            <a:r>
              <a:rPr lang="hr-HR" dirty="0" err="1" smtClean="0"/>
              <a:t>Britain</a:t>
            </a:r>
            <a:r>
              <a:rPr lang="en-US" dirty="0" smtClean="0"/>
              <a:t>, </a:t>
            </a:r>
            <a:r>
              <a:rPr lang="en-US" dirty="0"/>
              <a:t>the dominant tradition was </a:t>
            </a:r>
            <a:r>
              <a:rPr lang="en-US" dirty="0" smtClean="0"/>
              <a:t>instead</a:t>
            </a:r>
            <a:r>
              <a:rPr lang="hr-HR" dirty="0" smtClean="0"/>
              <a:t> Anglo-</a:t>
            </a:r>
            <a:r>
              <a:rPr lang="hr-HR" dirty="0" err="1" smtClean="0"/>
              <a:t>Saxon</a:t>
            </a:r>
            <a:r>
              <a:rPr lang="hr-HR" dirty="0" smtClean="0"/>
              <a:t> </a:t>
            </a:r>
            <a:r>
              <a:rPr lang="hr-HR" dirty="0" err="1" smtClean="0"/>
              <a:t>law</a:t>
            </a:r>
            <a:r>
              <a:rPr lang="hr-HR" dirty="0" smtClean="0"/>
              <a:t>, </a:t>
            </a:r>
            <a:r>
              <a:rPr lang="en-US" dirty="0" smtClean="0"/>
              <a:t> which </a:t>
            </a:r>
            <a:r>
              <a:rPr lang="en-US" dirty="0"/>
              <a:t>was discussed in the Germanic vernacular </a:t>
            </a:r>
            <a:r>
              <a:rPr lang="en-US" dirty="0" smtClean="0"/>
              <a:t>(</a:t>
            </a:r>
            <a:r>
              <a:rPr lang="hr-HR" dirty="0" smtClean="0"/>
              <a:t>Old English)</a:t>
            </a:r>
            <a:r>
              <a:rPr lang="en-US" dirty="0" smtClean="0"/>
              <a:t>, </a:t>
            </a:r>
            <a:r>
              <a:rPr lang="en-US" dirty="0"/>
              <a:t>and written in Old English since circa </a:t>
            </a:r>
            <a:r>
              <a:rPr lang="en-US" dirty="0" smtClean="0"/>
              <a:t>600</a:t>
            </a:r>
            <a:r>
              <a:rPr lang="hr-HR" dirty="0" smtClean="0"/>
              <a:t>. </a:t>
            </a:r>
            <a:r>
              <a:rPr lang="en-US" dirty="0" smtClean="0"/>
              <a:t> </a:t>
            </a:r>
            <a:r>
              <a:rPr lang="en-US" dirty="0"/>
              <a:t>Following </a:t>
            </a:r>
            <a:r>
              <a:rPr lang="en-US" dirty="0" smtClean="0"/>
              <a:t>the</a:t>
            </a:r>
            <a:r>
              <a:rPr lang="hr-HR" dirty="0" smtClean="0"/>
              <a:t> Norman </a:t>
            </a:r>
            <a:r>
              <a:rPr lang="hr-HR" dirty="0" err="1" smtClean="0"/>
              <a:t>invasion</a:t>
            </a:r>
            <a:r>
              <a:rPr lang="hr-HR" dirty="0" smtClean="0"/>
              <a:t> </a:t>
            </a:r>
            <a:r>
              <a:rPr lang="hr-HR" dirty="0" err="1" smtClean="0"/>
              <a:t>of</a:t>
            </a:r>
            <a:r>
              <a:rPr lang="hr-HR" dirty="0" smtClean="0"/>
              <a:t> </a:t>
            </a:r>
            <a:r>
              <a:rPr lang="hr-HR" dirty="0" err="1" smtClean="0"/>
              <a:t>England</a:t>
            </a:r>
            <a:r>
              <a:rPr lang="hr-HR" dirty="0" smtClean="0"/>
              <a:t> </a:t>
            </a:r>
            <a:r>
              <a:rPr lang="hr-HR" dirty="0" err="1" smtClean="0"/>
              <a:t>in</a:t>
            </a:r>
            <a:r>
              <a:rPr lang="hr-HR" dirty="0" smtClean="0"/>
              <a:t> 1066, Anglo-Norman </a:t>
            </a:r>
            <a:r>
              <a:rPr lang="hr-HR" dirty="0" err="1" smtClean="0"/>
              <a:t>French</a:t>
            </a:r>
            <a:r>
              <a:rPr lang="en-US" dirty="0" smtClean="0"/>
              <a:t> became </a:t>
            </a:r>
            <a:r>
              <a:rPr lang="en-US" dirty="0"/>
              <a:t>the official language of legal </a:t>
            </a:r>
            <a:r>
              <a:rPr lang="hr-HR" dirty="0" smtClean="0"/>
              <a:t>________________</a:t>
            </a:r>
            <a:r>
              <a:rPr lang="en-US" dirty="0" smtClean="0"/>
              <a:t> </a:t>
            </a:r>
            <a:r>
              <a:rPr lang="en-US" dirty="0"/>
              <a:t>in England for a period of nearly 300 years until </a:t>
            </a:r>
            <a:r>
              <a:rPr lang="en-US" dirty="0" smtClean="0"/>
              <a:t>the</a:t>
            </a:r>
            <a:r>
              <a:rPr lang="hr-HR" dirty="0" smtClean="0"/>
              <a:t> _______________ </a:t>
            </a:r>
            <a:r>
              <a:rPr lang="hr-HR" dirty="0" err="1" smtClean="0"/>
              <a:t>in</a:t>
            </a:r>
            <a:r>
              <a:rPr lang="hr-HR" dirty="0" smtClean="0"/>
              <a:t> English </a:t>
            </a:r>
            <a:r>
              <a:rPr lang="hr-HR" dirty="0" err="1" smtClean="0"/>
              <a:t>Act</a:t>
            </a:r>
            <a:r>
              <a:rPr lang="hr-HR" dirty="0" smtClean="0"/>
              <a:t> 1362 </a:t>
            </a:r>
            <a:r>
              <a:rPr lang="en-US" dirty="0" smtClean="0"/>
              <a:t> (and </a:t>
            </a:r>
            <a:r>
              <a:rPr lang="en-US" dirty="0"/>
              <a:t>continued in minor use for another 300 years), </a:t>
            </a:r>
            <a:r>
              <a:rPr lang="en-US" dirty="0" smtClean="0"/>
              <a:t>while</a:t>
            </a:r>
            <a:r>
              <a:rPr lang="hr-HR" dirty="0" smtClean="0"/>
              <a:t> </a:t>
            </a:r>
            <a:r>
              <a:rPr lang="hr-HR" dirty="0" err="1" smtClean="0"/>
              <a:t>Medieval</a:t>
            </a:r>
            <a:r>
              <a:rPr lang="hr-HR" dirty="0" smtClean="0"/>
              <a:t> Latin</a:t>
            </a:r>
            <a:r>
              <a:rPr lang="en-US" dirty="0" smtClean="0"/>
              <a:t> was </a:t>
            </a:r>
            <a:r>
              <a:rPr lang="en-US" dirty="0"/>
              <a:t>used for written </a:t>
            </a:r>
            <a:r>
              <a:rPr lang="hr-HR" dirty="0" smtClean="0"/>
              <a:t>______________</a:t>
            </a:r>
            <a:r>
              <a:rPr lang="en-US" dirty="0" smtClean="0"/>
              <a:t> </a:t>
            </a:r>
            <a:r>
              <a:rPr lang="en-US" dirty="0"/>
              <a:t>for over 650 years. Some English technical terms were retained, </a:t>
            </a:r>
            <a:r>
              <a:rPr lang="en-US" dirty="0" smtClean="0"/>
              <a:t>however</a:t>
            </a:r>
            <a:r>
              <a:rPr lang="hr-HR" dirty="0" smtClean="0"/>
              <a:t>.</a:t>
            </a:r>
            <a:endParaRPr lang="en-US" dirty="0"/>
          </a:p>
        </p:txBody>
      </p:sp>
    </p:spTree>
    <p:extLst>
      <p:ext uri="{BB962C8B-B14F-4D97-AF65-F5344CB8AC3E}">
        <p14:creationId xmlns:p14="http://schemas.microsoft.com/office/powerpoint/2010/main" val="1624978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Act</a:t>
            </a:r>
            <a:r>
              <a:rPr lang="hr-HR" dirty="0" smtClean="0"/>
              <a:t>, </a:t>
            </a:r>
            <a:r>
              <a:rPr lang="en-US" dirty="0" smtClean="0"/>
              <a:t>legal</a:t>
            </a:r>
            <a:r>
              <a:rPr lang="hr-HR" dirty="0" smtClean="0"/>
              <a:t>, </a:t>
            </a:r>
            <a:r>
              <a:rPr lang="en-US" dirty="0" smtClean="0"/>
              <a:t>pleading</a:t>
            </a:r>
            <a:r>
              <a:rPr lang="hr-HR" dirty="0" smtClean="0"/>
              <a:t>,</a:t>
            </a:r>
            <a:r>
              <a:rPr lang="en-US" dirty="0" smtClean="0"/>
              <a:t> proceedings</a:t>
            </a:r>
            <a:r>
              <a:rPr lang="hr-HR" dirty="0" smtClean="0"/>
              <a:t>, </a:t>
            </a:r>
            <a:r>
              <a:rPr lang="en-US" dirty="0" smtClean="0"/>
              <a:t>recorded</a:t>
            </a:r>
            <a:r>
              <a:rPr lang="hr-HR" dirty="0" smtClean="0"/>
              <a:t>, </a:t>
            </a:r>
            <a:r>
              <a:rPr lang="hr-HR" dirty="0" err="1" smtClean="0"/>
              <a:t>records</a:t>
            </a:r>
            <a:r>
              <a:rPr lang="hr-HR" dirty="0" smtClean="0"/>
              <a:t>, Statute</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legal pleadings, Anglo-Norman developed </a:t>
            </a:r>
            <a:r>
              <a:rPr lang="en-US" dirty="0" smtClean="0"/>
              <a:t>into</a:t>
            </a:r>
            <a:r>
              <a:rPr lang="hr-HR" dirty="0" smtClean="0"/>
              <a:t> </a:t>
            </a:r>
            <a:r>
              <a:rPr lang="hr-HR" dirty="0" err="1" smtClean="0"/>
              <a:t>Law</a:t>
            </a:r>
            <a:r>
              <a:rPr lang="hr-HR" dirty="0" smtClean="0"/>
              <a:t> </a:t>
            </a:r>
            <a:r>
              <a:rPr lang="hr-HR" dirty="0" err="1" smtClean="0"/>
              <a:t>French</a:t>
            </a:r>
            <a:r>
              <a:rPr lang="en-US" dirty="0" smtClean="0"/>
              <a:t>, </a:t>
            </a:r>
            <a:r>
              <a:rPr lang="en-US" dirty="0"/>
              <a:t>from which many words in modern legal English are derived. These include </a:t>
            </a:r>
            <a:r>
              <a:rPr lang="en-US" i="1" dirty="0"/>
              <a:t>property</a:t>
            </a:r>
            <a:r>
              <a:rPr lang="en-US" dirty="0"/>
              <a:t>, </a:t>
            </a:r>
            <a:r>
              <a:rPr lang="en-US" i="1" dirty="0"/>
              <a:t>estate</a:t>
            </a:r>
            <a:r>
              <a:rPr lang="en-US" dirty="0"/>
              <a:t>, </a:t>
            </a:r>
            <a:r>
              <a:rPr lang="en-US" i="1" dirty="0"/>
              <a:t>chattel</a:t>
            </a:r>
            <a:r>
              <a:rPr lang="en-US" dirty="0"/>
              <a:t>, </a:t>
            </a:r>
            <a:r>
              <a:rPr lang="en-US" i="1" dirty="0"/>
              <a:t>lease</a:t>
            </a:r>
            <a:r>
              <a:rPr lang="en-US" dirty="0"/>
              <a:t>, </a:t>
            </a:r>
            <a:r>
              <a:rPr lang="en-US" i="1" dirty="0"/>
              <a:t>executor</a:t>
            </a:r>
            <a:r>
              <a:rPr lang="en-US" dirty="0"/>
              <a:t>, and </a:t>
            </a:r>
            <a:r>
              <a:rPr lang="en-US" i="1" dirty="0"/>
              <a:t>tenant</a:t>
            </a:r>
            <a:r>
              <a:rPr lang="en-US" dirty="0"/>
              <a:t>. The use of Law French during this period had an enduring influence on </a:t>
            </a:r>
            <a:r>
              <a:rPr lang="en-US" dirty="0" smtClean="0"/>
              <a:t>modern </a:t>
            </a:r>
            <a:r>
              <a:rPr lang="en-US" dirty="0"/>
              <a:t>legal English. That use also accounts for some of the complex linguistic structures used in legal writing. In 1362, </a:t>
            </a:r>
            <a:r>
              <a:rPr lang="en-US" dirty="0" smtClean="0"/>
              <a:t>the</a:t>
            </a:r>
            <a:r>
              <a:rPr lang="hr-HR" dirty="0" smtClean="0"/>
              <a:t> Statute </a:t>
            </a:r>
            <a:r>
              <a:rPr lang="hr-HR" dirty="0" err="1" smtClean="0"/>
              <a:t>of</a:t>
            </a:r>
            <a:r>
              <a:rPr lang="hr-HR" dirty="0" smtClean="0"/>
              <a:t> </a:t>
            </a:r>
            <a:r>
              <a:rPr lang="hr-HR" dirty="0" err="1" smtClean="0"/>
              <a:t>Pleading</a:t>
            </a:r>
            <a:r>
              <a:rPr lang="en-US" dirty="0" smtClean="0"/>
              <a:t> was </a:t>
            </a:r>
            <a:r>
              <a:rPr lang="en-US" dirty="0"/>
              <a:t>enacted, which stated that all legal </a:t>
            </a:r>
            <a:r>
              <a:rPr lang="hr-HR" dirty="0" smtClean="0"/>
              <a:t>___________________</a:t>
            </a:r>
            <a:r>
              <a:rPr lang="en-US" dirty="0" smtClean="0"/>
              <a:t> </a:t>
            </a:r>
            <a:r>
              <a:rPr lang="en-US" dirty="0"/>
              <a:t>should be conducted in English (</a:t>
            </a:r>
            <a:r>
              <a:rPr lang="en-US" dirty="0" smtClean="0"/>
              <a:t>but</a:t>
            </a:r>
            <a:r>
              <a:rPr lang="hr-HR" dirty="0" smtClean="0"/>
              <a:t>_______________</a:t>
            </a:r>
            <a:r>
              <a:rPr lang="en-US" dirty="0" smtClean="0"/>
              <a:t> in </a:t>
            </a:r>
            <a:r>
              <a:rPr lang="en-US" dirty="0"/>
              <a:t>Latin). This marked the beginning of formal Legal English; Law French continued to be used in some forms into the 17th century, although </a:t>
            </a:r>
            <a:r>
              <a:rPr lang="hr-HR" dirty="0" err="1" smtClean="0"/>
              <a:t>it</a:t>
            </a:r>
            <a:r>
              <a:rPr lang="en-US" dirty="0" smtClean="0"/>
              <a:t> </a:t>
            </a:r>
            <a:r>
              <a:rPr lang="en-US" dirty="0"/>
              <a:t>became increasingly degenerate. </a:t>
            </a:r>
          </a:p>
          <a:p>
            <a:r>
              <a:rPr lang="en-US" dirty="0"/>
              <a:t>From 1066</a:t>
            </a:r>
            <a:r>
              <a:rPr lang="en-US" dirty="0" smtClean="0"/>
              <a:t>,</a:t>
            </a:r>
            <a:r>
              <a:rPr lang="hr-HR" dirty="0" smtClean="0"/>
              <a:t> Latin</a:t>
            </a:r>
            <a:r>
              <a:rPr lang="en-US" dirty="0" smtClean="0"/>
              <a:t> was </a:t>
            </a:r>
            <a:r>
              <a:rPr lang="en-US" dirty="0"/>
              <a:t>the language of formal </a:t>
            </a:r>
            <a:r>
              <a:rPr lang="hr-HR" dirty="0" smtClean="0"/>
              <a:t>_______________</a:t>
            </a:r>
            <a:r>
              <a:rPr lang="en-US" dirty="0" smtClean="0"/>
              <a:t> and</a:t>
            </a:r>
            <a:r>
              <a:rPr lang="hr-HR" dirty="0" smtClean="0"/>
              <a:t> </a:t>
            </a:r>
            <a:r>
              <a:rPr lang="hr-HR" dirty="0" err="1" smtClean="0"/>
              <a:t>statutes</a:t>
            </a:r>
            <a:r>
              <a:rPr lang="en-US" dirty="0" smtClean="0"/>
              <a:t>, </a:t>
            </a:r>
            <a:r>
              <a:rPr lang="en-US" dirty="0"/>
              <a:t>and was replaced by English in </a:t>
            </a:r>
            <a:r>
              <a:rPr lang="en-US" dirty="0" smtClean="0"/>
              <a:t>the</a:t>
            </a:r>
            <a:r>
              <a:rPr lang="hr-HR" dirty="0" smtClean="0"/>
              <a:t> </a:t>
            </a:r>
            <a:r>
              <a:rPr lang="hr-HR" dirty="0" err="1" smtClean="0"/>
              <a:t>Proceedings</a:t>
            </a:r>
            <a:r>
              <a:rPr lang="hr-HR" dirty="0" smtClean="0"/>
              <a:t> </a:t>
            </a:r>
            <a:r>
              <a:rPr lang="hr-HR" dirty="0" err="1" smtClean="0"/>
              <a:t>in</a:t>
            </a:r>
            <a:r>
              <a:rPr lang="hr-HR" dirty="0" smtClean="0"/>
              <a:t> </a:t>
            </a:r>
            <a:r>
              <a:rPr lang="hr-HR" dirty="0" err="1" smtClean="0"/>
              <a:t>Courts</a:t>
            </a:r>
            <a:r>
              <a:rPr lang="hr-HR" dirty="0" smtClean="0"/>
              <a:t> </a:t>
            </a:r>
            <a:r>
              <a:rPr lang="hr-HR" dirty="0" err="1" smtClean="0"/>
              <a:t>of</a:t>
            </a:r>
            <a:r>
              <a:rPr lang="hr-HR" dirty="0" smtClean="0"/>
              <a:t> </a:t>
            </a:r>
            <a:r>
              <a:rPr lang="hr-HR" dirty="0" err="1" smtClean="0"/>
              <a:t>Justice</a:t>
            </a:r>
            <a:r>
              <a:rPr lang="hr-HR" dirty="0" smtClean="0"/>
              <a:t> ___________</a:t>
            </a:r>
            <a:r>
              <a:rPr lang="en-US" dirty="0" smtClean="0"/>
              <a:t> </a:t>
            </a:r>
            <a:r>
              <a:rPr lang="hr-HR" dirty="0" smtClean="0"/>
              <a:t>1730. </a:t>
            </a:r>
            <a:r>
              <a:rPr lang="en-US" dirty="0" smtClean="0"/>
              <a:t>However</a:t>
            </a:r>
            <a:r>
              <a:rPr lang="en-US" dirty="0"/>
              <a:t>, because only learned persons were fluent in Latin, it never became the language of legal </a:t>
            </a:r>
            <a:r>
              <a:rPr lang="hr-HR" dirty="0" smtClean="0"/>
              <a:t>_________________</a:t>
            </a:r>
            <a:r>
              <a:rPr lang="en-US" dirty="0" smtClean="0"/>
              <a:t> </a:t>
            </a:r>
            <a:r>
              <a:rPr lang="en-US" dirty="0"/>
              <a:t>or debate. The influence of Latin can be seen in a number of words and phrases such </a:t>
            </a:r>
            <a:r>
              <a:rPr lang="en-US" dirty="0" smtClean="0"/>
              <a:t>as</a:t>
            </a:r>
            <a:r>
              <a:rPr lang="hr-HR" dirty="0" smtClean="0"/>
              <a:t> </a:t>
            </a:r>
            <a:r>
              <a:rPr lang="hr-HR" i="1" dirty="0" smtClean="0"/>
              <a:t>ad </a:t>
            </a:r>
            <a:r>
              <a:rPr lang="hr-HR" i="1" dirty="0" err="1" smtClean="0"/>
              <a:t>hoc</a:t>
            </a:r>
            <a:r>
              <a:rPr lang="hr-HR" i="1" dirty="0" smtClean="0"/>
              <a:t>, de facto, bona </a:t>
            </a:r>
            <a:r>
              <a:rPr lang="hr-HR" i="1" dirty="0" err="1" smtClean="0"/>
              <a:t>fide</a:t>
            </a:r>
            <a:r>
              <a:rPr lang="hr-HR" i="1" dirty="0" smtClean="0"/>
              <a:t>, </a:t>
            </a:r>
            <a:r>
              <a:rPr lang="hr-HR" i="1" dirty="0" err="1" smtClean="0"/>
              <a:t>inter</a:t>
            </a:r>
            <a:r>
              <a:rPr lang="hr-HR" i="1" dirty="0" smtClean="0"/>
              <a:t> </a:t>
            </a:r>
            <a:r>
              <a:rPr lang="hr-HR" i="1" dirty="0" err="1" smtClean="0"/>
              <a:t>alia</a:t>
            </a:r>
            <a:r>
              <a:rPr lang="hr-HR" dirty="0" smtClean="0"/>
              <a:t>, </a:t>
            </a:r>
            <a:r>
              <a:rPr lang="hr-HR" dirty="0" err="1" smtClean="0"/>
              <a:t>and</a:t>
            </a:r>
            <a:r>
              <a:rPr lang="hr-HR" dirty="0" smtClean="0"/>
              <a:t> </a:t>
            </a:r>
            <a:r>
              <a:rPr lang="hr-HR" i="1" dirty="0" err="1" smtClean="0"/>
              <a:t>ultra</a:t>
            </a:r>
            <a:r>
              <a:rPr lang="hr-HR" i="1" dirty="0" smtClean="0"/>
              <a:t> </a:t>
            </a:r>
            <a:r>
              <a:rPr lang="hr-HR" i="1" dirty="0" err="1" smtClean="0"/>
              <a:t>vires</a:t>
            </a:r>
            <a:r>
              <a:rPr lang="hr-HR" dirty="0" smtClean="0"/>
              <a:t>, </a:t>
            </a:r>
            <a:r>
              <a:rPr lang="en-US" dirty="0" smtClean="0"/>
              <a:t>which </a:t>
            </a:r>
            <a:r>
              <a:rPr lang="en-US" dirty="0"/>
              <a:t>remain in current use in </a:t>
            </a:r>
            <a:r>
              <a:rPr lang="hr-HR" dirty="0" smtClean="0"/>
              <a:t>______________</a:t>
            </a:r>
            <a:r>
              <a:rPr lang="en-US" dirty="0" smtClean="0"/>
              <a:t> writing. </a:t>
            </a:r>
            <a:endParaRPr lang="en-US" dirty="0"/>
          </a:p>
          <a:p>
            <a:endParaRPr lang="en-US" dirty="0"/>
          </a:p>
        </p:txBody>
      </p:sp>
    </p:spTree>
    <p:extLst>
      <p:ext uri="{BB962C8B-B14F-4D97-AF65-F5344CB8AC3E}">
        <p14:creationId xmlns:p14="http://schemas.microsoft.com/office/powerpoint/2010/main" val="2134955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legal</a:t>
            </a:r>
            <a:r>
              <a:rPr lang="hr-HR" dirty="0" smtClean="0"/>
              <a:t> </a:t>
            </a:r>
            <a:r>
              <a:rPr lang="hr-HR" dirty="0" err="1" smtClean="0"/>
              <a:t>terms</a:t>
            </a:r>
            <a:r>
              <a:rPr lang="hr-HR" dirty="0" smtClean="0"/>
              <a:t> </a:t>
            </a:r>
            <a:r>
              <a:rPr lang="hr-HR" dirty="0" err="1" smtClean="0"/>
              <a:t>corresponding</a:t>
            </a:r>
            <a:r>
              <a:rPr lang="hr-HR" dirty="0" smtClean="0"/>
              <a:t> to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hr-HR" dirty="0" err="1" smtClean="0"/>
              <a:t>Monetary</a:t>
            </a:r>
            <a:r>
              <a:rPr lang="hr-HR" dirty="0" smtClean="0"/>
              <a:t> </a:t>
            </a:r>
            <a:r>
              <a:rPr lang="hr-HR" dirty="0" err="1" smtClean="0"/>
              <a:t>compensation</a:t>
            </a:r>
            <a:r>
              <a:rPr lang="hr-HR" dirty="0" smtClean="0"/>
              <a:t> </a:t>
            </a:r>
            <a:r>
              <a:rPr lang="hr-HR" dirty="0" err="1" smtClean="0"/>
              <a:t>in</a:t>
            </a:r>
            <a:r>
              <a:rPr lang="hr-HR" dirty="0" smtClean="0"/>
              <a:t> civil </a:t>
            </a:r>
            <a:r>
              <a:rPr lang="hr-HR" dirty="0" err="1" smtClean="0"/>
              <a:t>lawsuits</a:t>
            </a:r>
            <a:r>
              <a:rPr lang="hr-HR" dirty="0" smtClean="0"/>
              <a:t>: </a:t>
            </a:r>
          </a:p>
          <a:p>
            <a:r>
              <a:rPr lang="hr-HR" dirty="0" err="1" smtClean="0"/>
              <a:t>Damages</a:t>
            </a:r>
            <a:endParaRPr lang="hr-HR" dirty="0" smtClean="0"/>
          </a:p>
          <a:p>
            <a:r>
              <a:rPr lang="hr-HR" dirty="0" smtClean="0"/>
              <a:t>A </a:t>
            </a:r>
            <a:r>
              <a:rPr lang="hr-HR" dirty="0" err="1" smtClean="0"/>
              <a:t>sequence</a:t>
            </a:r>
            <a:r>
              <a:rPr lang="hr-HR" dirty="0" smtClean="0"/>
              <a:t> </a:t>
            </a:r>
            <a:r>
              <a:rPr lang="hr-HR" dirty="0" err="1" smtClean="0"/>
              <a:t>of</a:t>
            </a:r>
            <a:r>
              <a:rPr lang="hr-HR" dirty="0" smtClean="0"/>
              <a:t> </a:t>
            </a:r>
            <a:r>
              <a:rPr lang="hr-HR" dirty="0" err="1" smtClean="0"/>
              <a:t>words</a:t>
            </a:r>
            <a:r>
              <a:rPr lang="hr-HR" dirty="0" smtClean="0"/>
              <a:t> </a:t>
            </a:r>
            <a:r>
              <a:rPr lang="hr-HR" dirty="0" err="1" smtClean="0"/>
              <a:t>which</a:t>
            </a:r>
            <a:r>
              <a:rPr lang="hr-HR" dirty="0" smtClean="0"/>
              <a:t> </a:t>
            </a:r>
            <a:r>
              <a:rPr lang="hr-HR" dirty="0" err="1" smtClean="0"/>
              <a:t>usually</a:t>
            </a:r>
            <a:r>
              <a:rPr lang="hr-HR" dirty="0" smtClean="0"/>
              <a:t> </a:t>
            </a:r>
            <a:r>
              <a:rPr lang="hr-HR" dirty="0" err="1" smtClean="0"/>
              <a:t>occur</a:t>
            </a:r>
            <a:r>
              <a:rPr lang="hr-HR" dirty="0" smtClean="0"/>
              <a:t> </a:t>
            </a:r>
            <a:r>
              <a:rPr lang="hr-HR" dirty="0" err="1" smtClean="0"/>
              <a:t>together</a:t>
            </a:r>
            <a:endParaRPr lang="hr-HR" dirty="0" smtClean="0"/>
          </a:p>
          <a:p>
            <a:r>
              <a:rPr lang="hr-HR" dirty="0" err="1" smtClean="0"/>
              <a:t>collocation</a:t>
            </a:r>
            <a:endParaRPr lang="hr-HR" dirty="0" smtClean="0"/>
          </a:p>
          <a:p>
            <a:r>
              <a:rPr lang="hr-HR" dirty="0" err="1" smtClean="0"/>
              <a:t>The</a:t>
            </a:r>
            <a:r>
              <a:rPr lang="hr-HR" dirty="0" smtClean="0"/>
              <a:t> </a:t>
            </a:r>
            <a:r>
              <a:rPr lang="hr-HR" dirty="0" err="1" smtClean="0"/>
              <a:t>act</a:t>
            </a:r>
            <a:r>
              <a:rPr lang="hr-HR" dirty="0" smtClean="0"/>
              <a:t> </a:t>
            </a:r>
            <a:r>
              <a:rPr lang="hr-HR" dirty="0" err="1" smtClean="0"/>
              <a:t>of</a:t>
            </a:r>
            <a:r>
              <a:rPr lang="hr-HR" dirty="0" smtClean="0"/>
              <a:t> </a:t>
            </a:r>
            <a:r>
              <a:rPr lang="hr-HR" dirty="0" err="1" smtClean="0"/>
              <a:t>interpreting</a:t>
            </a:r>
            <a:r>
              <a:rPr lang="hr-HR" dirty="0" smtClean="0"/>
              <a:t> </a:t>
            </a:r>
            <a:r>
              <a:rPr lang="hr-HR" dirty="0" err="1" smtClean="0"/>
              <a:t>and</a:t>
            </a:r>
            <a:r>
              <a:rPr lang="hr-HR" dirty="0" smtClean="0"/>
              <a:t> </a:t>
            </a:r>
            <a:r>
              <a:rPr lang="hr-HR" dirty="0" err="1" smtClean="0"/>
              <a:t>giving</a:t>
            </a:r>
            <a:r>
              <a:rPr lang="hr-HR" dirty="0" smtClean="0"/>
              <a:t> </a:t>
            </a:r>
            <a:r>
              <a:rPr lang="hr-HR" dirty="0" err="1" smtClean="0"/>
              <a:t>meaning</a:t>
            </a:r>
            <a:r>
              <a:rPr lang="hr-HR" dirty="0" smtClean="0"/>
              <a:t> to a statute </a:t>
            </a:r>
            <a:r>
              <a:rPr lang="hr-HR" dirty="0" err="1" smtClean="0"/>
              <a:t>or</a:t>
            </a:r>
            <a:r>
              <a:rPr lang="hr-HR" dirty="0" smtClean="0"/>
              <a:t> </a:t>
            </a:r>
            <a:r>
              <a:rPr lang="hr-HR" dirty="0" err="1" smtClean="0"/>
              <a:t>the</a:t>
            </a:r>
            <a:r>
              <a:rPr lang="hr-HR" dirty="0" smtClean="0"/>
              <a:t> </a:t>
            </a:r>
            <a:r>
              <a:rPr lang="hr-HR" dirty="0" err="1" smtClean="0"/>
              <a:t>language</a:t>
            </a:r>
            <a:r>
              <a:rPr lang="hr-HR" dirty="0" smtClean="0"/>
              <a:t> </a:t>
            </a:r>
            <a:r>
              <a:rPr lang="hr-HR" dirty="0" err="1" smtClean="0"/>
              <a:t>of</a:t>
            </a:r>
            <a:r>
              <a:rPr lang="hr-HR" dirty="0" smtClean="0"/>
              <a:t> a </a:t>
            </a:r>
            <a:r>
              <a:rPr lang="hr-HR" dirty="0" err="1" smtClean="0"/>
              <a:t>document</a:t>
            </a:r>
            <a:r>
              <a:rPr lang="hr-HR" dirty="0" smtClean="0"/>
              <a:t> </a:t>
            </a:r>
            <a:r>
              <a:rPr lang="hr-HR" dirty="0" err="1" smtClean="0"/>
              <a:t>such</a:t>
            </a:r>
            <a:r>
              <a:rPr lang="hr-HR" dirty="0" smtClean="0"/>
              <a:t> as a </a:t>
            </a:r>
            <a:r>
              <a:rPr lang="hr-HR" dirty="0" err="1" smtClean="0"/>
              <a:t>contract</a:t>
            </a:r>
            <a:r>
              <a:rPr lang="hr-HR" dirty="0" smtClean="0"/>
              <a:t> </a:t>
            </a:r>
            <a:r>
              <a:rPr lang="hr-HR" dirty="0" err="1" smtClean="0"/>
              <a:t>or</a:t>
            </a:r>
            <a:r>
              <a:rPr lang="hr-HR" dirty="0" smtClean="0"/>
              <a:t> </a:t>
            </a:r>
            <a:r>
              <a:rPr lang="hr-HR" dirty="0" err="1" smtClean="0"/>
              <a:t>will</a:t>
            </a:r>
            <a:r>
              <a:rPr lang="hr-HR" dirty="0" smtClean="0"/>
              <a:t> </a:t>
            </a:r>
            <a:r>
              <a:rPr lang="hr-HR" dirty="0" err="1" smtClean="0"/>
              <a:t>when</a:t>
            </a:r>
            <a:r>
              <a:rPr lang="hr-HR" dirty="0" smtClean="0"/>
              <a:t> </a:t>
            </a:r>
            <a:r>
              <a:rPr lang="hr-HR" dirty="0" err="1" smtClean="0"/>
              <a:t>there</a:t>
            </a:r>
            <a:r>
              <a:rPr lang="hr-HR" dirty="0" smtClean="0"/>
              <a:t> </a:t>
            </a:r>
            <a:r>
              <a:rPr lang="hr-HR" dirty="0" err="1" smtClean="0"/>
              <a:t>is</a:t>
            </a:r>
            <a:r>
              <a:rPr lang="hr-HR" dirty="0" smtClean="0"/>
              <a:t> some </a:t>
            </a:r>
            <a:r>
              <a:rPr lang="hr-HR" dirty="0" err="1" smtClean="0"/>
              <a:t>ambiuity</a:t>
            </a:r>
            <a:r>
              <a:rPr lang="hr-HR" dirty="0" smtClean="0"/>
              <a:t> </a:t>
            </a:r>
            <a:r>
              <a:rPr lang="hr-HR" dirty="0" err="1" smtClean="0"/>
              <a:t>or</a:t>
            </a:r>
            <a:r>
              <a:rPr lang="hr-HR" dirty="0" smtClean="0"/>
              <a:t> </a:t>
            </a:r>
            <a:r>
              <a:rPr lang="hr-HR" dirty="0" err="1" smtClean="0"/>
              <a:t>question</a:t>
            </a:r>
            <a:r>
              <a:rPr lang="hr-HR" dirty="0" smtClean="0"/>
              <a:t> </a:t>
            </a:r>
            <a:r>
              <a:rPr lang="hr-HR" dirty="0" err="1" smtClean="0"/>
              <a:t>about</a:t>
            </a:r>
            <a:r>
              <a:rPr lang="hr-HR" dirty="0" smtClean="0"/>
              <a:t> </a:t>
            </a:r>
            <a:r>
              <a:rPr lang="hr-HR" dirty="0" err="1" smtClean="0"/>
              <a:t>its</a:t>
            </a:r>
            <a:r>
              <a:rPr lang="hr-HR" dirty="0" smtClean="0"/>
              <a:t> </a:t>
            </a:r>
            <a:r>
              <a:rPr lang="hr-HR" dirty="0" err="1" smtClean="0"/>
              <a:t>meaning</a:t>
            </a:r>
            <a:endParaRPr lang="hr-HR" dirty="0" smtClean="0"/>
          </a:p>
          <a:p>
            <a:r>
              <a:rPr lang="hr-HR" dirty="0" err="1" smtClean="0"/>
              <a:t>construction</a:t>
            </a:r>
            <a:endParaRPr lang="en-US" dirty="0"/>
          </a:p>
        </p:txBody>
      </p:sp>
    </p:spTree>
    <p:extLst>
      <p:ext uri="{BB962C8B-B14F-4D97-AF65-F5344CB8AC3E}">
        <p14:creationId xmlns:p14="http://schemas.microsoft.com/office/powerpoint/2010/main" val="188757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legal</a:t>
            </a:r>
            <a:r>
              <a:rPr lang="hr-HR" dirty="0"/>
              <a:t> </a:t>
            </a:r>
            <a:r>
              <a:rPr lang="hr-HR" dirty="0" err="1"/>
              <a:t>terms</a:t>
            </a:r>
            <a:r>
              <a:rPr lang="hr-HR" dirty="0"/>
              <a:t> </a:t>
            </a:r>
            <a:r>
              <a:rPr lang="hr-HR" dirty="0" err="1"/>
              <a:t>corresponding</a:t>
            </a:r>
            <a:r>
              <a:rPr lang="hr-HR" dirty="0"/>
              <a:t> to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Two</a:t>
            </a:r>
            <a:r>
              <a:rPr lang="hr-HR" dirty="0" smtClean="0"/>
              <a:t> </a:t>
            </a:r>
            <a:r>
              <a:rPr lang="hr-HR" dirty="0" err="1" smtClean="0"/>
              <a:t>or</a:t>
            </a:r>
            <a:r>
              <a:rPr lang="hr-HR" dirty="0" smtClean="0"/>
              <a:t> more </a:t>
            </a:r>
            <a:r>
              <a:rPr lang="hr-HR" dirty="0" err="1" smtClean="0"/>
              <a:t>synonymous</a:t>
            </a:r>
            <a:r>
              <a:rPr lang="hr-HR" dirty="0" smtClean="0"/>
              <a:t> </a:t>
            </a:r>
            <a:r>
              <a:rPr lang="hr-HR" dirty="0" err="1" smtClean="0"/>
              <a:t>words</a:t>
            </a:r>
            <a:r>
              <a:rPr lang="hr-HR" dirty="0" smtClean="0"/>
              <a:t> </a:t>
            </a:r>
            <a:r>
              <a:rPr lang="hr-HR" dirty="0" err="1" smtClean="0"/>
              <a:t>occurring</a:t>
            </a:r>
            <a:r>
              <a:rPr lang="hr-HR" dirty="0" smtClean="0"/>
              <a:t> </a:t>
            </a:r>
            <a:r>
              <a:rPr lang="hr-HR" dirty="0" err="1" smtClean="0"/>
              <a:t>together</a:t>
            </a:r>
            <a:endParaRPr lang="hr-HR" dirty="0" smtClean="0"/>
          </a:p>
          <a:p>
            <a:r>
              <a:rPr lang="hr-HR" dirty="0" err="1" smtClean="0"/>
              <a:t>Doublet</a:t>
            </a:r>
            <a:endParaRPr lang="hr-HR" dirty="0" smtClean="0"/>
          </a:p>
          <a:p>
            <a:r>
              <a:rPr lang="hr-HR" dirty="0" smtClean="0"/>
              <a:t>A </a:t>
            </a:r>
            <a:r>
              <a:rPr lang="hr-HR" dirty="0" err="1" smtClean="0"/>
              <a:t>type</a:t>
            </a:r>
            <a:r>
              <a:rPr lang="hr-HR" dirty="0" smtClean="0"/>
              <a:t> </a:t>
            </a:r>
            <a:r>
              <a:rPr lang="hr-HR" dirty="0" err="1" smtClean="0"/>
              <a:t>of</a:t>
            </a:r>
            <a:r>
              <a:rPr lang="hr-HR" dirty="0" smtClean="0"/>
              <a:t> </a:t>
            </a:r>
            <a:r>
              <a:rPr lang="hr-HR" dirty="0" err="1" smtClean="0"/>
              <a:t>verb</a:t>
            </a:r>
            <a:r>
              <a:rPr lang="hr-HR" dirty="0" smtClean="0"/>
              <a:t> </a:t>
            </a:r>
            <a:r>
              <a:rPr lang="hr-HR" dirty="0" err="1" smtClean="0"/>
              <a:t>that</a:t>
            </a:r>
            <a:r>
              <a:rPr lang="hr-HR" dirty="0" smtClean="0"/>
              <a:t> </a:t>
            </a:r>
            <a:r>
              <a:rPr lang="hr-HR" dirty="0" err="1" smtClean="0"/>
              <a:t>us</a:t>
            </a:r>
            <a:r>
              <a:rPr lang="hr-HR" dirty="0" smtClean="0"/>
              <a:t> </a:t>
            </a:r>
            <a:r>
              <a:rPr lang="hr-HR" dirty="0" err="1" smtClean="0"/>
              <a:t>used</a:t>
            </a:r>
            <a:r>
              <a:rPr lang="hr-HR" dirty="0" smtClean="0"/>
              <a:t> to </a:t>
            </a:r>
            <a:r>
              <a:rPr lang="hr-HR" dirty="0" err="1" smtClean="0"/>
              <a:t>express</a:t>
            </a:r>
            <a:r>
              <a:rPr lang="hr-HR" dirty="0" smtClean="0"/>
              <a:t> </a:t>
            </a:r>
            <a:r>
              <a:rPr lang="hr-HR" dirty="0" err="1" smtClean="0"/>
              <a:t>permission</a:t>
            </a:r>
            <a:r>
              <a:rPr lang="hr-HR" dirty="0" smtClean="0"/>
              <a:t>, </a:t>
            </a:r>
            <a:r>
              <a:rPr lang="hr-HR" dirty="0" err="1" smtClean="0"/>
              <a:t>obligation</a:t>
            </a:r>
            <a:r>
              <a:rPr lang="hr-HR" dirty="0" smtClean="0"/>
              <a:t>, </a:t>
            </a:r>
            <a:r>
              <a:rPr lang="hr-HR" dirty="0" err="1" smtClean="0"/>
              <a:t>likelihood</a:t>
            </a:r>
            <a:r>
              <a:rPr lang="hr-HR" dirty="0" smtClean="0"/>
              <a:t>, </a:t>
            </a:r>
            <a:r>
              <a:rPr lang="hr-HR" dirty="0" err="1" smtClean="0"/>
              <a:t>ability</a:t>
            </a:r>
            <a:r>
              <a:rPr lang="hr-HR" dirty="0" smtClean="0"/>
              <a:t>, </a:t>
            </a:r>
            <a:r>
              <a:rPr lang="hr-HR" dirty="0" err="1" smtClean="0"/>
              <a:t>etc</a:t>
            </a:r>
            <a:r>
              <a:rPr lang="hr-HR" dirty="0" smtClean="0"/>
              <a:t>.</a:t>
            </a:r>
          </a:p>
          <a:p>
            <a:r>
              <a:rPr lang="hr-HR" dirty="0" smtClean="0"/>
              <a:t>Modal </a:t>
            </a:r>
            <a:r>
              <a:rPr lang="hr-HR" dirty="0" err="1" smtClean="0"/>
              <a:t>verb</a:t>
            </a:r>
            <a:endParaRPr lang="hr-HR" dirty="0" smtClean="0"/>
          </a:p>
          <a:p>
            <a:r>
              <a:rPr lang="hr-HR" dirty="0" smtClean="0"/>
              <a:t>A </a:t>
            </a:r>
            <a:r>
              <a:rPr lang="hr-HR" dirty="0" err="1" smtClean="0"/>
              <a:t>type</a:t>
            </a:r>
            <a:r>
              <a:rPr lang="hr-HR" dirty="0" smtClean="0"/>
              <a:t> </a:t>
            </a:r>
            <a:r>
              <a:rPr lang="hr-HR" dirty="0" err="1" smtClean="0"/>
              <a:t>of</a:t>
            </a:r>
            <a:r>
              <a:rPr lang="hr-HR" dirty="0" smtClean="0"/>
              <a:t> </a:t>
            </a:r>
            <a:r>
              <a:rPr lang="hr-HR" dirty="0" err="1" smtClean="0"/>
              <a:t>function</a:t>
            </a:r>
            <a:r>
              <a:rPr lang="hr-HR" dirty="0" smtClean="0"/>
              <a:t> word </a:t>
            </a:r>
            <a:r>
              <a:rPr lang="hr-HR" dirty="0" err="1" smtClean="0"/>
              <a:t>which</a:t>
            </a:r>
            <a:r>
              <a:rPr lang="hr-HR" dirty="0" smtClean="0"/>
              <a:t> </a:t>
            </a:r>
            <a:r>
              <a:rPr lang="hr-HR" dirty="0" err="1" smtClean="0"/>
              <a:t>stands</a:t>
            </a:r>
            <a:r>
              <a:rPr lang="hr-HR" dirty="0" smtClean="0"/>
              <a:t> for </a:t>
            </a:r>
            <a:r>
              <a:rPr lang="hr-HR" dirty="0" err="1" smtClean="0"/>
              <a:t>another</a:t>
            </a:r>
            <a:r>
              <a:rPr lang="hr-HR" dirty="0" smtClean="0"/>
              <a:t> word, </a:t>
            </a:r>
            <a:r>
              <a:rPr lang="hr-HR" dirty="0" err="1" smtClean="0"/>
              <a:t>phrase</a:t>
            </a:r>
            <a:r>
              <a:rPr lang="hr-HR" dirty="0" smtClean="0"/>
              <a:t>, </a:t>
            </a:r>
            <a:r>
              <a:rPr lang="hr-HR" dirty="0" err="1" smtClean="0"/>
              <a:t>clause</a:t>
            </a:r>
            <a:r>
              <a:rPr lang="hr-HR" dirty="0" smtClean="0"/>
              <a:t> </a:t>
            </a:r>
            <a:r>
              <a:rPr lang="hr-HR" dirty="0" err="1" smtClean="0"/>
              <a:t>or</a:t>
            </a:r>
            <a:r>
              <a:rPr lang="hr-HR" dirty="0" smtClean="0"/>
              <a:t> sentence </a:t>
            </a:r>
            <a:r>
              <a:rPr lang="hr-HR" dirty="0" err="1" smtClean="0"/>
              <a:t>where</a:t>
            </a:r>
            <a:r>
              <a:rPr lang="hr-HR" dirty="0" smtClean="0"/>
              <a:t> </a:t>
            </a:r>
            <a:r>
              <a:rPr lang="hr-HR" dirty="0" err="1" smtClean="0"/>
              <a:t>the</a:t>
            </a:r>
            <a:r>
              <a:rPr lang="hr-HR" dirty="0" smtClean="0"/>
              <a:t> </a:t>
            </a:r>
            <a:r>
              <a:rPr lang="hr-HR" dirty="0" err="1" smtClean="0"/>
              <a:t>meaning</a:t>
            </a:r>
            <a:r>
              <a:rPr lang="hr-HR" dirty="0" smtClean="0"/>
              <a:t> </a:t>
            </a:r>
            <a:r>
              <a:rPr lang="hr-HR" dirty="0" err="1" smtClean="0"/>
              <a:t>is</a:t>
            </a:r>
            <a:r>
              <a:rPr lang="hr-HR" dirty="0" smtClean="0"/>
              <a:t> </a:t>
            </a:r>
            <a:r>
              <a:rPr lang="hr-HR" dirty="0" err="1" smtClean="0"/>
              <a:t>recoverable</a:t>
            </a:r>
            <a:r>
              <a:rPr lang="hr-HR" dirty="0" smtClean="0"/>
              <a:t> </a:t>
            </a:r>
            <a:r>
              <a:rPr lang="hr-HR" dirty="0" err="1" smtClean="0"/>
              <a:t>from</a:t>
            </a:r>
            <a:r>
              <a:rPr lang="hr-HR" dirty="0" smtClean="0"/>
              <a:t> </a:t>
            </a:r>
            <a:r>
              <a:rPr lang="hr-HR" dirty="0" err="1" smtClean="0"/>
              <a:t>the</a:t>
            </a:r>
            <a:r>
              <a:rPr lang="hr-HR" dirty="0" smtClean="0"/>
              <a:t> </a:t>
            </a:r>
            <a:r>
              <a:rPr lang="hr-HR" dirty="0" err="1" smtClean="0"/>
              <a:t>context</a:t>
            </a:r>
            <a:endParaRPr lang="hr-HR" dirty="0" smtClean="0"/>
          </a:p>
          <a:p>
            <a:r>
              <a:rPr lang="hr-HR" dirty="0" smtClean="0"/>
              <a:t>Pro-</a:t>
            </a:r>
            <a:r>
              <a:rPr lang="hr-HR" dirty="0" err="1" smtClean="0"/>
              <a:t>form</a:t>
            </a:r>
            <a:endParaRPr lang="en-US" dirty="0"/>
          </a:p>
        </p:txBody>
      </p:sp>
    </p:spTree>
    <p:extLst>
      <p:ext uri="{BB962C8B-B14F-4D97-AF65-F5344CB8AC3E}">
        <p14:creationId xmlns:p14="http://schemas.microsoft.com/office/powerpoint/2010/main" val="263529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TM10001105[[fn=Crop]]</Template>
  <TotalTime>477</TotalTime>
  <Words>2903</Words>
  <Application>Microsoft Office PowerPoint</Application>
  <PresentationFormat>Widescreen</PresentationFormat>
  <Paragraphs>278</Paragraphs>
  <Slides>43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43</vt:i4>
      </vt:variant>
    </vt:vector>
  </HeadingPairs>
  <TitlesOfParts>
    <vt:vector size="45" baseType="lpstr">
      <vt:lpstr>Franklin Gothic Book</vt:lpstr>
      <vt:lpstr>Crop</vt:lpstr>
      <vt:lpstr>ENGLISH FOR LAWYERS I</vt:lpstr>
      <vt:lpstr>Answer the following questions:</vt:lpstr>
      <vt:lpstr>Answer the following questions:</vt:lpstr>
      <vt:lpstr>Answer the following questions</vt:lpstr>
      <vt:lpstr>Answer the following questions:</vt:lpstr>
      <vt:lpstr>Fill in the missing words: conquest, customary, French, Latin, legal, Pleading, proceedings, records</vt:lpstr>
      <vt:lpstr>Fill in the missing words: Act, legal, pleading, proceedings, recorded, records, Statute</vt:lpstr>
      <vt:lpstr>Provide the legal terms corresponding to the following definitions:</vt:lpstr>
      <vt:lpstr>Provide the legal terms corresponding to the following definitions:</vt:lpstr>
      <vt:lpstr>Provide the legal terms corresponding to the following definitions</vt:lpstr>
      <vt:lpstr>Combine the appropriate words to form collocations</vt:lpstr>
      <vt:lpstr>Translate into Croatian</vt:lpstr>
      <vt:lpstr>Answer the following:</vt:lpstr>
      <vt:lpstr>Answer the following:</vt:lpstr>
      <vt:lpstr>Answer the following</vt:lpstr>
      <vt:lpstr>Fill in the missing words: authority, convention, moral, morality, natural, theory, validity</vt:lpstr>
      <vt:lpstr>Fill in the missing words: conduct, definition, law, purposive, rules, system, theories</vt:lpstr>
      <vt:lpstr>Fill in the  missing words: conduct, essential,function, implies, law, rules, social. </vt:lpstr>
      <vt:lpstr>Provide legal terms matching the definitions:</vt:lpstr>
      <vt:lpstr>Provide legal terms matching the definitions:</vt:lpstr>
      <vt:lpstr>Provide legal terms matching the definitions:</vt:lpstr>
      <vt:lpstr>Provide legal terms matching the definitions:</vt:lpstr>
      <vt:lpstr>Provide legal terms matching the definitions:</vt:lpstr>
      <vt:lpstr>Provide legal terms matching the definitions:</vt:lpstr>
      <vt:lpstr>Match the verb with the appropriate noun:</vt:lpstr>
      <vt:lpstr>Translate into Croatian</vt:lpstr>
      <vt:lpstr>Translate into Croatian</vt:lpstr>
      <vt:lpstr>Answer the following:</vt:lpstr>
      <vt:lpstr>Answer the following:</vt:lpstr>
      <vt:lpstr>Answer the following:</vt:lpstr>
      <vt:lpstr>Fill in the missing words: constitutional, criminal, government, law, private, rules, society, tax, </vt:lpstr>
      <vt:lpstr>Fill in the missing words: administrative, governs, judicial, local, obey, rights, rule, unequal </vt:lpstr>
      <vt:lpstr>Provide legal terms matching the definitions:</vt:lpstr>
      <vt:lpstr>Provide legal terms matching the definitions:</vt:lpstr>
      <vt:lpstr>Provide legal terms matching the definitions:</vt:lpstr>
      <vt:lpstr>Provide legal terms matching the definitions:</vt:lpstr>
      <vt:lpstr>Provide legal terms matching the definitions:</vt:lpstr>
      <vt:lpstr>Provide legal terms matching the definitions:</vt:lpstr>
      <vt:lpstr>Provide legal terms matching the definitions:</vt:lpstr>
      <vt:lpstr>Provide legal terms matching the definitions:</vt:lpstr>
      <vt:lpstr>Match the verbs with the appropriate nouns/adjectives</vt:lpstr>
      <vt:lpstr>Translate into Croatian</vt:lpstr>
      <vt:lpstr>Translate into Croatian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LAWYERS I</dc:title>
  <dc:creator>Lelija Socanac</dc:creator>
  <cp:lastModifiedBy>Lelija Socanac</cp:lastModifiedBy>
  <cp:revision>39</cp:revision>
  <dcterms:created xsi:type="dcterms:W3CDTF">2018-11-17T16:47:09Z</dcterms:created>
  <dcterms:modified xsi:type="dcterms:W3CDTF">2018-11-19T00:24:38Z</dcterms:modified>
</cp:coreProperties>
</file>