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5" d="100"/>
          <a:sy n="115" d="100"/>
        </p:scale>
        <p:origin x="432"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7EFE577-90B6-49D9-BB31-267AC8993332}" type="datetimeFigureOut">
              <a:rPr lang="en-US" smtClean="0"/>
              <a:t>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DF6B70-4D1B-48DF-9D81-3C62042E2548}"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3164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7EFE577-90B6-49D9-BB31-267AC8993332}" type="datetimeFigureOut">
              <a:rPr lang="en-US" smtClean="0"/>
              <a:t>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DF6B70-4D1B-48DF-9D81-3C62042E2548}" type="slidenum">
              <a:rPr lang="en-US" smtClean="0"/>
              <a:t>‹#›</a:t>
            </a:fld>
            <a:endParaRPr lang="en-US"/>
          </a:p>
        </p:txBody>
      </p:sp>
    </p:spTree>
    <p:extLst>
      <p:ext uri="{BB962C8B-B14F-4D97-AF65-F5344CB8AC3E}">
        <p14:creationId xmlns:p14="http://schemas.microsoft.com/office/powerpoint/2010/main" val="1237008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7EFE577-90B6-49D9-BB31-267AC8993332}" type="datetimeFigureOut">
              <a:rPr lang="en-US" smtClean="0"/>
              <a:t>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DF6B70-4D1B-48DF-9D81-3C62042E2548}" type="slidenum">
              <a:rPr lang="en-US" smtClean="0"/>
              <a:t>‹#›</a:t>
            </a:fld>
            <a:endParaRPr lang="en-US"/>
          </a:p>
        </p:txBody>
      </p:sp>
    </p:spTree>
    <p:extLst>
      <p:ext uri="{BB962C8B-B14F-4D97-AF65-F5344CB8AC3E}">
        <p14:creationId xmlns:p14="http://schemas.microsoft.com/office/powerpoint/2010/main" val="3826760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7EFE577-90B6-49D9-BB31-267AC8993332}" type="datetimeFigureOut">
              <a:rPr lang="en-US" smtClean="0"/>
              <a:t>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DF6B70-4D1B-48DF-9D81-3C62042E2548}" type="slidenum">
              <a:rPr lang="en-US" smtClean="0"/>
              <a:t>‹#›</a:t>
            </a:fld>
            <a:endParaRPr lang="en-US"/>
          </a:p>
        </p:txBody>
      </p:sp>
    </p:spTree>
    <p:extLst>
      <p:ext uri="{BB962C8B-B14F-4D97-AF65-F5344CB8AC3E}">
        <p14:creationId xmlns:p14="http://schemas.microsoft.com/office/powerpoint/2010/main" val="1781308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EFE577-90B6-49D9-BB31-267AC8993332}" type="datetimeFigureOut">
              <a:rPr lang="en-US" smtClean="0"/>
              <a:t>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DF6B70-4D1B-48DF-9D81-3C62042E2548}"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952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7EFE577-90B6-49D9-BB31-267AC8993332}" type="datetimeFigureOut">
              <a:rPr lang="en-US" smtClean="0"/>
              <a:t>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DF6B70-4D1B-48DF-9D81-3C62042E2548}" type="slidenum">
              <a:rPr lang="en-US" smtClean="0"/>
              <a:t>‹#›</a:t>
            </a:fld>
            <a:endParaRPr lang="en-US"/>
          </a:p>
        </p:txBody>
      </p:sp>
    </p:spTree>
    <p:extLst>
      <p:ext uri="{BB962C8B-B14F-4D97-AF65-F5344CB8AC3E}">
        <p14:creationId xmlns:p14="http://schemas.microsoft.com/office/powerpoint/2010/main" val="2743084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7EFE577-90B6-49D9-BB31-267AC8993332}" type="datetimeFigureOut">
              <a:rPr lang="en-US" smtClean="0"/>
              <a:t>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DF6B70-4D1B-48DF-9D81-3C62042E2548}" type="slidenum">
              <a:rPr lang="en-US" smtClean="0"/>
              <a:t>‹#›</a:t>
            </a:fld>
            <a:endParaRPr lang="en-US"/>
          </a:p>
        </p:txBody>
      </p:sp>
    </p:spTree>
    <p:extLst>
      <p:ext uri="{BB962C8B-B14F-4D97-AF65-F5344CB8AC3E}">
        <p14:creationId xmlns:p14="http://schemas.microsoft.com/office/powerpoint/2010/main" val="1542577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7EFE577-90B6-49D9-BB31-267AC8993332}" type="datetimeFigureOut">
              <a:rPr lang="en-US" smtClean="0"/>
              <a:t>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DF6B70-4D1B-48DF-9D81-3C62042E2548}" type="slidenum">
              <a:rPr lang="en-US" smtClean="0"/>
              <a:t>‹#›</a:t>
            </a:fld>
            <a:endParaRPr lang="en-US"/>
          </a:p>
        </p:txBody>
      </p:sp>
    </p:spTree>
    <p:extLst>
      <p:ext uri="{BB962C8B-B14F-4D97-AF65-F5344CB8AC3E}">
        <p14:creationId xmlns:p14="http://schemas.microsoft.com/office/powerpoint/2010/main" val="2238015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7EFE577-90B6-49D9-BB31-267AC8993332}" type="datetimeFigureOut">
              <a:rPr lang="en-US" smtClean="0"/>
              <a:t>1/8/2018</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D2DF6B70-4D1B-48DF-9D81-3C62042E2548}" type="slidenum">
              <a:rPr lang="en-US" smtClean="0"/>
              <a:t>‹#›</a:t>
            </a:fld>
            <a:endParaRPr lang="en-US"/>
          </a:p>
        </p:txBody>
      </p:sp>
    </p:spTree>
    <p:extLst>
      <p:ext uri="{BB962C8B-B14F-4D97-AF65-F5344CB8AC3E}">
        <p14:creationId xmlns:p14="http://schemas.microsoft.com/office/powerpoint/2010/main" val="18383115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A7EFE577-90B6-49D9-BB31-267AC8993332}" type="datetimeFigureOut">
              <a:rPr lang="en-US" smtClean="0"/>
              <a:t>1/8/2018</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2DF6B70-4D1B-48DF-9D81-3C62042E2548}" type="slidenum">
              <a:rPr lang="en-US" smtClean="0"/>
              <a:t>‹#›</a:t>
            </a:fld>
            <a:endParaRPr lang="en-US"/>
          </a:p>
        </p:txBody>
      </p:sp>
    </p:spTree>
    <p:extLst>
      <p:ext uri="{BB962C8B-B14F-4D97-AF65-F5344CB8AC3E}">
        <p14:creationId xmlns:p14="http://schemas.microsoft.com/office/powerpoint/2010/main" val="31071254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EFE577-90B6-49D9-BB31-267AC8993332}" type="datetimeFigureOut">
              <a:rPr lang="en-US" smtClean="0"/>
              <a:t>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DF6B70-4D1B-48DF-9D81-3C62042E2548}" type="slidenum">
              <a:rPr lang="en-US" smtClean="0"/>
              <a:t>‹#›</a:t>
            </a:fld>
            <a:endParaRPr lang="en-US"/>
          </a:p>
        </p:txBody>
      </p:sp>
    </p:spTree>
    <p:extLst>
      <p:ext uri="{BB962C8B-B14F-4D97-AF65-F5344CB8AC3E}">
        <p14:creationId xmlns:p14="http://schemas.microsoft.com/office/powerpoint/2010/main" val="4214568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A7EFE577-90B6-49D9-BB31-267AC8993332}" type="datetimeFigureOut">
              <a:rPr lang="en-US" smtClean="0"/>
              <a:t>1/8/2018</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2DF6B70-4D1B-48DF-9D81-3C62042E2548}"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11170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r-HR" dirty="0" smtClean="0"/>
              <a:t>English for </a:t>
            </a:r>
            <a:r>
              <a:rPr lang="hr-HR" dirty="0" err="1" smtClean="0"/>
              <a:t>lawyers</a:t>
            </a:r>
            <a:r>
              <a:rPr lang="hr-HR" dirty="0" smtClean="0"/>
              <a:t> 3</a:t>
            </a:r>
            <a:endParaRPr lang="en-US" dirty="0"/>
          </a:p>
        </p:txBody>
      </p:sp>
      <p:sp>
        <p:nvSpPr>
          <p:cNvPr id="3" name="Subtitle 2"/>
          <p:cNvSpPr>
            <a:spLocks noGrp="1"/>
          </p:cNvSpPr>
          <p:nvPr>
            <p:ph type="subTitle" idx="1"/>
          </p:nvPr>
        </p:nvSpPr>
        <p:spPr/>
        <p:txBody>
          <a:bodyPr/>
          <a:lstStyle/>
          <a:p>
            <a:r>
              <a:rPr lang="hr-HR" dirty="0" err="1" smtClean="0"/>
              <a:t>revision</a:t>
            </a:r>
            <a:endParaRPr lang="en-US" dirty="0"/>
          </a:p>
        </p:txBody>
      </p:sp>
    </p:spTree>
    <p:extLst>
      <p:ext uri="{BB962C8B-B14F-4D97-AF65-F5344CB8AC3E}">
        <p14:creationId xmlns:p14="http://schemas.microsoft.com/office/powerpoint/2010/main" val="3838917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a:t>Translate</a:t>
            </a:r>
            <a:r>
              <a:rPr lang="hr-HR" dirty="0"/>
              <a:t> </a:t>
            </a:r>
            <a:r>
              <a:rPr lang="hr-HR" dirty="0" err="1"/>
              <a:t>into</a:t>
            </a:r>
            <a:r>
              <a:rPr lang="hr-HR" dirty="0"/>
              <a:t> Croatian:</a:t>
            </a:r>
            <a:br>
              <a:rPr lang="hr-HR" dirty="0"/>
            </a:br>
            <a:endParaRPr lang="en-US" dirty="0"/>
          </a:p>
        </p:txBody>
      </p:sp>
      <p:sp>
        <p:nvSpPr>
          <p:cNvPr id="3" name="Content Placeholder 2"/>
          <p:cNvSpPr>
            <a:spLocks noGrp="1"/>
          </p:cNvSpPr>
          <p:nvPr>
            <p:ph idx="1"/>
          </p:nvPr>
        </p:nvSpPr>
        <p:spPr/>
        <p:txBody>
          <a:bodyPr/>
          <a:lstStyle/>
          <a:p>
            <a:r>
              <a:rPr lang="hr-HR" sz="3200" dirty="0" err="1"/>
              <a:t>The</a:t>
            </a:r>
            <a:r>
              <a:rPr lang="hr-HR" sz="3200" dirty="0"/>
              <a:t> </a:t>
            </a:r>
            <a:r>
              <a:rPr lang="hr-HR" sz="3200" dirty="0" err="1"/>
              <a:t>law</a:t>
            </a:r>
            <a:r>
              <a:rPr lang="hr-HR" sz="3200" dirty="0"/>
              <a:t> </a:t>
            </a:r>
            <a:r>
              <a:rPr lang="hr-HR" sz="3200" dirty="0" err="1"/>
              <a:t>of</a:t>
            </a:r>
            <a:r>
              <a:rPr lang="hr-HR" sz="3200" dirty="0"/>
              <a:t> </a:t>
            </a:r>
            <a:r>
              <a:rPr lang="hr-HR" sz="3200" dirty="0" err="1"/>
              <a:t>torts</a:t>
            </a:r>
            <a:r>
              <a:rPr lang="hr-HR" sz="3200" dirty="0"/>
              <a:t> </a:t>
            </a:r>
            <a:r>
              <a:rPr lang="hr-HR" sz="3200" dirty="0" err="1"/>
              <a:t>is</a:t>
            </a:r>
            <a:r>
              <a:rPr lang="hr-HR" sz="3200" dirty="0"/>
              <a:t> </a:t>
            </a:r>
            <a:r>
              <a:rPr lang="hr-HR" sz="3200" dirty="0" err="1"/>
              <a:t>an</a:t>
            </a:r>
            <a:r>
              <a:rPr lang="hr-HR" sz="3200" dirty="0"/>
              <a:t> </a:t>
            </a:r>
            <a:r>
              <a:rPr lang="hr-HR" sz="3200" dirty="0" err="1"/>
              <a:t>area</a:t>
            </a:r>
            <a:r>
              <a:rPr lang="hr-HR" sz="3200" dirty="0"/>
              <a:t> </a:t>
            </a:r>
            <a:r>
              <a:rPr lang="hr-HR" sz="3200" dirty="0" err="1"/>
              <a:t>of</a:t>
            </a:r>
            <a:r>
              <a:rPr lang="hr-HR" sz="3200" dirty="0"/>
              <a:t> civil </a:t>
            </a:r>
            <a:r>
              <a:rPr lang="hr-HR" sz="3200" dirty="0" err="1"/>
              <a:t>or</a:t>
            </a:r>
            <a:r>
              <a:rPr lang="hr-HR" sz="3200" dirty="0"/>
              <a:t> </a:t>
            </a:r>
            <a:r>
              <a:rPr lang="hr-HR" sz="3200" dirty="0" err="1" smtClean="0"/>
              <a:t>private</a:t>
            </a:r>
            <a:r>
              <a:rPr lang="hr-HR" sz="3200" dirty="0" smtClean="0"/>
              <a:t> </a:t>
            </a:r>
            <a:r>
              <a:rPr lang="hr-HR" sz="3200" dirty="0" err="1"/>
              <a:t>law</a:t>
            </a:r>
            <a:r>
              <a:rPr lang="hr-HR" sz="3200" dirty="0"/>
              <a:t>. </a:t>
            </a:r>
            <a:r>
              <a:rPr lang="hr-HR" sz="3200" dirty="0" err="1"/>
              <a:t>Generally</a:t>
            </a:r>
            <a:r>
              <a:rPr lang="hr-HR" sz="3200" dirty="0"/>
              <a:t> </a:t>
            </a:r>
            <a:r>
              <a:rPr lang="hr-HR" sz="3200" dirty="0" err="1"/>
              <a:t>speaking</a:t>
            </a:r>
            <a:r>
              <a:rPr lang="hr-HR" sz="3200" dirty="0"/>
              <a:t>, </a:t>
            </a:r>
            <a:r>
              <a:rPr lang="hr-HR" sz="3200" dirty="0" err="1"/>
              <a:t>torts</a:t>
            </a:r>
            <a:r>
              <a:rPr lang="hr-HR" sz="3200" dirty="0"/>
              <a:t> </a:t>
            </a:r>
            <a:r>
              <a:rPr lang="hr-HR" sz="3200" dirty="0" err="1"/>
              <a:t>involve</a:t>
            </a:r>
            <a:r>
              <a:rPr lang="hr-HR" sz="3200" dirty="0"/>
              <a:t> </a:t>
            </a:r>
            <a:r>
              <a:rPr lang="hr-HR" sz="3200" dirty="0" err="1"/>
              <a:t>situations</a:t>
            </a:r>
            <a:r>
              <a:rPr lang="hr-HR" sz="3200" dirty="0"/>
              <a:t> </a:t>
            </a:r>
            <a:r>
              <a:rPr lang="hr-HR" sz="3200" dirty="0" err="1" smtClean="0"/>
              <a:t>where</a:t>
            </a:r>
            <a:r>
              <a:rPr lang="hr-HR" sz="3200" dirty="0" smtClean="0"/>
              <a:t> </a:t>
            </a:r>
            <a:r>
              <a:rPr lang="hr-HR" sz="3200" dirty="0" err="1"/>
              <a:t>damage</a:t>
            </a:r>
            <a:r>
              <a:rPr lang="hr-HR" sz="3200" dirty="0"/>
              <a:t> </a:t>
            </a:r>
            <a:r>
              <a:rPr lang="hr-HR" sz="3200" dirty="0" err="1"/>
              <a:t>was</a:t>
            </a:r>
            <a:r>
              <a:rPr lang="hr-HR" sz="3200" dirty="0"/>
              <a:t> </a:t>
            </a:r>
            <a:r>
              <a:rPr lang="hr-HR" sz="3200" dirty="0" err="1"/>
              <a:t>caused</a:t>
            </a:r>
            <a:r>
              <a:rPr lang="hr-HR" sz="3200" dirty="0"/>
              <a:t> </a:t>
            </a:r>
            <a:r>
              <a:rPr lang="hr-HR" sz="3200" dirty="0" err="1"/>
              <a:t>or</a:t>
            </a:r>
            <a:r>
              <a:rPr lang="hr-HR" sz="3200" dirty="0"/>
              <a:t> a </a:t>
            </a:r>
            <a:r>
              <a:rPr lang="hr-HR" sz="3200" dirty="0" err="1"/>
              <a:t>wrong</a:t>
            </a:r>
            <a:r>
              <a:rPr lang="hr-HR" sz="3200" dirty="0"/>
              <a:t> </a:t>
            </a:r>
            <a:r>
              <a:rPr lang="hr-HR" sz="3200" dirty="0" err="1"/>
              <a:t>commited</a:t>
            </a:r>
            <a:r>
              <a:rPr lang="hr-HR" sz="3200" dirty="0"/>
              <a:t> as a </a:t>
            </a:r>
            <a:r>
              <a:rPr lang="hr-HR" sz="3200" dirty="0" err="1"/>
              <a:t>result</a:t>
            </a:r>
            <a:r>
              <a:rPr lang="hr-HR" sz="3200" dirty="0"/>
              <a:t> </a:t>
            </a:r>
            <a:r>
              <a:rPr lang="hr-HR" sz="3200" dirty="0" err="1"/>
              <a:t>of</a:t>
            </a:r>
            <a:r>
              <a:rPr lang="hr-HR" sz="3200" dirty="0"/>
              <a:t> </a:t>
            </a:r>
            <a:r>
              <a:rPr lang="hr-HR" sz="3200" dirty="0" err="1"/>
              <a:t>unreasonable</a:t>
            </a:r>
            <a:r>
              <a:rPr lang="hr-HR" sz="3200" dirty="0"/>
              <a:t> </a:t>
            </a:r>
            <a:r>
              <a:rPr lang="hr-HR" sz="3200" dirty="0" err="1"/>
              <a:t>conduct</a:t>
            </a:r>
            <a:r>
              <a:rPr lang="hr-HR" sz="3200" dirty="0"/>
              <a:t>, </a:t>
            </a:r>
            <a:r>
              <a:rPr lang="hr-HR" sz="3200" dirty="0" err="1"/>
              <a:t>unrelated</a:t>
            </a:r>
            <a:r>
              <a:rPr lang="hr-HR" sz="3200" dirty="0"/>
              <a:t> to </a:t>
            </a:r>
            <a:r>
              <a:rPr lang="hr-HR" sz="3200" dirty="0" err="1"/>
              <a:t>contract</a:t>
            </a:r>
            <a:r>
              <a:rPr lang="hr-HR" sz="3200" dirty="0"/>
              <a:t>. </a:t>
            </a:r>
            <a:r>
              <a:rPr lang="hr-HR" sz="3200" dirty="0" err="1"/>
              <a:t>While</a:t>
            </a:r>
            <a:r>
              <a:rPr lang="hr-HR" sz="3200" dirty="0"/>
              <a:t> </a:t>
            </a:r>
            <a:r>
              <a:rPr lang="hr-HR" sz="3200" dirty="0" err="1"/>
              <a:t>torts</a:t>
            </a:r>
            <a:r>
              <a:rPr lang="hr-HR" sz="3200" dirty="0"/>
              <a:t> are </a:t>
            </a:r>
            <a:r>
              <a:rPr lang="hr-HR" sz="3200" dirty="0" err="1"/>
              <a:t>increasingly</a:t>
            </a:r>
            <a:r>
              <a:rPr lang="hr-HR" sz="3200" dirty="0"/>
              <a:t> </a:t>
            </a:r>
            <a:r>
              <a:rPr lang="hr-HR" sz="3200" dirty="0" err="1"/>
              <a:t>regulated</a:t>
            </a:r>
            <a:r>
              <a:rPr lang="hr-HR" sz="3200" dirty="0"/>
              <a:t> </a:t>
            </a:r>
            <a:r>
              <a:rPr lang="hr-HR" sz="3200" dirty="0" err="1"/>
              <a:t>by</a:t>
            </a:r>
            <a:r>
              <a:rPr lang="hr-HR" sz="3200" dirty="0"/>
              <a:t> statute, </a:t>
            </a:r>
            <a:r>
              <a:rPr lang="hr-HR" sz="3200" dirty="0" err="1"/>
              <a:t>the</a:t>
            </a:r>
            <a:r>
              <a:rPr lang="hr-HR" sz="3200" dirty="0"/>
              <a:t> </a:t>
            </a:r>
            <a:r>
              <a:rPr lang="hr-HR" sz="3200" dirty="0" err="1"/>
              <a:t>rich</a:t>
            </a:r>
            <a:r>
              <a:rPr lang="hr-HR" sz="3200" dirty="0"/>
              <a:t> </a:t>
            </a:r>
            <a:r>
              <a:rPr lang="hr-HR" sz="3200" dirty="0" err="1"/>
              <a:t>case</a:t>
            </a:r>
            <a:r>
              <a:rPr lang="hr-HR" sz="3200" dirty="0"/>
              <a:t> </a:t>
            </a:r>
            <a:r>
              <a:rPr lang="hr-HR" sz="3200" dirty="0" err="1"/>
              <a:t>law</a:t>
            </a:r>
            <a:r>
              <a:rPr lang="hr-HR" sz="3200" dirty="0"/>
              <a:t> </a:t>
            </a:r>
            <a:r>
              <a:rPr lang="hr-HR" sz="3200" dirty="0" err="1"/>
              <a:t>still</a:t>
            </a:r>
            <a:r>
              <a:rPr lang="hr-HR" sz="3200" dirty="0"/>
              <a:t> </a:t>
            </a:r>
            <a:r>
              <a:rPr lang="hr-HR" sz="3200" dirty="0" err="1"/>
              <a:t>retains</a:t>
            </a:r>
            <a:r>
              <a:rPr lang="hr-HR" sz="3200" dirty="0"/>
              <a:t> a </a:t>
            </a:r>
            <a:r>
              <a:rPr lang="hr-HR" sz="3200" dirty="0" err="1"/>
              <a:t>central</a:t>
            </a:r>
            <a:r>
              <a:rPr lang="hr-HR" sz="3200" dirty="0"/>
              <a:t> role. </a:t>
            </a:r>
          </a:p>
          <a:p>
            <a:endParaRPr lang="en-US" dirty="0"/>
          </a:p>
        </p:txBody>
      </p:sp>
    </p:spTree>
    <p:extLst>
      <p:ext uri="{BB962C8B-B14F-4D97-AF65-F5344CB8AC3E}">
        <p14:creationId xmlns:p14="http://schemas.microsoft.com/office/powerpoint/2010/main" val="8193937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a:t>Answer</a:t>
            </a:r>
            <a:r>
              <a:rPr lang="hr-HR" dirty="0"/>
              <a:t> </a:t>
            </a:r>
            <a:r>
              <a:rPr lang="hr-HR" dirty="0" err="1"/>
              <a:t>the</a:t>
            </a:r>
            <a:r>
              <a:rPr lang="hr-HR" dirty="0"/>
              <a:t> </a:t>
            </a:r>
            <a:r>
              <a:rPr lang="hr-HR" dirty="0" err="1"/>
              <a:t>following</a:t>
            </a:r>
            <a:r>
              <a:rPr lang="hr-HR" dirty="0"/>
              <a:t> </a:t>
            </a:r>
            <a:r>
              <a:rPr lang="hr-HR" dirty="0" err="1"/>
              <a:t>questions</a:t>
            </a:r>
            <a:endParaRPr lang="en-US" dirty="0"/>
          </a:p>
        </p:txBody>
      </p:sp>
      <p:sp>
        <p:nvSpPr>
          <p:cNvPr id="3" name="Content Placeholder 2"/>
          <p:cNvSpPr>
            <a:spLocks noGrp="1"/>
          </p:cNvSpPr>
          <p:nvPr>
            <p:ph idx="1"/>
          </p:nvPr>
        </p:nvSpPr>
        <p:spPr/>
        <p:txBody>
          <a:bodyPr/>
          <a:lstStyle/>
          <a:p>
            <a:r>
              <a:rPr lang="hr-HR" dirty="0"/>
              <a:t>1. How </a:t>
            </a:r>
            <a:r>
              <a:rPr lang="hr-HR" dirty="0" err="1"/>
              <a:t>can</a:t>
            </a:r>
            <a:r>
              <a:rPr lang="hr-HR" dirty="0"/>
              <a:t> </a:t>
            </a:r>
            <a:r>
              <a:rPr lang="hr-HR" dirty="0" err="1"/>
              <a:t>we</a:t>
            </a:r>
            <a:r>
              <a:rPr lang="hr-HR" dirty="0"/>
              <a:t> </a:t>
            </a:r>
            <a:r>
              <a:rPr lang="hr-HR" dirty="0" err="1"/>
              <a:t>define</a:t>
            </a:r>
            <a:r>
              <a:rPr lang="hr-HR" dirty="0"/>
              <a:t> a </a:t>
            </a:r>
            <a:r>
              <a:rPr lang="hr-HR" dirty="0" err="1"/>
              <a:t>contract</a:t>
            </a:r>
            <a:r>
              <a:rPr lang="hr-HR" dirty="0"/>
              <a:t>?</a:t>
            </a:r>
          </a:p>
          <a:p>
            <a:r>
              <a:rPr lang="hr-HR" dirty="0"/>
              <a:t>2. </a:t>
            </a:r>
            <a:r>
              <a:rPr lang="hr-HR" dirty="0" err="1"/>
              <a:t>What</a:t>
            </a:r>
            <a:r>
              <a:rPr lang="hr-HR" dirty="0"/>
              <a:t> are </a:t>
            </a:r>
            <a:r>
              <a:rPr lang="hr-HR" dirty="0" err="1"/>
              <a:t>the</a:t>
            </a:r>
            <a:r>
              <a:rPr lang="hr-HR" dirty="0"/>
              <a:t> </a:t>
            </a:r>
            <a:r>
              <a:rPr lang="hr-HR" dirty="0" err="1"/>
              <a:t>three</a:t>
            </a:r>
            <a:r>
              <a:rPr lang="hr-HR" dirty="0"/>
              <a:t> </a:t>
            </a:r>
            <a:r>
              <a:rPr lang="hr-HR" dirty="0" err="1"/>
              <a:t>essential</a:t>
            </a:r>
            <a:r>
              <a:rPr lang="hr-HR" dirty="0"/>
              <a:t> </a:t>
            </a:r>
            <a:r>
              <a:rPr lang="hr-HR" dirty="0" err="1"/>
              <a:t>requirements</a:t>
            </a:r>
            <a:r>
              <a:rPr lang="hr-HR" dirty="0"/>
              <a:t> for </a:t>
            </a:r>
            <a:r>
              <a:rPr lang="hr-HR" dirty="0" err="1"/>
              <a:t>the</a:t>
            </a:r>
            <a:r>
              <a:rPr lang="hr-HR" dirty="0"/>
              <a:t> </a:t>
            </a:r>
            <a:r>
              <a:rPr lang="hr-HR" dirty="0" err="1"/>
              <a:t>formation</a:t>
            </a:r>
            <a:r>
              <a:rPr lang="hr-HR" dirty="0"/>
              <a:t> </a:t>
            </a:r>
            <a:r>
              <a:rPr lang="hr-HR" dirty="0" err="1"/>
              <a:t>of</a:t>
            </a:r>
            <a:r>
              <a:rPr lang="hr-HR" dirty="0"/>
              <a:t> a </a:t>
            </a:r>
            <a:r>
              <a:rPr lang="hr-HR" dirty="0" err="1"/>
              <a:t>valid</a:t>
            </a:r>
            <a:r>
              <a:rPr lang="hr-HR" dirty="0"/>
              <a:t> English </a:t>
            </a:r>
            <a:r>
              <a:rPr lang="hr-HR" dirty="0" err="1"/>
              <a:t>contract</a:t>
            </a:r>
            <a:r>
              <a:rPr lang="hr-HR" dirty="0"/>
              <a:t>?</a:t>
            </a:r>
          </a:p>
          <a:p>
            <a:r>
              <a:rPr lang="hr-HR" dirty="0"/>
              <a:t>3. </a:t>
            </a:r>
            <a:r>
              <a:rPr lang="hr-HR" dirty="0" err="1"/>
              <a:t>What</a:t>
            </a:r>
            <a:r>
              <a:rPr lang="hr-HR" dirty="0"/>
              <a:t> are </a:t>
            </a:r>
            <a:r>
              <a:rPr lang="hr-HR" dirty="0" err="1"/>
              <a:t>the</a:t>
            </a:r>
            <a:r>
              <a:rPr lang="hr-HR" dirty="0"/>
              <a:t> </a:t>
            </a:r>
            <a:r>
              <a:rPr lang="hr-HR" dirty="0" err="1"/>
              <a:t>forms</a:t>
            </a:r>
            <a:r>
              <a:rPr lang="hr-HR" dirty="0"/>
              <a:t> </a:t>
            </a:r>
            <a:r>
              <a:rPr lang="hr-HR" dirty="0" err="1"/>
              <a:t>of</a:t>
            </a:r>
            <a:r>
              <a:rPr lang="hr-HR" dirty="0"/>
              <a:t> a </a:t>
            </a:r>
            <a:r>
              <a:rPr lang="hr-HR" dirty="0" err="1"/>
              <a:t>contract</a:t>
            </a:r>
            <a:r>
              <a:rPr lang="hr-HR" dirty="0"/>
              <a:t>?</a:t>
            </a:r>
          </a:p>
          <a:p>
            <a:r>
              <a:rPr lang="hr-HR" dirty="0"/>
              <a:t>4. </a:t>
            </a:r>
            <a:r>
              <a:rPr lang="hr-HR" dirty="0" err="1"/>
              <a:t>What</a:t>
            </a:r>
            <a:r>
              <a:rPr lang="hr-HR" dirty="0"/>
              <a:t> are </a:t>
            </a:r>
            <a:r>
              <a:rPr lang="hr-HR" dirty="0" err="1"/>
              <a:t>the</a:t>
            </a:r>
            <a:r>
              <a:rPr lang="hr-HR" dirty="0"/>
              <a:t> </a:t>
            </a:r>
            <a:r>
              <a:rPr lang="hr-HR" dirty="0" err="1"/>
              <a:t>two</a:t>
            </a:r>
            <a:r>
              <a:rPr lang="hr-HR" dirty="0"/>
              <a:t> </a:t>
            </a:r>
            <a:r>
              <a:rPr lang="hr-HR" dirty="0" err="1"/>
              <a:t>types</a:t>
            </a:r>
            <a:r>
              <a:rPr lang="hr-HR" dirty="0"/>
              <a:t> </a:t>
            </a:r>
            <a:r>
              <a:rPr lang="hr-HR" dirty="0" err="1"/>
              <a:t>of</a:t>
            </a:r>
            <a:r>
              <a:rPr lang="hr-HR" dirty="0"/>
              <a:t> </a:t>
            </a:r>
            <a:r>
              <a:rPr lang="hr-HR" dirty="0" err="1" smtClean="0"/>
              <a:t>contractual</a:t>
            </a:r>
            <a:r>
              <a:rPr lang="hr-HR" dirty="0" smtClean="0"/>
              <a:t> </a:t>
            </a:r>
            <a:r>
              <a:rPr lang="hr-HR" dirty="0" err="1" smtClean="0"/>
              <a:t>terms</a:t>
            </a:r>
            <a:r>
              <a:rPr lang="hr-HR" dirty="0"/>
              <a:t>?</a:t>
            </a:r>
          </a:p>
          <a:p>
            <a:r>
              <a:rPr lang="hr-HR" dirty="0"/>
              <a:t>5. </a:t>
            </a:r>
            <a:r>
              <a:rPr lang="hr-HR" dirty="0" err="1"/>
              <a:t>What</a:t>
            </a:r>
            <a:r>
              <a:rPr lang="hr-HR" dirty="0"/>
              <a:t> </a:t>
            </a:r>
            <a:r>
              <a:rPr lang="hr-HR" dirty="0" err="1"/>
              <a:t>can</a:t>
            </a:r>
            <a:r>
              <a:rPr lang="hr-HR" dirty="0"/>
              <a:t> </a:t>
            </a:r>
            <a:r>
              <a:rPr lang="hr-HR" dirty="0" err="1"/>
              <a:t>render</a:t>
            </a:r>
            <a:r>
              <a:rPr lang="hr-HR" dirty="0"/>
              <a:t> a </a:t>
            </a:r>
            <a:r>
              <a:rPr lang="hr-HR" dirty="0" err="1"/>
              <a:t>contract</a:t>
            </a:r>
            <a:r>
              <a:rPr lang="hr-HR" dirty="0"/>
              <a:t> </a:t>
            </a:r>
            <a:r>
              <a:rPr lang="hr-HR" dirty="0" err="1"/>
              <a:t>voidable</a:t>
            </a:r>
            <a:r>
              <a:rPr lang="hr-HR" dirty="0"/>
              <a:t>?</a:t>
            </a:r>
          </a:p>
          <a:p>
            <a:r>
              <a:rPr lang="hr-HR" dirty="0"/>
              <a:t>6. </a:t>
            </a:r>
            <a:r>
              <a:rPr lang="hr-HR" dirty="0" err="1"/>
              <a:t>What</a:t>
            </a:r>
            <a:r>
              <a:rPr lang="hr-HR" dirty="0"/>
              <a:t> </a:t>
            </a:r>
            <a:r>
              <a:rPr lang="hr-HR" dirty="0" err="1"/>
              <a:t>can</a:t>
            </a:r>
            <a:r>
              <a:rPr lang="hr-HR" dirty="0"/>
              <a:t> </a:t>
            </a:r>
            <a:r>
              <a:rPr lang="hr-HR" dirty="0" err="1"/>
              <a:t>render</a:t>
            </a:r>
            <a:r>
              <a:rPr lang="hr-HR" dirty="0"/>
              <a:t> a </a:t>
            </a:r>
            <a:r>
              <a:rPr lang="hr-HR" dirty="0" err="1"/>
              <a:t>contract</a:t>
            </a:r>
            <a:r>
              <a:rPr lang="hr-HR" dirty="0"/>
              <a:t> </a:t>
            </a:r>
            <a:r>
              <a:rPr lang="hr-HR" dirty="0" err="1"/>
              <a:t>unenforceable</a:t>
            </a:r>
            <a:r>
              <a:rPr lang="hr-HR" dirty="0"/>
              <a:t>?</a:t>
            </a:r>
          </a:p>
          <a:p>
            <a:r>
              <a:rPr lang="hr-HR" dirty="0"/>
              <a:t>7. How </a:t>
            </a:r>
            <a:r>
              <a:rPr lang="hr-HR" dirty="0" err="1"/>
              <a:t>can</a:t>
            </a:r>
            <a:r>
              <a:rPr lang="hr-HR" dirty="0"/>
              <a:t> a </a:t>
            </a:r>
            <a:r>
              <a:rPr lang="hr-HR" dirty="0" err="1"/>
              <a:t>contract</a:t>
            </a:r>
            <a:r>
              <a:rPr lang="hr-HR" dirty="0"/>
              <a:t> </a:t>
            </a:r>
            <a:r>
              <a:rPr lang="hr-HR" dirty="0" err="1"/>
              <a:t>end</a:t>
            </a:r>
            <a:r>
              <a:rPr lang="hr-HR" dirty="0"/>
              <a:t>?</a:t>
            </a:r>
          </a:p>
          <a:p>
            <a:r>
              <a:rPr lang="hr-HR" dirty="0"/>
              <a:t>8. </a:t>
            </a:r>
            <a:r>
              <a:rPr lang="hr-HR" dirty="0" err="1"/>
              <a:t>What</a:t>
            </a:r>
            <a:r>
              <a:rPr lang="hr-HR" dirty="0"/>
              <a:t> are </a:t>
            </a:r>
            <a:r>
              <a:rPr lang="hr-HR" dirty="0" err="1"/>
              <a:t>the</a:t>
            </a:r>
            <a:r>
              <a:rPr lang="hr-HR" dirty="0"/>
              <a:t>  </a:t>
            </a:r>
            <a:r>
              <a:rPr lang="hr-HR" dirty="0" err="1"/>
              <a:t>remedies</a:t>
            </a:r>
            <a:r>
              <a:rPr lang="hr-HR" dirty="0"/>
              <a:t> for a </a:t>
            </a:r>
            <a:r>
              <a:rPr lang="hr-HR" dirty="0" err="1"/>
              <a:t>breach</a:t>
            </a:r>
            <a:r>
              <a:rPr lang="hr-HR" dirty="0"/>
              <a:t> </a:t>
            </a:r>
            <a:r>
              <a:rPr lang="hr-HR" dirty="0" err="1"/>
              <a:t>of</a:t>
            </a:r>
            <a:r>
              <a:rPr lang="hr-HR" dirty="0"/>
              <a:t> </a:t>
            </a:r>
            <a:r>
              <a:rPr lang="hr-HR" dirty="0" err="1"/>
              <a:t>contract</a:t>
            </a:r>
            <a:r>
              <a:rPr lang="hr-HR" dirty="0"/>
              <a:t>?</a:t>
            </a:r>
          </a:p>
          <a:p>
            <a:endParaRPr lang="en-US" dirty="0"/>
          </a:p>
        </p:txBody>
      </p:sp>
    </p:spTree>
    <p:extLst>
      <p:ext uri="{BB962C8B-B14F-4D97-AF65-F5344CB8AC3E}">
        <p14:creationId xmlns:p14="http://schemas.microsoft.com/office/powerpoint/2010/main" val="38987521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200" dirty="0" err="1"/>
              <a:t>Fill</a:t>
            </a:r>
            <a:r>
              <a:rPr lang="hr-HR" sz="3200" dirty="0"/>
              <a:t> </a:t>
            </a:r>
            <a:r>
              <a:rPr lang="hr-HR" sz="3200" dirty="0" err="1"/>
              <a:t>in</a:t>
            </a:r>
            <a:r>
              <a:rPr lang="hr-HR" sz="3200" dirty="0"/>
              <a:t> </a:t>
            </a:r>
            <a:r>
              <a:rPr lang="hr-HR" sz="3200" dirty="0" err="1"/>
              <a:t>the</a:t>
            </a:r>
            <a:r>
              <a:rPr lang="hr-HR" sz="3200" dirty="0"/>
              <a:t> </a:t>
            </a:r>
            <a:r>
              <a:rPr lang="hr-HR" sz="3200" dirty="0" err="1"/>
              <a:t>missing</a:t>
            </a:r>
            <a:r>
              <a:rPr lang="hr-HR" sz="3200" dirty="0"/>
              <a:t> </a:t>
            </a:r>
            <a:r>
              <a:rPr lang="hr-HR" sz="3200" dirty="0" err="1"/>
              <a:t>words</a:t>
            </a:r>
            <a:r>
              <a:rPr lang="hr-HR" sz="3200" dirty="0"/>
              <a:t>: </a:t>
            </a:r>
            <a:r>
              <a:rPr lang="hr-HR" sz="3200" dirty="0" err="1"/>
              <a:t>acceptance</a:t>
            </a:r>
            <a:r>
              <a:rPr lang="hr-HR" sz="3200" dirty="0"/>
              <a:t>, </a:t>
            </a:r>
            <a:r>
              <a:rPr lang="hr-HR" sz="3200" dirty="0" err="1"/>
              <a:t>contract</a:t>
            </a:r>
            <a:r>
              <a:rPr lang="hr-HR" sz="3200" dirty="0"/>
              <a:t>, </a:t>
            </a:r>
            <a:r>
              <a:rPr lang="hr-HR" sz="3200" dirty="0" err="1"/>
              <a:t>offer</a:t>
            </a:r>
            <a:r>
              <a:rPr lang="hr-HR" sz="3200" dirty="0"/>
              <a:t>,  </a:t>
            </a:r>
            <a:r>
              <a:rPr lang="hr-HR" sz="3200" dirty="0" err="1"/>
              <a:t>offeree</a:t>
            </a:r>
            <a:r>
              <a:rPr lang="hr-HR" sz="3200" dirty="0"/>
              <a:t>, </a:t>
            </a:r>
            <a:r>
              <a:rPr lang="hr-HR" sz="3200" dirty="0" err="1"/>
              <a:t>offeror</a:t>
            </a:r>
            <a:r>
              <a:rPr lang="hr-HR" sz="3200" dirty="0"/>
              <a:t>, </a:t>
            </a:r>
            <a:r>
              <a:rPr lang="hr-HR" sz="3200" dirty="0" err="1"/>
              <a:t>orally</a:t>
            </a:r>
            <a:r>
              <a:rPr lang="hr-HR" sz="3200" dirty="0"/>
              <a:t>, </a:t>
            </a:r>
            <a:r>
              <a:rPr lang="hr-HR" sz="3200" dirty="0" err="1"/>
              <a:t>terms</a:t>
            </a:r>
            <a:r>
              <a:rPr lang="hr-HR" sz="3200" dirty="0"/>
              <a:t>, </a:t>
            </a:r>
            <a:r>
              <a:rPr lang="hr-HR" sz="3200" dirty="0" err="1"/>
              <a:t>unconditionally</a:t>
            </a:r>
            <a:r>
              <a:rPr lang="hr-HR" sz="3200" dirty="0"/>
              <a:t/>
            </a:r>
            <a:br>
              <a:rPr lang="hr-HR" sz="3200" dirty="0"/>
            </a:br>
            <a:endParaRPr lang="en-US" sz="3200" dirty="0"/>
          </a:p>
        </p:txBody>
      </p:sp>
      <p:sp>
        <p:nvSpPr>
          <p:cNvPr id="3" name="Content Placeholder 2"/>
          <p:cNvSpPr>
            <a:spLocks noGrp="1"/>
          </p:cNvSpPr>
          <p:nvPr>
            <p:ph idx="1"/>
          </p:nvPr>
        </p:nvSpPr>
        <p:spPr/>
        <p:txBody>
          <a:bodyPr>
            <a:normAutofit/>
          </a:bodyPr>
          <a:lstStyle/>
          <a:p>
            <a:r>
              <a:rPr lang="hr-HR" sz="2800" dirty="0"/>
              <a:t>To </a:t>
            </a:r>
            <a:r>
              <a:rPr lang="hr-HR" sz="2800" dirty="0" err="1"/>
              <a:t>constitute</a:t>
            </a:r>
            <a:r>
              <a:rPr lang="hr-HR" sz="2800" dirty="0"/>
              <a:t> a ______________ </a:t>
            </a:r>
            <a:r>
              <a:rPr lang="hr-HR" sz="2800" dirty="0" err="1"/>
              <a:t>there</a:t>
            </a:r>
            <a:r>
              <a:rPr lang="hr-HR" sz="2800" dirty="0"/>
              <a:t> must </a:t>
            </a:r>
            <a:r>
              <a:rPr lang="hr-HR" sz="2800" dirty="0" err="1"/>
              <a:t>be</a:t>
            </a:r>
            <a:r>
              <a:rPr lang="hr-HR" sz="2800" dirty="0"/>
              <a:t> </a:t>
            </a:r>
            <a:r>
              <a:rPr lang="hr-HR" sz="2800" dirty="0" err="1"/>
              <a:t>an</a:t>
            </a:r>
            <a:r>
              <a:rPr lang="hr-HR" sz="2800" dirty="0"/>
              <a:t> </a:t>
            </a:r>
            <a:r>
              <a:rPr lang="hr-HR" sz="2800" dirty="0" err="1"/>
              <a:t>offer</a:t>
            </a:r>
            <a:r>
              <a:rPr lang="hr-HR" sz="2800" dirty="0"/>
              <a:t> </a:t>
            </a:r>
            <a:r>
              <a:rPr lang="hr-HR" sz="2800" dirty="0" err="1"/>
              <a:t>and</a:t>
            </a:r>
            <a:r>
              <a:rPr lang="hr-HR" sz="2800" dirty="0"/>
              <a:t> </a:t>
            </a:r>
            <a:r>
              <a:rPr lang="hr-HR" sz="2800" dirty="0" err="1"/>
              <a:t>an</a:t>
            </a:r>
            <a:r>
              <a:rPr lang="hr-HR" sz="2800" dirty="0"/>
              <a:t>_______________. </a:t>
            </a:r>
            <a:r>
              <a:rPr lang="hr-HR" sz="2800" dirty="0" err="1"/>
              <a:t>The</a:t>
            </a:r>
            <a:r>
              <a:rPr lang="hr-HR" sz="2800" dirty="0"/>
              <a:t> party </a:t>
            </a:r>
            <a:r>
              <a:rPr lang="hr-HR" sz="2800" dirty="0" err="1"/>
              <a:t>making</a:t>
            </a:r>
            <a:r>
              <a:rPr lang="hr-HR" sz="2800" dirty="0"/>
              <a:t> </a:t>
            </a:r>
            <a:r>
              <a:rPr lang="hr-HR" sz="2800" dirty="0" err="1"/>
              <a:t>the</a:t>
            </a:r>
            <a:r>
              <a:rPr lang="hr-HR" sz="2800" dirty="0"/>
              <a:t> </a:t>
            </a:r>
            <a:r>
              <a:rPr lang="hr-HR" sz="2800" dirty="0" err="1"/>
              <a:t>offer</a:t>
            </a:r>
            <a:r>
              <a:rPr lang="hr-HR" sz="2800" dirty="0"/>
              <a:t> </a:t>
            </a:r>
            <a:r>
              <a:rPr lang="hr-HR" sz="2800" dirty="0" err="1"/>
              <a:t>is</a:t>
            </a:r>
            <a:r>
              <a:rPr lang="hr-HR" sz="2800" dirty="0"/>
              <a:t> </a:t>
            </a:r>
            <a:r>
              <a:rPr lang="hr-HR" sz="2800" dirty="0" err="1"/>
              <a:t>known</a:t>
            </a:r>
            <a:r>
              <a:rPr lang="hr-HR" sz="2800" dirty="0"/>
              <a:t> as </a:t>
            </a:r>
            <a:r>
              <a:rPr lang="hr-HR" sz="2800" dirty="0" err="1"/>
              <a:t>the</a:t>
            </a:r>
            <a:r>
              <a:rPr lang="hr-HR" sz="2800" dirty="0"/>
              <a:t> _________________, </a:t>
            </a:r>
            <a:r>
              <a:rPr lang="hr-HR" sz="2800" dirty="0" err="1"/>
              <a:t>the</a:t>
            </a:r>
            <a:r>
              <a:rPr lang="hr-HR" sz="2800" dirty="0"/>
              <a:t> party to </a:t>
            </a:r>
            <a:r>
              <a:rPr lang="hr-HR" sz="2800" dirty="0" err="1"/>
              <a:t>whom</a:t>
            </a:r>
            <a:r>
              <a:rPr lang="hr-HR" sz="2800" dirty="0"/>
              <a:t> </a:t>
            </a:r>
            <a:r>
              <a:rPr lang="hr-HR" sz="2800" dirty="0" err="1"/>
              <a:t>the</a:t>
            </a:r>
            <a:r>
              <a:rPr lang="hr-HR" sz="2800" dirty="0"/>
              <a:t> </a:t>
            </a:r>
            <a:r>
              <a:rPr lang="hr-HR" sz="2800" dirty="0" err="1"/>
              <a:t>offer</a:t>
            </a:r>
            <a:r>
              <a:rPr lang="hr-HR" sz="2800" dirty="0"/>
              <a:t> </a:t>
            </a:r>
            <a:r>
              <a:rPr lang="hr-HR" sz="2800" dirty="0" err="1"/>
              <a:t>is</a:t>
            </a:r>
            <a:r>
              <a:rPr lang="hr-HR" sz="2800" dirty="0"/>
              <a:t> </a:t>
            </a:r>
            <a:r>
              <a:rPr lang="hr-HR" sz="2800" dirty="0" err="1"/>
              <a:t>made</a:t>
            </a:r>
            <a:r>
              <a:rPr lang="hr-HR" sz="2800" dirty="0"/>
              <a:t> </a:t>
            </a:r>
            <a:r>
              <a:rPr lang="hr-HR" sz="2800" dirty="0" err="1"/>
              <a:t>is</a:t>
            </a:r>
            <a:r>
              <a:rPr lang="hr-HR" sz="2800" dirty="0"/>
              <a:t> </a:t>
            </a:r>
            <a:r>
              <a:rPr lang="hr-HR" sz="2800" dirty="0" err="1"/>
              <a:t>known</a:t>
            </a:r>
            <a:r>
              <a:rPr lang="hr-HR" sz="2800" dirty="0"/>
              <a:t> as </a:t>
            </a:r>
            <a:r>
              <a:rPr lang="hr-HR" sz="2800" dirty="0" err="1"/>
              <a:t>the</a:t>
            </a:r>
            <a:r>
              <a:rPr lang="hr-HR" sz="2800" dirty="0"/>
              <a:t> _______________. </a:t>
            </a:r>
            <a:r>
              <a:rPr lang="hr-HR" sz="2800" dirty="0" err="1"/>
              <a:t>The</a:t>
            </a:r>
            <a:r>
              <a:rPr lang="hr-HR" sz="2800" dirty="0"/>
              <a:t> </a:t>
            </a:r>
            <a:r>
              <a:rPr lang="hr-HR" sz="2800" dirty="0" err="1"/>
              <a:t>contract</a:t>
            </a:r>
            <a:r>
              <a:rPr lang="hr-HR" sz="2800" dirty="0"/>
              <a:t> </a:t>
            </a:r>
            <a:r>
              <a:rPr lang="hr-HR" sz="2800" dirty="0" err="1"/>
              <a:t>comes</a:t>
            </a:r>
            <a:r>
              <a:rPr lang="hr-HR" sz="2800" dirty="0"/>
              <a:t> </a:t>
            </a:r>
            <a:r>
              <a:rPr lang="hr-HR" sz="2800" dirty="0" err="1"/>
              <a:t>into</a:t>
            </a:r>
            <a:r>
              <a:rPr lang="hr-HR" sz="2800" dirty="0"/>
              <a:t> </a:t>
            </a:r>
            <a:r>
              <a:rPr lang="hr-HR" sz="2800" dirty="0" err="1"/>
              <a:t>existence</a:t>
            </a:r>
            <a:r>
              <a:rPr lang="hr-HR" sz="2800" dirty="0"/>
              <a:t> </a:t>
            </a:r>
            <a:r>
              <a:rPr lang="hr-HR" sz="2800" dirty="0" err="1"/>
              <a:t>when</a:t>
            </a:r>
            <a:r>
              <a:rPr lang="hr-HR" sz="2800" dirty="0"/>
              <a:t> </a:t>
            </a:r>
            <a:r>
              <a:rPr lang="hr-HR" sz="2800" dirty="0" err="1"/>
              <a:t>an</a:t>
            </a:r>
            <a:r>
              <a:rPr lang="hr-HR" sz="2800" dirty="0"/>
              <a:t> </a:t>
            </a:r>
            <a:r>
              <a:rPr lang="hr-HR" sz="2800" dirty="0" err="1"/>
              <a:t>offer</a:t>
            </a:r>
            <a:r>
              <a:rPr lang="hr-HR" sz="2800" dirty="0"/>
              <a:t> </a:t>
            </a:r>
            <a:r>
              <a:rPr lang="hr-HR" sz="2800" dirty="0" err="1"/>
              <a:t>has</a:t>
            </a:r>
            <a:r>
              <a:rPr lang="hr-HR" sz="2800" dirty="0"/>
              <a:t> </a:t>
            </a:r>
            <a:r>
              <a:rPr lang="hr-HR" sz="2800" dirty="0" err="1"/>
              <a:t>been</a:t>
            </a:r>
            <a:r>
              <a:rPr lang="hr-HR" sz="2800" dirty="0"/>
              <a:t> ______________ </a:t>
            </a:r>
            <a:r>
              <a:rPr lang="hr-HR" sz="2800" dirty="0" err="1"/>
              <a:t>accepted</a:t>
            </a:r>
            <a:r>
              <a:rPr lang="hr-HR" sz="2800" dirty="0"/>
              <a:t>. </a:t>
            </a:r>
            <a:r>
              <a:rPr lang="hr-HR" sz="2800" dirty="0" err="1"/>
              <a:t>An</a:t>
            </a:r>
            <a:r>
              <a:rPr lang="hr-HR" sz="2800" dirty="0"/>
              <a:t> </a:t>
            </a:r>
            <a:r>
              <a:rPr lang="hr-HR" sz="2800" dirty="0" err="1"/>
              <a:t>offer</a:t>
            </a:r>
            <a:r>
              <a:rPr lang="hr-HR" sz="2800" dirty="0"/>
              <a:t> </a:t>
            </a:r>
            <a:r>
              <a:rPr lang="hr-HR" sz="2800" dirty="0" err="1"/>
              <a:t>may</a:t>
            </a:r>
            <a:r>
              <a:rPr lang="hr-HR" sz="2800" dirty="0"/>
              <a:t> </a:t>
            </a:r>
            <a:r>
              <a:rPr lang="hr-HR" sz="2800" dirty="0" err="1"/>
              <a:t>be</a:t>
            </a:r>
            <a:r>
              <a:rPr lang="hr-HR" sz="2800" dirty="0"/>
              <a:t> </a:t>
            </a:r>
            <a:r>
              <a:rPr lang="hr-HR" sz="2800" dirty="0" err="1"/>
              <a:t>made</a:t>
            </a:r>
            <a:r>
              <a:rPr lang="hr-HR" sz="2800" dirty="0"/>
              <a:t> ______________, </a:t>
            </a:r>
            <a:r>
              <a:rPr lang="hr-HR" sz="2800" dirty="0" err="1"/>
              <a:t>in</a:t>
            </a:r>
            <a:r>
              <a:rPr lang="hr-HR" sz="2800" dirty="0"/>
              <a:t> </a:t>
            </a:r>
            <a:r>
              <a:rPr lang="hr-HR" sz="2800" dirty="0" err="1"/>
              <a:t>writing</a:t>
            </a:r>
            <a:r>
              <a:rPr lang="hr-HR" sz="2800" dirty="0"/>
              <a:t> </a:t>
            </a:r>
            <a:r>
              <a:rPr lang="hr-HR" sz="2800" dirty="0" err="1"/>
              <a:t>or</a:t>
            </a:r>
            <a:r>
              <a:rPr lang="hr-HR" sz="2800" dirty="0"/>
              <a:t> </a:t>
            </a:r>
            <a:r>
              <a:rPr lang="hr-HR" sz="2800" dirty="0" err="1"/>
              <a:t>by</a:t>
            </a:r>
            <a:r>
              <a:rPr lang="hr-HR" sz="2800" dirty="0"/>
              <a:t> </a:t>
            </a:r>
            <a:r>
              <a:rPr lang="hr-HR" sz="2800" dirty="0" err="1"/>
              <a:t>conduct</a:t>
            </a:r>
            <a:r>
              <a:rPr lang="hr-HR" sz="2800" dirty="0"/>
              <a:t>. </a:t>
            </a:r>
            <a:r>
              <a:rPr lang="hr-HR" sz="2800" dirty="0" err="1"/>
              <a:t>It</a:t>
            </a:r>
            <a:r>
              <a:rPr lang="hr-HR" sz="2800" dirty="0"/>
              <a:t> </a:t>
            </a:r>
            <a:r>
              <a:rPr lang="hr-HR" sz="2800" dirty="0" err="1"/>
              <a:t>may</a:t>
            </a:r>
            <a:r>
              <a:rPr lang="hr-HR" sz="2800" dirty="0"/>
              <a:t> </a:t>
            </a:r>
            <a:r>
              <a:rPr lang="hr-HR" sz="2800" dirty="0" err="1"/>
              <a:t>be</a:t>
            </a:r>
            <a:r>
              <a:rPr lang="hr-HR" sz="2800" dirty="0"/>
              <a:t> </a:t>
            </a:r>
            <a:r>
              <a:rPr lang="hr-HR" sz="2800" dirty="0" err="1"/>
              <a:t>made</a:t>
            </a:r>
            <a:r>
              <a:rPr lang="hr-HR" sz="2800" dirty="0"/>
              <a:t> to a </a:t>
            </a:r>
            <a:r>
              <a:rPr lang="hr-HR" sz="2800" dirty="0" err="1"/>
              <a:t>definite</a:t>
            </a:r>
            <a:r>
              <a:rPr lang="hr-HR" sz="2800" dirty="0"/>
              <a:t> </a:t>
            </a:r>
            <a:r>
              <a:rPr lang="hr-HR" sz="2800" dirty="0" err="1"/>
              <a:t>person</a:t>
            </a:r>
            <a:r>
              <a:rPr lang="hr-HR" sz="2800" dirty="0"/>
              <a:t> </a:t>
            </a:r>
            <a:r>
              <a:rPr lang="hr-HR" sz="2800" dirty="0" err="1"/>
              <a:t>or</a:t>
            </a:r>
            <a:r>
              <a:rPr lang="hr-HR" sz="2800" dirty="0"/>
              <a:t> to </a:t>
            </a:r>
            <a:r>
              <a:rPr lang="hr-HR" sz="2800" dirty="0" err="1"/>
              <a:t>the</a:t>
            </a:r>
            <a:r>
              <a:rPr lang="hr-HR" sz="2800" dirty="0"/>
              <a:t> </a:t>
            </a:r>
            <a:r>
              <a:rPr lang="hr-HR" sz="2800" dirty="0" err="1"/>
              <a:t>whole</a:t>
            </a:r>
            <a:r>
              <a:rPr lang="hr-HR" sz="2800" dirty="0"/>
              <a:t> </a:t>
            </a:r>
            <a:r>
              <a:rPr lang="hr-HR" sz="2800" dirty="0" err="1"/>
              <a:t>world</a:t>
            </a:r>
            <a:r>
              <a:rPr lang="hr-HR" sz="2800" dirty="0"/>
              <a:t>, </a:t>
            </a:r>
            <a:r>
              <a:rPr lang="hr-HR" sz="2800" dirty="0" err="1"/>
              <a:t>i.e</a:t>
            </a:r>
            <a:r>
              <a:rPr lang="hr-HR" sz="2800" dirty="0"/>
              <a:t>. </a:t>
            </a:r>
            <a:r>
              <a:rPr lang="hr-HR" sz="2800" dirty="0" err="1"/>
              <a:t>generally</a:t>
            </a:r>
            <a:r>
              <a:rPr lang="hr-HR" sz="2800" dirty="0"/>
              <a:t>. </a:t>
            </a:r>
            <a:r>
              <a:rPr lang="hr-HR" sz="2800" dirty="0" err="1"/>
              <a:t>Where</a:t>
            </a:r>
            <a:r>
              <a:rPr lang="hr-HR" sz="2800" dirty="0"/>
              <a:t> </a:t>
            </a:r>
            <a:r>
              <a:rPr lang="hr-HR" sz="2800" dirty="0" err="1"/>
              <a:t>an</a:t>
            </a:r>
            <a:r>
              <a:rPr lang="hr-HR" sz="2800" dirty="0"/>
              <a:t> ______________ </a:t>
            </a:r>
            <a:r>
              <a:rPr lang="hr-HR" sz="2800" dirty="0" err="1"/>
              <a:t>is</a:t>
            </a:r>
            <a:r>
              <a:rPr lang="hr-HR" sz="2800" dirty="0"/>
              <a:t> </a:t>
            </a:r>
            <a:r>
              <a:rPr lang="hr-HR" sz="2800" dirty="0" err="1"/>
              <a:t>made</a:t>
            </a:r>
            <a:r>
              <a:rPr lang="hr-HR" sz="2800" dirty="0"/>
              <a:t> to one </a:t>
            </a:r>
            <a:r>
              <a:rPr lang="hr-HR" sz="2800" dirty="0" err="1"/>
              <a:t>person</a:t>
            </a:r>
            <a:r>
              <a:rPr lang="hr-HR" sz="2800" dirty="0"/>
              <a:t> </a:t>
            </a:r>
            <a:r>
              <a:rPr lang="hr-HR" sz="2800" dirty="0" err="1"/>
              <a:t>only</a:t>
            </a:r>
            <a:r>
              <a:rPr lang="hr-HR" sz="2800" dirty="0"/>
              <a:t>, </a:t>
            </a:r>
            <a:r>
              <a:rPr lang="hr-HR" sz="2800" dirty="0" err="1"/>
              <a:t>only</a:t>
            </a:r>
            <a:r>
              <a:rPr lang="hr-HR" sz="2800" dirty="0"/>
              <a:t> </a:t>
            </a:r>
            <a:r>
              <a:rPr lang="hr-HR" sz="2800" dirty="0" err="1"/>
              <a:t>that</a:t>
            </a:r>
            <a:r>
              <a:rPr lang="hr-HR" sz="2800" dirty="0"/>
              <a:t> </a:t>
            </a:r>
            <a:r>
              <a:rPr lang="hr-HR" sz="2800" dirty="0" err="1"/>
              <a:t>person</a:t>
            </a:r>
            <a:r>
              <a:rPr lang="hr-HR" sz="2800" dirty="0"/>
              <a:t> </a:t>
            </a:r>
            <a:r>
              <a:rPr lang="hr-HR" sz="2800" dirty="0" err="1"/>
              <a:t>may</a:t>
            </a:r>
            <a:r>
              <a:rPr lang="hr-HR" sz="2800" dirty="0"/>
              <a:t> </a:t>
            </a:r>
            <a:r>
              <a:rPr lang="hr-HR" sz="2800" dirty="0" err="1"/>
              <a:t>accept</a:t>
            </a:r>
            <a:r>
              <a:rPr lang="hr-HR" sz="2800" dirty="0"/>
              <a:t>. </a:t>
            </a:r>
            <a:r>
              <a:rPr lang="hr-HR" sz="2800" dirty="0" err="1"/>
              <a:t>Where</a:t>
            </a:r>
            <a:r>
              <a:rPr lang="hr-HR" sz="2800" dirty="0"/>
              <a:t> </a:t>
            </a:r>
            <a:r>
              <a:rPr lang="hr-HR" sz="2800" dirty="0" err="1" smtClean="0"/>
              <a:t>an</a:t>
            </a:r>
            <a:r>
              <a:rPr lang="hr-HR" sz="2800" dirty="0" smtClean="0"/>
              <a:t> </a:t>
            </a:r>
            <a:r>
              <a:rPr lang="hr-HR" sz="2800" dirty="0" err="1"/>
              <a:t>offer</a:t>
            </a:r>
            <a:r>
              <a:rPr lang="hr-HR" sz="2800" dirty="0"/>
              <a:t> </a:t>
            </a:r>
            <a:r>
              <a:rPr lang="hr-HR" sz="2800" dirty="0" err="1"/>
              <a:t>is</a:t>
            </a:r>
            <a:r>
              <a:rPr lang="hr-HR" sz="2800" dirty="0"/>
              <a:t> </a:t>
            </a:r>
            <a:r>
              <a:rPr lang="hr-HR" sz="2800" dirty="0" err="1"/>
              <a:t>made</a:t>
            </a:r>
            <a:r>
              <a:rPr lang="hr-HR" sz="2800" dirty="0"/>
              <a:t> to </a:t>
            </a:r>
            <a:r>
              <a:rPr lang="hr-HR" sz="2800" dirty="0" err="1"/>
              <a:t>the</a:t>
            </a:r>
            <a:r>
              <a:rPr lang="hr-HR" sz="2800" dirty="0"/>
              <a:t> </a:t>
            </a:r>
            <a:r>
              <a:rPr lang="hr-HR" sz="2800" dirty="0" err="1"/>
              <a:t>whole</a:t>
            </a:r>
            <a:r>
              <a:rPr lang="hr-HR" sz="2800" dirty="0"/>
              <a:t> </a:t>
            </a:r>
            <a:r>
              <a:rPr lang="hr-HR" sz="2800" dirty="0" err="1"/>
              <a:t>world</a:t>
            </a:r>
            <a:r>
              <a:rPr lang="hr-HR" sz="2800" dirty="0"/>
              <a:t>, </a:t>
            </a:r>
            <a:r>
              <a:rPr lang="hr-HR" sz="2800" dirty="0" err="1"/>
              <a:t>anyone</a:t>
            </a:r>
            <a:r>
              <a:rPr lang="hr-HR" sz="2800" dirty="0"/>
              <a:t> </a:t>
            </a:r>
            <a:r>
              <a:rPr lang="hr-HR" sz="2800" dirty="0" err="1"/>
              <a:t>may</a:t>
            </a:r>
            <a:r>
              <a:rPr lang="hr-HR" sz="2800" dirty="0"/>
              <a:t> </a:t>
            </a:r>
            <a:r>
              <a:rPr lang="hr-HR" sz="2800" dirty="0" err="1"/>
              <a:t>accept</a:t>
            </a:r>
            <a:r>
              <a:rPr lang="hr-HR" sz="2800" dirty="0"/>
              <a:t> </a:t>
            </a:r>
            <a:r>
              <a:rPr lang="hr-HR" sz="2800" dirty="0" err="1"/>
              <a:t>by</a:t>
            </a:r>
            <a:r>
              <a:rPr lang="hr-HR" sz="2800" dirty="0"/>
              <a:t> </a:t>
            </a:r>
            <a:r>
              <a:rPr lang="hr-HR" sz="2800" dirty="0" err="1"/>
              <a:t>complying</a:t>
            </a:r>
            <a:r>
              <a:rPr lang="hr-HR" sz="2800" dirty="0"/>
              <a:t> </a:t>
            </a:r>
            <a:r>
              <a:rPr lang="hr-HR" sz="2800" dirty="0" err="1"/>
              <a:t>with</a:t>
            </a:r>
            <a:r>
              <a:rPr lang="hr-HR" sz="2800" dirty="0"/>
              <a:t> </a:t>
            </a:r>
            <a:r>
              <a:rPr lang="hr-HR" sz="2800" dirty="0" err="1"/>
              <a:t>the</a:t>
            </a:r>
            <a:r>
              <a:rPr lang="hr-HR" sz="2800" dirty="0"/>
              <a:t> ____________ </a:t>
            </a:r>
            <a:r>
              <a:rPr lang="hr-HR" sz="2800" dirty="0" err="1"/>
              <a:t>of</a:t>
            </a:r>
            <a:r>
              <a:rPr lang="hr-HR" sz="2800" dirty="0"/>
              <a:t> </a:t>
            </a:r>
            <a:r>
              <a:rPr lang="hr-HR" sz="2800" dirty="0" err="1"/>
              <a:t>the</a:t>
            </a:r>
            <a:r>
              <a:rPr lang="hr-HR" sz="2800" dirty="0"/>
              <a:t> </a:t>
            </a:r>
            <a:r>
              <a:rPr lang="hr-HR" sz="2800" dirty="0" err="1"/>
              <a:t>offer</a:t>
            </a:r>
            <a:endParaRPr lang="en-US" sz="2800" dirty="0"/>
          </a:p>
        </p:txBody>
      </p:sp>
    </p:spTree>
    <p:extLst>
      <p:ext uri="{BB962C8B-B14F-4D97-AF65-F5344CB8AC3E}">
        <p14:creationId xmlns:p14="http://schemas.microsoft.com/office/powerpoint/2010/main" val="5957249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err="1"/>
              <a:t>Supply</a:t>
            </a:r>
            <a:r>
              <a:rPr lang="hr-HR" dirty="0"/>
              <a:t> </a:t>
            </a:r>
            <a:r>
              <a:rPr lang="hr-HR" dirty="0" err="1"/>
              <a:t>the</a:t>
            </a:r>
            <a:r>
              <a:rPr lang="hr-HR" dirty="0"/>
              <a:t> </a:t>
            </a:r>
            <a:r>
              <a:rPr lang="hr-HR" dirty="0" err="1"/>
              <a:t>terms</a:t>
            </a:r>
            <a:r>
              <a:rPr lang="hr-HR" dirty="0"/>
              <a:t> for </a:t>
            </a:r>
            <a:r>
              <a:rPr lang="hr-HR" dirty="0" err="1"/>
              <a:t>the</a:t>
            </a:r>
            <a:r>
              <a:rPr lang="hr-HR" dirty="0"/>
              <a:t> </a:t>
            </a:r>
            <a:r>
              <a:rPr lang="hr-HR" dirty="0" err="1"/>
              <a:t>following</a:t>
            </a:r>
            <a:r>
              <a:rPr lang="hr-HR" dirty="0"/>
              <a:t> </a:t>
            </a:r>
            <a:r>
              <a:rPr lang="hr-HR" dirty="0" err="1"/>
              <a:t>definitions</a:t>
            </a:r>
            <a:r>
              <a:rPr lang="hr-HR" dirty="0"/>
              <a:t>: </a:t>
            </a:r>
            <a:br>
              <a:rPr lang="hr-HR" dirty="0"/>
            </a:br>
            <a:endParaRPr lang="en-US" dirty="0"/>
          </a:p>
        </p:txBody>
      </p:sp>
      <p:sp>
        <p:nvSpPr>
          <p:cNvPr id="3" name="Content Placeholder 2"/>
          <p:cNvSpPr>
            <a:spLocks noGrp="1"/>
          </p:cNvSpPr>
          <p:nvPr>
            <p:ph idx="1"/>
          </p:nvPr>
        </p:nvSpPr>
        <p:spPr/>
        <p:txBody>
          <a:bodyPr/>
          <a:lstStyle/>
          <a:p>
            <a:r>
              <a:rPr lang="hr-HR" dirty="0"/>
              <a:t>1. Power </a:t>
            </a:r>
            <a:r>
              <a:rPr lang="hr-HR" dirty="0" err="1"/>
              <a:t>provided</a:t>
            </a:r>
            <a:r>
              <a:rPr lang="hr-HR" dirty="0"/>
              <a:t> </a:t>
            </a:r>
            <a:r>
              <a:rPr lang="hr-HR" dirty="0" err="1"/>
              <a:t>under</a:t>
            </a:r>
            <a:r>
              <a:rPr lang="hr-HR" dirty="0"/>
              <a:t> </a:t>
            </a:r>
            <a:r>
              <a:rPr lang="hr-HR" dirty="0" err="1"/>
              <a:t>law</a:t>
            </a:r>
            <a:r>
              <a:rPr lang="hr-HR" dirty="0"/>
              <a:t> to a </a:t>
            </a:r>
            <a:r>
              <a:rPr lang="hr-HR" dirty="0" err="1"/>
              <a:t>natural</a:t>
            </a:r>
            <a:r>
              <a:rPr lang="hr-HR" dirty="0"/>
              <a:t> </a:t>
            </a:r>
            <a:r>
              <a:rPr lang="hr-HR" dirty="0" err="1"/>
              <a:t>person</a:t>
            </a:r>
            <a:r>
              <a:rPr lang="hr-HR" dirty="0"/>
              <a:t> </a:t>
            </a:r>
            <a:r>
              <a:rPr lang="hr-HR" dirty="0" err="1"/>
              <a:t>or</a:t>
            </a:r>
            <a:r>
              <a:rPr lang="hr-HR" dirty="0"/>
              <a:t> a </a:t>
            </a:r>
            <a:r>
              <a:rPr lang="hr-HR" dirty="0" err="1"/>
              <a:t>juridical</a:t>
            </a:r>
            <a:r>
              <a:rPr lang="hr-HR" dirty="0"/>
              <a:t> </a:t>
            </a:r>
            <a:r>
              <a:rPr lang="hr-HR" dirty="0" err="1"/>
              <a:t>person</a:t>
            </a:r>
            <a:r>
              <a:rPr lang="hr-HR" dirty="0"/>
              <a:t> to </a:t>
            </a:r>
            <a:r>
              <a:rPr lang="hr-HR" dirty="0" err="1"/>
              <a:t>enter</a:t>
            </a:r>
            <a:r>
              <a:rPr lang="hr-HR" dirty="0"/>
              <a:t> </a:t>
            </a:r>
            <a:r>
              <a:rPr lang="hr-HR" dirty="0" err="1"/>
              <a:t>into</a:t>
            </a:r>
            <a:r>
              <a:rPr lang="hr-HR" dirty="0"/>
              <a:t> </a:t>
            </a:r>
            <a:r>
              <a:rPr lang="hr-HR" dirty="0" err="1"/>
              <a:t>binding</a:t>
            </a:r>
            <a:r>
              <a:rPr lang="hr-HR" dirty="0"/>
              <a:t> </a:t>
            </a:r>
            <a:r>
              <a:rPr lang="hr-HR" dirty="0" err="1"/>
              <a:t>contracts</a:t>
            </a:r>
            <a:r>
              <a:rPr lang="hr-HR" dirty="0"/>
              <a:t>: </a:t>
            </a:r>
            <a:r>
              <a:rPr lang="hr-HR" dirty="0" smtClean="0"/>
              <a:t>______________________</a:t>
            </a:r>
            <a:endParaRPr lang="hr-HR" dirty="0"/>
          </a:p>
          <a:p>
            <a:r>
              <a:rPr lang="hr-HR" dirty="0"/>
              <a:t>2. </a:t>
            </a:r>
            <a:r>
              <a:rPr lang="hr-HR" dirty="0" err="1"/>
              <a:t>Something</a:t>
            </a:r>
            <a:r>
              <a:rPr lang="hr-HR" dirty="0"/>
              <a:t> </a:t>
            </a:r>
            <a:r>
              <a:rPr lang="hr-HR" dirty="0" err="1"/>
              <a:t>of</a:t>
            </a:r>
            <a:r>
              <a:rPr lang="hr-HR" dirty="0"/>
              <a:t> </a:t>
            </a:r>
            <a:r>
              <a:rPr lang="hr-HR" dirty="0" err="1"/>
              <a:t>value</a:t>
            </a:r>
            <a:r>
              <a:rPr lang="hr-HR" dirty="0"/>
              <a:t> </a:t>
            </a:r>
            <a:r>
              <a:rPr lang="hr-HR" dirty="0" err="1"/>
              <a:t>which</a:t>
            </a:r>
            <a:r>
              <a:rPr lang="hr-HR" dirty="0"/>
              <a:t> must </a:t>
            </a:r>
            <a:r>
              <a:rPr lang="hr-HR" dirty="0" err="1"/>
              <a:t>be</a:t>
            </a:r>
            <a:r>
              <a:rPr lang="hr-HR" dirty="0"/>
              <a:t> </a:t>
            </a:r>
            <a:r>
              <a:rPr lang="hr-HR" dirty="0" err="1"/>
              <a:t>given</a:t>
            </a:r>
            <a:r>
              <a:rPr lang="hr-HR" dirty="0"/>
              <a:t> for a </a:t>
            </a:r>
            <a:r>
              <a:rPr lang="hr-HR" dirty="0" err="1"/>
              <a:t>contract</a:t>
            </a:r>
            <a:r>
              <a:rPr lang="hr-HR" dirty="0"/>
              <a:t> to </a:t>
            </a:r>
            <a:r>
              <a:rPr lang="hr-HR" dirty="0" err="1"/>
              <a:t>be</a:t>
            </a:r>
            <a:r>
              <a:rPr lang="hr-HR" dirty="0"/>
              <a:t> </a:t>
            </a:r>
            <a:r>
              <a:rPr lang="hr-HR" dirty="0" err="1"/>
              <a:t>enforceable</a:t>
            </a:r>
            <a:r>
              <a:rPr lang="hr-HR" dirty="0"/>
              <a:t>: ___________________</a:t>
            </a:r>
          </a:p>
          <a:p>
            <a:r>
              <a:rPr lang="hr-HR" dirty="0"/>
              <a:t>3. A </a:t>
            </a:r>
            <a:r>
              <a:rPr lang="hr-HR" dirty="0" err="1"/>
              <a:t>proposal</a:t>
            </a:r>
            <a:r>
              <a:rPr lang="hr-HR" dirty="0"/>
              <a:t> to </a:t>
            </a:r>
            <a:r>
              <a:rPr lang="hr-HR" dirty="0" err="1"/>
              <a:t>enter</a:t>
            </a:r>
            <a:r>
              <a:rPr lang="hr-HR" dirty="0"/>
              <a:t> </a:t>
            </a:r>
            <a:r>
              <a:rPr lang="hr-HR" dirty="0" err="1"/>
              <a:t>into</a:t>
            </a:r>
            <a:r>
              <a:rPr lang="hr-HR" dirty="0"/>
              <a:t> </a:t>
            </a:r>
            <a:r>
              <a:rPr lang="hr-HR" dirty="0" err="1"/>
              <a:t>an</a:t>
            </a:r>
            <a:r>
              <a:rPr lang="hr-HR" dirty="0"/>
              <a:t> </a:t>
            </a:r>
            <a:r>
              <a:rPr lang="hr-HR" dirty="0" err="1"/>
              <a:t>agreement</a:t>
            </a:r>
            <a:r>
              <a:rPr lang="hr-HR" dirty="0"/>
              <a:t>, </a:t>
            </a:r>
            <a:r>
              <a:rPr lang="hr-HR" dirty="0" err="1"/>
              <a:t>usually</a:t>
            </a:r>
            <a:r>
              <a:rPr lang="hr-HR" dirty="0"/>
              <a:t> </a:t>
            </a:r>
            <a:r>
              <a:rPr lang="hr-HR" dirty="0" err="1"/>
              <a:t>accompanied</a:t>
            </a:r>
            <a:r>
              <a:rPr lang="hr-HR" dirty="0"/>
              <a:t> </a:t>
            </a:r>
            <a:r>
              <a:rPr lang="hr-HR" dirty="0" err="1"/>
              <a:t>by</a:t>
            </a:r>
            <a:r>
              <a:rPr lang="hr-HR" dirty="0"/>
              <a:t> </a:t>
            </a:r>
            <a:r>
              <a:rPr lang="hr-HR" dirty="0" err="1"/>
              <a:t>an</a:t>
            </a:r>
            <a:r>
              <a:rPr lang="hr-HR" dirty="0"/>
              <a:t> </a:t>
            </a:r>
            <a:r>
              <a:rPr lang="hr-HR" dirty="0" err="1"/>
              <a:t>expected</a:t>
            </a:r>
            <a:r>
              <a:rPr lang="hr-HR" dirty="0"/>
              <a:t> </a:t>
            </a:r>
            <a:r>
              <a:rPr lang="hr-HR" dirty="0" err="1"/>
              <a:t>acceptance</a:t>
            </a:r>
            <a:r>
              <a:rPr lang="hr-HR" dirty="0"/>
              <a:t>: _____________</a:t>
            </a:r>
          </a:p>
          <a:p>
            <a:r>
              <a:rPr lang="hr-HR" dirty="0"/>
              <a:t>4. </a:t>
            </a:r>
            <a:r>
              <a:rPr lang="hr-HR" dirty="0" err="1"/>
              <a:t>The</a:t>
            </a:r>
            <a:r>
              <a:rPr lang="hr-HR" dirty="0"/>
              <a:t> </a:t>
            </a:r>
            <a:r>
              <a:rPr lang="hr-HR" dirty="0" err="1"/>
              <a:t>contact's</a:t>
            </a:r>
            <a:r>
              <a:rPr lang="hr-HR" dirty="0"/>
              <a:t> </a:t>
            </a:r>
            <a:r>
              <a:rPr lang="hr-HR" dirty="0" err="1"/>
              <a:t>essential</a:t>
            </a:r>
            <a:r>
              <a:rPr lang="hr-HR" dirty="0"/>
              <a:t> </a:t>
            </a:r>
            <a:r>
              <a:rPr lang="hr-HR" dirty="0" err="1"/>
              <a:t>terms</a:t>
            </a:r>
            <a:r>
              <a:rPr lang="hr-HR" dirty="0"/>
              <a:t>: __________________</a:t>
            </a:r>
          </a:p>
          <a:p>
            <a:r>
              <a:rPr lang="hr-HR" dirty="0"/>
              <a:t>5. </a:t>
            </a:r>
            <a:r>
              <a:rPr lang="hr-HR" dirty="0" err="1"/>
              <a:t>Minor</a:t>
            </a:r>
            <a:r>
              <a:rPr lang="hr-HR" dirty="0"/>
              <a:t> </a:t>
            </a:r>
            <a:r>
              <a:rPr lang="hr-HR" dirty="0" err="1"/>
              <a:t>stipulations</a:t>
            </a:r>
            <a:r>
              <a:rPr lang="hr-HR" dirty="0"/>
              <a:t> </a:t>
            </a:r>
            <a:r>
              <a:rPr lang="hr-HR" dirty="0" err="1"/>
              <a:t>in</a:t>
            </a:r>
            <a:r>
              <a:rPr lang="hr-HR" dirty="0"/>
              <a:t> a </a:t>
            </a:r>
            <a:r>
              <a:rPr lang="hr-HR" dirty="0" err="1"/>
              <a:t>contract</a:t>
            </a:r>
            <a:r>
              <a:rPr lang="hr-HR" dirty="0"/>
              <a:t>: __________________</a:t>
            </a:r>
          </a:p>
          <a:p>
            <a:endParaRPr lang="en-US" dirty="0"/>
          </a:p>
        </p:txBody>
      </p:sp>
    </p:spTree>
    <p:extLst>
      <p:ext uri="{BB962C8B-B14F-4D97-AF65-F5344CB8AC3E}">
        <p14:creationId xmlns:p14="http://schemas.microsoft.com/office/powerpoint/2010/main" val="33357154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a:t>Translate</a:t>
            </a:r>
            <a:r>
              <a:rPr lang="hr-HR" dirty="0"/>
              <a:t> </a:t>
            </a:r>
            <a:r>
              <a:rPr lang="hr-HR" dirty="0" err="1"/>
              <a:t>into</a:t>
            </a:r>
            <a:r>
              <a:rPr lang="hr-HR" dirty="0"/>
              <a:t> Croatian:</a:t>
            </a:r>
            <a:br>
              <a:rPr lang="hr-HR" dirty="0"/>
            </a:br>
            <a:endParaRPr lang="en-US" dirty="0"/>
          </a:p>
        </p:txBody>
      </p:sp>
      <p:sp>
        <p:nvSpPr>
          <p:cNvPr id="3" name="Content Placeholder 2"/>
          <p:cNvSpPr>
            <a:spLocks noGrp="1"/>
          </p:cNvSpPr>
          <p:nvPr>
            <p:ph idx="1"/>
          </p:nvPr>
        </p:nvSpPr>
        <p:spPr/>
        <p:txBody>
          <a:bodyPr>
            <a:normAutofit/>
          </a:bodyPr>
          <a:lstStyle/>
          <a:p>
            <a:r>
              <a:rPr lang="hr-HR" sz="3200" dirty="0"/>
              <a:t>A </a:t>
            </a:r>
            <a:r>
              <a:rPr lang="hr-HR" sz="3200" dirty="0" err="1"/>
              <a:t>breach</a:t>
            </a:r>
            <a:r>
              <a:rPr lang="hr-HR" sz="3200" dirty="0"/>
              <a:t> </a:t>
            </a:r>
            <a:r>
              <a:rPr lang="hr-HR" sz="3200" dirty="0" err="1"/>
              <a:t>of</a:t>
            </a:r>
            <a:r>
              <a:rPr lang="hr-HR" sz="3200" dirty="0"/>
              <a:t> </a:t>
            </a:r>
            <a:r>
              <a:rPr lang="hr-HR" sz="3200" dirty="0" err="1"/>
              <a:t>contract</a:t>
            </a:r>
            <a:r>
              <a:rPr lang="hr-HR" sz="3200" dirty="0"/>
              <a:t> </a:t>
            </a:r>
            <a:r>
              <a:rPr lang="hr-HR" sz="3200" dirty="0" err="1"/>
              <a:t>occurs</a:t>
            </a:r>
            <a:r>
              <a:rPr lang="hr-HR" sz="3200" dirty="0"/>
              <a:t> </a:t>
            </a:r>
            <a:r>
              <a:rPr lang="hr-HR" sz="3200" dirty="0" err="1"/>
              <a:t>when</a:t>
            </a:r>
            <a:r>
              <a:rPr lang="hr-HR" sz="3200" dirty="0"/>
              <a:t> a party, </a:t>
            </a:r>
            <a:r>
              <a:rPr lang="hr-HR" sz="3200" dirty="0" err="1"/>
              <a:t>without</a:t>
            </a:r>
            <a:r>
              <a:rPr lang="hr-HR" sz="3200" dirty="0"/>
              <a:t> </a:t>
            </a:r>
            <a:r>
              <a:rPr lang="hr-HR" sz="3200" dirty="0" err="1"/>
              <a:t>lawful</a:t>
            </a:r>
            <a:r>
              <a:rPr lang="hr-HR" sz="3200" dirty="0"/>
              <a:t> </a:t>
            </a:r>
            <a:r>
              <a:rPr lang="hr-HR" sz="3200" dirty="0" err="1"/>
              <a:t>excuse</a:t>
            </a:r>
            <a:r>
              <a:rPr lang="hr-HR" sz="3200" dirty="0"/>
              <a:t>, </a:t>
            </a:r>
            <a:r>
              <a:rPr lang="hr-HR" sz="3200" dirty="0" err="1"/>
              <a:t>fails</a:t>
            </a:r>
            <a:r>
              <a:rPr lang="hr-HR" sz="3200" dirty="0"/>
              <a:t> </a:t>
            </a:r>
            <a:r>
              <a:rPr lang="hr-HR" sz="3200" dirty="0" err="1"/>
              <a:t>or</a:t>
            </a:r>
            <a:r>
              <a:rPr lang="hr-HR" sz="3200" dirty="0"/>
              <a:t> </a:t>
            </a:r>
            <a:r>
              <a:rPr lang="hr-HR" sz="3200" dirty="0" err="1"/>
              <a:t>refuses</a:t>
            </a:r>
            <a:r>
              <a:rPr lang="hr-HR" sz="3200" dirty="0"/>
              <a:t> to </a:t>
            </a:r>
            <a:r>
              <a:rPr lang="hr-HR" sz="3200" dirty="0" err="1"/>
              <a:t>perform</a:t>
            </a:r>
            <a:r>
              <a:rPr lang="hr-HR" sz="3200" dirty="0"/>
              <a:t> some </a:t>
            </a:r>
            <a:r>
              <a:rPr lang="hr-HR" sz="3200" dirty="0" err="1"/>
              <a:t>of</a:t>
            </a:r>
            <a:r>
              <a:rPr lang="hr-HR" sz="3200" dirty="0"/>
              <a:t> </a:t>
            </a:r>
            <a:r>
              <a:rPr lang="hr-HR" sz="3200" dirty="0" err="1"/>
              <a:t>the</a:t>
            </a:r>
            <a:r>
              <a:rPr lang="hr-HR" sz="3200" dirty="0"/>
              <a:t> </a:t>
            </a:r>
            <a:r>
              <a:rPr lang="hr-HR" sz="3200" dirty="0" err="1"/>
              <a:t>obligations</a:t>
            </a:r>
            <a:r>
              <a:rPr lang="hr-HR" sz="3200" dirty="0"/>
              <a:t> </a:t>
            </a:r>
            <a:r>
              <a:rPr lang="hr-HR" sz="3200" dirty="0" err="1"/>
              <a:t>under</a:t>
            </a:r>
            <a:r>
              <a:rPr lang="hr-HR" sz="3200" dirty="0"/>
              <a:t> </a:t>
            </a:r>
            <a:r>
              <a:rPr lang="hr-HR" sz="3200" dirty="0" err="1"/>
              <a:t>the</a:t>
            </a:r>
            <a:r>
              <a:rPr lang="hr-HR" sz="3200" dirty="0"/>
              <a:t> </a:t>
            </a:r>
            <a:r>
              <a:rPr lang="hr-HR" sz="3200" dirty="0" err="1"/>
              <a:t>contract</a:t>
            </a:r>
            <a:r>
              <a:rPr lang="hr-HR" sz="3200" dirty="0"/>
              <a:t>, </a:t>
            </a:r>
            <a:r>
              <a:rPr lang="hr-HR" sz="3200" dirty="0" err="1"/>
              <a:t>or</a:t>
            </a:r>
            <a:r>
              <a:rPr lang="hr-HR" sz="3200" dirty="0"/>
              <a:t> </a:t>
            </a:r>
            <a:r>
              <a:rPr lang="hr-HR" sz="3200" dirty="0" err="1" smtClean="0"/>
              <a:t>performs</a:t>
            </a:r>
            <a:r>
              <a:rPr lang="hr-HR" sz="3200" dirty="0" smtClean="0"/>
              <a:t> </a:t>
            </a:r>
            <a:r>
              <a:rPr lang="hr-HR" sz="3200" dirty="0" err="1"/>
              <a:t>them</a:t>
            </a:r>
            <a:r>
              <a:rPr lang="hr-HR" sz="3200" dirty="0"/>
              <a:t> </a:t>
            </a:r>
            <a:r>
              <a:rPr lang="hr-HR" sz="3200" dirty="0" err="1"/>
              <a:t>defectively</a:t>
            </a:r>
            <a:r>
              <a:rPr lang="hr-HR" sz="3200" dirty="0"/>
              <a:t>. </a:t>
            </a:r>
            <a:r>
              <a:rPr lang="hr-HR" sz="3200" dirty="0" err="1"/>
              <a:t>The</a:t>
            </a:r>
            <a:r>
              <a:rPr lang="hr-HR" sz="3200" dirty="0"/>
              <a:t> </a:t>
            </a:r>
            <a:r>
              <a:rPr lang="hr-HR" sz="3200" dirty="0" err="1"/>
              <a:t>breach</a:t>
            </a:r>
            <a:r>
              <a:rPr lang="hr-HR" sz="3200" dirty="0"/>
              <a:t> </a:t>
            </a:r>
            <a:r>
              <a:rPr lang="hr-HR" sz="3200" dirty="0" err="1"/>
              <a:t>of</a:t>
            </a:r>
            <a:r>
              <a:rPr lang="hr-HR" sz="3200" dirty="0"/>
              <a:t> a </a:t>
            </a:r>
            <a:r>
              <a:rPr lang="hr-HR" sz="3200" dirty="0" err="1"/>
              <a:t>condition</a:t>
            </a:r>
            <a:r>
              <a:rPr lang="hr-HR" sz="3200" dirty="0"/>
              <a:t> </a:t>
            </a:r>
            <a:r>
              <a:rPr lang="hr-HR" sz="3200" dirty="0" err="1"/>
              <a:t>entitles</a:t>
            </a:r>
            <a:r>
              <a:rPr lang="hr-HR" sz="3200" dirty="0"/>
              <a:t> </a:t>
            </a:r>
            <a:r>
              <a:rPr lang="hr-HR" sz="3200" dirty="0" err="1"/>
              <a:t>the</a:t>
            </a:r>
            <a:r>
              <a:rPr lang="hr-HR" sz="3200" dirty="0"/>
              <a:t> </a:t>
            </a:r>
            <a:r>
              <a:rPr lang="hr-HR" sz="3200" dirty="0" err="1"/>
              <a:t>innocent</a:t>
            </a:r>
            <a:r>
              <a:rPr lang="hr-HR" sz="3200" dirty="0"/>
              <a:t> party to </a:t>
            </a:r>
            <a:r>
              <a:rPr lang="hr-HR" sz="3200" dirty="0" err="1"/>
              <a:t>terminate</a:t>
            </a:r>
            <a:r>
              <a:rPr lang="hr-HR" sz="3200" dirty="0"/>
              <a:t> </a:t>
            </a:r>
            <a:r>
              <a:rPr lang="hr-HR" sz="3200" dirty="0" err="1"/>
              <a:t>the</a:t>
            </a:r>
            <a:r>
              <a:rPr lang="hr-HR" sz="3200" dirty="0"/>
              <a:t> </a:t>
            </a:r>
            <a:r>
              <a:rPr lang="hr-HR" sz="3200" dirty="0" err="1"/>
              <a:t>contract</a:t>
            </a:r>
            <a:r>
              <a:rPr lang="hr-HR" sz="3200" dirty="0"/>
              <a:t> </a:t>
            </a:r>
            <a:r>
              <a:rPr lang="hr-HR" sz="3200" dirty="0" err="1"/>
              <a:t>and</a:t>
            </a:r>
            <a:r>
              <a:rPr lang="hr-HR" sz="3200" dirty="0"/>
              <a:t> </a:t>
            </a:r>
            <a:r>
              <a:rPr lang="hr-HR" sz="3200" dirty="0" err="1"/>
              <a:t>claim</a:t>
            </a:r>
            <a:r>
              <a:rPr lang="hr-HR" sz="3200" dirty="0"/>
              <a:t> </a:t>
            </a:r>
            <a:r>
              <a:rPr lang="hr-HR" sz="3200" dirty="0" err="1"/>
              <a:t>damages</a:t>
            </a:r>
            <a:r>
              <a:rPr lang="hr-HR" sz="3200" dirty="0"/>
              <a:t> as </a:t>
            </a:r>
            <a:r>
              <a:rPr lang="hr-HR" sz="3200" dirty="0" err="1"/>
              <a:t>the</a:t>
            </a:r>
            <a:r>
              <a:rPr lang="hr-HR" sz="3200" dirty="0"/>
              <a:t> </a:t>
            </a:r>
            <a:r>
              <a:rPr lang="hr-HR" sz="3200" dirty="0" err="1"/>
              <a:t>primary</a:t>
            </a:r>
            <a:r>
              <a:rPr lang="hr-HR" sz="3200" dirty="0"/>
              <a:t> </a:t>
            </a:r>
            <a:r>
              <a:rPr lang="hr-HR" sz="3200" dirty="0" err="1"/>
              <a:t>remedy</a:t>
            </a:r>
            <a:r>
              <a:rPr lang="hr-HR" sz="3200" dirty="0"/>
              <a:t> </a:t>
            </a:r>
            <a:r>
              <a:rPr lang="hr-HR" sz="3200" dirty="0" err="1"/>
              <a:t>the</a:t>
            </a:r>
            <a:r>
              <a:rPr lang="hr-HR" sz="3200" dirty="0"/>
              <a:t> </a:t>
            </a:r>
            <a:r>
              <a:rPr lang="hr-HR" sz="3200" dirty="0" err="1"/>
              <a:t>law</a:t>
            </a:r>
            <a:r>
              <a:rPr lang="hr-HR" sz="3200" dirty="0"/>
              <a:t> </a:t>
            </a:r>
            <a:r>
              <a:rPr lang="hr-HR" sz="3200" dirty="0" err="1"/>
              <a:t>provides</a:t>
            </a:r>
            <a:r>
              <a:rPr lang="hr-HR" sz="3200" dirty="0"/>
              <a:t> for </a:t>
            </a:r>
            <a:r>
              <a:rPr lang="hr-HR" sz="3200" dirty="0" err="1"/>
              <a:t>breach</a:t>
            </a:r>
            <a:r>
              <a:rPr lang="hr-HR" sz="3200" dirty="0"/>
              <a:t> </a:t>
            </a:r>
            <a:r>
              <a:rPr lang="hr-HR" sz="3200" dirty="0" err="1"/>
              <a:t>of</a:t>
            </a:r>
            <a:r>
              <a:rPr lang="hr-HR" sz="3200" dirty="0"/>
              <a:t> </a:t>
            </a:r>
            <a:r>
              <a:rPr lang="hr-HR" sz="3200" dirty="0" err="1"/>
              <a:t>contract</a:t>
            </a:r>
            <a:r>
              <a:rPr lang="hr-HR" sz="3200" dirty="0"/>
              <a:t>.</a:t>
            </a:r>
          </a:p>
          <a:p>
            <a:endParaRPr lang="en-US" sz="3200" dirty="0"/>
          </a:p>
        </p:txBody>
      </p:sp>
    </p:spTree>
    <p:extLst>
      <p:ext uri="{BB962C8B-B14F-4D97-AF65-F5344CB8AC3E}">
        <p14:creationId xmlns:p14="http://schemas.microsoft.com/office/powerpoint/2010/main" val="39361018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a:t>Answer</a:t>
            </a:r>
            <a:r>
              <a:rPr lang="hr-HR" dirty="0"/>
              <a:t> </a:t>
            </a:r>
            <a:r>
              <a:rPr lang="hr-HR" dirty="0" err="1"/>
              <a:t>the</a:t>
            </a:r>
            <a:r>
              <a:rPr lang="hr-HR" dirty="0"/>
              <a:t> </a:t>
            </a:r>
            <a:r>
              <a:rPr lang="hr-HR" dirty="0" err="1"/>
              <a:t>following</a:t>
            </a:r>
            <a:r>
              <a:rPr lang="hr-HR" dirty="0"/>
              <a:t> </a:t>
            </a:r>
            <a:r>
              <a:rPr lang="hr-HR" dirty="0" err="1"/>
              <a:t>questions</a:t>
            </a:r>
            <a:r>
              <a:rPr lang="hr-HR" dirty="0"/>
              <a:t>:</a:t>
            </a:r>
            <a:br>
              <a:rPr lang="hr-HR" dirty="0"/>
            </a:br>
            <a:endParaRPr lang="en-US" dirty="0"/>
          </a:p>
        </p:txBody>
      </p:sp>
      <p:sp>
        <p:nvSpPr>
          <p:cNvPr id="3" name="Content Placeholder 2"/>
          <p:cNvSpPr>
            <a:spLocks noGrp="1"/>
          </p:cNvSpPr>
          <p:nvPr>
            <p:ph idx="1"/>
          </p:nvPr>
        </p:nvSpPr>
        <p:spPr/>
        <p:txBody>
          <a:bodyPr/>
          <a:lstStyle/>
          <a:p>
            <a:r>
              <a:rPr lang="hr-HR" dirty="0" smtClean="0"/>
              <a:t>1</a:t>
            </a:r>
            <a:r>
              <a:rPr lang="en-GB" dirty="0" smtClean="0"/>
              <a:t>. </a:t>
            </a:r>
            <a:r>
              <a:rPr lang="en-GB" dirty="0"/>
              <a:t>     What does family law deal with?</a:t>
            </a:r>
            <a:endParaRPr lang="hr-HR" dirty="0"/>
          </a:p>
          <a:p>
            <a:r>
              <a:rPr lang="en-GB" dirty="0"/>
              <a:t>2.      How can marriage be defined?</a:t>
            </a:r>
            <a:endParaRPr lang="hr-HR" dirty="0"/>
          </a:p>
          <a:p>
            <a:r>
              <a:rPr lang="en-GB" dirty="0"/>
              <a:t>3.      What are the requirements for a valid English marriage?</a:t>
            </a:r>
            <a:endParaRPr lang="hr-HR" dirty="0"/>
          </a:p>
          <a:p>
            <a:r>
              <a:rPr lang="en-GB" dirty="0"/>
              <a:t>4.      What is the difference between a void and a voidable marriage?</a:t>
            </a:r>
            <a:endParaRPr lang="hr-HR" dirty="0"/>
          </a:p>
          <a:p>
            <a:r>
              <a:rPr lang="en-GB" dirty="0"/>
              <a:t>5.      What is the ground for divorce according to the Matrimonial Causes Act 1973?</a:t>
            </a:r>
            <a:endParaRPr lang="hr-HR" dirty="0"/>
          </a:p>
          <a:p>
            <a:r>
              <a:rPr lang="en-GB" dirty="0"/>
              <a:t>6.      What must the petitioner prove to the court?</a:t>
            </a:r>
            <a:endParaRPr lang="hr-HR" dirty="0"/>
          </a:p>
          <a:p>
            <a:r>
              <a:rPr lang="en-GB" dirty="0"/>
              <a:t>7.   How can domestic violence be defined?</a:t>
            </a:r>
            <a:endParaRPr lang="hr-HR" dirty="0"/>
          </a:p>
          <a:p>
            <a:r>
              <a:rPr lang="en-GB" dirty="0"/>
              <a:t>8.      What are non-molestation orders and occupation orders?</a:t>
            </a:r>
            <a:endParaRPr lang="hr-HR" dirty="0"/>
          </a:p>
          <a:p>
            <a:endParaRPr lang="en-US" dirty="0"/>
          </a:p>
        </p:txBody>
      </p:sp>
    </p:spTree>
    <p:extLst>
      <p:ext uri="{BB962C8B-B14F-4D97-AF65-F5344CB8AC3E}">
        <p14:creationId xmlns:p14="http://schemas.microsoft.com/office/powerpoint/2010/main" val="36054009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600" dirty="0"/>
              <a:t>Fill in the missing words: consent, contract, contracting, forcible, legal, mistake, obligations, voluntary</a:t>
            </a:r>
            <a:r>
              <a:rPr lang="hr-HR" dirty="0"/>
              <a:t/>
            </a:r>
            <a:br>
              <a:rPr lang="hr-HR" dirty="0"/>
            </a:br>
            <a:endParaRPr lang="en-US" dirty="0"/>
          </a:p>
        </p:txBody>
      </p:sp>
      <p:sp>
        <p:nvSpPr>
          <p:cNvPr id="3" name="Content Placeholder 2"/>
          <p:cNvSpPr>
            <a:spLocks noGrp="1"/>
          </p:cNvSpPr>
          <p:nvPr>
            <p:ph idx="1"/>
          </p:nvPr>
        </p:nvSpPr>
        <p:spPr/>
        <p:txBody>
          <a:bodyPr/>
          <a:lstStyle/>
          <a:p>
            <a:r>
              <a:rPr lang="en-GB" sz="2400" dirty="0"/>
              <a:t>The ________________ view of marriage is that it is a _____________ between two persons. Because it fundamentally affects the status of each of the ______________ parties and imposes rights and ____________ of a special kind, marriage is accorded a particular importance legally as well as socially. Lord Penzance defined marriage as the ______________ union for life of one man and one woman to the exclusion of all others (Hyde v. Hyde, 1866). It follows from the above definition that ______________ marriage and marriage by deceit or by ________ must be voidable. Deceit means misrepresentation of the essential nature of the transaction; mistake means an essential mistake, e.g. the identity of the other party, or the ceremony itself. The free and voluntary _____________of the parties is essential.</a:t>
            </a:r>
            <a:endParaRPr lang="hr-HR" sz="2400" dirty="0"/>
          </a:p>
          <a:p>
            <a:endParaRPr lang="en-US" dirty="0"/>
          </a:p>
        </p:txBody>
      </p:sp>
    </p:spTree>
    <p:extLst>
      <p:ext uri="{BB962C8B-B14F-4D97-AF65-F5344CB8AC3E}">
        <p14:creationId xmlns:p14="http://schemas.microsoft.com/office/powerpoint/2010/main" val="16900298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a:t>Provide the terms for the following definitions:</a:t>
            </a:r>
            <a:r>
              <a:rPr lang="hr-HR" sz="3600" dirty="0"/>
              <a:t/>
            </a:r>
            <a:br>
              <a:rPr lang="hr-HR" sz="3600" dirty="0"/>
            </a:br>
            <a:endParaRPr lang="en-US" sz="3600" dirty="0"/>
          </a:p>
        </p:txBody>
      </p:sp>
      <p:sp>
        <p:nvSpPr>
          <p:cNvPr id="3" name="Content Placeholder 2"/>
          <p:cNvSpPr>
            <a:spLocks noGrp="1"/>
          </p:cNvSpPr>
          <p:nvPr>
            <p:ph idx="1"/>
          </p:nvPr>
        </p:nvSpPr>
        <p:spPr/>
        <p:txBody>
          <a:bodyPr/>
          <a:lstStyle/>
          <a:p>
            <a:r>
              <a:rPr lang="en-GB" dirty="0"/>
              <a:t>1. An act by which the rights and duties of the natural parents of a child become extinguished, and equivalent rights and duties become vested in the adopters:________________</a:t>
            </a:r>
            <a:endParaRPr lang="hr-HR" dirty="0"/>
          </a:p>
          <a:p>
            <a:r>
              <a:rPr lang="en-GB" dirty="0"/>
              <a:t>2. An act of sexual intercourse between a man and a woman not married to each other when at least one of them is married to someone else:________________</a:t>
            </a:r>
            <a:endParaRPr lang="hr-HR" dirty="0"/>
          </a:p>
          <a:p>
            <a:r>
              <a:rPr lang="en-GB" dirty="0"/>
              <a:t> </a:t>
            </a:r>
            <a:endParaRPr lang="hr-HR" dirty="0"/>
          </a:p>
          <a:p>
            <a:r>
              <a:rPr lang="en-GB" dirty="0"/>
              <a:t>3. Close blood relationship: ____________</a:t>
            </a:r>
            <a:endParaRPr lang="hr-HR" dirty="0"/>
          </a:p>
          <a:p>
            <a:r>
              <a:rPr lang="en-GB" dirty="0"/>
              <a:t>4. A </a:t>
            </a:r>
            <a:r>
              <a:rPr lang="hr-HR" dirty="0" err="1" smtClean="0"/>
              <a:t>legal</a:t>
            </a:r>
            <a:r>
              <a:rPr lang="hr-HR" dirty="0" smtClean="0"/>
              <a:t> </a:t>
            </a:r>
            <a:r>
              <a:rPr lang="en-GB" dirty="0" smtClean="0"/>
              <a:t>relationship </a:t>
            </a:r>
            <a:r>
              <a:rPr lang="en-GB" dirty="0"/>
              <a:t>between two persons of the same sex: ______________</a:t>
            </a:r>
            <a:endParaRPr lang="hr-HR" dirty="0"/>
          </a:p>
          <a:p>
            <a:r>
              <a:rPr lang="en-GB" dirty="0"/>
              <a:t>5. The legal termination of a marriage by a decree of divorce, nullity, or presumption of death: _____________________</a:t>
            </a:r>
            <a:endParaRPr lang="hr-HR" dirty="0"/>
          </a:p>
          <a:p>
            <a:endParaRPr lang="en-US" dirty="0"/>
          </a:p>
        </p:txBody>
      </p:sp>
    </p:spTree>
    <p:extLst>
      <p:ext uri="{BB962C8B-B14F-4D97-AF65-F5344CB8AC3E}">
        <p14:creationId xmlns:p14="http://schemas.microsoft.com/office/powerpoint/2010/main" val="2524346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Translate into Croatian</a:t>
            </a:r>
            <a:endParaRPr lang="en-US" dirty="0"/>
          </a:p>
        </p:txBody>
      </p:sp>
      <p:sp>
        <p:nvSpPr>
          <p:cNvPr id="3" name="Content Placeholder 2"/>
          <p:cNvSpPr>
            <a:spLocks noGrp="1"/>
          </p:cNvSpPr>
          <p:nvPr>
            <p:ph idx="1"/>
          </p:nvPr>
        </p:nvSpPr>
        <p:spPr/>
        <p:txBody>
          <a:bodyPr>
            <a:normAutofit/>
          </a:bodyPr>
          <a:lstStyle/>
          <a:p>
            <a:r>
              <a:rPr lang="en-GB" sz="3200" dirty="0"/>
              <a:t>Violence can occur in many forms and it may cause the breakdown of a relationship, including family relationships. Domestic violence can be defined as any incident of threatening behaviour, violence or abuse (psychological, physical, sexual, financial or emotional) between adults who are or have been intimate partners or family members, regardless of gender or sexuality.</a:t>
            </a:r>
            <a:endParaRPr lang="hr-HR" sz="3200" dirty="0"/>
          </a:p>
          <a:p>
            <a:endParaRPr lang="en-US" sz="3200" dirty="0"/>
          </a:p>
        </p:txBody>
      </p:sp>
    </p:spTree>
    <p:extLst>
      <p:ext uri="{BB962C8B-B14F-4D97-AF65-F5344CB8AC3E}">
        <p14:creationId xmlns:p14="http://schemas.microsoft.com/office/powerpoint/2010/main" val="18847083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Answer the following questions</a:t>
            </a:r>
            <a:endParaRPr lang="en-US" dirty="0"/>
          </a:p>
        </p:txBody>
      </p:sp>
      <p:sp>
        <p:nvSpPr>
          <p:cNvPr id="3" name="Content Placeholder 2"/>
          <p:cNvSpPr>
            <a:spLocks noGrp="1"/>
          </p:cNvSpPr>
          <p:nvPr>
            <p:ph idx="1"/>
          </p:nvPr>
        </p:nvSpPr>
        <p:spPr/>
        <p:txBody>
          <a:bodyPr>
            <a:normAutofit fontScale="92500" lnSpcReduction="20000"/>
          </a:bodyPr>
          <a:lstStyle/>
          <a:p>
            <a:r>
              <a:rPr lang="en-GB" dirty="0"/>
              <a:t>1. What is the simplest form of business ownership?</a:t>
            </a:r>
            <a:endParaRPr lang="hr-HR" dirty="0"/>
          </a:p>
          <a:p>
            <a:r>
              <a:rPr lang="en-GB" dirty="0"/>
              <a:t>2. What is the liability in a partnership?</a:t>
            </a:r>
            <a:endParaRPr lang="hr-HR" dirty="0"/>
          </a:p>
          <a:p>
            <a:r>
              <a:rPr lang="en-GB" dirty="0"/>
              <a:t>3. How are partnerships set up?</a:t>
            </a:r>
            <a:endParaRPr lang="hr-HR" dirty="0"/>
          </a:p>
          <a:p>
            <a:r>
              <a:rPr lang="en-GB" dirty="0"/>
              <a:t>4. What is a form of partnership whose legal identity is separate from its members?</a:t>
            </a:r>
            <a:endParaRPr lang="hr-HR" dirty="0"/>
          </a:p>
          <a:p>
            <a:r>
              <a:rPr lang="en-GB" dirty="0"/>
              <a:t>5. What is the legal status of a company?</a:t>
            </a:r>
            <a:endParaRPr lang="hr-HR" dirty="0"/>
          </a:p>
          <a:p>
            <a:r>
              <a:rPr lang="en-GB" dirty="0"/>
              <a:t>6. What are the attributes of companies?</a:t>
            </a:r>
            <a:endParaRPr lang="hr-HR" dirty="0"/>
          </a:p>
          <a:p>
            <a:r>
              <a:rPr lang="en-GB" dirty="0"/>
              <a:t>7. What are the main documents required for incorporation?  </a:t>
            </a:r>
            <a:endParaRPr lang="hr-HR" dirty="0"/>
          </a:p>
          <a:p>
            <a:r>
              <a:rPr lang="en-GB" dirty="0"/>
              <a:t>8. Which companies cannot offer its shares to the general public for sale?</a:t>
            </a:r>
            <a:endParaRPr lang="hr-HR" dirty="0"/>
          </a:p>
          <a:p>
            <a:r>
              <a:rPr lang="en-GB" dirty="0"/>
              <a:t>9. Which companies can raise additional capital by issuing shares to the general public on a stock exchange market?</a:t>
            </a:r>
            <a:endParaRPr lang="hr-HR" dirty="0"/>
          </a:p>
          <a:p>
            <a:r>
              <a:rPr lang="en-GB" dirty="0"/>
              <a:t> </a:t>
            </a:r>
            <a:endParaRPr lang="hr-HR" dirty="0"/>
          </a:p>
          <a:p>
            <a:endParaRPr lang="en-US" dirty="0"/>
          </a:p>
        </p:txBody>
      </p:sp>
    </p:spTree>
    <p:extLst>
      <p:ext uri="{BB962C8B-B14F-4D97-AF65-F5344CB8AC3E}">
        <p14:creationId xmlns:p14="http://schemas.microsoft.com/office/powerpoint/2010/main" val="1585484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a:t>Answer</a:t>
            </a:r>
            <a:r>
              <a:rPr lang="hr-HR" dirty="0"/>
              <a:t> </a:t>
            </a:r>
            <a:r>
              <a:rPr lang="hr-HR" dirty="0" err="1"/>
              <a:t>the</a:t>
            </a:r>
            <a:r>
              <a:rPr lang="hr-HR" dirty="0"/>
              <a:t> </a:t>
            </a:r>
            <a:r>
              <a:rPr lang="hr-HR" dirty="0" err="1"/>
              <a:t>following</a:t>
            </a:r>
            <a:r>
              <a:rPr lang="hr-HR" dirty="0"/>
              <a:t> </a:t>
            </a:r>
            <a:r>
              <a:rPr lang="hr-HR" dirty="0" err="1"/>
              <a:t>questions</a:t>
            </a:r>
            <a:r>
              <a:rPr lang="hr-HR" dirty="0"/>
              <a:t>:</a:t>
            </a:r>
            <a:br>
              <a:rPr lang="hr-HR" dirty="0"/>
            </a:br>
            <a:endParaRPr lang="en-US" dirty="0"/>
          </a:p>
        </p:txBody>
      </p:sp>
      <p:sp>
        <p:nvSpPr>
          <p:cNvPr id="3" name="Content Placeholder 2"/>
          <p:cNvSpPr>
            <a:spLocks noGrp="1"/>
          </p:cNvSpPr>
          <p:nvPr>
            <p:ph idx="1"/>
          </p:nvPr>
        </p:nvSpPr>
        <p:spPr/>
        <p:txBody>
          <a:bodyPr/>
          <a:lstStyle/>
          <a:p>
            <a:r>
              <a:rPr lang="hr-HR" dirty="0" smtClean="0"/>
              <a:t>1. How </a:t>
            </a:r>
            <a:r>
              <a:rPr lang="hr-HR" dirty="0" err="1"/>
              <a:t>can</a:t>
            </a:r>
            <a:r>
              <a:rPr lang="hr-HR" dirty="0"/>
              <a:t> </a:t>
            </a:r>
            <a:r>
              <a:rPr lang="hr-HR" dirty="0" err="1"/>
              <a:t>we</a:t>
            </a:r>
            <a:r>
              <a:rPr lang="hr-HR" dirty="0"/>
              <a:t> </a:t>
            </a:r>
            <a:r>
              <a:rPr lang="hr-HR" dirty="0" err="1"/>
              <a:t>define</a:t>
            </a:r>
            <a:r>
              <a:rPr lang="hr-HR" dirty="0"/>
              <a:t> a </a:t>
            </a:r>
            <a:r>
              <a:rPr lang="hr-HR" dirty="0" err="1"/>
              <a:t>crime</a:t>
            </a:r>
            <a:r>
              <a:rPr lang="hr-HR" dirty="0"/>
              <a:t>?</a:t>
            </a:r>
          </a:p>
          <a:p>
            <a:r>
              <a:rPr lang="hr-HR" dirty="0"/>
              <a:t>2. </a:t>
            </a:r>
            <a:r>
              <a:rPr lang="hr-HR" dirty="0" err="1"/>
              <a:t>What</a:t>
            </a:r>
            <a:r>
              <a:rPr lang="hr-HR" dirty="0"/>
              <a:t> are </a:t>
            </a:r>
            <a:r>
              <a:rPr lang="hr-HR" dirty="0" err="1"/>
              <a:t>the</a:t>
            </a:r>
            <a:r>
              <a:rPr lang="hr-HR" dirty="0"/>
              <a:t> </a:t>
            </a:r>
            <a:r>
              <a:rPr lang="hr-HR" dirty="0" err="1"/>
              <a:t>two</a:t>
            </a:r>
            <a:r>
              <a:rPr lang="hr-HR" dirty="0"/>
              <a:t> </a:t>
            </a:r>
            <a:r>
              <a:rPr lang="hr-HR" dirty="0" err="1"/>
              <a:t>elements</a:t>
            </a:r>
            <a:r>
              <a:rPr lang="hr-HR" dirty="0"/>
              <a:t> </a:t>
            </a:r>
            <a:r>
              <a:rPr lang="hr-HR" dirty="0" err="1"/>
              <a:t>of</a:t>
            </a:r>
            <a:r>
              <a:rPr lang="hr-HR" dirty="0"/>
              <a:t> a </a:t>
            </a:r>
            <a:r>
              <a:rPr lang="hr-HR" dirty="0" err="1"/>
              <a:t>crime</a:t>
            </a:r>
            <a:r>
              <a:rPr lang="hr-HR" dirty="0"/>
              <a:t>?</a:t>
            </a:r>
          </a:p>
          <a:p>
            <a:r>
              <a:rPr lang="hr-HR" dirty="0"/>
              <a:t>3. </a:t>
            </a:r>
            <a:r>
              <a:rPr lang="hr-HR" dirty="0" err="1"/>
              <a:t>What</a:t>
            </a:r>
            <a:r>
              <a:rPr lang="hr-HR" dirty="0"/>
              <a:t> are </a:t>
            </a:r>
            <a:r>
              <a:rPr lang="hr-HR" dirty="0" err="1"/>
              <a:t>the</a:t>
            </a:r>
            <a:r>
              <a:rPr lang="hr-HR" dirty="0"/>
              <a:t> </a:t>
            </a:r>
            <a:r>
              <a:rPr lang="hr-HR" dirty="0" err="1"/>
              <a:t>three</a:t>
            </a:r>
            <a:r>
              <a:rPr lang="hr-HR" dirty="0"/>
              <a:t> </a:t>
            </a:r>
            <a:r>
              <a:rPr lang="hr-HR" dirty="0" err="1"/>
              <a:t>categories</a:t>
            </a:r>
            <a:r>
              <a:rPr lang="hr-HR" dirty="0"/>
              <a:t> </a:t>
            </a:r>
            <a:r>
              <a:rPr lang="hr-HR" dirty="0" err="1"/>
              <a:t>of</a:t>
            </a:r>
            <a:r>
              <a:rPr lang="hr-HR" dirty="0"/>
              <a:t> </a:t>
            </a:r>
            <a:r>
              <a:rPr lang="hr-HR" dirty="0" err="1"/>
              <a:t>criminal</a:t>
            </a:r>
            <a:r>
              <a:rPr lang="hr-HR" dirty="0"/>
              <a:t> </a:t>
            </a:r>
            <a:r>
              <a:rPr lang="hr-HR" dirty="0" err="1"/>
              <a:t>offences</a:t>
            </a:r>
            <a:r>
              <a:rPr lang="hr-HR" dirty="0"/>
              <a:t> </a:t>
            </a:r>
            <a:r>
              <a:rPr lang="hr-HR" dirty="0" err="1"/>
              <a:t>in</a:t>
            </a:r>
            <a:r>
              <a:rPr lang="hr-HR" dirty="0"/>
              <a:t> </a:t>
            </a:r>
            <a:r>
              <a:rPr lang="hr-HR" dirty="0" err="1"/>
              <a:t>England</a:t>
            </a:r>
            <a:r>
              <a:rPr lang="hr-HR" dirty="0"/>
              <a:t> </a:t>
            </a:r>
            <a:r>
              <a:rPr lang="hr-HR" dirty="0" err="1"/>
              <a:t>and</a:t>
            </a:r>
            <a:r>
              <a:rPr lang="hr-HR" dirty="0"/>
              <a:t> Wales?</a:t>
            </a:r>
          </a:p>
          <a:p>
            <a:r>
              <a:rPr lang="hr-HR" dirty="0"/>
              <a:t>4. </a:t>
            </a:r>
            <a:r>
              <a:rPr lang="hr-HR" dirty="0" err="1"/>
              <a:t>What</a:t>
            </a:r>
            <a:r>
              <a:rPr lang="hr-HR" dirty="0"/>
              <a:t> </a:t>
            </a:r>
            <a:r>
              <a:rPr lang="hr-HR" dirty="0" err="1"/>
              <a:t>is</a:t>
            </a:r>
            <a:r>
              <a:rPr lang="hr-HR" dirty="0"/>
              <a:t> </a:t>
            </a:r>
            <a:r>
              <a:rPr lang="hr-HR" dirty="0" err="1"/>
              <a:t>the</a:t>
            </a:r>
            <a:r>
              <a:rPr lang="hr-HR" dirty="0"/>
              <a:t> </a:t>
            </a:r>
            <a:r>
              <a:rPr lang="hr-HR" dirty="0" err="1"/>
              <a:t>purpose</a:t>
            </a:r>
            <a:r>
              <a:rPr lang="hr-HR" dirty="0"/>
              <a:t> </a:t>
            </a:r>
            <a:r>
              <a:rPr lang="hr-HR" dirty="0" err="1"/>
              <a:t>of</a:t>
            </a:r>
            <a:r>
              <a:rPr lang="hr-HR" dirty="0"/>
              <a:t> </a:t>
            </a:r>
            <a:r>
              <a:rPr lang="hr-HR" dirty="0" err="1"/>
              <a:t>criminal</a:t>
            </a:r>
            <a:r>
              <a:rPr lang="hr-HR" dirty="0"/>
              <a:t> </a:t>
            </a:r>
            <a:r>
              <a:rPr lang="hr-HR" dirty="0" err="1"/>
              <a:t>law</a:t>
            </a:r>
            <a:r>
              <a:rPr lang="hr-HR" dirty="0"/>
              <a:t>?</a:t>
            </a:r>
          </a:p>
          <a:p>
            <a:r>
              <a:rPr lang="hr-HR" dirty="0"/>
              <a:t>5. </a:t>
            </a:r>
            <a:r>
              <a:rPr lang="hr-HR" dirty="0" err="1"/>
              <a:t>What</a:t>
            </a:r>
            <a:r>
              <a:rPr lang="hr-HR" dirty="0"/>
              <a:t> </a:t>
            </a:r>
            <a:r>
              <a:rPr lang="hr-HR" dirty="0" err="1"/>
              <a:t>is</a:t>
            </a:r>
            <a:r>
              <a:rPr lang="hr-HR" dirty="0"/>
              <a:t> </a:t>
            </a:r>
            <a:r>
              <a:rPr lang="hr-HR" dirty="0" err="1"/>
              <a:t>the</a:t>
            </a:r>
            <a:r>
              <a:rPr lang="hr-HR" dirty="0"/>
              <a:t> standard </a:t>
            </a:r>
            <a:r>
              <a:rPr lang="hr-HR" dirty="0" err="1"/>
              <a:t>of</a:t>
            </a:r>
            <a:r>
              <a:rPr lang="hr-HR" dirty="0"/>
              <a:t> </a:t>
            </a:r>
            <a:r>
              <a:rPr lang="hr-HR" dirty="0" err="1"/>
              <a:t>proof</a:t>
            </a:r>
            <a:r>
              <a:rPr lang="hr-HR" dirty="0"/>
              <a:t> </a:t>
            </a:r>
            <a:r>
              <a:rPr lang="hr-HR" dirty="0" err="1"/>
              <a:t>in</a:t>
            </a:r>
            <a:r>
              <a:rPr lang="hr-HR" dirty="0"/>
              <a:t> </a:t>
            </a:r>
            <a:r>
              <a:rPr lang="hr-HR" dirty="0" err="1"/>
              <a:t>criminal</a:t>
            </a:r>
            <a:r>
              <a:rPr lang="hr-HR" dirty="0"/>
              <a:t> </a:t>
            </a:r>
            <a:r>
              <a:rPr lang="hr-HR" dirty="0" err="1"/>
              <a:t>cases</a:t>
            </a:r>
            <a:r>
              <a:rPr lang="hr-HR" dirty="0"/>
              <a:t>?</a:t>
            </a:r>
          </a:p>
          <a:p>
            <a:r>
              <a:rPr lang="hr-HR" dirty="0"/>
              <a:t>6. </a:t>
            </a:r>
            <a:r>
              <a:rPr lang="hr-HR" dirty="0" err="1"/>
              <a:t>What</a:t>
            </a:r>
            <a:r>
              <a:rPr lang="hr-HR" dirty="0"/>
              <a:t> </a:t>
            </a:r>
            <a:r>
              <a:rPr lang="hr-HR" dirty="0" err="1"/>
              <a:t>is</a:t>
            </a:r>
            <a:r>
              <a:rPr lang="hr-HR" dirty="0"/>
              <a:t> </a:t>
            </a:r>
            <a:r>
              <a:rPr lang="hr-HR" dirty="0" err="1"/>
              <a:t>the</a:t>
            </a:r>
            <a:r>
              <a:rPr lang="hr-HR" dirty="0"/>
              <a:t> role </a:t>
            </a:r>
            <a:r>
              <a:rPr lang="hr-HR" dirty="0" err="1"/>
              <a:t>of</a:t>
            </a:r>
            <a:r>
              <a:rPr lang="hr-HR" dirty="0"/>
              <a:t> </a:t>
            </a:r>
            <a:r>
              <a:rPr lang="hr-HR" dirty="0" err="1"/>
              <a:t>the</a:t>
            </a:r>
            <a:r>
              <a:rPr lang="hr-HR" dirty="0"/>
              <a:t> </a:t>
            </a:r>
            <a:r>
              <a:rPr lang="hr-HR" dirty="0" err="1"/>
              <a:t>prosecutor</a:t>
            </a:r>
            <a:r>
              <a:rPr lang="hr-HR" dirty="0"/>
              <a:t>?</a:t>
            </a:r>
          </a:p>
          <a:p>
            <a:r>
              <a:rPr lang="hr-HR" dirty="0"/>
              <a:t>7. </a:t>
            </a:r>
            <a:r>
              <a:rPr lang="hr-HR" dirty="0" err="1"/>
              <a:t>What</a:t>
            </a:r>
            <a:r>
              <a:rPr lang="hr-HR" dirty="0"/>
              <a:t> </a:t>
            </a:r>
            <a:r>
              <a:rPr lang="hr-HR" dirty="0" err="1"/>
              <a:t>is</a:t>
            </a:r>
            <a:r>
              <a:rPr lang="hr-HR" dirty="0"/>
              <a:t> </a:t>
            </a:r>
            <a:r>
              <a:rPr lang="hr-HR" dirty="0" err="1"/>
              <a:t>the</a:t>
            </a:r>
            <a:r>
              <a:rPr lang="hr-HR" dirty="0"/>
              <a:t> </a:t>
            </a:r>
            <a:r>
              <a:rPr lang="hr-HR" dirty="0" err="1"/>
              <a:t>adversary</a:t>
            </a:r>
            <a:r>
              <a:rPr lang="hr-HR" dirty="0"/>
              <a:t> system </a:t>
            </a:r>
            <a:r>
              <a:rPr lang="hr-HR" dirty="0" err="1"/>
              <a:t>of</a:t>
            </a:r>
            <a:r>
              <a:rPr lang="hr-HR" dirty="0"/>
              <a:t> </a:t>
            </a:r>
            <a:r>
              <a:rPr lang="hr-HR" dirty="0" err="1"/>
              <a:t>justice</a:t>
            </a:r>
            <a:r>
              <a:rPr lang="hr-HR" dirty="0"/>
              <a:t>?</a:t>
            </a:r>
          </a:p>
          <a:p>
            <a:r>
              <a:rPr lang="hr-HR" dirty="0"/>
              <a:t>8. </a:t>
            </a:r>
            <a:r>
              <a:rPr lang="hr-HR" dirty="0" err="1"/>
              <a:t>Which</a:t>
            </a:r>
            <a:r>
              <a:rPr lang="hr-HR" dirty="0"/>
              <a:t> </a:t>
            </a:r>
            <a:r>
              <a:rPr lang="hr-HR" dirty="0" err="1"/>
              <a:t>agency</a:t>
            </a:r>
            <a:r>
              <a:rPr lang="hr-HR" dirty="0"/>
              <a:t> </a:t>
            </a:r>
            <a:r>
              <a:rPr lang="hr-HR" dirty="0" err="1"/>
              <a:t>prosecutes</a:t>
            </a:r>
            <a:r>
              <a:rPr lang="hr-HR" dirty="0"/>
              <a:t> most </a:t>
            </a:r>
            <a:r>
              <a:rPr lang="hr-HR" dirty="0" err="1"/>
              <a:t>criminal</a:t>
            </a:r>
            <a:r>
              <a:rPr lang="hr-HR" dirty="0"/>
              <a:t> </a:t>
            </a:r>
            <a:r>
              <a:rPr lang="hr-HR" dirty="0" err="1"/>
              <a:t>cases</a:t>
            </a:r>
            <a:r>
              <a:rPr lang="hr-HR" dirty="0"/>
              <a:t> </a:t>
            </a:r>
            <a:r>
              <a:rPr lang="hr-HR" dirty="0" err="1"/>
              <a:t>in</a:t>
            </a:r>
            <a:r>
              <a:rPr lang="hr-HR" dirty="0"/>
              <a:t> </a:t>
            </a:r>
            <a:r>
              <a:rPr lang="hr-HR" dirty="0" err="1"/>
              <a:t>England</a:t>
            </a:r>
            <a:r>
              <a:rPr lang="hr-HR" dirty="0"/>
              <a:t> </a:t>
            </a:r>
            <a:r>
              <a:rPr lang="hr-HR" dirty="0" err="1"/>
              <a:t>and</a:t>
            </a:r>
            <a:r>
              <a:rPr lang="hr-HR" dirty="0"/>
              <a:t> Wales?</a:t>
            </a:r>
          </a:p>
          <a:p>
            <a:r>
              <a:rPr lang="hr-HR" dirty="0"/>
              <a:t>9. </a:t>
            </a:r>
            <a:r>
              <a:rPr lang="hr-HR" dirty="0" err="1"/>
              <a:t>What</a:t>
            </a:r>
            <a:r>
              <a:rPr lang="hr-HR" dirty="0"/>
              <a:t> are </a:t>
            </a:r>
            <a:r>
              <a:rPr lang="hr-HR" dirty="0" err="1"/>
              <a:t>the</a:t>
            </a:r>
            <a:r>
              <a:rPr lang="hr-HR" dirty="0"/>
              <a:t> </a:t>
            </a:r>
            <a:r>
              <a:rPr lang="hr-HR" dirty="0" err="1"/>
              <a:t>purposes</a:t>
            </a:r>
            <a:r>
              <a:rPr lang="hr-HR" dirty="0"/>
              <a:t> </a:t>
            </a:r>
            <a:r>
              <a:rPr lang="hr-HR" dirty="0" err="1"/>
              <a:t>of</a:t>
            </a:r>
            <a:r>
              <a:rPr lang="hr-HR" dirty="0"/>
              <a:t> </a:t>
            </a:r>
            <a:r>
              <a:rPr lang="hr-HR" dirty="0" err="1"/>
              <a:t>punishment</a:t>
            </a:r>
            <a:r>
              <a:rPr lang="hr-HR" dirty="0"/>
              <a:t>?</a:t>
            </a:r>
          </a:p>
          <a:p>
            <a:endParaRPr lang="en-US" dirty="0"/>
          </a:p>
        </p:txBody>
      </p:sp>
    </p:spTree>
    <p:extLst>
      <p:ext uri="{BB962C8B-B14F-4D97-AF65-F5344CB8AC3E}">
        <p14:creationId xmlns:p14="http://schemas.microsoft.com/office/powerpoint/2010/main" val="18675839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a:t>Fill in the missing words: annulled, contracts, corporation, entity, law, lawfully, legal, succession</a:t>
            </a:r>
            <a:r>
              <a:rPr lang="hr-HR" sz="3200" dirty="0"/>
              <a:t/>
            </a:r>
            <a:br>
              <a:rPr lang="hr-HR" sz="3200" dirty="0"/>
            </a:br>
            <a:endParaRPr lang="en-US" sz="3200" dirty="0"/>
          </a:p>
        </p:txBody>
      </p:sp>
      <p:sp>
        <p:nvSpPr>
          <p:cNvPr id="3" name="Content Placeholder 2"/>
          <p:cNvSpPr>
            <a:spLocks noGrp="1"/>
          </p:cNvSpPr>
          <p:nvPr>
            <p:ph idx="1"/>
          </p:nvPr>
        </p:nvSpPr>
        <p:spPr/>
        <p:txBody>
          <a:bodyPr/>
          <a:lstStyle/>
          <a:p>
            <a:r>
              <a:rPr lang="en-GB" sz="2400" dirty="0"/>
              <a:t>A corporation is a legal _________, or artificial person, with a distinctive name, perpetual ________ and a common seal. The essential feature of a corporation is that it has a _________ personality distinct from that of its members or those who control it. It is clear, of course that a ___________ once created by law will only be able to act if there are human agents who for example order goods and make ____________ for it, or perform other functions which the corporation itself may ____________ be empowered to do. The corporation continues in existence irrespective of the death or expulsion of any or all its members. Its independent existence and survival is known as ‘perpetual succession’. This expression means that once the corporation is created by law it will continue until it is destroyed, __________or dissolved by ___________.</a:t>
            </a:r>
            <a:endParaRPr lang="hr-HR" sz="2400" dirty="0"/>
          </a:p>
          <a:p>
            <a:endParaRPr lang="en-US" dirty="0"/>
          </a:p>
        </p:txBody>
      </p:sp>
    </p:spTree>
    <p:extLst>
      <p:ext uri="{BB962C8B-B14F-4D97-AF65-F5344CB8AC3E}">
        <p14:creationId xmlns:p14="http://schemas.microsoft.com/office/powerpoint/2010/main" val="36575131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Provide the terms for the following definitions:</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1. The amount of income that is paid in tax: _________________</a:t>
            </a:r>
            <a:endParaRPr lang="hr-HR" dirty="0"/>
          </a:p>
          <a:p>
            <a:r>
              <a:rPr lang="en-GB" dirty="0"/>
              <a:t>2. The condition of being </a:t>
            </a:r>
            <a:r>
              <a:rPr lang="en-GB" dirty="0" smtClean="0"/>
              <a:t>actually </a:t>
            </a:r>
            <a:r>
              <a:rPr lang="en-GB" dirty="0"/>
              <a:t>or potentially subject to a legal obligation: ______________</a:t>
            </a:r>
            <a:endParaRPr lang="hr-HR" dirty="0"/>
          </a:p>
          <a:p>
            <a:r>
              <a:rPr lang="en-GB" dirty="0"/>
              <a:t>3. Any property owned by a person or firm that has financial value____________</a:t>
            </a:r>
            <a:endParaRPr lang="hr-HR" dirty="0"/>
          </a:p>
          <a:p>
            <a:r>
              <a:rPr lang="en-GB" dirty="0"/>
              <a:t>4. An entity other than a natural person created by law and recognized as a legal entity_________</a:t>
            </a:r>
            <a:endParaRPr lang="hr-HR" dirty="0"/>
          </a:p>
          <a:p>
            <a:r>
              <a:rPr lang="en-GB" dirty="0"/>
              <a:t>5. An individual or group that shares ownership with another individual or group:_________</a:t>
            </a:r>
            <a:endParaRPr lang="hr-HR" dirty="0"/>
          </a:p>
          <a:p>
            <a:r>
              <a:rPr lang="en-GB" dirty="0"/>
              <a:t>6. The process of legally declaring a corporate entity as separate from its owners:______________</a:t>
            </a:r>
            <a:endParaRPr lang="hr-HR" dirty="0"/>
          </a:p>
          <a:p>
            <a:r>
              <a:rPr lang="en-GB" dirty="0"/>
              <a:t>7. An offer or an attempt to take control of a company by buying enough of its shares is called________</a:t>
            </a:r>
            <a:endParaRPr lang="hr-HR" dirty="0"/>
          </a:p>
          <a:p>
            <a:endParaRPr lang="en-US" dirty="0"/>
          </a:p>
        </p:txBody>
      </p:sp>
    </p:spTree>
    <p:extLst>
      <p:ext uri="{BB962C8B-B14F-4D97-AF65-F5344CB8AC3E}">
        <p14:creationId xmlns:p14="http://schemas.microsoft.com/office/powerpoint/2010/main" val="151618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a:t>Translate</a:t>
            </a:r>
            <a:r>
              <a:rPr lang="hr-HR" dirty="0"/>
              <a:t> </a:t>
            </a:r>
            <a:r>
              <a:rPr lang="hr-HR" dirty="0" err="1"/>
              <a:t>into</a:t>
            </a:r>
            <a:r>
              <a:rPr lang="hr-HR" dirty="0"/>
              <a:t> Croatian: </a:t>
            </a:r>
            <a:br>
              <a:rPr lang="hr-HR" dirty="0"/>
            </a:br>
            <a:endParaRPr lang="en-US" dirty="0"/>
          </a:p>
        </p:txBody>
      </p:sp>
      <p:sp>
        <p:nvSpPr>
          <p:cNvPr id="3" name="Content Placeholder 2"/>
          <p:cNvSpPr>
            <a:spLocks noGrp="1"/>
          </p:cNvSpPr>
          <p:nvPr>
            <p:ph idx="1"/>
          </p:nvPr>
        </p:nvSpPr>
        <p:spPr/>
        <p:txBody>
          <a:bodyPr>
            <a:normAutofit/>
          </a:bodyPr>
          <a:lstStyle/>
          <a:p>
            <a:r>
              <a:rPr lang="en-GB" sz="3200" dirty="0"/>
              <a:t>The owner keeps all the profits of the business but, by having unlimited liability, he is also personally responsible for all of its debts and losses. Therefore, if the business fails, any business debt will be met from the owner’s personal assets. Keeping accounts and records showing income and expenses is rather simple</a:t>
            </a:r>
            <a:endParaRPr lang="en-US" sz="3200" dirty="0"/>
          </a:p>
        </p:txBody>
      </p:sp>
    </p:spTree>
    <p:extLst>
      <p:ext uri="{BB962C8B-B14F-4D97-AF65-F5344CB8AC3E}">
        <p14:creationId xmlns:p14="http://schemas.microsoft.com/office/powerpoint/2010/main" val="37816139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Answer the following questions:</a:t>
            </a:r>
            <a:endParaRPr lang="hr-HR" dirty="0"/>
          </a:p>
        </p:txBody>
      </p:sp>
      <p:sp>
        <p:nvSpPr>
          <p:cNvPr id="3" name="Content Placeholder 2"/>
          <p:cNvSpPr>
            <a:spLocks noGrp="1"/>
          </p:cNvSpPr>
          <p:nvPr>
            <p:ph idx="1"/>
          </p:nvPr>
        </p:nvSpPr>
        <p:spPr/>
        <p:txBody>
          <a:bodyPr>
            <a:normAutofit lnSpcReduction="10000"/>
          </a:bodyPr>
          <a:lstStyle/>
          <a:p>
            <a:r>
              <a:rPr lang="hr-HR" dirty="0" smtClean="0"/>
              <a:t>1</a:t>
            </a:r>
            <a:r>
              <a:rPr lang="en-GB" dirty="0" smtClean="0"/>
              <a:t>.  </a:t>
            </a:r>
            <a:r>
              <a:rPr lang="en-GB" dirty="0"/>
              <a:t>	What employee rights are guaranteed by statute in Britain?</a:t>
            </a:r>
            <a:endParaRPr lang="hr-HR" dirty="0"/>
          </a:p>
          <a:p>
            <a:r>
              <a:rPr lang="en-GB" dirty="0"/>
              <a:t>2.  	What types of employee status can you name?</a:t>
            </a:r>
            <a:endParaRPr lang="hr-HR" dirty="0"/>
          </a:p>
          <a:p>
            <a:r>
              <a:rPr lang="en-GB" dirty="0"/>
              <a:t>3.  	Why is a contract of employment different from a regular contract?</a:t>
            </a:r>
            <a:endParaRPr lang="hr-HR" dirty="0"/>
          </a:p>
          <a:p>
            <a:r>
              <a:rPr lang="en-GB" dirty="0"/>
              <a:t>4.  	What is a collective agreement? How do you think it can affect the contents of an employment contract?</a:t>
            </a:r>
            <a:endParaRPr lang="hr-HR" dirty="0"/>
          </a:p>
          <a:p>
            <a:r>
              <a:rPr lang="en-GB" dirty="0"/>
              <a:t>6.  	What is a notice period and why is it important?</a:t>
            </a:r>
            <a:endParaRPr lang="hr-HR" dirty="0"/>
          </a:p>
          <a:p>
            <a:r>
              <a:rPr lang="en-GB" dirty="0"/>
              <a:t>7.  	Name some </a:t>
            </a:r>
            <a:r>
              <a:rPr lang="en-GB" dirty="0" smtClean="0"/>
              <a:t>terms </a:t>
            </a:r>
            <a:r>
              <a:rPr lang="en-GB" dirty="0"/>
              <a:t>of an employment contract.</a:t>
            </a:r>
            <a:endParaRPr lang="hr-HR" dirty="0"/>
          </a:p>
          <a:p>
            <a:r>
              <a:rPr lang="en-GB" dirty="0"/>
              <a:t>8.  	What are some of the reasons employment can come to an end?</a:t>
            </a:r>
            <a:endParaRPr lang="hr-HR" dirty="0"/>
          </a:p>
          <a:p>
            <a:r>
              <a:rPr lang="en-GB" dirty="0"/>
              <a:t>9.  	What is meant by ‘dissolution of the employer’? </a:t>
            </a:r>
            <a:endParaRPr lang="hr-HR" dirty="0"/>
          </a:p>
          <a:p>
            <a:r>
              <a:rPr lang="en-GB" dirty="0"/>
              <a:t>10.  Name all the judicial instances for the resolution of employment disputes. </a:t>
            </a:r>
            <a:endParaRPr lang="hr-HR" dirty="0"/>
          </a:p>
          <a:p>
            <a:endParaRPr lang="en-US" dirty="0"/>
          </a:p>
        </p:txBody>
      </p:sp>
    </p:spTree>
    <p:extLst>
      <p:ext uri="{BB962C8B-B14F-4D97-AF65-F5344CB8AC3E}">
        <p14:creationId xmlns:p14="http://schemas.microsoft.com/office/powerpoint/2010/main" val="16916121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600" dirty="0"/>
              <a:t>Fill in the missing words: Act, disclosure, dismissal, employee, Employment, malpractice, regulatory, victimization</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The Public Interest Disclosure ______, 1998 provides protection for public interest whistle-blowers against ____________ where individuals have raised genuine concerns regarding _______________, in accordance with the provisions in the Act. The legislation incorporates a new Part IVA into the _______________ Rights Act, 1996 whereby an __________ can claim compensation if dismissed where the reason for that ______________ was the making of that protected ______________ and such an award will be based on actual losses. The type of malpractices are defined within the Act and include a good faith test, proof that there is a factual basis for their belief and in the event of a wider public disclosure, will have either raised it internally or with a prescribed ________________ body first, unless the employee was prevented by some good reason from doing so.</a:t>
            </a:r>
            <a:endParaRPr lang="hr-HR" dirty="0"/>
          </a:p>
          <a:p>
            <a:endParaRPr lang="en-US" dirty="0"/>
          </a:p>
        </p:txBody>
      </p:sp>
    </p:spTree>
    <p:extLst>
      <p:ext uri="{BB962C8B-B14F-4D97-AF65-F5344CB8AC3E}">
        <p14:creationId xmlns:p14="http://schemas.microsoft.com/office/powerpoint/2010/main" val="9101176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Provide the appropriate terms for the following definitions:</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1. The situation where an employee has been laid off because the amount of workload no longer justifies his employment: </a:t>
            </a:r>
            <a:r>
              <a:rPr lang="en-GB" dirty="0" smtClean="0"/>
              <a:t>___________</a:t>
            </a:r>
            <a:endParaRPr lang="hr-HR" dirty="0"/>
          </a:p>
          <a:p>
            <a:r>
              <a:rPr lang="en-GB" dirty="0"/>
              <a:t>2. Termination of employment by the employer available when an employee has committed gross misconduct: ____________________</a:t>
            </a:r>
            <a:endParaRPr lang="hr-HR" dirty="0"/>
          </a:p>
          <a:p>
            <a:r>
              <a:rPr lang="en-GB" dirty="0"/>
              <a:t>3. The situation where an employee initiates the termination of employment for his own reasons: _______________</a:t>
            </a:r>
            <a:endParaRPr lang="hr-HR" dirty="0"/>
          </a:p>
          <a:p>
            <a:r>
              <a:rPr lang="en-GB" dirty="0"/>
              <a:t>4. Returning to previous employment: ______________</a:t>
            </a:r>
            <a:endParaRPr lang="hr-HR" dirty="0"/>
          </a:p>
          <a:p>
            <a:r>
              <a:rPr lang="en-GB" dirty="0"/>
              <a:t>5. Obtaining another position with the same employer: _</a:t>
            </a:r>
            <a:endParaRPr lang="hr-HR" dirty="0"/>
          </a:p>
          <a:p>
            <a:r>
              <a:rPr lang="en-GB" dirty="0"/>
              <a:t>__________________</a:t>
            </a:r>
            <a:endParaRPr lang="en-US" dirty="0"/>
          </a:p>
        </p:txBody>
      </p:sp>
    </p:spTree>
    <p:extLst>
      <p:ext uri="{BB962C8B-B14F-4D97-AF65-F5344CB8AC3E}">
        <p14:creationId xmlns:p14="http://schemas.microsoft.com/office/powerpoint/2010/main" val="26108922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Translate into Croatian:</a:t>
            </a:r>
            <a:r>
              <a:rPr lang="hr-HR" dirty="0"/>
              <a:t/>
            </a:r>
            <a:br>
              <a:rPr lang="hr-HR" dirty="0"/>
            </a:br>
            <a:endParaRPr lang="en-US" dirty="0"/>
          </a:p>
        </p:txBody>
      </p:sp>
      <p:sp>
        <p:nvSpPr>
          <p:cNvPr id="3" name="Content Placeholder 2"/>
          <p:cNvSpPr>
            <a:spLocks noGrp="1"/>
          </p:cNvSpPr>
          <p:nvPr>
            <p:ph idx="1"/>
          </p:nvPr>
        </p:nvSpPr>
        <p:spPr/>
        <p:txBody>
          <a:bodyPr/>
          <a:lstStyle/>
          <a:p>
            <a:r>
              <a:rPr lang="en-GB" sz="3200" dirty="0"/>
              <a:t>A contract of employment regulates the relationship, rights and obligations of a particular employee with regard to the employer. In the conclusion of an employment contract there is usually an imbalance of bargaining power between the two parties, with the employee being the weaker party. For this reason, a certain amount of minimum statutory protection is provided.</a:t>
            </a:r>
            <a:endParaRPr lang="hr-HR" sz="3200" dirty="0"/>
          </a:p>
          <a:p>
            <a:r>
              <a:rPr lang="hr-HR" sz="3200" dirty="0"/>
              <a:t> </a:t>
            </a:r>
          </a:p>
          <a:p>
            <a:endParaRPr lang="en-US" dirty="0"/>
          </a:p>
        </p:txBody>
      </p:sp>
    </p:spTree>
    <p:extLst>
      <p:ext uri="{BB962C8B-B14F-4D97-AF65-F5344CB8AC3E}">
        <p14:creationId xmlns:p14="http://schemas.microsoft.com/office/powerpoint/2010/main" val="11981610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5880" y="394977"/>
            <a:ext cx="10058400" cy="1450757"/>
          </a:xfrm>
        </p:spPr>
        <p:txBody>
          <a:bodyPr>
            <a:normAutofit/>
          </a:bodyPr>
          <a:lstStyle/>
          <a:p>
            <a:r>
              <a:rPr lang="hr-HR" sz="3600" dirty="0" err="1" smtClean="0"/>
              <a:t>Fill</a:t>
            </a:r>
            <a:r>
              <a:rPr lang="hr-HR" sz="3600" dirty="0" smtClean="0"/>
              <a:t> </a:t>
            </a:r>
            <a:r>
              <a:rPr lang="hr-HR" sz="3600" dirty="0" err="1"/>
              <a:t>in</a:t>
            </a:r>
            <a:r>
              <a:rPr lang="hr-HR" sz="3600" dirty="0"/>
              <a:t> </a:t>
            </a:r>
            <a:r>
              <a:rPr lang="hr-HR" sz="3600" dirty="0" err="1"/>
              <a:t>the</a:t>
            </a:r>
            <a:r>
              <a:rPr lang="hr-HR" sz="3600" dirty="0"/>
              <a:t> </a:t>
            </a:r>
            <a:r>
              <a:rPr lang="hr-HR" sz="3600" dirty="0" err="1"/>
              <a:t>missing</a:t>
            </a:r>
            <a:r>
              <a:rPr lang="hr-HR" sz="3600" dirty="0"/>
              <a:t> </a:t>
            </a:r>
            <a:r>
              <a:rPr lang="hr-HR" sz="3600" dirty="0" err="1"/>
              <a:t>words</a:t>
            </a:r>
            <a:r>
              <a:rPr lang="hr-HR" sz="3600" dirty="0"/>
              <a:t>: </a:t>
            </a:r>
            <a:r>
              <a:rPr lang="hr-HR" sz="3600" dirty="0" err="1"/>
              <a:t>adversarial</a:t>
            </a:r>
            <a:r>
              <a:rPr lang="hr-HR" sz="3600" dirty="0"/>
              <a:t>, </a:t>
            </a:r>
            <a:r>
              <a:rPr lang="hr-HR" sz="3600" dirty="0" err="1"/>
              <a:t>charge</a:t>
            </a:r>
            <a:r>
              <a:rPr lang="hr-HR" sz="3600" dirty="0"/>
              <a:t>, </a:t>
            </a:r>
            <a:r>
              <a:rPr lang="hr-HR" sz="3600" dirty="0" err="1"/>
              <a:t>defendent</a:t>
            </a:r>
            <a:r>
              <a:rPr lang="hr-HR" sz="3600" dirty="0"/>
              <a:t>, </a:t>
            </a:r>
            <a:r>
              <a:rPr lang="hr-HR" sz="3600" dirty="0" err="1"/>
              <a:t>Magistrates</a:t>
            </a:r>
            <a:r>
              <a:rPr lang="hr-HR" sz="3600" dirty="0"/>
              <a:t>, </a:t>
            </a:r>
            <a:r>
              <a:rPr lang="hr-HR" sz="3600" dirty="0" err="1"/>
              <a:t>pleads</a:t>
            </a:r>
            <a:r>
              <a:rPr lang="hr-HR" sz="3600" dirty="0"/>
              <a:t>, </a:t>
            </a:r>
            <a:r>
              <a:rPr lang="hr-HR" sz="3600" dirty="0" err="1"/>
              <a:t>proof</a:t>
            </a:r>
            <a:r>
              <a:rPr lang="hr-HR" sz="3600" dirty="0"/>
              <a:t>, sentence, </a:t>
            </a:r>
            <a:r>
              <a:rPr lang="hr-HR" sz="3600" dirty="0" err="1"/>
              <a:t>try</a:t>
            </a:r>
            <a:r>
              <a:rPr lang="hr-HR" sz="3600" dirty="0"/>
              <a:t>.</a:t>
            </a:r>
            <a:endParaRPr lang="en-US" sz="3600" dirty="0"/>
          </a:p>
        </p:txBody>
      </p:sp>
      <p:sp>
        <p:nvSpPr>
          <p:cNvPr id="3" name="Content Placeholder 2"/>
          <p:cNvSpPr>
            <a:spLocks noGrp="1"/>
          </p:cNvSpPr>
          <p:nvPr>
            <p:ph idx="1"/>
          </p:nvPr>
        </p:nvSpPr>
        <p:spPr/>
        <p:txBody>
          <a:bodyPr>
            <a:normAutofit/>
          </a:bodyPr>
          <a:lstStyle/>
          <a:p>
            <a:r>
              <a:rPr lang="hr-HR" sz="2400" dirty="0" err="1"/>
              <a:t>The</a:t>
            </a:r>
            <a:r>
              <a:rPr lang="hr-HR" sz="2400" dirty="0"/>
              <a:t> </a:t>
            </a:r>
            <a:r>
              <a:rPr lang="hr-HR" sz="2400" dirty="0" err="1"/>
              <a:t>two</a:t>
            </a:r>
            <a:r>
              <a:rPr lang="hr-HR" sz="2400" dirty="0"/>
              <a:t> </a:t>
            </a:r>
            <a:r>
              <a:rPr lang="hr-HR" sz="2400" dirty="0" err="1"/>
              <a:t>courts</a:t>
            </a:r>
            <a:r>
              <a:rPr lang="hr-HR" sz="2400" dirty="0"/>
              <a:t> </a:t>
            </a:r>
            <a:r>
              <a:rPr lang="hr-HR" sz="2400" dirty="0" err="1"/>
              <a:t>which</a:t>
            </a:r>
            <a:r>
              <a:rPr lang="hr-HR" sz="2400" dirty="0"/>
              <a:t> </a:t>
            </a:r>
            <a:r>
              <a:rPr lang="hr-HR" sz="2400" dirty="0" err="1"/>
              <a:t>hear</a:t>
            </a:r>
            <a:r>
              <a:rPr lang="hr-HR" sz="2400" dirty="0"/>
              <a:t> </a:t>
            </a:r>
            <a:r>
              <a:rPr lang="hr-HR" sz="2400" dirty="0" err="1"/>
              <a:t>criminal</a:t>
            </a:r>
            <a:r>
              <a:rPr lang="hr-HR" sz="2400" dirty="0"/>
              <a:t> </a:t>
            </a:r>
            <a:r>
              <a:rPr lang="hr-HR" sz="2400" dirty="0" err="1"/>
              <a:t>cases</a:t>
            </a:r>
            <a:r>
              <a:rPr lang="hr-HR" sz="2400" dirty="0"/>
              <a:t> are </a:t>
            </a:r>
            <a:r>
              <a:rPr lang="hr-HR" sz="2400" dirty="0" err="1"/>
              <a:t>the</a:t>
            </a:r>
            <a:r>
              <a:rPr lang="hr-HR" sz="2400" dirty="0"/>
              <a:t> ___________Court </a:t>
            </a:r>
            <a:r>
              <a:rPr lang="hr-HR" sz="2400" dirty="0" err="1"/>
              <a:t>and</a:t>
            </a:r>
            <a:r>
              <a:rPr lang="hr-HR" sz="2400" dirty="0"/>
              <a:t> </a:t>
            </a:r>
            <a:r>
              <a:rPr lang="hr-HR" sz="2400" dirty="0" err="1"/>
              <a:t>the</a:t>
            </a:r>
            <a:r>
              <a:rPr lang="hr-HR" sz="2400" dirty="0"/>
              <a:t> </a:t>
            </a:r>
            <a:r>
              <a:rPr lang="hr-HR" sz="2400" dirty="0" err="1"/>
              <a:t>Crown</a:t>
            </a:r>
            <a:r>
              <a:rPr lang="hr-HR" sz="2400" dirty="0"/>
              <a:t> Court. </a:t>
            </a:r>
            <a:r>
              <a:rPr lang="hr-HR" sz="2400" dirty="0" err="1"/>
              <a:t>If</a:t>
            </a:r>
            <a:r>
              <a:rPr lang="hr-HR" sz="2400" dirty="0"/>
              <a:t> a ________________ </a:t>
            </a:r>
            <a:r>
              <a:rPr lang="hr-HR" sz="2400" dirty="0" err="1"/>
              <a:t>in</a:t>
            </a:r>
            <a:r>
              <a:rPr lang="hr-HR" sz="2400" dirty="0"/>
              <a:t> </a:t>
            </a:r>
            <a:r>
              <a:rPr lang="hr-HR" sz="2400" dirty="0" err="1"/>
              <a:t>either</a:t>
            </a:r>
            <a:r>
              <a:rPr lang="hr-HR" sz="2400" dirty="0"/>
              <a:t> one </a:t>
            </a:r>
            <a:r>
              <a:rPr lang="hr-HR" sz="2400" dirty="0" err="1"/>
              <a:t>of</a:t>
            </a:r>
            <a:r>
              <a:rPr lang="hr-HR" sz="2400" dirty="0"/>
              <a:t> </a:t>
            </a:r>
            <a:r>
              <a:rPr lang="hr-HR" sz="2400" dirty="0" err="1"/>
              <a:t>these</a:t>
            </a:r>
            <a:r>
              <a:rPr lang="hr-HR" sz="2400" dirty="0"/>
              <a:t> </a:t>
            </a:r>
            <a:r>
              <a:rPr lang="hr-HR" sz="2400" dirty="0" err="1"/>
              <a:t>courts</a:t>
            </a:r>
            <a:r>
              <a:rPr lang="hr-HR" sz="2400" dirty="0"/>
              <a:t> ____________ </a:t>
            </a:r>
            <a:r>
              <a:rPr lang="hr-HR" sz="2400" dirty="0" err="1"/>
              <a:t>guilty</a:t>
            </a:r>
            <a:r>
              <a:rPr lang="hr-HR" sz="2400" dirty="0"/>
              <a:t> to a __________ </a:t>
            </a:r>
            <a:r>
              <a:rPr lang="hr-HR" sz="2400" dirty="0" err="1"/>
              <a:t>against</a:t>
            </a:r>
            <a:r>
              <a:rPr lang="hr-HR" sz="2400" dirty="0"/>
              <a:t> </a:t>
            </a:r>
            <a:r>
              <a:rPr lang="hr-HR" sz="2400" dirty="0" err="1"/>
              <a:t>them</a:t>
            </a:r>
            <a:r>
              <a:rPr lang="hr-HR" sz="2400" dirty="0"/>
              <a:t> </a:t>
            </a:r>
            <a:r>
              <a:rPr lang="hr-HR" sz="2400" dirty="0" err="1"/>
              <a:t>the</a:t>
            </a:r>
            <a:r>
              <a:rPr lang="hr-HR" sz="2400" dirty="0"/>
              <a:t> role </a:t>
            </a:r>
            <a:r>
              <a:rPr lang="hr-HR" sz="2400" dirty="0" err="1"/>
              <a:t>of</a:t>
            </a:r>
            <a:r>
              <a:rPr lang="hr-HR" sz="2400" dirty="0"/>
              <a:t> </a:t>
            </a:r>
            <a:r>
              <a:rPr lang="hr-HR" sz="2400" dirty="0" err="1"/>
              <a:t>the</a:t>
            </a:r>
            <a:r>
              <a:rPr lang="hr-HR" sz="2400" dirty="0"/>
              <a:t> </a:t>
            </a:r>
            <a:r>
              <a:rPr lang="hr-HR" sz="2400" dirty="0" err="1"/>
              <a:t>court</a:t>
            </a:r>
            <a:r>
              <a:rPr lang="hr-HR" sz="2400" dirty="0"/>
              <a:t> </a:t>
            </a:r>
            <a:r>
              <a:rPr lang="hr-HR" sz="2400" dirty="0" err="1"/>
              <a:t>is</a:t>
            </a:r>
            <a:r>
              <a:rPr lang="hr-HR" sz="2400" dirty="0"/>
              <a:t> to </a:t>
            </a:r>
            <a:r>
              <a:rPr lang="hr-HR" sz="2400" dirty="0" err="1"/>
              <a:t>pass</a:t>
            </a:r>
            <a:r>
              <a:rPr lang="hr-HR" sz="2400" dirty="0"/>
              <a:t> ____________ . </a:t>
            </a:r>
            <a:r>
              <a:rPr lang="hr-HR" sz="2400" dirty="0" err="1"/>
              <a:t>Where</a:t>
            </a:r>
            <a:r>
              <a:rPr lang="hr-HR" sz="2400" dirty="0"/>
              <a:t> </a:t>
            </a:r>
            <a:r>
              <a:rPr lang="hr-HR" sz="2400" dirty="0" err="1"/>
              <a:t>the</a:t>
            </a:r>
            <a:r>
              <a:rPr lang="hr-HR" sz="2400" dirty="0"/>
              <a:t> </a:t>
            </a:r>
            <a:r>
              <a:rPr lang="hr-HR" sz="2400" dirty="0" err="1"/>
              <a:t>accused</a:t>
            </a:r>
            <a:r>
              <a:rPr lang="hr-HR" sz="2400" dirty="0"/>
              <a:t> </a:t>
            </a:r>
            <a:r>
              <a:rPr lang="hr-HR" sz="2400" dirty="0" err="1"/>
              <a:t>pleads</a:t>
            </a:r>
            <a:r>
              <a:rPr lang="hr-HR" sz="2400" dirty="0"/>
              <a:t> </a:t>
            </a:r>
            <a:r>
              <a:rPr lang="hr-HR" sz="2400" dirty="0" err="1"/>
              <a:t>not</a:t>
            </a:r>
            <a:r>
              <a:rPr lang="hr-HR" sz="2400" dirty="0"/>
              <a:t> </a:t>
            </a:r>
            <a:r>
              <a:rPr lang="hr-HR" sz="2400" dirty="0" err="1"/>
              <a:t>guilty</a:t>
            </a:r>
            <a:r>
              <a:rPr lang="hr-HR" sz="2400" dirty="0"/>
              <a:t> </a:t>
            </a:r>
            <a:r>
              <a:rPr lang="hr-HR" sz="2400" dirty="0" err="1"/>
              <a:t>the</a:t>
            </a:r>
            <a:r>
              <a:rPr lang="hr-HR" sz="2400" dirty="0"/>
              <a:t> role </a:t>
            </a:r>
            <a:r>
              <a:rPr lang="hr-HR" sz="2400" dirty="0" err="1"/>
              <a:t>of</a:t>
            </a:r>
            <a:r>
              <a:rPr lang="hr-HR" sz="2400" dirty="0"/>
              <a:t> </a:t>
            </a:r>
            <a:r>
              <a:rPr lang="hr-HR" sz="2400" dirty="0" err="1"/>
              <a:t>the</a:t>
            </a:r>
            <a:r>
              <a:rPr lang="hr-HR" sz="2400" dirty="0"/>
              <a:t> </a:t>
            </a:r>
            <a:r>
              <a:rPr lang="hr-HR" sz="2400" dirty="0" err="1"/>
              <a:t>court</a:t>
            </a:r>
            <a:r>
              <a:rPr lang="hr-HR" sz="2400" dirty="0"/>
              <a:t> </a:t>
            </a:r>
            <a:r>
              <a:rPr lang="hr-HR" sz="2400" dirty="0" err="1"/>
              <a:t>is</a:t>
            </a:r>
            <a:r>
              <a:rPr lang="hr-HR" sz="2400" dirty="0"/>
              <a:t> to __________ </a:t>
            </a:r>
            <a:r>
              <a:rPr lang="hr-HR" sz="2400" dirty="0" err="1"/>
              <a:t>the</a:t>
            </a:r>
            <a:r>
              <a:rPr lang="hr-HR" sz="2400" dirty="0"/>
              <a:t> </a:t>
            </a:r>
            <a:r>
              <a:rPr lang="hr-HR" sz="2400" dirty="0" err="1"/>
              <a:t>case</a:t>
            </a:r>
            <a:r>
              <a:rPr lang="hr-HR" sz="2400" dirty="0"/>
              <a:t> </a:t>
            </a:r>
            <a:r>
              <a:rPr lang="hr-HR" sz="2400" dirty="0" err="1"/>
              <a:t>and</a:t>
            </a:r>
            <a:r>
              <a:rPr lang="hr-HR" sz="2400" dirty="0"/>
              <a:t> </a:t>
            </a:r>
            <a:r>
              <a:rPr lang="hr-HR" sz="2400" dirty="0" err="1"/>
              <a:t>establish</a:t>
            </a:r>
            <a:r>
              <a:rPr lang="hr-HR" sz="2400" dirty="0"/>
              <a:t> </a:t>
            </a:r>
            <a:r>
              <a:rPr lang="hr-HR" sz="2400" dirty="0" err="1"/>
              <a:t>whether</a:t>
            </a:r>
            <a:r>
              <a:rPr lang="hr-HR" sz="2400" dirty="0"/>
              <a:t> </a:t>
            </a:r>
            <a:r>
              <a:rPr lang="hr-HR" sz="2400" dirty="0" err="1"/>
              <a:t>the</a:t>
            </a:r>
            <a:r>
              <a:rPr lang="hr-HR" sz="2400" dirty="0"/>
              <a:t> </a:t>
            </a:r>
            <a:r>
              <a:rPr lang="hr-HR" sz="2400" dirty="0" err="1"/>
              <a:t>defendant</a:t>
            </a:r>
            <a:r>
              <a:rPr lang="hr-HR" sz="2400" dirty="0"/>
              <a:t> </a:t>
            </a:r>
            <a:r>
              <a:rPr lang="hr-HR" sz="2400" dirty="0" err="1"/>
              <a:t>is</a:t>
            </a:r>
            <a:r>
              <a:rPr lang="hr-HR" sz="2400" dirty="0"/>
              <a:t> </a:t>
            </a:r>
            <a:r>
              <a:rPr lang="hr-HR" sz="2400" dirty="0" err="1"/>
              <a:t>guilty</a:t>
            </a:r>
            <a:r>
              <a:rPr lang="hr-HR" sz="2400" dirty="0"/>
              <a:t> </a:t>
            </a:r>
            <a:r>
              <a:rPr lang="hr-HR" sz="2400" dirty="0" err="1"/>
              <a:t>or</a:t>
            </a:r>
            <a:r>
              <a:rPr lang="hr-HR" sz="2400" dirty="0"/>
              <a:t> </a:t>
            </a:r>
            <a:r>
              <a:rPr lang="hr-HR" sz="2400" dirty="0" err="1"/>
              <a:t>not</a:t>
            </a:r>
            <a:r>
              <a:rPr lang="hr-HR" sz="2400" dirty="0"/>
              <a:t> </a:t>
            </a:r>
            <a:r>
              <a:rPr lang="hr-HR" sz="2400" dirty="0" err="1"/>
              <a:t>guilty</a:t>
            </a:r>
            <a:r>
              <a:rPr lang="hr-HR" sz="2400" dirty="0"/>
              <a:t>. </a:t>
            </a:r>
            <a:r>
              <a:rPr lang="hr-HR" sz="2400" dirty="0" err="1"/>
              <a:t>The</a:t>
            </a:r>
            <a:r>
              <a:rPr lang="hr-HR" sz="2400" dirty="0"/>
              <a:t> </a:t>
            </a:r>
            <a:r>
              <a:rPr lang="hr-HR" sz="2400" dirty="0" err="1"/>
              <a:t>burden</a:t>
            </a:r>
            <a:r>
              <a:rPr lang="hr-HR" sz="2400" dirty="0"/>
              <a:t> </a:t>
            </a:r>
            <a:r>
              <a:rPr lang="hr-HR" sz="2400" dirty="0" err="1"/>
              <a:t>of</a:t>
            </a:r>
            <a:r>
              <a:rPr lang="hr-HR" sz="2400" dirty="0"/>
              <a:t> ________________ </a:t>
            </a:r>
            <a:r>
              <a:rPr lang="hr-HR" sz="2400" dirty="0" err="1"/>
              <a:t>is</a:t>
            </a:r>
            <a:r>
              <a:rPr lang="hr-HR" sz="2400" dirty="0"/>
              <a:t> on </a:t>
            </a:r>
            <a:r>
              <a:rPr lang="hr-HR" sz="2400" dirty="0" err="1"/>
              <a:t>the</a:t>
            </a:r>
            <a:r>
              <a:rPr lang="hr-HR" sz="2400" dirty="0"/>
              <a:t> </a:t>
            </a:r>
            <a:r>
              <a:rPr lang="hr-HR" sz="2400" dirty="0" err="1"/>
              <a:t>prosecution</a:t>
            </a:r>
            <a:r>
              <a:rPr lang="hr-HR" sz="2400" dirty="0"/>
              <a:t> </a:t>
            </a:r>
            <a:r>
              <a:rPr lang="hr-HR" sz="2400" dirty="0" err="1"/>
              <a:t>who</a:t>
            </a:r>
            <a:r>
              <a:rPr lang="hr-HR" sz="2400" dirty="0"/>
              <a:t> must prove </a:t>
            </a:r>
            <a:r>
              <a:rPr lang="hr-HR" sz="2400" dirty="0" err="1"/>
              <a:t>the</a:t>
            </a:r>
            <a:r>
              <a:rPr lang="hr-HR" sz="2400" dirty="0"/>
              <a:t> </a:t>
            </a:r>
            <a:r>
              <a:rPr lang="hr-HR" sz="2400" dirty="0" err="1"/>
              <a:t>case</a:t>
            </a:r>
            <a:r>
              <a:rPr lang="hr-HR" sz="2400" dirty="0"/>
              <a:t> </a:t>
            </a:r>
            <a:r>
              <a:rPr lang="hr-HR" sz="2400" dirty="0" err="1"/>
              <a:t>beyond</a:t>
            </a:r>
            <a:r>
              <a:rPr lang="hr-HR" sz="2400" dirty="0"/>
              <a:t> </a:t>
            </a:r>
            <a:r>
              <a:rPr lang="hr-HR" sz="2400" dirty="0" err="1"/>
              <a:t>reasonable</a:t>
            </a:r>
            <a:r>
              <a:rPr lang="hr-HR" sz="2400" dirty="0"/>
              <a:t> </a:t>
            </a:r>
            <a:r>
              <a:rPr lang="hr-HR" sz="2400" dirty="0" err="1"/>
              <a:t>doubt</a:t>
            </a:r>
            <a:r>
              <a:rPr lang="hr-HR" sz="2400" dirty="0"/>
              <a:t>. </a:t>
            </a:r>
            <a:r>
              <a:rPr lang="hr-HR" sz="2400" dirty="0" err="1"/>
              <a:t>The</a:t>
            </a:r>
            <a:r>
              <a:rPr lang="hr-HR" sz="2400" dirty="0"/>
              <a:t> </a:t>
            </a:r>
            <a:r>
              <a:rPr lang="hr-HR" sz="2400" dirty="0" err="1" smtClean="0"/>
              <a:t>form</a:t>
            </a:r>
            <a:r>
              <a:rPr lang="hr-HR" sz="2400" dirty="0" smtClean="0"/>
              <a:t> </a:t>
            </a:r>
            <a:r>
              <a:rPr lang="hr-HR" sz="2400" dirty="0" err="1"/>
              <a:t>of</a:t>
            </a:r>
            <a:r>
              <a:rPr lang="hr-HR" sz="2400" dirty="0"/>
              <a:t> </a:t>
            </a:r>
            <a:r>
              <a:rPr lang="hr-HR" sz="2400" dirty="0" err="1"/>
              <a:t>trial</a:t>
            </a:r>
            <a:r>
              <a:rPr lang="hr-HR" sz="2400" dirty="0"/>
              <a:t> </a:t>
            </a:r>
            <a:r>
              <a:rPr lang="hr-HR" sz="2400" dirty="0" err="1"/>
              <a:t>is</a:t>
            </a:r>
            <a:r>
              <a:rPr lang="hr-HR" sz="2400" dirty="0"/>
              <a:t> __________________ </a:t>
            </a:r>
            <a:r>
              <a:rPr lang="hr-HR" sz="2400" dirty="0" err="1"/>
              <a:t>with</a:t>
            </a:r>
            <a:r>
              <a:rPr lang="hr-HR" sz="2400" dirty="0"/>
              <a:t> </a:t>
            </a:r>
            <a:r>
              <a:rPr lang="hr-HR" sz="2400" dirty="0" err="1"/>
              <a:t>prosecution</a:t>
            </a:r>
            <a:r>
              <a:rPr lang="hr-HR" sz="2400" dirty="0"/>
              <a:t> </a:t>
            </a:r>
            <a:r>
              <a:rPr lang="hr-HR" sz="2400" dirty="0" err="1"/>
              <a:t>and</a:t>
            </a:r>
            <a:r>
              <a:rPr lang="hr-HR" sz="2400" dirty="0"/>
              <a:t> </a:t>
            </a:r>
            <a:r>
              <a:rPr lang="hr-HR" sz="2400" dirty="0" err="1"/>
              <a:t>defence</a:t>
            </a:r>
            <a:r>
              <a:rPr lang="hr-HR" sz="2400" dirty="0"/>
              <a:t> </a:t>
            </a:r>
            <a:r>
              <a:rPr lang="hr-HR" sz="2400" dirty="0" err="1"/>
              <a:t>presenting</a:t>
            </a:r>
            <a:r>
              <a:rPr lang="hr-HR" sz="2400" dirty="0"/>
              <a:t> </a:t>
            </a:r>
            <a:r>
              <a:rPr lang="hr-HR" sz="2400" dirty="0" err="1"/>
              <a:t>their</a:t>
            </a:r>
            <a:r>
              <a:rPr lang="hr-HR" sz="2400" dirty="0"/>
              <a:t> </a:t>
            </a:r>
            <a:r>
              <a:rPr lang="hr-HR" sz="2400" dirty="0" err="1"/>
              <a:t>cases</a:t>
            </a:r>
            <a:r>
              <a:rPr lang="hr-HR" sz="2400" dirty="0"/>
              <a:t> </a:t>
            </a:r>
            <a:r>
              <a:rPr lang="hr-HR" sz="2400" dirty="0" err="1"/>
              <a:t>and</a:t>
            </a:r>
            <a:r>
              <a:rPr lang="hr-HR" sz="2400" dirty="0"/>
              <a:t> </a:t>
            </a:r>
            <a:r>
              <a:rPr lang="hr-HR" sz="2400" dirty="0" err="1"/>
              <a:t>cross-examining</a:t>
            </a:r>
            <a:r>
              <a:rPr lang="hr-HR" sz="2400" dirty="0"/>
              <a:t> </a:t>
            </a:r>
            <a:r>
              <a:rPr lang="hr-HR" sz="2400" dirty="0" err="1"/>
              <a:t>witnesses</a:t>
            </a:r>
            <a:r>
              <a:rPr lang="hr-HR" sz="2400" dirty="0"/>
              <a:t> </a:t>
            </a:r>
            <a:r>
              <a:rPr lang="hr-HR" sz="2400" dirty="0" err="1"/>
              <a:t>while</a:t>
            </a:r>
            <a:r>
              <a:rPr lang="hr-HR" sz="2400" dirty="0"/>
              <a:t> </a:t>
            </a:r>
            <a:r>
              <a:rPr lang="hr-HR" sz="2400" dirty="0" err="1"/>
              <a:t>the</a:t>
            </a:r>
            <a:r>
              <a:rPr lang="hr-HR" sz="2400" dirty="0"/>
              <a:t> role </a:t>
            </a:r>
            <a:r>
              <a:rPr lang="hr-HR" sz="2400" dirty="0" err="1"/>
              <a:t>of</a:t>
            </a:r>
            <a:r>
              <a:rPr lang="hr-HR" sz="2400" dirty="0"/>
              <a:t> </a:t>
            </a:r>
            <a:r>
              <a:rPr lang="hr-HR" sz="2400" dirty="0" err="1"/>
              <a:t>the</a:t>
            </a:r>
            <a:r>
              <a:rPr lang="hr-HR" sz="2400" dirty="0"/>
              <a:t> </a:t>
            </a:r>
            <a:r>
              <a:rPr lang="hr-HR" sz="2400" dirty="0" err="1"/>
              <a:t>judge</a:t>
            </a:r>
            <a:r>
              <a:rPr lang="hr-HR" sz="2400" dirty="0"/>
              <a:t> </a:t>
            </a:r>
            <a:r>
              <a:rPr lang="hr-HR" sz="2400" dirty="0" err="1"/>
              <a:t>is</a:t>
            </a:r>
            <a:r>
              <a:rPr lang="hr-HR" sz="2400" dirty="0"/>
              <a:t> to </a:t>
            </a:r>
            <a:r>
              <a:rPr lang="hr-HR" sz="2400" dirty="0" err="1"/>
              <a:t>be</a:t>
            </a:r>
            <a:r>
              <a:rPr lang="hr-HR" sz="2400" dirty="0"/>
              <a:t> a </a:t>
            </a:r>
            <a:r>
              <a:rPr lang="hr-HR" sz="2400" dirty="0" err="1"/>
              <a:t>referee</a:t>
            </a:r>
            <a:r>
              <a:rPr lang="hr-HR" sz="2400" dirty="0"/>
              <a:t>, </a:t>
            </a:r>
            <a:r>
              <a:rPr lang="hr-HR" sz="2400" dirty="0" err="1"/>
              <a:t>overseeing</a:t>
            </a:r>
            <a:r>
              <a:rPr lang="hr-HR" sz="2400" dirty="0"/>
              <a:t> </a:t>
            </a:r>
            <a:r>
              <a:rPr lang="hr-HR" sz="2400" dirty="0" err="1"/>
              <a:t>the</a:t>
            </a:r>
            <a:r>
              <a:rPr lang="hr-HR" sz="2400" dirty="0"/>
              <a:t> </a:t>
            </a:r>
            <a:r>
              <a:rPr lang="hr-HR" sz="2400" dirty="0" err="1"/>
              <a:t>trial</a:t>
            </a:r>
            <a:r>
              <a:rPr lang="hr-HR" sz="2400" dirty="0"/>
              <a:t> </a:t>
            </a:r>
            <a:r>
              <a:rPr lang="hr-HR" sz="2400" dirty="0" err="1"/>
              <a:t>and</a:t>
            </a:r>
            <a:r>
              <a:rPr lang="hr-HR" sz="2400" dirty="0"/>
              <a:t> </a:t>
            </a:r>
            <a:r>
              <a:rPr lang="hr-HR" sz="2400" dirty="0" err="1"/>
              <a:t>ensuring</a:t>
            </a:r>
            <a:r>
              <a:rPr lang="hr-HR" sz="2400" dirty="0"/>
              <a:t> </a:t>
            </a:r>
            <a:r>
              <a:rPr lang="hr-HR" sz="2400" dirty="0" err="1"/>
              <a:t>that</a:t>
            </a:r>
            <a:r>
              <a:rPr lang="hr-HR" sz="2400" dirty="0"/>
              <a:t> </a:t>
            </a:r>
            <a:r>
              <a:rPr lang="hr-HR" sz="2400" dirty="0" err="1"/>
              <a:t>the</a:t>
            </a:r>
            <a:r>
              <a:rPr lang="hr-HR" sz="2400" dirty="0"/>
              <a:t> </a:t>
            </a:r>
            <a:r>
              <a:rPr lang="hr-HR" sz="2400" dirty="0" err="1"/>
              <a:t>law</a:t>
            </a:r>
            <a:r>
              <a:rPr lang="hr-HR" sz="2400" dirty="0"/>
              <a:t> </a:t>
            </a:r>
            <a:r>
              <a:rPr lang="hr-HR" sz="2400" dirty="0" err="1"/>
              <a:t>is</a:t>
            </a:r>
            <a:r>
              <a:rPr lang="hr-HR" sz="2400" dirty="0"/>
              <a:t> </a:t>
            </a:r>
            <a:r>
              <a:rPr lang="hr-HR" sz="2400" dirty="0" err="1"/>
              <a:t>adhered</a:t>
            </a:r>
            <a:r>
              <a:rPr lang="hr-HR" sz="2400" dirty="0"/>
              <a:t> to. </a:t>
            </a:r>
            <a:r>
              <a:rPr lang="hr-HR" sz="2400" dirty="0" err="1"/>
              <a:t>The</a:t>
            </a:r>
            <a:r>
              <a:rPr lang="hr-HR" sz="2400" dirty="0"/>
              <a:t> </a:t>
            </a:r>
            <a:r>
              <a:rPr lang="hr-HR" sz="2400" dirty="0" err="1"/>
              <a:t>judge</a:t>
            </a:r>
            <a:r>
              <a:rPr lang="hr-HR" sz="2400" dirty="0"/>
              <a:t> </a:t>
            </a:r>
            <a:r>
              <a:rPr lang="hr-HR" sz="2400" dirty="0" err="1"/>
              <a:t>does</a:t>
            </a:r>
            <a:r>
              <a:rPr lang="hr-HR" sz="2400" dirty="0"/>
              <a:t> </a:t>
            </a:r>
            <a:r>
              <a:rPr lang="hr-HR" sz="2400" dirty="0" err="1"/>
              <a:t>not</a:t>
            </a:r>
            <a:r>
              <a:rPr lang="hr-HR" sz="2400" dirty="0"/>
              <a:t> </a:t>
            </a:r>
            <a:r>
              <a:rPr lang="hr-HR" sz="2400" dirty="0" err="1"/>
              <a:t>investigate</a:t>
            </a:r>
            <a:r>
              <a:rPr lang="hr-HR" sz="2400" dirty="0"/>
              <a:t> </a:t>
            </a:r>
            <a:r>
              <a:rPr lang="hr-HR" sz="2400" dirty="0" err="1"/>
              <a:t>the</a:t>
            </a:r>
            <a:r>
              <a:rPr lang="hr-HR" sz="2400" dirty="0"/>
              <a:t> </a:t>
            </a:r>
            <a:r>
              <a:rPr lang="hr-HR" sz="2400" dirty="0" err="1"/>
              <a:t>case</a:t>
            </a:r>
            <a:r>
              <a:rPr lang="hr-HR" sz="2400" dirty="0"/>
              <a:t>.</a:t>
            </a:r>
          </a:p>
          <a:p>
            <a:endParaRPr lang="en-US" sz="2400" dirty="0"/>
          </a:p>
        </p:txBody>
      </p:sp>
    </p:spTree>
    <p:extLst>
      <p:ext uri="{BB962C8B-B14F-4D97-AF65-F5344CB8AC3E}">
        <p14:creationId xmlns:p14="http://schemas.microsoft.com/office/powerpoint/2010/main" val="13972147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8986" y="394977"/>
            <a:ext cx="10058400" cy="1450757"/>
          </a:xfrm>
        </p:spPr>
        <p:txBody>
          <a:bodyPr>
            <a:noAutofit/>
          </a:bodyPr>
          <a:lstStyle/>
          <a:p>
            <a:r>
              <a:rPr lang="hr-HR" sz="3600" dirty="0" err="1"/>
              <a:t>Supply</a:t>
            </a:r>
            <a:r>
              <a:rPr lang="hr-HR" sz="3600" dirty="0"/>
              <a:t> </a:t>
            </a:r>
            <a:r>
              <a:rPr lang="hr-HR" sz="3600" dirty="0" err="1"/>
              <a:t>the</a:t>
            </a:r>
            <a:r>
              <a:rPr lang="hr-HR" sz="3600" dirty="0"/>
              <a:t> </a:t>
            </a:r>
            <a:r>
              <a:rPr lang="hr-HR" sz="3600" dirty="0" err="1"/>
              <a:t>appropriate</a:t>
            </a:r>
            <a:r>
              <a:rPr lang="hr-HR" sz="3600" dirty="0"/>
              <a:t> English </a:t>
            </a:r>
            <a:r>
              <a:rPr lang="hr-HR" sz="3600" dirty="0" err="1"/>
              <a:t>term</a:t>
            </a:r>
            <a:r>
              <a:rPr lang="hr-HR" sz="3600" dirty="0"/>
              <a:t> </a:t>
            </a:r>
            <a:r>
              <a:rPr lang="hr-HR" sz="3600" dirty="0" err="1"/>
              <a:t>corresponding</a:t>
            </a:r>
            <a:r>
              <a:rPr lang="hr-HR" sz="3600" dirty="0"/>
              <a:t> to </a:t>
            </a:r>
            <a:r>
              <a:rPr lang="hr-HR" sz="3600" dirty="0" err="1"/>
              <a:t>the</a:t>
            </a:r>
            <a:r>
              <a:rPr lang="hr-HR" sz="3600" dirty="0"/>
              <a:t> </a:t>
            </a:r>
            <a:r>
              <a:rPr lang="hr-HR" sz="3600" dirty="0" err="1"/>
              <a:t>following</a:t>
            </a:r>
            <a:r>
              <a:rPr lang="hr-HR" sz="3600" dirty="0"/>
              <a:t> </a:t>
            </a:r>
            <a:r>
              <a:rPr lang="hr-HR" sz="3600" dirty="0" err="1"/>
              <a:t>definitions</a:t>
            </a:r>
            <a:r>
              <a:rPr lang="hr-HR" sz="3600" dirty="0"/>
              <a:t>:</a:t>
            </a:r>
            <a:br>
              <a:rPr lang="hr-HR" sz="3600" dirty="0"/>
            </a:br>
            <a:endParaRPr lang="en-US" sz="3600" dirty="0"/>
          </a:p>
        </p:txBody>
      </p:sp>
      <p:sp>
        <p:nvSpPr>
          <p:cNvPr id="3" name="Content Placeholder 2"/>
          <p:cNvSpPr>
            <a:spLocks noGrp="1"/>
          </p:cNvSpPr>
          <p:nvPr>
            <p:ph idx="1"/>
          </p:nvPr>
        </p:nvSpPr>
        <p:spPr/>
        <p:txBody>
          <a:bodyPr>
            <a:normAutofit/>
          </a:bodyPr>
          <a:lstStyle/>
          <a:p>
            <a:r>
              <a:rPr lang="hr-HR" sz="2800" dirty="0"/>
              <a:t>1.  to institute </a:t>
            </a:r>
            <a:r>
              <a:rPr lang="hr-HR" sz="2800" dirty="0" err="1"/>
              <a:t>criminal</a:t>
            </a:r>
            <a:r>
              <a:rPr lang="hr-HR" sz="2800" dirty="0"/>
              <a:t> </a:t>
            </a:r>
            <a:r>
              <a:rPr lang="hr-HR" sz="2800" dirty="0" err="1"/>
              <a:t>proceedings</a:t>
            </a:r>
            <a:r>
              <a:rPr lang="hr-HR" sz="2800" dirty="0"/>
              <a:t> </a:t>
            </a:r>
            <a:r>
              <a:rPr lang="hr-HR" sz="2800" dirty="0" err="1"/>
              <a:t>against</a:t>
            </a:r>
            <a:r>
              <a:rPr lang="hr-HR" sz="2800" dirty="0"/>
              <a:t> </a:t>
            </a:r>
            <a:r>
              <a:rPr lang="hr-HR" sz="2800" dirty="0" err="1"/>
              <a:t>an</a:t>
            </a:r>
            <a:r>
              <a:rPr lang="hr-HR" sz="2800" dirty="0"/>
              <a:t> </a:t>
            </a:r>
            <a:r>
              <a:rPr lang="hr-HR" sz="2800" dirty="0" err="1"/>
              <a:t>offender</a:t>
            </a:r>
            <a:r>
              <a:rPr lang="hr-HR" sz="2800" dirty="0"/>
              <a:t> </a:t>
            </a:r>
            <a:r>
              <a:rPr lang="hr-HR" sz="2800" dirty="0" err="1"/>
              <a:t>charged</a:t>
            </a:r>
            <a:r>
              <a:rPr lang="hr-HR" sz="2800" dirty="0"/>
              <a:t> </a:t>
            </a:r>
            <a:r>
              <a:rPr lang="hr-HR" sz="2800" dirty="0" err="1"/>
              <a:t>with</a:t>
            </a:r>
            <a:r>
              <a:rPr lang="hr-HR" sz="2800" dirty="0"/>
              <a:t> </a:t>
            </a:r>
            <a:r>
              <a:rPr lang="hr-HR" sz="2800" dirty="0" err="1"/>
              <a:t>crime</a:t>
            </a:r>
            <a:r>
              <a:rPr lang="hr-HR" sz="2800" dirty="0"/>
              <a:t>: </a:t>
            </a:r>
            <a:r>
              <a:rPr lang="hr-HR" sz="2800" dirty="0" smtClean="0"/>
              <a:t>____________</a:t>
            </a:r>
            <a:endParaRPr lang="hr-HR" sz="2800" dirty="0"/>
          </a:p>
          <a:p>
            <a:r>
              <a:rPr lang="hr-HR" sz="2800" dirty="0"/>
              <a:t>2. to </a:t>
            </a:r>
            <a:r>
              <a:rPr lang="hr-HR" sz="2800" dirty="0" err="1"/>
              <a:t>find</a:t>
            </a:r>
            <a:r>
              <a:rPr lang="hr-HR" sz="2800" dirty="0"/>
              <a:t> </a:t>
            </a:r>
            <a:r>
              <a:rPr lang="hr-HR" sz="2800" dirty="0" err="1"/>
              <a:t>or</a:t>
            </a:r>
            <a:r>
              <a:rPr lang="hr-HR" sz="2800" dirty="0"/>
              <a:t> prove (</a:t>
            </a:r>
            <a:r>
              <a:rPr lang="hr-HR" sz="2800" dirty="0" err="1"/>
              <a:t>someone</a:t>
            </a:r>
            <a:r>
              <a:rPr lang="hr-HR" sz="2800" dirty="0"/>
              <a:t>) </a:t>
            </a:r>
            <a:r>
              <a:rPr lang="hr-HR" sz="2800" dirty="0" err="1"/>
              <a:t>guilty</a:t>
            </a:r>
            <a:r>
              <a:rPr lang="hr-HR" sz="2800" dirty="0"/>
              <a:t> </a:t>
            </a:r>
            <a:r>
              <a:rPr lang="hr-HR" sz="2800" dirty="0" err="1"/>
              <a:t>of</a:t>
            </a:r>
            <a:r>
              <a:rPr lang="hr-HR" sz="2800" dirty="0"/>
              <a:t> </a:t>
            </a:r>
            <a:r>
              <a:rPr lang="hr-HR" sz="2800" dirty="0" err="1"/>
              <a:t>an</a:t>
            </a:r>
            <a:r>
              <a:rPr lang="hr-HR" sz="2800" dirty="0"/>
              <a:t> </a:t>
            </a:r>
            <a:r>
              <a:rPr lang="hr-HR" sz="2800" dirty="0" err="1"/>
              <a:t>offence</a:t>
            </a:r>
            <a:r>
              <a:rPr lang="hr-HR" sz="2800" dirty="0" smtClean="0"/>
              <a:t>:_____________</a:t>
            </a:r>
            <a:endParaRPr lang="hr-HR" sz="2800" dirty="0"/>
          </a:p>
          <a:p>
            <a:r>
              <a:rPr lang="hr-HR" sz="2800" dirty="0"/>
              <a:t>3. to </a:t>
            </a:r>
            <a:r>
              <a:rPr lang="hr-HR" sz="2800" dirty="0" err="1"/>
              <a:t>find</a:t>
            </a:r>
            <a:r>
              <a:rPr lang="hr-HR" sz="2800" dirty="0"/>
              <a:t> </a:t>
            </a:r>
            <a:r>
              <a:rPr lang="hr-HR" sz="2800" dirty="0" err="1"/>
              <a:t>or</a:t>
            </a:r>
            <a:r>
              <a:rPr lang="hr-HR" sz="2800" dirty="0"/>
              <a:t> prove (</a:t>
            </a:r>
            <a:r>
              <a:rPr lang="hr-HR" sz="2800" dirty="0" err="1"/>
              <a:t>smeone</a:t>
            </a:r>
            <a:r>
              <a:rPr lang="hr-HR" sz="2800" dirty="0"/>
              <a:t>) </a:t>
            </a:r>
            <a:r>
              <a:rPr lang="hr-HR" sz="2800" dirty="0" err="1"/>
              <a:t>not</a:t>
            </a:r>
            <a:r>
              <a:rPr lang="hr-HR" sz="2800" dirty="0"/>
              <a:t> </a:t>
            </a:r>
            <a:r>
              <a:rPr lang="hr-HR" sz="2800" dirty="0" err="1"/>
              <a:t>guilty</a:t>
            </a:r>
            <a:r>
              <a:rPr lang="hr-HR" sz="2800" dirty="0"/>
              <a:t> </a:t>
            </a:r>
            <a:r>
              <a:rPr lang="hr-HR" sz="2800" dirty="0" err="1"/>
              <a:t>of</a:t>
            </a:r>
            <a:r>
              <a:rPr lang="hr-HR" sz="2800" dirty="0"/>
              <a:t> </a:t>
            </a:r>
            <a:r>
              <a:rPr lang="hr-HR" sz="2800" dirty="0" err="1"/>
              <a:t>an</a:t>
            </a:r>
            <a:r>
              <a:rPr lang="hr-HR" sz="2800" dirty="0"/>
              <a:t> </a:t>
            </a:r>
            <a:r>
              <a:rPr lang="hr-HR" sz="2800" dirty="0" err="1"/>
              <a:t>offence</a:t>
            </a:r>
            <a:r>
              <a:rPr lang="hr-HR" sz="2800" dirty="0"/>
              <a:t>: </a:t>
            </a:r>
            <a:r>
              <a:rPr lang="hr-HR" sz="2800" dirty="0" smtClean="0"/>
              <a:t>____________</a:t>
            </a:r>
            <a:endParaRPr lang="hr-HR" sz="2800" dirty="0"/>
          </a:p>
          <a:p>
            <a:r>
              <a:rPr lang="hr-HR" sz="2800" dirty="0"/>
              <a:t>4. </a:t>
            </a:r>
            <a:r>
              <a:rPr lang="hr-HR" sz="2800" dirty="0" err="1"/>
              <a:t>The</a:t>
            </a:r>
            <a:r>
              <a:rPr lang="hr-HR" sz="2800" dirty="0"/>
              <a:t> </a:t>
            </a:r>
            <a:r>
              <a:rPr lang="hr-HR" sz="2800" dirty="0" err="1"/>
              <a:t>least</a:t>
            </a:r>
            <a:r>
              <a:rPr lang="hr-HR" sz="2800" dirty="0"/>
              <a:t> </a:t>
            </a:r>
            <a:r>
              <a:rPr lang="hr-HR" sz="2800" dirty="0" err="1"/>
              <a:t>serious</a:t>
            </a:r>
            <a:r>
              <a:rPr lang="hr-HR" sz="2800" dirty="0"/>
              <a:t> </a:t>
            </a:r>
            <a:r>
              <a:rPr lang="hr-HR" sz="2800" dirty="0" err="1"/>
              <a:t>offences</a:t>
            </a:r>
            <a:r>
              <a:rPr lang="hr-HR" sz="2800" dirty="0" smtClean="0"/>
              <a:t>:_______________</a:t>
            </a:r>
            <a:endParaRPr lang="hr-HR" sz="2800" dirty="0"/>
          </a:p>
          <a:p>
            <a:r>
              <a:rPr lang="hr-HR" sz="2800" dirty="0"/>
              <a:t>5. </a:t>
            </a:r>
            <a:r>
              <a:rPr lang="hr-HR" sz="2800" dirty="0" err="1"/>
              <a:t>The</a:t>
            </a:r>
            <a:r>
              <a:rPr lang="hr-HR" sz="2800" dirty="0"/>
              <a:t> most </a:t>
            </a:r>
            <a:r>
              <a:rPr lang="hr-HR" sz="2800" dirty="0" err="1"/>
              <a:t>serious</a:t>
            </a:r>
            <a:r>
              <a:rPr lang="hr-HR" sz="2800" dirty="0"/>
              <a:t> </a:t>
            </a:r>
            <a:r>
              <a:rPr lang="hr-HR" sz="2800" dirty="0" err="1" smtClean="0"/>
              <a:t>offences</a:t>
            </a:r>
            <a:r>
              <a:rPr lang="hr-HR" sz="2800" dirty="0" smtClean="0"/>
              <a:t>:_________________</a:t>
            </a:r>
            <a:endParaRPr lang="en-US" sz="2800" dirty="0"/>
          </a:p>
        </p:txBody>
      </p:sp>
    </p:spTree>
    <p:extLst>
      <p:ext uri="{BB962C8B-B14F-4D97-AF65-F5344CB8AC3E}">
        <p14:creationId xmlns:p14="http://schemas.microsoft.com/office/powerpoint/2010/main" val="3692362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 </a:t>
            </a:r>
            <a:r>
              <a:rPr lang="hr-HR" dirty="0" err="1"/>
              <a:t>Translate</a:t>
            </a:r>
            <a:r>
              <a:rPr lang="hr-HR" dirty="0"/>
              <a:t> </a:t>
            </a:r>
            <a:r>
              <a:rPr lang="hr-HR" dirty="0" err="1"/>
              <a:t>into</a:t>
            </a:r>
            <a:r>
              <a:rPr lang="hr-HR" dirty="0"/>
              <a:t> Croatian:</a:t>
            </a:r>
            <a:br>
              <a:rPr lang="hr-HR" dirty="0"/>
            </a:br>
            <a:endParaRPr lang="en-US" dirty="0"/>
          </a:p>
        </p:txBody>
      </p:sp>
      <p:sp>
        <p:nvSpPr>
          <p:cNvPr id="3" name="Content Placeholder 2"/>
          <p:cNvSpPr>
            <a:spLocks noGrp="1"/>
          </p:cNvSpPr>
          <p:nvPr>
            <p:ph idx="1"/>
          </p:nvPr>
        </p:nvSpPr>
        <p:spPr/>
        <p:txBody>
          <a:bodyPr/>
          <a:lstStyle/>
          <a:p>
            <a:r>
              <a:rPr lang="hr-HR" sz="3200" dirty="0" err="1"/>
              <a:t>When</a:t>
            </a:r>
            <a:r>
              <a:rPr lang="hr-HR" sz="3200" dirty="0"/>
              <a:t> </a:t>
            </a:r>
            <a:r>
              <a:rPr lang="hr-HR" sz="3200" dirty="0" err="1"/>
              <a:t>passing</a:t>
            </a:r>
            <a:r>
              <a:rPr lang="hr-HR" sz="3200" dirty="0"/>
              <a:t> sentence, </a:t>
            </a:r>
            <a:r>
              <a:rPr lang="hr-HR" sz="3200" dirty="0" err="1"/>
              <a:t>every</a:t>
            </a:r>
            <a:r>
              <a:rPr lang="hr-HR" sz="3200" dirty="0"/>
              <a:t> </a:t>
            </a:r>
            <a:r>
              <a:rPr lang="hr-HR" sz="3200" dirty="0" err="1"/>
              <a:t>criminal</a:t>
            </a:r>
            <a:r>
              <a:rPr lang="hr-HR" sz="3200" dirty="0"/>
              <a:t> </a:t>
            </a:r>
            <a:r>
              <a:rPr lang="hr-HR" sz="3200" dirty="0" err="1"/>
              <a:t>court</a:t>
            </a:r>
            <a:r>
              <a:rPr lang="hr-HR" sz="3200" dirty="0"/>
              <a:t> must </a:t>
            </a:r>
            <a:r>
              <a:rPr lang="hr-HR" sz="3200" dirty="0" err="1"/>
              <a:t>act</a:t>
            </a:r>
            <a:r>
              <a:rPr lang="hr-HR" sz="3200" dirty="0"/>
              <a:t> </a:t>
            </a:r>
            <a:r>
              <a:rPr lang="hr-HR" sz="3200" dirty="0" err="1"/>
              <a:t>in</a:t>
            </a:r>
            <a:r>
              <a:rPr lang="hr-HR" sz="3200" dirty="0"/>
              <a:t> </a:t>
            </a:r>
            <a:r>
              <a:rPr lang="hr-HR" sz="3200" dirty="0" err="1"/>
              <a:t>accordance</a:t>
            </a:r>
            <a:r>
              <a:rPr lang="hr-HR" sz="3200" dirty="0"/>
              <a:t> </a:t>
            </a:r>
            <a:r>
              <a:rPr lang="hr-HR" sz="3200" dirty="0" err="1"/>
              <a:t>with</a:t>
            </a:r>
            <a:r>
              <a:rPr lang="hr-HR" sz="3200" dirty="0"/>
              <a:t> </a:t>
            </a:r>
            <a:r>
              <a:rPr lang="hr-HR" sz="3200" dirty="0" err="1"/>
              <a:t>the</a:t>
            </a:r>
            <a:r>
              <a:rPr lang="hr-HR" sz="3200" dirty="0"/>
              <a:t> </a:t>
            </a:r>
            <a:r>
              <a:rPr lang="hr-HR" sz="3200" dirty="0" err="1"/>
              <a:t>purposes</a:t>
            </a:r>
            <a:r>
              <a:rPr lang="hr-HR" sz="3200" dirty="0"/>
              <a:t> </a:t>
            </a:r>
            <a:r>
              <a:rPr lang="hr-HR" sz="3200" dirty="0" err="1"/>
              <a:t>of</a:t>
            </a:r>
            <a:r>
              <a:rPr lang="hr-HR" sz="3200" dirty="0"/>
              <a:t> </a:t>
            </a:r>
            <a:r>
              <a:rPr lang="hr-HR" sz="3200" dirty="0" err="1"/>
              <a:t>sentencng</a:t>
            </a:r>
            <a:r>
              <a:rPr lang="hr-HR" sz="3200" dirty="0"/>
              <a:t> set </a:t>
            </a:r>
            <a:r>
              <a:rPr lang="hr-HR" sz="3200" dirty="0" err="1"/>
              <a:t>out</a:t>
            </a:r>
            <a:r>
              <a:rPr lang="hr-HR" sz="3200" dirty="0"/>
              <a:t> </a:t>
            </a:r>
            <a:r>
              <a:rPr lang="hr-HR" sz="3200" dirty="0" err="1"/>
              <a:t>in</a:t>
            </a:r>
            <a:r>
              <a:rPr lang="hr-HR" sz="3200" dirty="0"/>
              <a:t> </a:t>
            </a:r>
            <a:r>
              <a:rPr lang="hr-HR" sz="3200" dirty="0" err="1"/>
              <a:t>the</a:t>
            </a:r>
            <a:r>
              <a:rPr lang="hr-HR" sz="3200" dirty="0"/>
              <a:t> </a:t>
            </a:r>
            <a:r>
              <a:rPr lang="hr-HR" sz="3200" dirty="0" err="1"/>
              <a:t>Criminal</a:t>
            </a:r>
            <a:r>
              <a:rPr lang="hr-HR" sz="3200" dirty="0"/>
              <a:t> </a:t>
            </a:r>
            <a:r>
              <a:rPr lang="hr-HR" sz="3200" dirty="0" err="1"/>
              <a:t>Justice</a:t>
            </a:r>
            <a:r>
              <a:rPr lang="hr-HR" sz="3200" dirty="0"/>
              <a:t> </a:t>
            </a:r>
            <a:r>
              <a:rPr lang="hr-HR" sz="3200" dirty="0" err="1"/>
              <a:t>Act</a:t>
            </a:r>
            <a:r>
              <a:rPr lang="hr-HR" sz="3200" dirty="0"/>
              <a:t> 2003. </a:t>
            </a:r>
            <a:r>
              <a:rPr lang="hr-HR" sz="3200" dirty="0" err="1"/>
              <a:t>They</a:t>
            </a:r>
            <a:r>
              <a:rPr lang="hr-HR" sz="3200" dirty="0"/>
              <a:t> </a:t>
            </a:r>
            <a:r>
              <a:rPr lang="hr-HR" sz="3200" dirty="0" err="1"/>
              <a:t>include</a:t>
            </a:r>
            <a:r>
              <a:rPr lang="hr-HR" sz="3200" dirty="0"/>
              <a:t> </a:t>
            </a:r>
            <a:r>
              <a:rPr lang="hr-HR" sz="3200" dirty="0" err="1"/>
              <a:t>punishing</a:t>
            </a:r>
            <a:r>
              <a:rPr lang="hr-HR" sz="3200" dirty="0"/>
              <a:t> </a:t>
            </a:r>
            <a:r>
              <a:rPr lang="hr-HR" sz="3200" dirty="0" err="1"/>
              <a:t>offenders</a:t>
            </a:r>
            <a:r>
              <a:rPr lang="hr-HR" sz="3200" dirty="0"/>
              <a:t>, </a:t>
            </a:r>
            <a:r>
              <a:rPr lang="hr-HR" sz="3200" dirty="0" err="1"/>
              <a:t>reducing</a:t>
            </a:r>
            <a:r>
              <a:rPr lang="hr-HR" sz="3200" dirty="0"/>
              <a:t> </a:t>
            </a:r>
            <a:r>
              <a:rPr lang="hr-HR" sz="3200" dirty="0" err="1"/>
              <a:t>crime</a:t>
            </a:r>
            <a:r>
              <a:rPr lang="hr-HR" sz="3200" dirty="0"/>
              <a:t>, </a:t>
            </a:r>
            <a:r>
              <a:rPr lang="hr-HR" sz="3200" dirty="0" err="1"/>
              <a:t>reforming</a:t>
            </a:r>
            <a:r>
              <a:rPr lang="hr-HR" sz="3200" dirty="0"/>
              <a:t> </a:t>
            </a:r>
            <a:r>
              <a:rPr lang="hr-HR" sz="3200" dirty="0" err="1"/>
              <a:t>and</a:t>
            </a:r>
            <a:r>
              <a:rPr lang="hr-HR" sz="3200" dirty="0"/>
              <a:t> </a:t>
            </a:r>
            <a:r>
              <a:rPr lang="hr-HR" sz="3200" dirty="0" err="1"/>
              <a:t>rehabilitating</a:t>
            </a:r>
            <a:r>
              <a:rPr lang="hr-HR" sz="3200" dirty="0"/>
              <a:t> </a:t>
            </a:r>
            <a:r>
              <a:rPr lang="hr-HR" sz="3200" dirty="0" err="1"/>
              <a:t>offenders</a:t>
            </a:r>
            <a:r>
              <a:rPr lang="hr-HR" sz="3200" dirty="0"/>
              <a:t>, </a:t>
            </a:r>
            <a:r>
              <a:rPr lang="hr-HR" sz="3200" dirty="0" err="1"/>
              <a:t>protecting</a:t>
            </a:r>
            <a:r>
              <a:rPr lang="hr-HR" sz="3200" dirty="0"/>
              <a:t> </a:t>
            </a:r>
            <a:r>
              <a:rPr lang="hr-HR" sz="3200" dirty="0" err="1"/>
              <a:t>the</a:t>
            </a:r>
            <a:r>
              <a:rPr lang="hr-HR" sz="3200" dirty="0"/>
              <a:t> </a:t>
            </a:r>
            <a:r>
              <a:rPr lang="hr-HR" sz="3200" dirty="0" err="1" smtClean="0"/>
              <a:t>public</a:t>
            </a:r>
            <a:r>
              <a:rPr lang="hr-HR" sz="3200" dirty="0" smtClean="0"/>
              <a:t> </a:t>
            </a:r>
            <a:r>
              <a:rPr lang="hr-HR" sz="3200" dirty="0" err="1"/>
              <a:t>and</a:t>
            </a:r>
            <a:r>
              <a:rPr lang="hr-HR" sz="3200" dirty="0"/>
              <a:t> </a:t>
            </a:r>
            <a:r>
              <a:rPr lang="hr-HR" sz="3200" dirty="0" err="1"/>
              <a:t>reparation</a:t>
            </a:r>
            <a:r>
              <a:rPr lang="hr-HR" sz="3200" dirty="0"/>
              <a:t> </a:t>
            </a:r>
            <a:r>
              <a:rPr lang="hr-HR" sz="3200" dirty="0" err="1"/>
              <a:t>by</a:t>
            </a:r>
            <a:r>
              <a:rPr lang="hr-HR" sz="3200" dirty="0"/>
              <a:t> </a:t>
            </a:r>
            <a:r>
              <a:rPr lang="hr-HR" sz="3200" dirty="0" err="1"/>
              <a:t>defendants</a:t>
            </a:r>
            <a:r>
              <a:rPr lang="hr-HR" sz="3200" dirty="0"/>
              <a:t> to </a:t>
            </a:r>
            <a:r>
              <a:rPr lang="hr-HR" sz="3200" dirty="0" err="1"/>
              <a:t>persons</a:t>
            </a:r>
            <a:r>
              <a:rPr lang="hr-HR" sz="3200" dirty="0"/>
              <a:t> </a:t>
            </a:r>
            <a:r>
              <a:rPr lang="hr-HR" sz="3200" dirty="0" err="1"/>
              <a:t>affected</a:t>
            </a:r>
            <a:r>
              <a:rPr lang="hr-HR" sz="3200" dirty="0"/>
              <a:t> </a:t>
            </a:r>
            <a:r>
              <a:rPr lang="hr-HR" sz="3200" dirty="0" err="1"/>
              <a:t>by</a:t>
            </a:r>
            <a:r>
              <a:rPr lang="hr-HR" sz="3200" dirty="0"/>
              <a:t> </a:t>
            </a:r>
            <a:r>
              <a:rPr lang="hr-HR" sz="3200" dirty="0" err="1"/>
              <a:t>their</a:t>
            </a:r>
            <a:r>
              <a:rPr lang="hr-HR" sz="3200" dirty="0"/>
              <a:t> </a:t>
            </a:r>
            <a:r>
              <a:rPr lang="hr-HR" sz="3200" dirty="0" err="1"/>
              <a:t>offences</a:t>
            </a:r>
            <a:r>
              <a:rPr lang="hr-HR" sz="3200" dirty="0"/>
              <a:t>.  </a:t>
            </a:r>
            <a:r>
              <a:rPr lang="hr-HR" sz="3200" dirty="0" err="1"/>
              <a:t>Besides</a:t>
            </a:r>
            <a:r>
              <a:rPr lang="hr-HR" sz="3200" dirty="0"/>
              <a:t> </a:t>
            </a:r>
            <a:r>
              <a:rPr lang="hr-HR" sz="3200" dirty="0" err="1"/>
              <a:t>the</a:t>
            </a:r>
            <a:r>
              <a:rPr lang="hr-HR" sz="3200" dirty="0"/>
              <a:t> </a:t>
            </a:r>
            <a:r>
              <a:rPr lang="hr-HR" sz="3200" dirty="0" err="1"/>
              <a:t>above</a:t>
            </a:r>
            <a:r>
              <a:rPr lang="hr-HR" sz="3200" dirty="0"/>
              <a:t> </a:t>
            </a:r>
            <a:r>
              <a:rPr lang="hr-HR" sz="3200" dirty="0" err="1"/>
              <a:t>mentioned</a:t>
            </a:r>
            <a:r>
              <a:rPr lang="hr-HR" sz="3200" dirty="0"/>
              <a:t>, </a:t>
            </a:r>
            <a:r>
              <a:rPr lang="hr-HR" sz="3200" dirty="0" err="1"/>
              <a:t>the</a:t>
            </a:r>
            <a:r>
              <a:rPr lang="hr-HR" sz="3200" dirty="0"/>
              <a:t> </a:t>
            </a:r>
            <a:r>
              <a:rPr lang="hr-HR" sz="3200" dirty="0" err="1"/>
              <a:t>seriousness</a:t>
            </a:r>
            <a:r>
              <a:rPr lang="hr-HR" sz="3200" dirty="0"/>
              <a:t> </a:t>
            </a:r>
            <a:r>
              <a:rPr lang="hr-HR" sz="3200" dirty="0" err="1"/>
              <a:t>of</a:t>
            </a:r>
            <a:r>
              <a:rPr lang="hr-HR" sz="3200" dirty="0"/>
              <a:t> </a:t>
            </a:r>
            <a:r>
              <a:rPr lang="hr-HR" sz="3200" dirty="0" err="1"/>
              <a:t>the</a:t>
            </a:r>
            <a:r>
              <a:rPr lang="hr-HR" sz="3200" dirty="0"/>
              <a:t> </a:t>
            </a:r>
            <a:r>
              <a:rPr lang="hr-HR" sz="3200" dirty="0" err="1"/>
              <a:t>criminal</a:t>
            </a:r>
            <a:r>
              <a:rPr lang="hr-HR" sz="3200" dirty="0"/>
              <a:t> </a:t>
            </a:r>
            <a:r>
              <a:rPr lang="hr-HR" sz="3200" dirty="0" err="1"/>
              <a:t>offence</a:t>
            </a:r>
            <a:r>
              <a:rPr lang="hr-HR" sz="3200" dirty="0"/>
              <a:t> </a:t>
            </a:r>
            <a:r>
              <a:rPr lang="hr-HR" sz="3200" dirty="0" err="1"/>
              <a:t>is</a:t>
            </a:r>
            <a:r>
              <a:rPr lang="hr-HR" sz="3200" dirty="0"/>
              <a:t> a </a:t>
            </a:r>
            <a:r>
              <a:rPr lang="hr-HR" sz="3200" dirty="0" err="1"/>
              <a:t>key</a:t>
            </a:r>
            <a:r>
              <a:rPr lang="hr-HR" sz="3200" dirty="0"/>
              <a:t> </a:t>
            </a:r>
            <a:r>
              <a:rPr lang="hr-HR" sz="3200" dirty="0" err="1"/>
              <a:t>criterion</a:t>
            </a:r>
            <a:r>
              <a:rPr lang="hr-HR" sz="3200" dirty="0"/>
              <a:t> for </a:t>
            </a:r>
            <a:r>
              <a:rPr lang="hr-HR" sz="3200" dirty="0" err="1"/>
              <a:t>passing</a:t>
            </a:r>
            <a:r>
              <a:rPr lang="hr-HR" sz="3200" dirty="0"/>
              <a:t> </a:t>
            </a:r>
            <a:r>
              <a:rPr lang="hr-HR" sz="3200" dirty="0" err="1"/>
              <a:t>sentece</a:t>
            </a:r>
            <a:r>
              <a:rPr lang="hr-HR" sz="3200" dirty="0"/>
              <a:t>.</a:t>
            </a:r>
          </a:p>
          <a:p>
            <a:endParaRPr lang="en-US" dirty="0"/>
          </a:p>
        </p:txBody>
      </p:sp>
    </p:spTree>
    <p:extLst>
      <p:ext uri="{BB962C8B-B14F-4D97-AF65-F5344CB8AC3E}">
        <p14:creationId xmlns:p14="http://schemas.microsoft.com/office/powerpoint/2010/main" val="2577480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a:t>Answer</a:t>
            </a:r>
            <a:r>
              <a:rPr lang="hr-HR" dirty="0"/>
              <a:t> </a:t>
            </a:r>
            <a:r>
              <a:rPr lang="hr-HR" dirty="0" err="1"/>
              <a:t>the</a:t>
            </a:r>
            <a:r>
              <a:rPr lang="hr-HR" dirty="0"/>
              <a:t> </a:t>
            </a:r>
            <a:r>
              <a:rPr lang="hr-HR" dirty="0" err="1"/>
              <a:t>following</a:t>
            </a:r>
            <a:r>
              <a:rPr lang="hr-HR" dirty="0"/>
              <a:t> </a:t>
            </a:r>
            <a:r>
              <a:rPr lang="hr-HR" dirty="0" err="1"/>
              <a:t>questions</a:t>
            </a:r>
            <a:r>
              <a:rPr lang="hr-HR" dirty="0"/>
              <a:t>:</a:t>
            </a:r>
            <a:br>
              <a:rPr lang="hr-HR" dirty="0"/>
            </a:br>
            <a:endParaRPr lang="en-US" dirty="0"/>
          </a:p>
        </p:txBody>
      </p:sp>
      <p:sp>
        <p:nvSpPr>
          <p:cNvPr id="3" name="Content Placeholder 2"/>
          <p:cNvSpPr>
            <a:spLocks noGrp="1"/>
          </p:cNvSpPr>
          <p:nvPr>
            <p:ph idx="1"/>
          </p:nvPr>
        </p:nvSpPr>
        <p:spPr/>
        <p:txBody>
          <a:bodyPr/>
          <a:lstStyle/>
          <a:p>
            <a:r>
              <a:rPr lang="hr-HR" dirty="0"/>
              <a:t>1. How </a:t>
            </a:r>
            <a:r>
              <a:rPr lang="hr-HR" dirty="0" err="1"/>
              <a:t>can</a:t>
            </a:r>
            <a:r>
              <a:rPr lang="hr-HR" dirty="0"/>
              <a:t> </a:t>
            </a:r>
            <a:r>
              <a:rPr lang="hr-HR" dirty="0" err="1"/>
              <a:t>we</a:t>
            </a:r>
            <a:r>
              <a:rPr lang="hr-HR" dirty="0"/>
              <a:t> </a:t>
            </a:r>
            <a:r>
              <a:rPr lang="hr-HR" dirty="0" err="1"/>
              <a:t>define</a:t>
            </a:r>
            <a:r>
              <a:rPr lang="hr-HR" dirty="0"/>
              <a:t> a </a:t>
            </a:r>
            <a:r>
              <a:rPr lang="hr-HR" dirty="0" err="1"/>
              <a:t>tort</a:t>
            </a:r>
            <a:r>
              <a:rPr lang="hr-HR" dirty="0"/>
              <a:t>?</a:t>
            </a:r>
          </a:p>
          <a:p>
            <a:r>
              <a:rPr lang="hr-HR" dirty="0"/>
              <a:t>2. </a:t>
            </a:r>
            <a:r>
              <a:rPr lang="hr-HR" dirty="0" err="1"/>
              <a:t>What</a:t>
            </a:r>
            <a:r>
              <a:rPr lang="hr-HR" dirty="0"/>
              <a:t> are </a:t>
            </a:r>
            <a:r>
              <a:rPr lang="hr-HR" dirty="0" err="1"/>
              <a:t>the</a:t>
            </a:r>
            <a:r>
              <a:rPr lang="hr-HR" dirty="0"/>
              <a:t> </a:t>
            </a:r>
            <a:r>
              <a:rPr lang="hr-HR" dirty="0" err="1"/>
              <a:t>main</a:t>
            </a:r>
            <a:r>
              <a:rPr lang="hr-HR" dirty="0"/>
              <a:t> </a:t>
            </a:r>
            <a:r>
              <a:rPr lang="hr-HR" dirty="0" err="1"/>
              <a:t>groups</a:t>
            </a:r>
            <a:r>
              <a:rPr lang="hr-HR" dirty="0"/>
              <a:t> </a:t>
            </a:r>
            <a:r>
              <a:rPr lang="hr-HR" dirty="0" err="1"/>
              <a:t>of</a:t>
            </a:r>
            <a:r>
              <a:rPr lang="hr-HR" dirty="0"/>
              <a:t> </a:t>
            </a:r>
            <a:r>
              <a:rPr lang="hr-HR" dirty="0" err="1"/>
              <a:t>torts</a:t>
            </a:r>
            <a:r>
              <a:rPr lang="hr-HR" dirty="0"/>
              <a:t>?</a:t>
            </a:r>
          </a:p>
          <a:p>
            <a:r>
              <a:rPr lang="hr-HR" dirty="0"/>
              <a:t>3. </a:t>
            </a:r>
            <a:r>
              <a:rPr lang="hr-HR" dirty="0" err="1"/>
              <a:t>What</a:t>
            </a:r>
            <a:r>
              <a:rPr lang="hr-HR" dirty="0"/>
              <a:t> are </a:t>
            </a:r>
            <a:r>
              <a:rPr lang="hr-HR" dirty="0" err="1"/>
              <a:t>the</a:t>
            </a:r>
            <a:r>
              <a:rPr lang="hr-HR" dirty="0"/>
              <a:t> </a:t>
            </a:r>
            <a:r>
              <a:rPr lang="hr-HR" dirty="0" err="1"/>
              <a:t>main</a:t>
            </a:r>
            <a:r>
              <a:rPr lang="hr-HR" dirty="0"/>
              <a:t> </a:t>
            </a:r>
            <a:r>
              <a:rPr lang="hr-HR" dirty="0" err="1"/>
              <a:t>torts</a:t>
            </a:r>
            <a:r>
              <a:rPr lang="hr-HR" dirty="0"/>
              <a:t> </a:t>
            </a:r>
            <a:r>
              <a:rPr lang="hr-HR" dirty="0" err="1"/>
              <a:t>affecting</a:t>
            </a:r>
            <a:r>
              <a:rPr lang="hr-HR" dirty="0"/>
              <a:t> </a:t>
            </a:r>
            <a:r>
              <a:rPr lang="hr-HR" dirty="0" err="1"/>
              <a:t>land</a:t>
            </a:r>
            <a:r>
              <a:rPr lang="hr-HR" dirty="0"/>
              <a:t>?</a:t>
            </a:r>
          </a:p>
          <a:p>
            <a:r>
              <a:rPr lang="hr-HR" dirty="0"/>
              <a:t>4. </a:t>
            </a:r>
            <a:r>
              <a:rPr lang="hr-HR" dirty="0" err="1"/>
              <a:t>What</a:t>
            </a:r>
            <a:r>
              <a:rPr lang="hr-HR" dirty="0"/>
              <a:t> are </a:t>
            </a:r>
            <a:r>
              <a:rPr lang="hr-HR" dirty="0" err="1"/>
              <a:t>the</a:t>
            </a:r>
            <a:r>
              <a:rPr lang="hr-HR" dirty="0"/>
              <a:t> </a:t>
            </a:r>
            <a:r>
              <a:rPr lang="hr-HR" dirty="0" err="1"/>
              <a:t>three</a:t>
            </a:r>
            <a:r>
              <a:rPr lang="hr-HR" dirty="0"/>
              <a:t> </a:t>
            </a:r>
            <a:r>
              <a:rPr lang="hr-HR" dirty="0" err="1"/>
              <a:t>forms</a:t>
            </a:r>
            <a:r>
              <a:rPr lang="hr-HR" dirty="0"/>
              <a:t> </a:t>
            </a:r>
            <a:r>
              <a:rPr lang="hr-HR" dirty="0" err="1"/>
              <a:t>of</a:t>
            </a:r>
            <a:r>
              <a:rPr lang="hr-HR" dirty="0"/>
              <a:t> </a:t>
            </a:r>
            <a:r>
              <a:rPr lang="hr-HR" dirty="0" err="1"/>
              <a:t>trespass</a:t>
            </a:r>
            <a:r>
              <a:rPr lang="hr-HR" dirty="0"/>
              <a:t> to </a:t>
            </a:r>
            <a:r>
              <a:rPr lang="hr-HR" dirty="0" err="1"/>
              <a:t>the</a:t>
            </a:r>
            <a:r>
              <a:rPr lang="hr-HR" dirty="0"/>
              <a:t> </a:t>
            </a:r>
            <a:r>
              <a:rPr lang="hr-HR" dirty="0" err="1"/>
              <a:t>person</a:t>
            </a:r>
            <a:r>
              <a:rPr lang="hr-HR" dirty="0"/>
              <a:t>?</a:t>
            </a:r>
          </a:p>
          <a:p>
            <a:r>
              <a:rPr lang="hr-HR" dirty="0"/>
              <a:t>5. </a:t>
            </a:r>
            <a:r>
              <a:rPr lang="hr-HR" dirty="0" err="1"/>
              <a:t>What</a:t>
            </a:r>
            <a:r>
              <a:rPr lang="hr-HR" dirty="0"/>
              <a:t> </a:t>
            </a:r>
            <a:r>
              <a:rPr lang="hr-HR" dirty="0" err="1"/>
              <a:t>is</a:t>
            </a:r>
            <a:r>
              <a:rPr lang="hr-HR" dirty="0"/>
              <a:t> </a:t>
            </a:r>
            <a:r>
              <a:rPr lang="hr-HR" dirty="0" err="1"/>
              <a:t>the</a:t>
            </a:r>
            <a:r>
              <a:rPr lang="hr-HR" dirty="0"/>
              <a:t> </a:t>
            </a:r>
            <a:r>
              <a:rPr lang="hr-HR" dirty="0" err="1"/>
              <a:t>difference</a:t>
            </a:r>
            <a:r>
              <a:rPr lang="hr-HR" dirty="0"/>
              <a:t> </a:t>
            </a:r>
            <a:r>
              <a:rPr lang="hr-HR" dirty="0" err="1"/>
              <a:t>between</a:t>
            </a:r>
            <a:r>
              <a:rPr lang="hr-HR" dirty="0"/>
              <a:t> </a:t>
            </a:r>
            <a:r>
              <a:rPr lang="hr-HR" dirty="0" err="1"/>
              <a:t>battery</a:t>
            </a:r>
            <a:r>
              <a:rPr lang="hr-HR" dirty="0"/>
              <a:t> </a:t>
            </a:r>
            <a:r>
              <a:rPr lang="hr-HR" dirty="0" err="1"/>
              <a:t>and</a:t>
            </a:r>
            <a:r>
              <a:rPr lang="hr-HR" dirty="0"/>
              <a:t> </a:t>
            </a:r>
            <a:r>
              <a:rPr lang="hr-HR" dirty="0" err="1"/>
              <a:t>assault</a:t>
            </a:r>
            <a:r>
              <a:rPr lang="hr-HR" dirty="0"/>
              <a:t>?</a:t>
            </a:r>
          </a:p>
          <a:p>
            <a:r>
              <a:rPr lang="hr-HR" dirty="0"/>
              <a:t>6. </a:t>
            </a:r>
            <a:r>
              <a:rPr lang="hr-HR" dirty="0" err="1"/>
              <a:t>What</a:t>
            </a:r>
            <a:r>
              <a:rPr lang="hr-HR" dirty="0"/>
              <a:t> are </a:t>
            </a:r>
            <a:r>
              <a:rPr lang="hr-HR" dirty="0" err="1"/>
              <a:t>the</a:t>
            </a:r>
            <a:r>
              <a:rPr lang="hr-HR" dirty="0"/>
              <a:t> </a:t>
            </a:r>
            <a:r>
              <a:rPr lang="hr-HR" dirty="0" err="1"/>
              <a:t>two</a:t>
            </a:r>
            <a:r>
              <a:rPr lang="hr-HR" dirty="0"/>
              <a:t> </a:t>
            </a:r>
            <a:r>
              <a:rPr lang="hr-HR" dirty="0" err="1"/>
              <a:t>types</a:t>
            </a:r>
            <a:r>
              <a:rPr lang="hr-HR" dirty="0"/>
              <a:t> </a:t>
            </a:r>
            <a:r>
              <a:rPr lang="hr-HR" dirty="0" err="1"/>
              <a:t>of</a:t>
            </a:r>
            <a:r>
              <a:rPr lang="hr-HR" dirty="0"/>
              <a:t> </a:t>
            </a:r>
            <a:r>
              <a:rPr lang="hr-HR" dirty="0" err="1"/>
              <a:t>defamation</a:t>
            </a:r>
            <a:r>
              <a:rPr lang="hr-HR" dirty="0"/>
              <a:t>?</a:t>
            </a:r>
          </a:p>
          <a:p>
            <a:endParaRPr lang="en-US" dirty="0"/>
          </a:p>
        </p:txBody>
      </p:sp>
    </p:spTree>
    <p:extLst>
      <p:ext uri="{BB962C8B-B14F-4D97-AF65-F5344CB8AC3E}">
        <p14:creationId xmlns:p14="http://schemas.microsoft.com/office/powerpoint/2010/main" val="3616932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Answer</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questions</a:t>
            </a:r>
            <a:r>
              <a:rPr lang="hr-HR" dirty="0" smtClean="0"/>
              <a:t>:</a:t>
            </a:r>
            <a:endParaRPr lang="en-US" dirty="0"/>
          </a:p>
        </p:txBody>
      </p:sp>
      <p:sp>
        <p:nvSpPr>
          <p:cNvPr id="3" name="Content Placeholder 2"/>
          <p:cNvSpPr>
            <a:spLocks noGrp="1"/>
          </p:cNvSpPr>
          <p:nvPr>
            <p:ph idx="1"/>
          </p:nvPr>
        </p:nvSpPr>
        <p:spPr/>
        <p:txBody>
          <a:bodyPr/>
          <a:lstStyle/>
          <a:p>
            <a:r>
              <a:rPr lang="hr-HR" dirty="0"/>
              <a:t>7. </a:t>
            </a:r>
            <a:r>
              <a:rPr lang="hr-HR" dirty="0" err="1"/>
              <a:t>What</a:t>
            </a:r>
            <a:r>
              <a:rPr lang="hr-HR" dirty="0"/>
              <a:t> are </a:t>
            </a:r>
            <a:r>
              <a:rPr lang="hr-HR" dirty="0" err="1"/>
              <a:t>the</a:t>
            </a:r>
            <a:r>
              <a:rPr lang="hr-HR" dirty="0"/>
              <a:t> </a:t>
            </a:r>
            <a:r>
              <a:rPr lang="hr-HR" dirty="0" err="1"/>
              <a:t>remedies</a:t>
            </a:r>
            <a:r>
              <a:rPr lang="hr-HR" dirty="0"/>
              <a:t> for </a:t>
            </a:r>
            <a:r>
              <a:rPr lang="hr-HR" dirty="0" err="1"/>
              <a:t>defamation</a:t>
            </a:r>
            <a:r>
              <a:rPr lang="hr-HR" dirty="0"/>
              <a:t>?</a:t>
            </a:r>
          </a:p>
          <a:p>
            <a:r>
              <a:rPr lang="hr-HR" dirty="0"/>
              <a:t>8. How </a:t>
            </a:r>
            <a:r>
              <a:rPr lang="hr-HR" dirty="0" err="1"/>
              <a:t>can</a:t>
            </a:r>
            <a:r>
              <a:rPr lang="hr-HR" dirty="0"/>
              <a:t> </a:t>
            </a:r>
            <a:r>
              <a:rPr lang="hr-HR" dirty="0" err="1"/>
              <a:t>we</a:t>
            </a:r>
            <a:r>
              <a:rPr lang="hr-HR" dirty="0"/>
              <a:t> </a:t>
            </a:r>
            <a:r>
              <a:rPr lang="hr-HR" dirty="0" err="1"/>
              <a:t>define</a:t>
            </a:r>
            <a:r>
              <a:rPr lang="hr-HR" dirty="0"/>
              <a:t> </a:t>
            </a:r>
            <a:r>
              <a:rPr lang="hr-HR" dirty="0" err="1"/>
              <a:t>negligence</a:t>
            </a:r>
            <a:r>
              <a:rPr lang="hr-HR" dirty="0"/>
              <a:t>?</a:t>
            </a:r>
          </a:p>
          <a:p>
            <a:r>
              <a:rPr lang="hr-HR" dirty="0"/>
              <a:t>9. How </a:t>
            </a:r>
            <a:r>
              <a:rPr lang="hr-HR" dirty="0" err="1"/>
              <a:t>would</a:t>
            </a:r>
            <a:r>
              <a:rPr lang="hr-HR" dirty="0"/>
              <a:t> </a:t>
            </a:r>
            <a:r>
              <a:rPr lang="hr-HR" dirty="0" err="1"/>
              <a:t>you</a:t>
            </a:r>
            <a:r>
              <a:rPr lang="hr-HR" dirty="0"/>
              <a:t> </a:t>
            </a:r>
            <a:r>
              <a:rPr lang="hr-HR" dirty="0" err="1"/>
              <a:t>explain</a:t>
            </a:r>
            <a:r>
              <a:rPr lang="hr-HR" dirty="0"/>
              <a:t> </a:t>
            </a:r>
            <a:r>
              <a:rPr lang="hr-HR" dirty="0" err="1"/>
              <a:t>the</a:t>
            </a:r>
            <a:r>
              <a:rPr lang="hr-HR" dirty="0"/>
              <a:t> '</a:t>
            </a:r>
            <a:r>
              <a:rPr lang="hr-HR" dirty="0" err="1"/>
              <a:t>neighbour</a:t>
            </a:r>
            <a:r>
              <a:rPr lang="hr-HR" dirty="0"/>
              <a:t> </a:t>
            </a:r>
            <a:r>
              <a:rPr lang="hr-HR" dirty="0" err="1"/>
              <a:t>principle</a:t>
            </a:r>
            <a:r>
              <a:rPr lang="hr-HR" dirty="0"/>
              <a:t>' </a:t>
            </a:r>
            <a:r>
              <a:rPr lang="hr-HR" dirty="0" err="1"/>
              <a:t>in</a:t>
            </a:r>
            <a:r>
              <a:rPr lang="hr-HR" dirty="0"/>
              <a:t> </a:t>
            </a:r>
            <a:r>
              <a:rPr lang="hr-HR" dirty="0" err="1"/>
              <a:t>negligence</a:t>
            </a:r>
            <a:r>
              <a:rPr lang="hr-HR" dirty="0"/>
              <a:t> </a:t>
            </a:r>
            <a:r>
              <a:rPr lang="hr-HR" dirty="0" err="1"/>
              <a:t>cases</a:t>
            </a:r>
            <a:r>
              <a:rPr lang="hr-HR" dirty="0"/>
              <a:t>? Who </a:t>
            </a:r>
            <a:r>
              <a:rPr lang="hr-HR" dirty="0" err="1"/>
              <a:t>is</a:t>
            </a:r>
            <a:r>
              <a:rPr lang="hr-HR" dirty="0"/>
              <a:t> </a:t>
            </a:r>
            <a:r>
              <a:rPr lang="hr-HR" dirty="0" err="1"/>
              <a:t>your</a:t>
            </a:r>
            <a:r>
              <a:rPr lang="hr-HR" dirty="0"/>
              <a:t> '</a:t>
            </a:r>
            <a:r>
              <a:rPr lang="hr-HR" dirty="0" err="1"/>
              <a:t>neighbour</a:t>
            </a:r>
            <a:r>
              <a:rPr lang="hr-HR" dirty="0"/>
              <a:t>' </a:t>
            </a:r>
            <a:r>
              <a:rPr lang="hr-HR" dirty="0" err="1"/>
              <a:t>in</a:t>
            </a:r>
            <a:r>
              <a:rPr lang="hr-HR" dirty="0"/>
              <a:t> </a:t>
            </a:r>
            <a:r>
              <a:rPr lang="hr-HR" dirty="0" err="1"/>
              <a:t>law</a:t>
            </a:r>
            <a:r>
              <a:rPr lang="hr-HR" dirty="0"/>
              <a:t>?</a:t>
            </a:r>
          </a:p>
          <a:p>
            <a:r>
              <a:rPr lang="hr-HR" dirty="0"/>
              <a:t>10. </a:t>
            </a:r>
            <a:r>
              <a:rPr lang="hr-HR" dirty="0" err="1"/>
              <a:t>Which</a:t>
            </a:r>
            <a:r>
              <a:rPr lang="hr-HR" dirty="0"/>
              <a:t> </a:t>
            </a:r>
            <a:r>
              <a:rPr lang="hr-HR" dirty="0" err="1"/>
              <a:t>duty</a:t>
            </a:r>
            <a:r>
              <a:rPr lang="hr-HR" dirty="0"/>
              <a:t> </a:t>
            </a:r>
            <a:r>
              <a:rPr lang="hr-HR" dirty="0" err="1"/>
              <a:t>is</a:t>
            </a:r>
            <a:r>
              <a:rPr lang="hr-HR" dirty="0"/>
              <a:t> </a:t>
            </a:r>
            <a:r>
              <a:rPr lang="hr-HR" dirty="0" err="1"/>
              <a:t>breached</a:t>
            </a:r>
            <a:r>
              <a:rPr lang="hr-HR" dirty="0"/>
              <a:t> </a:t>
            </a:r>
            <a:r>
              <a:rPr lang="hr-HR" dirty="0" err="1"/>
              <a:t>in</a:t>
            </a:r>
            <a:r>
              <a:rPr lang="hr-HR" dirty="0"/>
              <a:t> </a:t>
            </a:r>
            <a:r>
              <a:rPr lang="hr-HR" dirty="0" err="1"/>
              <a:t>negligence</a:t>
            </a:r>
            <a:r>
              <a:rPr lang="hr-HR" dirty="0"/>
              <a:t> </a:t>
            </a:r>
            <a:r>
              <a:rPr lang="hr-HR" dirty="0" err="1"/>
              <a:t>cases</a:t>
            </a:r>
            <a:r>
              <a:rPr lang="hr-HR" dirty="0"/>
              <a:t>?</a:t>
            </a:r>
          </a:p>
          <a:p>
            <a:r>
              <a:rPr lang="hr-HR" dirty="0"/>
              <a:t>11. </a:t>
            </a:r>
            <a:r>
              <a:rPr lang="hr-HR" dirty="0" err="1"/>
              <a:t>What</a:t>
            </a:r>
            <a:r>
              <a:rPr lang="hr-HR" dirty="0"/>
              <a:t> </a:t>
            </a:r>
            <a:r>
              <a:rPr lang="hr-HR" dirty="0" err="1"/>
              <a:t>is</a:t>
            </a:r>
            <a:r>
              <a:rPr lang="hr-HR" dirty="0"/>
              <a:t> </a:t>
            </a:r>
            <a:r>
              <a:rPr lang="hr-HR" dirty="0" err="1"/>
              <a:t>the</a:t>
            </a:r>
            <a:r>
              <a:rPr lang="hr-HR" dirty="0"/>
              <a:t> </a:t>
            </a:r>
            <a:r>
              <a:rPr lang="hr-HR" dirty="0" err="1"/>
              <a:t>key</a:t>
            </a:r>
            <a:r>
              <a:rPr lang="hr-HR" dirty="0"/>
              <a:t> </a:t>
            </a:r>
            <a:r>
              <a:rPr lang="hr-HR" dirty="0" err="1"/>
              <a:t>factor</a:t>
            </a:r>
            <a:r>
              <a:rPr lang="hr-HR" dirty="0"/>
              <a:t> </a:t>
            </a:r>
            <a:r>
              <a:rPr lang="hr-HR" dirty="0" err="1"/>
              <a:t>in</a:t>
            </a:r>
            <a:r>
              <a:rPr lang="hr-HR" dirty="0"/>
              <a:t> </a:t>
            </a:r>
            <a:r>
              <a:rPr lang="hr-HR" dirty="0" err="1"/>
              <a:t>determining</a:t>
            </a:r>
            <a:r>
              <a:rPr lang="hr-HR" dirty="0"/>
              <a:t> </a:t>
            </a:r>
            <a:r>
              <a:rPr lang="hr-HR" dirty="0" err="1"/>
              <a:t>whether</a:t>
            </a:r>
            <a:r>
              <a:rPr lang="hr-HR" dirty="0"/>
              <a:t> a </a:t>
            </a:r>
            <a:r>
              <a:rPr lang="hr-HR" dirty="0" err="1"/>
              <a:t>duty</a:t>
            </a:r>
            <a:r>
              <a:rPr lang="hr-HR" dirty="0"/>
              <a:t> </a:t>
            </a:r>
            <a:r>
              <a:rPr lang="hr-HR" dirty="0" err="1"/>
              <a:t>of</a:t>
            </a:r>
            <a:r>
              <a:rPr lang="hr-HR" dirty="0"/>
              <a:t> care </a:t>
            </a:r>
            <a:r>
              <a:rPr lang="hr-HR" dirty="0" err="1"/>
              <a:t>exists</a:t>
            </a:r>
            <a:r>
              <a:rPr lang="hr-HR" dirty="0"/>
              <a:t>?</a:t>
            </a:r>
          </a:p>
          <a:p>
            <a:r>
              <a:rPr lang="hr-HR" dirty="0"/>
              <a:t>12. </a:t>
            </a:r>
            <a:r>
              <a:rPr lang="hr-HR" dirty="0" err="1"/>
              <a:t>What</a:t>
            </a:r>
            <a:r>
              <a:rPr lang="hr-HR" dirty="0"/>
              <a:t> </a:t>
            </a:r>
            <a:r>
              <a:rPr lang="hr-HR" dirty="0" err="1"/>
              <a:t>is</a:t>
            </a:r>
            <a:r>
              <a:rPr lang="hr-HR" dirty="0"/>
              <a:t> </a:t>
            </a:r>
            <a:r>
              <a:rPr lang="hr-HR" dirty="0" err="1"/>
              <a:t>the</a:t>
            </a:r>
            <a:r>
              <a:rPr lang="hr-HR" dirty="0"/>
              <a:t> standard </a:t>
            </a:r>
            <a:r>
              <a:rPr lang="hr-HR" dirty="0" err="1"/>
              <a:t>of</a:t>
            </a:r>
            <a:r>
              <a:rPr lang="hr-HR" dirty="0"/>
              <a:t> care </a:t>
            </a:r>
            <a:r>
              <a:rPr lang="hr-HR" dirty="0" err="1"/>
              <a:t>in</a:t>
            </a:r>
            <a:r>
              <a:rPr lang="hr-HR" dirty="0"/>
              <a:t> </a:t>
            </a:r>
            <a:r>
              <a:rPr lang="hr-HR" dirty="0" err="1"/>
              <a:t>negligence</a:t>
            </a:r>
            <a:r>
              <a:rPr lang="hr-HR" dirty="0"/>
              <a:t> </a:t>
            </a:r>
            <a:r>
              <a:rPr lang="hr-HR" dirty="0" err="1"/>
              <a:t>cases</a:t>
            </a:r>
            <a:r>
              <a:rPr lang="hr-HR" dirty="0"/>
              <a:t>?</a:t>
            </a:r>
          </a:p>
          <a:p>
            <a:r>
              <a:rPr lang="hr-HR" dirty="0"/>
              <a:t>13. </a:t>
            </a:r>
            <a:r>
              <a:rPr lang="hr-HR" dirty="0" err="1"/>
              <a:t>What</a:t>
            </a:r>
            <a:r>
              <a:rPr lang="hr-HR" dirty="0"/>
              <a:t> </a:t>
            </a:r>
            <a:r>
              <a:rPr lang="hr-HR" dirty="0" err="1"/>
              <a:t>is</a:t>
            </a:r>
            <a:r>
              <a:rPr lang="hr-HR" dirty="0"/>
              <a:t> </a:t>
            </a:r>
            <a:r>
              <a:rPr lang="hr-HR" dirty="0" err="1"/>
              <a:t>the</a:t>
            </a:r>
            <a:r>
              <a:rPr lang="hr-HR" dirty="0"/>
              <a:t> </a:t>
            </a:r>
            <a:r>
              <a:rPr lang="hr-HR" dirty="0" err="1"/>
              <a:t>intervening</a:t>
            </a:r>
            <a:r>
              <a:rPr lang="hr-HR" dirty="0"/>
              <a:t> </a:t>
            </a:r>
            <a:r>
              <a:rPr lang="hr-HR" dirty="0" err="1"/>
              <a:t>act</a:t>
            </a:r>
            <a:r>
              <a:rPr lang="hr-HR" dirty="0"/>
              <a:t> </a:t>
            </a:r>
            <a:r>
              <a:rPr lang="hr-HR" dirty="0" err="1"/>
              <a:t>in</a:t>
            </a:r>
            <a:r>
              <a:rPr lang="hr-HR" dirty="0"/>
              <a:t> </a:t>
            </a:r>
            <a:r>
              <a:rPr lang="hr-HR" dirty="0" err="1"/>
              <a:t>cases</a:t>
            </a:r>
            <a:r>
              <a:rPr lang="hr-HR" dirty="0"/>
              <a:t> </a:t>
            </a:r>
            <a:r>
              <a:rPr lang="hr-HR" dirty="0" err="1"/>
              <a:t>of</a:t>
            </a:r>
            <a:r>
              <a:rPr lang="hr-HR" dirty="0"/>
              <a:t> </a:t>
            </a:r>
            <a:r>
              <a:rPr lang="hr-HR" dirty="0" err="1"/>
              <a:t>negligence</a:t>
            </a:r>
            <a:r>
              <a:rPr lang="hr-HR" dirty="0"/>
              <a:t>?</a:t>
            </a:r>
          </a:p>
          <a:p>
            <a:endParaRPr lang="en-US" dirty="0"/>
          </a:p>
        </p:txBody>
      </p:sp>
    </p:spTree>
    <p:extLst>
      <p:ext uri="{BB962C8B-B14F-4D97-AF65-F5344CB8AC3E}">
        <p14:creationId xmlns:p14="http://schemas.microsoft.com/office/powerpoint/2010/main" val="8974626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200" dirty="0" err="1"/>
              <a:t>Fill</a:t>
            </a:r>
            <a:r>
              <a:rPr lang="hr-HR" sz="3200" dirty="0"/>
              <a:t> </a:t>
            </a:r>
            <a:r>
              <a:rPr lang="hr-HR" sz="3200" dirty="0" err="1"/>
              <a:t>in</a:t>
            </a:r>
            <a:r>
              <a:rPr lang="hr-HR" sz="3200" dirty="0"/>
              <a:t> </a:t>
            </a:r>
            <a:r>
              <a:rPr lang="hr-HR" sz="3200" dirty="0" err="1"/>
              <a:t>the</a:t>
            </a:r>
            <a:r>
              <a:rPr lang="hr-HR" sz="3200" dirty="0"/>
              <a:t> </a:t>
            </a:r>
            <a:r>
              <a:rPr lang="hr-HR" sz="3200" dirty="0" err="1"/>
              <a:t>missing</a:t>
            </a:r>
            <a:r>
              <a:rPr lang="hr-HR" sz="3200" dirty="0"/>
              <a:t> </a:t>
            </a:r>
            <a:r>
              <a:rPr lang="hr-HR" sz="3200" dirty="0" err="1"/>
              <a:t>words</a:t>
            </a:r>
            <a:r>
              <a:rPr lang="hr-HR" sz="3200" dirty="0"/>
              <a:t>: </a:t>
            </a:r>
            <a:r>
              <a:rPr lang="hr-HR" sz="3200" dirty="0" err="1"/>
              <a:t>compensation</a:t>
            </a:r>
            <a:r>
              <a:rPr lang="hr-HR" sz="3200" dirty="0"/>
              <a:t>, </a:t>
            </a:r>
            <a:r>
              <a:rPr lang="hr-HR" sz="3200" dirty="0" err="1"/>
              <a:t>damages</a:t>
            </a:r>
            <a:r>
              <a:rPr lang="hr-HR" sz="3200" dirty="0"/>
              <a:t>, </a:t>
            </a:r>
            <a:r>
              <a:rPr lang="hr-HR" sz="3200" dirty="0" err="1"/>
              <a:t>defendant</a:t>
            </a:r>
            <a:r>
              <a:rPr lang="hr-HR" sz="3200" dirty="0"/>
              <a:t>, </a:t>
            </a:r>
            <a:r>
              <a:rPr lang="hr-HR" sz="3200" dirty="0" err="1"/>
              <a:t>enforce</a:t>
            </a:r>
            <a:r>
              <a:rPr lang="hr-HR" sz="3200" dirty="0"/>
              <a:t>, </a:t>
            </a:r>
            <a:r>
              <a:rPr lang="hr-HR" sz="3200" dirty="0" err="1"/>
              <a:t>plaintiff</a:t>
            </a:r>
            <a:r>
              <a:rPr lang="hr-HR" sz="3200" dirty="0"/>
              <a:t>, </a:t>
            </a:r>
            <a:r>
              <a:rPr lang="hr-HR" sz="3200" dirty="0" err="1"/>
              <a:t>proceedings</a:t>
            </a:r>
            <a:r>
              <a:rPr lang="hr-HR" sz="3200" dirty="0"/>
              <a:t>, </a:t>
            </a:r>
            <a:r>
              <a:rPr lang="hr-HR" sz="3200" dirty="0" err="1"/>
              <a:t>punishment</a:t>
            </a:r>
            <a:r>
              <a:rPr lang="hr-HR" sz="3200" dirty="0"/>
              <a:t>, </a:t>
            </a:r>
            <a:r>
              <a:rPr lang="hr-HR" sz="3200" dirty="0" err="1"/>
              <a:t>tort</a:t>
            </a:r>
            <a:r>
              <a:rPr lang="hr-HR" sz="3200" dirty="0"/>
              <a:t/>
            </a:r>
            <a:br>
              <a:rPr lang="hr-HR" sz="3200" dirty="0"/>
            </a:br>
            <a:endParaRPr lang="en-US" sz="3200" dirty="0"/>
          </a:p>
        </p:txBody>
      </p:sp>
      <p:sp>
        <p:nvSpPr>
          <p:cNvPr id="3" name="Content Placeholder 2"/>
          <p:cNvSpPr>
            <a:spLocks noGrp="1"/>
          </p:cNvSpPr>
          <p:nvPr>
            <p:ph idx="1"/>
          </p:nvPr>
        </p:nvSpPr>
        <p:spPr/>
        <p:txBody>
          <a:bodyPr/>
          <a:lstStyle/>
          <a:p>
            <a:r>
              <a:rPr lang="hr-HR" sz="2400" dirty="0" err="1"/>
              <a:t>The</a:t>
            </a:r>
            <a:r>
              <a:rPr lang="hr-HR" sz="2400" dirty="0"/>
              <a:t> </a:t>
            </a:r>
            <a:r>
              <a:rPr lang="hr-HR" sz="2400" dirty="0" err="1"/>
              <a:t>object</a:t>
            </a:r>
            <a:r>
              <a:rPr lang="hr-HR" sz="2400" dirty="0"/>
              <a:t> </a:t>
            </a:r>
            <a:r>
              <a:rPr lang="hr-HR" sz="2400" dirty="0" err="1"/>
              <a:t>of</a:t>
            </a:r>
            <a:r>
              <a:rPr lang="hr-HR" sz="2400" dirty="0"/>
              <a:t> </a:t>
            </a:r>
            <a:r>
              <a:rPr lang="hr-HR" sz="2400" dirty="0" err="1"/>
              <a:t>criminal</a:t>
            </a:r>
            <a:r>
              <a:rPr lang="hr-HR" sz="2400" dirty="0"/>
              <a:t> _______________ </a:t>
            </a:r>
            <a:r>
              <a:rPr lang="hr-HR" sz="2400" dirty="0" err="1"/>
              <a:t>is</a:t>
            </a:r>
            <a:r>
              <a:rPr lang="hr-HR" sz="2400" dirty="0"/>
              <a:t> </a:t>
            </a:r>
            <a:r>
              <a:rPr lang="hr-HR" sz="2400" dirty="0" err="1"/>
              <a:t>primarily</a:t>
            </a:r>
            <a:r>
              <a:rPr lang="hr-HR" sz="2400" dirty="0"/>
              <a:t> ____________. </a:t>
            </a:r>
            <a:r>
              <a:rPr lang="hr-HR" sz="2400" dirty="0" err="1"/>
              <a:t>The</a:t>
            </a:r>
            <a:r>
              <a:rPr lang="hr-HR" sz="2400" dirty="0"/>
              <a:t> police are </a:t>
            </a:r>
            <a:r>
              <a:rPr lang="hr-HR" sz="2400" dirty="0" err="1"/>
              <a:t>the</a:t>
            </a:r>
            <a:r>
              <a:rPr lang="hr-HR" sz="2400" dirty="0"/>
              <a:t> principal </a:t>
            </a:r>
            <a:r>
              <a:rPr lang="hr-HR" sz="2400" dirty="0" err="1"/>
              <a:t>agents</a:t>
            </a:r>
            <a:r>
              <a:rPr lang="hr-HR" sz="2400" dirty="0"/>
              <a:t> to ______________ </a:t>
            </a:r>
            <a:r>
              <a:rPr lang="hr-HR" sz="2400" dirty="0" err="1"/>
              <a:t>the</a:t>
            </a:r>
            <a:r>
              <a:rPr lang="hr-HR" sz="2400" dirty="0"/>
              <a:t> </a:t>
            </a:r>
            <a:r>
              <a:rPr lang="hr-HR" sz="2400" dirty="0" err="1"/>
              <a:t>criminal</a:t>
            </a:r>
            <a:r>
              <a:rPr lang="hr-HR" sz="2400" dirty="0"/>
              <a:t> </a:t>
            </a:r>
            <a:r>
              <a:rPr lang="hr-HR" sz="2400" dirty="0" err="1"/>
              <a:t>law</a:t>
            </a:r>
            <a:r>
              <a:rPr lang="hr-HR" sz="2400" dirty="0"/>
              <a:t>, </a:t>
            </a:r>
            <a:r>
              <a:rPr lang="hr-HR" sz="2400" dirty="0" err="1"/>
              <a:t>though</a:t>
            </a:r>
            <a:r>
              <a:rPr lang="hr-HR" sz="2400" dirty="0"/>
              <a:t> a </a:t>
            </a:r>
            <a:r>
              <a:rPr lang="hr-HR" sz="2400" dirty="0" err="1"/>
              <a:t>private</a:t>
            </a:r>
            <a:r>
              <a:rPr lang="hr-HR" sz="2400" dirty="0"/>
              <a:t> </a:t>
            </a:r>
            <a:r>
              <a:rPr lang="hr-HR" sz="2400" dirty="0" err="1"/>
              <a:t>person</a:t>
            </a:r>
            <a:r>
              <a:rPr lang="hr-HR" sz="2400" dirty="0"/>
              <a:t> </a:t>
            </a:r>
            <a:r>
              <a:rPr lang="hr-HR" sz="2400" dirty="0" err="1"/>
              <a:t>may</a:t>
            </a:r>
            <a:r>
              <a:rPr lang="hr-HR" sz="2400" dirty="0"/>
              <a:t> </a:t>
            </a:r>
            <a:r>
              <a:rPr lang="hr-HR" sz="2400" dirty="0" err="1"/>
              <a:t>also</a:t>
            </a:r>
            <a:r>
              <a:rPr lang="hr-HR" sz="2400" dirty="0"/>
              <a:t> </a:t>
            </a:r>
            <a:r>
              <a:rPr lang="hr-HR" sz="2400" dirty="0" err="1"/>
              <a:t>prosecute</a:t>
            </a:r>
            <a:r>
              <a:rPr lang="hr-HR" sz="2400" dirty="0"/>
              <a:t> a </a:t>
            </a:r>
            <a:r>
              <a:rPr lang="hr-HR" sz="2400" dirty="0" err="1"/>
              <a:t>criminal</a:t>
            </a:r>
            <a:r>
              <a:rPr lang="hr-HR" sz="2400" dirty="0"/>
              <a:t> </a:t>
            </a:r>
            <a:r>
              <a:rPr lang="hr-HR" sz="2400" dirty="0" err="1"/>
              <a:t>offence</a:t>
            </a:r>
            <a:r>
              <a:rPr lang="hr-HR" sz="2400" dirty="0"/>
              <a:t>. </a:t>
            </a:r>
            <a:r>
              <a:rPr lang="hr-HR" sz="2400" dirty="0" err="1"/>
              <a:t>If</a:t>
            </a:r>
            <a:r>
              <a:rPr lang="hr-HR" sz="2400" dirty="0"/>
              <a:t> </a:t>
            </a:r>
            <a:r>
              <a:rPr lang="hr-HR" sz="2400" dirty="0" err="1"/>
              <a:t>the</a:t>
            </a:r>
            <a:r>
              <a:rPr lang="hr-HR" sz="2400" dirty="0"/>
              <a:t> ________________ </a:t>
            </a:r>
            <a:r>
              <a:rPr lang="hr-HR" sz="2400" dirty="0" err="1"/>
              <a:t>is</a:t>
            </a:r>
            <a:r>
              <a:rPr lang="hr-HR" sz="2400" dirty="0"/>
              <a:t> </a:t>
            </a:r>
            <a:r>
              <a:rPr lang="hr-HR" sz="2400" dirty="0" err="1"/>
              <a:t>found</a:t>
            </a:r>
            <a:r>
              <a:rPr lang="hr-HR" sz="2400" dirty="0"/>
              <a:t> </a:t>
            </a:r>
            <a:r>
              <a:rPr lang="hr-HR" sz="2400" dirty="0" err="1"/>
              <a:t>guilty</a:t>
            </a:r>
            <a:r>
              <a:rPr lang="hr-HR" sz="2400" dirty="0"/>
              <a:t> </a:t>
            </a:r>
            <a:r>
              <a:rPr lang="hr-HR" sz="2400" dirty="0" err="1"/>
              <a:t>the</a:t>
            </a:r>
            <a:r>
              <a:rPr lang="hr-HR" sz="2400" dirty="0"/>
              <a:t> </a:t>
            </a:r>
            <a:r>
              <a:rPr lang="hr-HR" sz="2400" dirty="0" err="1"/>
              <a:t>court</a:t>
            </a:r>
            <a:r>
              <a:rPr lang="hr-HR" sz="2400" dirty="0"/>
              <a:t> </a:t>
            </a:r>
            <a:r>
              <a:rPr lang="hr-HR" sz="2400" dirty="0" err="1"/>
              <a:t>may</a:t>
            </a:r>
            <a:r>
              <a:rPr lang="hr-HR" sz="2400" dirty="0"/>
              <a:t> </a:t>
            </a:r>
            <a:r>
              <a:rPr lang="hr-HR" sz="2400" dirty="0" err="1"/>
              <a:t>award</a:t>
            </a:r>
            <a:r>
              <a:rPr lang="hr-HR" sz="2400" dirty="0"/>
              <a:t> </a:t>
            </a:r>
            <a:r>
              <a:rPr lang="hr-HR" sz="2400" dirty="0" err="1"/>
              <a:t>the</a:t>
            </a:r>
            <a:r>
              <a:rPr lang="hr-HR" sz="2400" dirty="0"/>
              <a:t> </a:t>
            </a:r>
            <a:r>
              <a:rPr lang="hr-HR" sz="2400" dirty="0" err="1"/>
              <a:t>proper</a:t>
            </a:r>
            <a:r>
              <a:rPr lang="hr-HR" sz="2400" dirty="0"/>
              <a:t> </a:t>
            </a:r>
            <a:r>
              <a:rPr lang="hr-HR" sz="2400" dirty="0" err="1"/>
              <a:t>punishment</a:t>
            </a:r>
            <a:r>
              <a:rPr lang="hr-HR" sz="2400" dirty="0"/>
              <a:t>. </a:t>
            </a:r>
            <a:r>
              <a:rPr lang="hr-HR" sz="2400" dirty="0" err="1"/>
              <a:t>The</a:t>
            </a:r>
            <a:r>
              <a:rPr lang="hr-HR" sz="2400" dirty="0"/>
              <a:t> </a:t>
            </a:r>
            <a:r>
              <a:rPr lang="hr-HR" sz="2400" dirty="0" err="1"/>
              <a:t>object</a:t>
            </a:r>
            <a:r>
              <a:rPr lang="hr-HR" sz="2400" dirty="0"/>
              <a:t> </a:t>
            </a:r>
            <a:r>
              <a:rPr lang="hr-HR" sz="2400" dirty="0" err="1"/>
              <a:t>of</a:t>
            </a:r>
            <a:r>
              <a:rPr lang="hr-HR" sz="2400" dirty="0"/>
              <a:t> </a:t>
            </a:r>
            <a:r>
              <a:rPr lang="hr-HR" sz="2400" dirty="0" err="1"/>
              <a:t>proceedings</a:t>
            </a:r>
            <a:r>
              <a:rPr lang="hr-HR" sz="2400" dirty="0"/>
              <a:t> </a:t>
            </a:r>
            <a:r>
              <a:rPr lang="hr-HR" sz="2400" dirty="0" err="1"/>
              <a:t>in</a:t>
            </a:r>
            <a:r>
              <a:rPr lang="hr-HR" sz="2400" dirty="0"/>
              <a:t> ___________  </a:t>
            </a:r>
            <a:r>
              <a:rPr lang="hr-HR" sz="2400" dirty="0" err="1"/>
              <a:t>is</a:t>
            </a:r>
            <a:r>
              <a:rPr lang="hr-HR" sz="2400" dirty="0"/>
              <a:t> </a:t>
            </a:r>
            <a:r>
              <a:rPr lang="hr-HR" sz="2400" dirty="0" err="1"/>
              <a:t>not</a:t>
            </a:r>
            <a:r>
              <a:rPr lang="hr-HR" sz="2400" dirty="0"/>
              <a:t> </a:t>
            </a:r>
            <a:r>
              <a:rPr lang="hr-HR" sz="2400" dirty="0" err="1"/>
              <a:t>punishment</a:t>
            </a:r>
            <a:r>
              <a:rPr lang="hr-HR" sz="2400" dirty="0"/>
              <a:t>, but _________________ </a:t>
            </a:r>
            <a:r>
              <a:rPr lang="hr-HR" sz="2400" dirty="0" err="1"/>
              <a:t>or</a:t>
            </a:r>
            <a:r>
              <a:rPr lang="hr-HR" sz="2400" dirty="0"/>
              <a:t> </a:t>
            </a:r>
            <a:r>
              <a:rPr lang="hr-HR" sz="2400" dirty="0" err="1"/>
              <a:t>reparation</a:t>
            </a:r>
            <a:r>
              <a:rPr lang="hr-HR" sz="2400" dirty="0"/>
              <a:t> to </a:t>
            </a:r>
            <a:r>
              <a:rPr lang="hr-HR" sz="2400" dirty="0" err="1"/>
              <a:t>the</a:t>
            </a:r>
            <a:r>
              <a:rPr lang="hr-HR" sz="2400" dirty="0"/>
              <a:t> </a:t>
            </a:r>
            <a:r>
              <a:rPr lang="hr-HR" sz="2400" dirty="0" err="1"/>
              <a:t>claimant</a:t>
            </a:r>
            <a:r>
              <a:rPr lang="hr-HR" sz="2400" dirty="0"/>
              <a:t>, </a:t>
            </a:r>
            <a:r>
              <a:rPr lang="hr-HR" sz="2400" dirty="0" err="1"/>
              <a:t>previously</a:t>
            </a:r>
            <a:r>
              <a:rPr lang="hr-HR" sz="2400" dirty="0"/>
              <a:t> </a:t>
            </a:r>
            <a:r>
              <a:rPr lang="hr-HR" sz="2400" dirty="0" err="1"/>
              <a:t>designated</a:t>
            </a:r>
            <a:r>
              <a:rPr lang="hr-HR" sz="2400" dirty="0"/>
              <a:t> as </a:t>
            </a:r>
            <a:r>
              <a:rPr lang="hr-HR" sz="2400" dirty="0" err="1"/>
              <a:t>the</a:t>
            </a:r>
            <a:r>
              <a:rPr lang="hr-HR" sz="2400" dirty="0"/>
              <a:t> _________________for </a:t>
            </a:r>
            <a:r>
              <a:rPr lang="hr-HR" sz="2400" dirty="0" err="1"/>
              <a:t>the</a:t>
            </a:r>
            <a:r>
              <a:rPr lang="hr-HR" sz="2400" dirty="0"/>
              <a:t> </a:t>
            </a:r>
            <a:r>
              <a:rPr lang="hr-HR" sz="2400" dirty="0" err="1"/>
              <a:t>loss</a:t>
            </a:r>
            <a:r>
              <a:rPr lang="hr-HR" sz="2400" dirty="0"/>
              <a:t> </a:t>
            </a:r>
            <a:r>
              <a:rPr lang="hr-HR" sz="2400" dirty="0" err="1"/>
              <a:t>or</a:t>
            </a:r>
            <a:r>
              <a:rPr lang="hr-HR" sz="2400" dirty="0"/>
              <a:t> </a:t>
            </a:r>
            <a:r>
              <a:rPr lang="hr-HR" sz="2400" dirty="0" err="1"/>
              <a:t>injury</a:t>
            </a:r>
            <a:r>
              <a:rPr lang="hr-HR" sz="2400" dirty="0"/>
              <a:t> </a:t>
            </a:r>
            <a:r>
              <a:rPr lang="hr-HR" sz="2400" dirty="0" err="1"/>
              <a:t>caused</a:t>
            </a:r>
            <a:r>
              <a:rPr lang="hr-HR" sz="2400" dirty="0"/>
              <a:t> </a:t>
            </a:r>
            <a:r>
              <a:rPr lang="hr-HR" sz="2400" dirty="0" err="1"/>
              <a:t>by</a:t>
            </a:r>
            <a:r>
              <a:rPr lang="hr-HR" sz="2400" dirty="0"/>
              <a:t> </a:t>
            </a:r>
            <a:r>
              <a:rPr lang="hr-HR" sz="2400" dirty="0" err="1"/>
              <a:t>the</a:t>
            </a:r>
            <a:r>
              <a:rPr lang="hr-HR" sz="2400" dirty="0"/>
              <a:t> </a:t>
            </a:r>
            <a:r>
              <a:rPr lang="hr-HR" sz="2400" dirty="0" err="1"/>
              <a:t>defendant</a:t>
            </a:r>
            <a:r>
              <a:rPr lang="hr-HR" sz="2400" dirty="0"/>
              <a:t>, </a:t>
            </a:r>
            <a:r>
              <a:rPr lang="hr-HR" sz="2400" dirty="0" err="1"/>
              <a:t>i.e</a:t>
            </a:r>
            <a:r>
              <a:rPr lang="hr-HR" sz="2400" dirty="0"/>
              <a:t>. _________________. </a:t>
            </a:r>
            <a:r>
              <a:rPr lang="hr-HR" sz="2400" dirty="0" err="1"/>
              <a:t>The</a:t>
            </a:r>
            <a:r>
              <a:rPr lang="hr-HR" sz="2400" dirty="0"/>
              <a:t> same </a:t>
            </a:r>
            <a:r>
              <a:rPr lang="hr-HR" sz="2400" dirty="0" err="1"/>
              <a:t>facts</a:t>
            </a:r>
            <a:r>
              <a:rPr lang="hr-HR" sz="2400" dirty="0"/>
              <a:t> </a:t>
            </a:r>
            <a:r>
              <a:rPr lang="hr-HR" sz="2400" dirty="0" err="1"/>
              <a:t>may</a:t>
            </a:r>
            <a:r>
              <a:rPr lang="hr-HR" sz="2400" dirty="0"/>
              <a:t> </a:t>
            </a:r>
            <a:r>
              <a:rPr lang="hr-HR" sz="2400" dirty="0" err="1"/>
              <a:t>disclose</a:t>
            </a:r>
            <a:r>
              <a:rPr lang="hr-HR" sz="2400" dirty="0"/>
              <a:t> a </a:t>
            </a:r>
            <a:r>
              <a:rPr lang="hr-HR" sz="2400" dirty="0" err="1"/>
              <a:t>crime</a:t>
            </a:r>
            <a:r>
              <a:rPr lang="hr-HR" sz="2400" dirty="0"/>
              <a:t> </a:t>
            </a:r>
            <a:r>
              <a:rPr lang="hr-HR" sz="2400" dirty="0" err="1"/>
              <a:t>and</a:t>
            </a:r>
            <a:r>
              <a:rPr lang="hr-HR" sz="2400" dirty="0"/>
              <a:t> a </a:t>
            </a:r>
            <a:r>
              <a:rPr lang="hr-HR" sz="2400" dirty="0" err="1"/>
              <a:t>tort</a:t>
            </a:r>
            <a:r>
              <a:rPr lang="hr-HR" sz="2400" dirty="0"/>
              <a:t>. </a:t>
            </a:r>
            <a:r>
              <a:rPr lang="hr-HR" sz="2400" dirty="0" err="1"/>
              <a:t>T</a:t>
            </a:r>
            <a:r>
              <a:rPr lang="hr-HR" sz="2400" dirty="0" err="1" smtClean="0"/>
              <a:t>hus</a:t>
            </a:r>
            <a:r>
              <a:rPr lang="hr-HR" sz="2400" dirty="0"/>
              <a:t>, </a:t>
            </a:r>
            <a:r>
              <a:rPr lang="hr-HR" sz="2400" dirty="0" err="1"/>
              <a:t>if</a:t>
            </a:r>
            <a:r>
              <a:rPr lang="hr-HR" sz="2400" dirty="0"/>
              <a:t> A </a:t>
            </a:r>
            <a:r>
              <a:rPr lang="hr-HR" sz="2400" dirty="0" err="1"/>
              <a:t>steals</a:t>
            </a:r>
            <a:r>
              <a:rPr lang="hr-HR" sz="2400" dirty="0"/>
              <a:t> </a:t>
            </a:r>
            <a:r>
              <a:rPr lang="hr-HR" sz="2400" dirty="0" err="1"/>
              <a:t>B's</a:t>
            </a:r>
            <a:r>
              <a:rPr lang="hr-HR" sz="2400" dirty="0"/>
              <a:t> </a:t>
            </a:r>
            <a:r>
              <a:rPr lang="hr-HR" sz="2400" dirty="0" err="1"/>
              <a:t>coat</a:t>
            </a:r>
            <a:r>
              <a:rPr lang="hr-HR" sz="2400" dirty="0"/>
              <a:t>, </a:t>
            </a:r>
            <a:r>
              <a:rPr lang="hr-HR" sz="2400" dirty="0" err="1"/>
              <a:t>there</a:t>
            </a:r>
            <a:r>
              <a:rPr lang="hr-HR" sz="2400" dirty="0"/>
              <a:t> </a:t>
            </a:r>
            <a:r>
              <a:rPr lang="hr-HR" sz="2400" dirty="0" err="1"/>
              <a:t>is</a:t>
            </a:r>
            <a:r>
              <a:rPr lang="hr-HR" sz="2400" dirty="0"/>
              <a:t> (i) a </a:t>
            </a:r>
            <a:r>
              <a:rPr lang="hr-HR" sz="2400" dirty="0" err="1"/>
              <a:t>crime</a:t>
            </a:r>
            <a:r>
              <a:rPr lang="hr-HR" sz="2400" dirty="0"/>
              <a:t> </a:t>
            </a:r>
            <a:r>
              <a:rPr lang="hr-HR" sz="2400" dirty="0" err="1"/>
              <a:t>of</a:t>
            </a:r>
            <a:r>
              <a:rPr lang="hr-HR" sz="2400" dirty="0"/>
              <a:t> </a:t>
            </a:r>
            <a:r>
              <a:rPr lang="hr-HR" sz="2400" dirty="0" err="1"/>
              <a:t>theft</a:t>
            </a:r>
            <a:r>
              <a:rPr lang="hr-HR" sz="2400" dirty="0"/>
              <a:t>, </a:t>
            </a:r>
            <a:r>
              <a:rPr lang="hr-HR" sz="2400" dirty="0" err="1"/>
              <a:t>and</a:t>
            </a:r>
            <a:r>
              <a:rPr lang="hr-HR" sz="2400" dirty="0"/>
              <a:t> (ii) </a:t>
            </a:r>
            <a:r>
              <a:rPr lang="hr-HR" sz="2400" dirty="0" err="1"/>
              <a:t>trespass</a:t>
            </a:r>
            <a:r>
              <a:rPr lang="hr-HR" sz="2400" dirty="0"/>
              <a:t> to </a:t>
            </a:r>
            <a:r>
              <a:rPr lang="hr-HR" sz="2400" dirty="0" err="1"/>
              <a:t>goods</a:t>
            </a:r>
            <a:r>
              <a:rPr lang="hr-HR" sz="2400" dirty="0"/>
              <a:t> (a </a:t>
            </a:r>
            <a:r>
              <a:rPr lang="hr-HR" sz="2400" dirty="0" err="1"/>
              <a:t>tort</a:t>
            </a:r>
            <a:r>
              <a:rPr lang="hr-HR" sz="2400" dirty="0"/>
              <a:t>) </a:t>
            </a:r>
            <a:r>
              <a:rPr lang="hr-HR" sz="2400" dirty="0" err="1"/>
              <a:t>and</a:t>
            </a:r>
            <a:r>
              <a:rPr lang="hr-HR" sz="2400" dirty="0"/>
              <a:t> </a:t>
            </a:r>
            <a:r>
              <a:rPr lang="hr-HR" sz="2400" dirty="0" err="1"/>
              <a:t>conversion</a:t>
            </a:r>
            <a:r>
              <a:rPr lang="hr-HR" sz="2400" dirty="0"/>
              <a:t> (</a:t>
            </a:r>
            <a:r>
              <a:rPr lang="hr-HR" sz="2400" dirty="0" err="1"/>
              <a:t>also</a:t>
            </a:r>
            <a:r>
              <a:rPr lang="hr-HR" sz="2400" dirty="0"/>
              <a:t> a </a:t>
            </a:r>
            <a:r>
              <a:rPr lang="hr-HR" sz="2400" dirty="0" err="1"/>
              <a:t>tort</a:t>
            </a:r>
            <a:r>
              <a:rPr lang="hr-HR" sz="2400" dirty="0"/>
              <a:t>). </a:t>
            </a:r>
            <a:r>
              <a:rPr lang="hr-HR" sz="2400" dirty="0" err="1"/>
              <a:t>If</a:t>
            </a:r>
            <a:r>
              <a:rPr lang="hr-HR" sz="2400" dirty="0"/>
              <a:t> X </a:t>
            </a:r>
            <a:r>
              <a:rPr lang="hr-HR" sz="2400" dirty="0" err="1"/>
              <a:t>assaults</a:t>
            </a:r>
            <a:r>
              <a:rPr lang="hr-HR" sz="2400" dirty="0"/>
              <a:t> Y, </a:t>
            </a:r>
            <a:r>
              <a:rPr lang="hr-HR" sz="2400" dirty="0" err="1"/>
              <a:t>there</a:t>
            </a:r>
            <a:r>
              <a:rPr lang="hr-HR" sz="2400" dirty="0"/>
              <a:t> </a:t>
            </a:r>
            <a:r>
              <a:rPr lang="hr-HR" sz="2400" dirty="0" err="1"/>
              <a:t>is</a:t>
            </a:r>
            <a:r>
              <a:rPr lang="hr-HR" sz="2400" dirty="0"/>
              <a:t> </a:t>
            </a:r>
            <a:r>
              <a:rPr lang="hr-HR" sz="2400" dirty="0" err="1"/>
              <a:t>both</a:t>
            </a:r>
            <a:r>
              <a:rPr lang="hr-HR" sz="2400" dirty="0"/>
              <a:t> a </a:t>
            </a:r>
            <a:r>
              <a:rPr lang="hr-HR" sz="2400" dirty="0" err="1"/>
              <a:t>crime</a:t>
            </a:r>
            <a:r>
              <a:rPr lang="hr-HR" sz="2400" dirty="0"/>
              <a:t> </a:t>
            </a:r>
            <a:r>
              <a:rPr lang="hr-HR" sz="2400" dirty="0" err="1"/>
              <a:t>and</a:t>
            </a:r>
            <a:r>
              <a:rPr lang="hr-HR" sz="2400" dirty="0"/>
              <a:t> a </a:t>
            </a:r>
            <a:r>
              <a:rPr lang="hr-HR" sz="2400" dirty="0" err="1"/>
              <a:t>tort</a:t>
            </a:r>
            <a:r>
              <a:rPr lang="hr-HR" sz="2400" dirty="0"/>
              <a:t>.</a:t>
            </a:r>
          </a:p>
          <a:p>
            <a:endParaRPr lang="en-US" dirty="0"/>
          </a:p>
        </p:txBody>
      </p:sp>
    </p:spTree>
    <p:extLst>
      <p:ext uri="{BB962C8B-B14F-4D97-AF65-F5344CB8AC3E}">
        <p14:creationId xmlns:p14="http://schemas.microsoft.com/office/powerpoint/2010/main" val="3507044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Supply</a:t>
            </a:r>
            <a:r>
              <a:rPr lang="hr-HR" dirty="0" smtClean="0"/>
              <a:t> </a:t>
            </a:r>
            <a:r>
              <a:rPr lang="hr-HR" dirty="0" err="1"/>
              <a:t>the</a:t>
            </a:r>
            <a:r>
              <a:rPr lang="hr-HR" dirty="0"/>
              <a:t> </a:t>
            </a:r>
            <a:r>
              <a:rPr lang="hr-HR" dirty="0" err="1"/>
              <a:t>terms</a:t>
            </a:r>
            <a:r>
              <a:rPr lang="hr-HR" dirty="0"/>
              <a:t> for </a:t>
            </a:r>
            <a:r>
              <a:rPr lang="hr-HR" dirty="0" err="1"/>
              <a:t>the</a:t>
            </a:r>
            <a:r>
              <a:rPr lang="hr-HR" dirty="0"/>
              <a:t> </a:t>
            </a:r>
            <a:r>
              <a:rPr lang="hr-HR" dirty="0" err="1"/>
              <a:t>following</a:t>
            </a:r>
            <a:r>
              <a:rPr lang="hr-HR" dirty="0"/>
              <a:t> </a:t>
            </a:r>
            <a:r>
              <a:rPr lang="hr-HR" dirty="0" err="1"/>
              <a:t>definitions</a:t>
            </a:r>
            <a:r>
              <a:rPr lang="hr-HR" dirty="0"/>
              <a:t>:</a:t>
            </a:r>
            <a:endParaRPr lang="en-US" dirty="0"/>
          </a:p>
        </p:txBody>
      </p:sp>
      <p:sp>
        <p:nvSpPr>
          <p:cNvPr id="3" name="Content Placeholder 2"/>
          <p:cNvSpPr>
            <a:spLocks noGrp="1"/>
          </p:cNvSpPr>
          <p:nvPr>
            <p:ph idx="1"/>
          </p:nvPr>
        </p:nvSpPr>
        <p:spPr/>
        <p:txBody>
          <a:bodyPr/>
          <a:lstStyle/>
          <a:p>
            <a:r>
              <a:rPr lang="hr-HR" dirty="0"/>
              <a:t>1. </a:t>
            </a:r>
            <a:r>
              <a:rPr lang="hr-HR" dirty="0" err="1"/>
              <a:t>Unlawful</a:t>
            </a:r>
            <a:r>
              <a:rPr lang="hr-HR" dirty="0"/>
              <a:t> </a:t>
            </a:r>
            <a:r>
              <a:rPr lang="hr-HR" dirty="0" err="1"/>
              <a:t>invasion</a:t>
            </a:r>
            <a:r>
              <a:rPr lang="hr-HR" dirty="0"/>
              <a:t> </a:t>
            </a:r>
            <a:r>
              <a:rPr lang="hr-HR" dirty="0" err="1"/>
              <a:t>ordirect</a:t>
            </a:r>
            <a:r>
              <a:rPr lang="hr-HR" dirty="0"/>
              <a:t> </a:t>
            </a:r>
            <a:r>
              <a:rPr lang="hr-HR" dirty="0" err="1"/>
              <a:t>interference</a:t>
            </a:r>
            <a:r>
              <a:rPr lang="hr-HR" dirty="0"/>
              <a:t> </a:t>
            </a:r>
            <a:r>
              <a:rPr lang="hr-HR" dirty="0" err="1"/>
              <a:t>with</a:t>
            </a:r>
            <a:r>
              <a:rPr lang="hr-HR" dirty="0"/>
              <a:t> </a:t>
            </a:r>
            <a:r>
              <a:rPr lang="hr-HR" dirty="0" err="1"/>
              <a:t>the</a:t>
            </a:r>
            <a:r>
              <a:rPr lang="hr-HR" dirty="0"/>
              <a:t> </a:t>
            </a:r>
            <a:r>
              <a:rPr lang="hr-HR" dirty="0" err="1"/>
              <a:t>land</a:t>
            </a:r>
            <a:r>
              <a:rPr lang="hr-HR" dirty="0"/>
              <a:t> </a:t>
            </a:r>
            <a:r>
              <a:rPr lang="hr-HR" dirty="0" err="1"/>
              <a:t>of</a:t>
            </a:r>
            <a:r>
              <a:rPr lang="hr-HR" dirty="0"/>
              <a:t> </a:t>
            </a:r>
            <a:r>
              <a:rPr lang="hr-HR" dirty="0" err="1"/>
              <a:t>another</a:t>
            </a:r>
            <a:r>
              <a:rPr lang="hr-HR" dirty="0"/>
              <a:t>: </a:t>
            </a:r>
            <a:r>
              <a:rPr lang="hr-HR" dirty="0" smtClean="0"/>
              <a:t>______________.</a:t>
            </a:r>
            <a:endParaRPr lang="hr-HR" dirty="0"/>
          </a:p>
          <a:p>
            <a:r>
              <a:rPr lang="hr-HR" dirty="0"/>
              <a:t>2.  </a:t>
            </a:r>
            <a:r>
              <a:rPr lang="hr-HR" dirty="0" err="1"/>
              <a:t>Indirect</a:t>
            </a:r>
            <a:r>
              <a:rPr lang="hr-HR" dirty="0"/>
              <a:t> </a:t>
            </a:r>
            <a:r>
              <a:rPr lang="hr-HR" dirty="0" err="1"/>
              <a:t>interference</a:t>
            </a:r>
            <a:r>
              <a:rPr lang="hr-HR" dirty="0"/>
              <a:t> </a:t>
            </a:r>
            <a:r>
              <a:rPr lang="hr-HR" dirty="0" err="1"/>
              <a:t>with</a:t>
            </a:r>
            <a:r>
              <a:rPr lang="hr-HR" dirty="0"/>
              <a:t> </a:t>
            </a:r>
            <a:r>
              <a:rPr lang="hr-HR" dirty="0" err="1"/>
              <a:t>another's</a:t>
            </a:r>
            <a:r>
              <a:rPr lang="hr-HR" dirty="0"/>
              <a:t> use </a:t>
            </a:r>
            <a:r>
              <a:rPr lang="hr-HR" dirty="0" err="1"/>
              <a:t>or</a:t>
            </a:r>
            <a:r>
              <a:rPr lang="hr-HR" dirty="0"/>
              <a:t> </a:t>
            </a:r>
            <a:r>
              <a:rPr lang="hr-HR" dirty="0" err="1"/>
              <a:t>enjoyment</a:t>
            </a:r>
            <a:r>
              <a:rPr lang="hr-HR" dirty="0"/>
              <a:t> </a:t>
            </a:r>
            <a:r>
              <a:rPr lang="hr-HR" dirty="0" err="1"/>
              <a:t>of</a:t>
            </a:r>
            <a:r>
              <a:rPr lang="hr-HR" dirty="0"/>
              <a:t> </a:t>
            </a:r>
            <a:r>
              <a:rPr lang="hr-HR" dirty="0" err="1"/>
              <a:t>land</a:t>
            </a:r>
            <a:r>
              <a:rPr lang="hr-HR" dirty="0"/>
              <a:t>: </a:t>
            </a:r>
            <a:r>
              <a:rPr lang="hr-HR" dirty="0" smtClean="0"/>
              <a:t>_______________.</a:t>
            </a:r>
            <a:endParaRPr lang="hr-HR" dirty="0"/>
          </a:p>
          <a:p>
            <a:r>
              <a:rPr lang="hr-HR" dirty="0"/>
              <a:t>3. </a:t>
            </a:r>
            <a:r>
              <a:rPr lang="hr-HR" dirty="0" err="1"/>
              <a:t>Unlawful</a:t>
            </a:r>
            <a:r>
              <a:rPr lang="hr-HR" dirty="0"/>
              <a:t> </a:t>
            </a:r>
            <a:r>
              <a:rPr lang="hr-HR" dirty="0" err="1"/>
              <a:t>contact</a:t>
            </a:r>
            <a:r>
              <a:rPr lang="hr-HR" dirty="0"/>
              <a:t> </a:t>
            </a:r>
            <a:r>
              <a:rPr lang="hr-HR" dirty="0" err="1"/>
              <a:t>with</a:t>
            </a:r>
            <a:r>
              <a:rPr lang="hr-HR" dirty="0"/>
              <a:t> </a:t>
            </a:r>
            <a:r>
              <a:rPr lang="hr-HR" dirty="0" err="1"/>
              <a:t>the</a:t>
            </a:r>
            <a:r>
              <a:rPr lang="hr-HR" dirty="0"/>
              <a:t> </a:t>
            </a:r>
            <a:r>
              <a:rPr lang="hr-HR" dirty="0" err="1"/>
              <a:t>body</a:t>
            </a:r>
            <a:r>
              <a:rPr lang="hr-HR" dirty="0"/>
              <a:t> </a:t>
            </a:r>
            <a:r>
              <a:rPr lang="hr-HR" dirty="0" err="1"/>
              <a:t>of</a:t>
            </a:r>
            <a:r>
              <a:rPr lang="hr-HR" dirty="0"/>
              <a:t> </a:t>
            </a:r>
            <a:r>
              <a:rPr lang="hr-HR" dirty="0" err="1"/>
              <a:t>the</a:t>
            </a:r>
            <a:r>
              <a:rPr lang="hr-HR" dirty="0"/>
              <a:t> </a:t>
            </a:r>
            <a:r>
              <a:rPr lang="hr-HR" dirty="0" err="1"/>
              <a:t>claimant</a:t>
            </a:r>
            <a:r>
              <a:rPr lang="hr-HR" dirty="0"/>
              <a:t>: </a:t>
            </a:r>
            <a:r>
              <a:rPr lang="hr-HR" dirty="0" smtClean="0"/>
              <a:t>_____________.</a:t>
            </a:r>
            <a:endParaRPr lang="hr-HR" dirty="0"/>
          </a:p>
          <a:p>
            <a:r>
              <a:rPr lang="hr-HR" dirty="0"/>
              <a:t>4. </a:t>
            </a:r>
            <a:r>
              <a:rPr lang="hr-HR" dirty="0" err="1"/>
              <a:t>Intentional</a:t>
            </a:r>
            <a:r>
              <a:rPr lang="hr-HR" dirty="0"/>
              <a:t> </a:t>
            </a:r>
            <a:r>
              <a:rPr lang="hr-HR" dirty="0" err="1"/>
              <a:t>and</a:t>
            </a:r>
            <a:r>
              <a:rPr lang="hr-HR" dirty="0"/>
              <a:t> </a:t>
            </a:r>
            <a:r>
              <a:rPr lang="hr-HR" dirty="0" err="1"/>
              <a:t>direct</a:t>
            </a:r>
            <a:r>
              <a:rPr lang="hr-HR" dirty="0"/>
              <a:t> </a:t>
            </a:r>
            <a:r>
              <a:rPr lang="hr-HR" dirty="0" err="1"/>
              <a:t>causing</a:t>
            </a:r>
            <a:r>
              <a:rPr lang="hr-HR" dirty="0"/>
              <a:t> </a:t>
            </a:r>
            <a:r>
              <a:rPr lang="hr-HR" dirty="0" err="1"/>
              <a:t>of</a:t>
            </a:r>
            <a:r>
              <a:rPr lang="hr-HR" dirty="0"/>
              <a:t> </a:t>
            </a:r>
            <a:r>
              <a:rPr lang="hr-HR" dirty="0" err="1"/>
              <a:t>apprehension</a:t>
            </a:r>
            <a:r>
              <a:rPr lang="hr-HR" dirty="0"/>
              <a:t> </a:t>
            </a:r>
            <a:r>
              <a:rPr lang="hr-HR" dirty="0" err="1"/>
              <a:t>and</a:t>
            </a:r>
            <a:r>
              <a:rPr lang="hr-HR" dirty="0"/>
              <a:t> </a:t>
            </a:r>
            <a:r>
              <a:rPr lang="hr-HR" dirty="0" err="1"/>
              <a:t>anticipation</a:t>
            </a:r>
            <a:r>
              <a:rPr lang="hr-HR" dirty="0"/>
              <a:t> </a:t>
            </a:r>
            <a:r>
              <a:rPr lang="hr-HR" dirty="0" err="1"/>
              <a:t>of</a:t>
            </a:r>
            <a:r>
              <a:rPr lang="hr-HR" dirty="0"/>
              <a:t> </a:t>
            </a:r>
            <a:r>
              <a:rPr lang="hr-HR" dirty="0" err="1"/>
              <a:t>physical</a:t>
            </a:r>
            <a:r>
              <a:rPr lang="hr-HR" dirty="0"/>
              <a:t> </a:t>
            </a:r>
            <a:r>
              <a:rPr lang="hr-HR" dirty="0" err="1"/>
              <a:t>violence</a:t>
            </a:r>
            <a:r>
              <a:rPr lang="hr-HR" dirty="0"/>
              <a:t>: </a:t>
            </a:r>
            <a:r>
              <a:rPr lang="hr-HR" dirty="0" smtClean="0"/>
              <a:t>_________.</a:t>
            </a:r>
            <a:endParaRPr lang="hr-HR" dirty="0"/>
          </a:p>
          <a:p>
            <a:r>
              <a:rPr lang="hr-HR" dirty="0"/>
              <a:t>5. </a:t>
            </a:r>
            <a:r>
              <a:rPr lang="hr-HR" dirty="0" err="1"/>
              <a:t>Deprivation</a:t>
            </a:r>
            <a:r>
              <a:rPr lang="hr-HR" dirty="0"/>
              <a:t> </a:t>
            </a:r>
            <a:r>
              <a:rPr lang="hr-HR" dirty="0" err="1"/>
              <a:t>of</a:t>
            </a:r>
            <a:r>
              <a:rPr lang="hr-HR" dirty="0"/>
              <a:t> </a:t>
            </a:r>
            <a:r>
              <a:rPr lang="hr-HR" dirty="0" err="1"/>
              <a:t>the</a:t>
            </a:r>
            <a:r>
              <a:rPr lang="hr-HR" dirty="0"/>
              <a:t> </a:t>
            </a:r>
            <a:r>
              <a:rPr lang="hr-HR" dirty="0" err="1"/>
              <a:t>freedom</a:t>
            </a:r>
            <a:r>
              <a:rPr lang="hr-HR" dirty="0"/>
              <a:t> </a:t>
            </a:r>
            <a:r>
              <a:rPr lang="hr-HR" dirty="0" err="1"/>
              <a:t>of</a:t>
            </a:r>
            <a:r>
              <a:rPr lang="hr-HR" dirty="0"/>
              <a:t> </a:t>
            </a:r>
            <a:r>
              <a:rPr lang="hr-HR" dirty="0" err="1"/>
              <a:t>movement</a:t>
            </a:r>
            <a:r>
              <a:rPr lang="hr-HR" dirty="0"/>
              <a:t>: </a:t>
            </a:r>
            <a:r>
              <a:rPr lang="hr-HR" dirty="0" smtClean="0"/>
              <a:t>________________</a:t>
            </a:r>
            <a:endParaRPr lang="hr-HR" dirty="0"/>
          </a:p>
          <a:p>
            <a:r>
              <a:rPr lang="hr-HR" dirty="0"/>
              <a:t>6. </a:t>
            </a:r>
            <a:r>
              <a:rPr lang="hr-HR" dirty="0" err="1"/>
              <a:t>Breach</a:t>
            </a:r>
            <a:r>
              <a:rPr lang="hr-HR" dirty="0"/>
              <a:t> </a:t>
            </a:r>
            <a:r>
              <a:rPr lang="hr-HR" dirty="0" err="1"/>
              <a:t>of</a:t>
            </a:r>
            <a:r>
              <a:rPr lang="hr-HR" dirty="0"/>
              <a:t> </a:t>
            </a:r>
            <a:r>
              <a:rPr lang="hr-HR" dirty="0" err="1"/>
              <a:t>the</a:t>
            </a:r>
            <a:r>
              <a:rPr lang="hr-HR" dirty="0"/>
              <a:t> </a:t>
            </a:r>
            <a:r>
              <a:rPr lang="hr-HR" dirty="0" err="1"/>
              <a:t>duty</a:t>
            </a:r>
            <a:r>
              <a:rPr lang="hr-HR" dirty="0"/>
              <a:t> </a:t>
            </a:r>
            <a:r>
              <a:rPr lang="hr-HR" dirty="0" err="1"/>
              <a:t>of</a:t>
            </a:r>
            <a:r>
              <a:rPr lang="hr-HR" dirty="0"/>
              <a:t> care: </a:t>
            </a:r>
            <a:r>
              <a:rPr lang="hr-HR" dirty="0" smtClean="0"/>
              <a:t>_____________________</a:t>
            </a:r>
            <a:endParaRPr lang="hr-HR" dirty="0"/>
          </a:p>
          <a:p>
            <a:endParaRPr lang="en-US" dirty="0"/>
          </a:p>
        </p:txBody>
      </p:sp>
    </p:spTree>
    <p:extLst>
      <p:ext uri="{BB962C8B-B14F-4D97-AF65-F5344CB8AC3E}">
        <p14:creationId xmlns:p14="http://schemas.microsoft.com/office/powerpoint/2010/main" val="1042304604"/>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196</TotalTime>
  <Words>2350</Words>
  <Application>Microsoft Office PowerPoint</Application>
  <PresentationFormat>Widescreen</PresentationFormat>
  <Paragraphs>132</Paragraphs>
  <Slides>26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26</vt:i4>
      </vt:variant>
    </vt:vector>
  </HeadingPairs>
  <TitlesOfParts>
    <vt:vector size="29" baseType="lpstr">
      <vt:lpstr>Calibri</vt:lpstr>
      <vt:lpstr>Calibri Light</vt:lpstr>
      <vt:lpstr>Retrospect</vt:lpstr>
      <vt:lpstr>English for lawyers 3</vt:lpstr>
      <vt:lpstr>Answer the following questions: </vt:lpstr>
      <vt:lpstr>Fill in the missing words: adversarial, charge, defendent, Magistrates, pleads, proof, sentence, try.</vt:lpstr>
      <vt:lpstr>Supply the appropriate English term corresponding to the following definitions: </vt:lpstr>
      <vt:lpstr>. Translate into Croatian: </vt:lpstr>
      <vt:lpstr>Answer the following questions: </vt:lpstr>
      <vt:lpstr>Answer the following questions:</vt:lpstr>
      <vt:lpstr>Fill in the missing words: compensation, damages, defendant, enforce, plaintiff, proceedings, punishment, tort </vt:lpstr>
      <vt:lpstr>Supply the terms for the following definitions:</vt:lpstr>
      <vt:lpstr>Translate into Croatian: </vt:lpstr>
      <vt:lpstr>Answer the following questions</vt:lpstr>
      <vt:lpstr>Fill in the missing words: acceptance, contract, offer,  offeree, offeror, orally, terms, unconditionally </vt:lpstr>
      <vt:lpstr>Supply the terms for the following definitions:  </vt:lpstr>
      <vt:lpstr>Translate into Croatian: </vt:lpstr>
      <vt:lpstr>Answer the following questions: </vt:lpstr>
      <vt:lpstr>Fill in the missing words: consent, contract, contracting, forcible, legal, mistake, obligations, voluntary </vt:lpstr>
      <vt:lpstr>Provide the terms for the following definitions: </vt:lpstr>
      <vt:lpstr>Translate into Croatian</vt:lpstr>
      <vt:lpstr>Answer the following questions</vt:lpstr>
      <vt:lpstr>Fill in the missing words: annulled, contracts, corporation, entity, law, lawfully, legal, succession </vt:lpstr>
      <vt:lpstr>Provide the terms for the following definitions: </vt:lpstr>
      <vt:lpstr>Translate into Croatian:  </vt:lpstr>
      <vt:lpstr>Answer the following questions:</vt:lpstr>
      <vt:lpstr>Fill in the missing words: Act, disclosure, dismissal, employee, Employment, malpractice, regulatory, victimization </vt:lpstr>
      <vt:lpstr>Provide the appropriate terms for the following definitions: </vt:lpstr>
      <vt:lpstr>Translate into Croatian: </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for lawyers 3</dc:title>
  <dc:creator>Admin</dc:creator>
  <cp:lastModifiedBy>Lelija Sočanac</cp:lastModifiedBy>
  <cp:revision>17</cp:revision>
  <dcterms:created xsi:type="dcterms:W3CDTF">2018-01-06T21:38:57Z</dcterms:created>
  <dcterms:modified xsi:type="dcterms:W3CDTF">2018-01-08T13:24:15Z</dcterms:modified>
</cp:coreProperties>
</file>