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9" r:id="rId3"/>
    <p:sldId id="270" r:id="rId4"/>
    <p:sldId id="271" r:id="rId5"/>
    <p:sldId id="272"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73" r:id="rId19"/>
    <p:sldId id="274" r:id="rId20"/>
    <p:sldId id="275" r:id="rId21"/>
    <p:sldId id="277" r:id="rId22"/>
    <p:sldId id="279" r:id="rId23"/>
    <p:sldId id="276" r:id="rId24"/>
    <p:sldId id="280" r:id="rId25"/>
    <p:sldId id="281" r:id="rId26"/>
    <p:sldId id="282"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5/21/2018</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5/21/2018</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5/21/2018</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5/21/2018</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5/21/2018</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English ii</a:t>
            </a:r>
            <a:endParaRPr lang="en-US" dirty="0"/>
          </a:p>
        </p:txBody>
      </p:sp>
      <p:sp>
        <p:nvSpPr>
          <p:cNvPr id="3" name="Subtitle 2"/>
          <p:cNvSpPr>
            <a:spLocks noGrp="1"/>
          </p:cNvSpPr>
          <p:nvPr>
            <p:ph type="subTitle" idx="1"/>
          </p:nvPr>
        </p:nvSpPr>
        <p:spPr/>
        <p:txBody>
          <a:bodyPr/>
          <a:lstStyle/>
          <a:p>
            <a:r>
              <a:rPr lang="hr-HR" dirty="0" err="1" smtClean="0"/>
              <a:t>revision</a:t>
            </a:r>
            <a:endParaRPr lang="en-US" dirty="0"/>
          </a:p>
        </p:txBody>
      </p:sp>
    </p:spTree>
    <p:extLst>
      <p:ext uri="{BB962C8B-B14F-4D97-AF65-F5344CB8AC3E}">
        <p14:creationId xmlns:p14="http://schemas.microsoft.com/office/powerpoint/2010/main" val="21445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hr-HR" altLang="sr-Latn-RS" sz="2200"/>
              <a:t>appointments, impeachment,  judicial, judgment, pardons, Senate, tenure</a:t>
            </a:r>
          </a:p>
        </p:txBody>
      </p:sp>
      <p:sp>
        <p:nvSpPr>
          <p:cNvPr id="28675" name="Rectangle 3"/>
          <p:cNvSpPr>
            <a:spLocks noGrp="1" noChangeArrowheads="1"/>
          </p:cNvSpPr>
          <p:nvPr>
            <p:ph type="body" idx="1"/>
          </p:nvPr>
        </p:nvSpPr>
        <p:spPr/>
        <p:txBody>
          <a:bodyPr/>
          <a:lstStyle/>
          <a:p>
            <a:pPr eaLnBrk="1" hangingPunct="1"/>
            <a:r>
              <a:rPr lang="hr-HR" altLang="sr-Latn-RS" smtClean="0"/>
              <a:t>The ___powers of the President are limited. His___ of federal judges require the approval of a majority of the___. Federal judges have life___ and decide cases independently of Presidential wishes or___. His power to grant ___for federal offenses does not extend to cases of___.</a:t>
            </a:r>
          </a:p>
          <a:p>
            <a:pPr eaLnBrk="1" hangingPunct="1"/>
            <a:endParaRPr lang="hr-HR" altLang="sr-Latn-R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hr-HR" altLang="sr-Latn-RS" smtClean="0"/>
              <a:t>Key: </a:t>
            </a:r>
          </a:p>
        </p:txBody>
      </p:sp>
      <p:sp>
        <p:nvSpPr>
          <p:cNvPr id="29699" name="Rectangle 3"/>
          <p:cNvSpPr>
            <a:spLocks noGrp="1" noChangeArrowheads="1"/>
          </p:cNvSpPr>
          <p:nvPr>
            <p:ph type="body" idx="1"/>
          </p:nvPr>
        </p:nvSpPr>
        <p:spPr/>
        <p:txBody>
          <a:bodyPr/>
          <a:lstStyle/>
          <a:p>
            <a:pPr eaLnBrk="1" hangingPunct="1"/>
            <a:r>
              <a:rPr lang="hr-HR" altLang="sr-Latn-RS" sz="2400"/>
              <a:t>The judicial powers of the President are limited. His appointments of federal judges require the approval of a majority of the Senate. Federal judges have life tenure and decide cases independently of Presidential wishes or judgment. His power to grant pardons for federal offenses does not extend to cases of impeachment.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pPr eaLnBrk="1" hangingPunct="1"/>
            <a:r>
              <a:rPr lang="hr-HR" altLang="sr-Latn-RS" sz="3500"/>
              <a:t>Fill in the missing words: appellate, hear, original, suits,</a:t>
            </a:r>
            <a:r>
              <a:rPr lang="hr-HR" altLang="sr-Latn-RS" sz="3500" b="1"/>
              <a:t> </a:t>
            </a:r>
            <a:r>
              <a:rPr lang="hr-HR" altLang="sr-Latn-RS" sz="3500"/>
              <a:t>tried</a:t>
            </a:r>
          </a:p>
        </p:txBody>
      </p:sp>
      <p:sp>
        <p:nvSpPr>
          <p:cNvPr id="34819" name="Rectangle 3"/>
          <p:cNvSpPr>
            <a:spLocks noGrp="1" noChangeArrowheads="1"/>
          </p:cNvSpPr>
          <p:nvPr>
            <p:ph type="body" idx="1"/>
          </p:nvPr>
        </p:nvSpPr>
        <p:spPr/>
        <p:txBody>
          <a:bodyPr/>
          <a:lstStyle/>
          <a:p>
            <a:pPr eaLnBrk="1" hangingPunct="1"/>
            <a:r>
              <a:rPr lang="hr-HR" altLang="sr-Latn-RS" smtClean="0"/>
              <a:t>The United States Supreme Court is primariy the chief ____ court though it has ____jurisdiction (i.e., authority to ____ cases not yet ___elsewhere) as well. Most original ____ involve a state suing another state, which the Court must hear. </a:t>
            </a:r>
          </a:p>
          <a:p>
            <a:pPr eaLnBrk="1" hangingPunct="1"/>
            <a:endParaRPr lang="hr-HR" altLang="sr-Latn-R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hr-HR" altLang="sr-Latn-RS" smtClean="0"/>
              <a:t>Key:</a:t>
            </a:r>
          </a:p>
        </p:txBody>
      </p:sp>
      <p:sp>
        <p:nvSpPr>
          <p:cNvPr id="35843" name="Rectangle 3"/>
          <p:cNvSpPr>
            <a:spLocks noGrp="1" noChangeArrowheads="1"/>
          </p:cNvSpPr>
          <p:nvPr>
            <p:ph type="body" idx="1"/>
          </p:nvPr>
        </p:nvSpPr>
        <p:spPr/>
        <p:txBody>
          <a:bodyPr/>
          <a:lstStyle/>
          <a:p>
            <a:pPr eaLnBrk="1" hangingPunct="1"/>
            <a:r>
              <a:rPr lang="hr-HR" altLang="sr-Latn-RS" smtClean="0"/>
              <a:t>The United States Supreme Court is primariy the chief </a:t>
            </a:r>
            <a:r>
              <a:rPr lang="hr-HR" altLang="sr-Latn-RS" b="1" smtClean="0"/>
              <a:t>appellate</a:t>
            </a:r>
            <a:r>
              <a:rPr lang="hr-HR" altLang="sr-Latn-RS" smtClean="0"/>
              <a:t> court though it has </a:t>
            </a:r>
            <a:r>
              <a:rPr lang="hr-HR" altLang="sr-Latn-RS" b="1" smtClean="0"/>
              <a:t>original</a:t>
            </a:r>
            <a:r>
              <a:rPr lang="hr-HR" altLang="sr-Latn-RS" smtClean="0"/>
              <a:t> jurisdiction (i.e., authority to </a:t>
            </a:r>
            <a:r>
              <a:rPr lang="hr-HR" altLang="sr-Latn-RS" b="1" smtClean="0"/>
              <a:t>hear</a:t>
            </a:r>
            <a:r>
              <a:rPr lang="hr-HR" altLang="sr-Latn-RS" smtClean="0"/>
              <a:t> cases not yet tried elsewhere) as well. Most original </a:t>
            </a:r>
            <a:r>
              <a:rPr lang="hr-HR" altLang="sr-Latn-RS" b="1" smtClean="0"/>
              <a:t>suits</a:t>
            </a:r>
            <a:r>
              <a:rPr lang="hr-HR" altLang="sr-Latn-RS" smtClean="0"/>
              <a:t> involve a state suing another state, which the Court must hear.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pPr eaLnBrk="1" hangingPunct="1"/>
            <a:r>
              <a:rPr lang="hr-HR" altLang="sr-Latn-RS" sz="3500"/>
              <a:t>ambassadors, citizens, decided, diplomatic, Suits</a:t>
            </a:r>
          </a:p>
        </p:txBody>
      </p:sp>
      <p:sp>
        <p:nvSpPr>
          <p:cNvPr id="36867" name="Rectangle 3"/>
          <p:cNvSpPr>
            <a:spLocks noGrp="1" noChangeArrowheads="1"/>
          </p:cNvSpPr>
          <p:nvPr>
            <p:ph type="body" idx="1"/>
          </p:nvPr>
        </p:nvSpPr>
        <p:spPr/>
        <p:txBody>
          <a:bodyPr/>
          <a:lstStyle/>
          <a:p>
            <a:pPr eaLnBrk="1" hangingPunct="1"/>
            <a:r>
              <a:rPr lang="hr-HR" altLang="sr-Latn-RS" smtClean="0"/>
              <a:t>___ by a state against the United States, suits by one state against aliens or ___ of another state, and those involving ___and other ___personnel may also originate here. Since the founding of the Supreme Court, only about one hundred original suits have been___.</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hr-HR" altLang="sr-Latn-RS" smtClean="0"/>
              <a:t>Key</a:t>
            </a:r>
          </a:p>
        </p:txBody>
      </p:sp>
      <p:sp>
        <p:nvSpPr>
          <p:cNvPr id="37891" name="Rectangle 3"/>
          <p:cNvSpPr>
            <a:spLocks noGrp="1" noChangeArrowheads="1"/>
          </p:cNvSpPr>
          <p:nvPr>
            <p:ph type="body" idx="1"/>
          </p:nvPr>
        </p:nvSpPr>
        <p:spPr/>
        <p:txBody>
          <a:bodyPr/>
          <a:lstStyle/>
          <a:p>
            <a:pPr eaLnBrk="1" hangingPunct="1"/>
            <a:r>
              <a:rPr lang="hr-HR" altLang="sr-Latn-RS" b="1" smtClean="0"/>
              <a:t>Suits</a:t>
            </a:r>
            <a:r>
              <a:rPr lang="hr-HR" altLang="sr-Latn-RS" smtClean="0"/>
              <a:t> by a state against the United States, suits by one state against aliens or </a:t>
            </a:r>
            <a:r>
              <a:rPr lang="hr-HR" altLang="sr-Latn-RS" b="1" smtClean="0"/>
              <a:t>citizens</a:t>
            </a:r>
            <a:r>
              <a:rPr lang="hr-HR" altLang="sr-Latn-RS" smtClean="0"/>
              <a:t> of another state, and those involving </a:t>
            </a:r>
            <a:r>
              <a:rPr lang="hr-HR" altLang="sr-Latn-RS" b="1" smtClean="0"/>
              <a:t>ambassadors</a:t>
            </a:r>
            <a:r>
              <a:rPr lang="hr-HR" altLang="sr-Latn-RS" smtClean="0"/>
              <a:t> and other </a:t>
            </a:r>
            <a:r>
              <a:rPr lang="hr-HR" altLang="sr-Latn-RS" b="1" smtClean="0"/>
              <a:t>diplomatic</a:t>
            </a:r>
            <a:r>
              <a:rPr lang="hr-HR" altLang="sr-Latn-RS" smtClean="0"/>
              <a:t> personnel may also originate here. Since the founding of the Supreme Court, only about one hundred original suits have been </a:t>
            </a:r>
            <a:r>
              <a:rPr lang="hr-HR" altLang="sr-Latn-RS" b="1" smtClean="0"/>
              <a:t>decided</a:t>
            </a:r>
            <a:r>
              <a:rPr lang="hr-HR" altLang="sr-Latn-RS" smtClean="0"/>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fontScale="90000"/>
          </a:bodyPr>
          <a:lstStyle/>
          <a:p>
            <a:pPr eaLnBrk="1" hangingPunct="1"/>
            <a:r>
              <a:rPr lang="hr-HR" altLang="sr-Latn-RS" sz="3500"/>
              <a:t>appeals, discretion, federal, Litigants, reviewing</a:t>
            </a:r>
          </a:p>
        </p:txBody>
      </p:sp>
      <p:sp>
        <p:nvSpPr>
          <p:cNvPr id="38915" name="Rectangle 3"/>
          <p:cNvSpPr>
            <a:spLocks noGrp="1" noChangeArrowheads="1"/>
          </p:cNvSpPr>
          <p:nvPr>
            <p:ph type="body" idx="1"/>
          </p:nvPr>
        </p:nvSpPr>
        <p:spPr/>
        <p:txBody>
          <a:bodyPr/>
          <a:lstStyle/>
          <a:p>
            <a:pPr eaLnBrk="1" hangingPunct="1"/>
            <a:r>
              <a:rPr lang="hr-HR" altLang="sr-Latn-RS" smtClean="0"/>
              <a:t>Most of the Court’s work involves ___, state and local cases or resolving___ from federal decisions. ___ from either state or ___courts may request the Court to review any case, and the Court has ___ to grant or refuse request.</a:t>
            </a:r>
          </a:p>
          <a:p>
            <a:pPr eaLnBrk="1" hangingPunct="1"/>
            <a:endParaRPr lang="hr-HR" altLang="sr-Latn-R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hr-HR" altLang="sr-Latn-RS" smtClean="0"/>
              <a:t>Key</a:t>
            </a:r>
          </a:p>
        </p:txBody>
      </p:sp>
      <p:sp>
        <p:nvSpPr>
          <p:cNvPr id="39939" name="Rectangle 3"/>
          <p:cNvSpPr>
            <a:spLocks noGrp="1" noChangeArrowheads="1"/>
          </p:cNvSpPr>
          <p:nvPr>
            <p:ph type="body" idx="1"/>
          </p:nvPr>
        </p:nvSpPr>
        <p:spPr/>
        <p:txBody>
          <a:bodyPr/>
          <a:lstStyle/>
          <a:p>
            <a:pPr eaLnBrk="1" hangingPunct="1"/>
            <a:r>
              <a:rPr lang="hr-HR" altLang="sr-Latn-RS" smtClean="0"/>
              <a:t>Most of the Court’s work involves </a:t>
            </a:r>
            <a:r>
              <a:rPr lang="hr-HR" altLang="sr-Latn-RS" b="1" smtClean="0"/>
              <a:t>reviewing</a:t>
            </a:r>
            <a:r>
              <a:rPr lang="hr-HR" altLang="sr-Latn-RS" smtClean="0"/>
              <a:t> state and local cases or resolving </a:t>
            </a:r>
            <a:r>
              <a:rPr lang="hr-HR" altLang="sr-Latn-RS" b="1" smtClean="0"/>
              <a:t>appeals</a:t>
            </a:r>
            <a:r>
              <a:rPr lang="hr-HR" altLang="sr-Latn-RS" smtClean="0"/>
              <a:t> from federal decitions. </a:t>
            </a:r>
            <a:r>
              <a:rPr lang="hr-HR" altLang="sr-Latn-RS" b="1" smtClean="0"/>
              <a:t>Litigants</a:t>
            </a:r>
            <a:r>
              <a:rPr lang="hr-HR" altLang="sr-Latn-RS" smtClean="0"/>
              <a:t> from either state or </a:t>
            </a:r>
            <a:r>
              <a:rPr lang="hr-HR" altLang="sr-Latn-RS" b="1" smtClean="0"/>
              <a:t>federal </a:t>
            </a:r>
            <a:r>
              <a:rPr lang="hr-HR" altLang="sr-Latn-RS" smtClean="0"/>
              <a:t>courts may request the Court to review any case, and the Court has </a:t>
            </a:r>
            <a:r>
              <a:rPr lang="hr-HR" altLang="sr-Latn-RS" b="1" smtClean="0"/>
              <a:t>discretion</a:t>
            </a:r>
            <a:r>
              <a:rPr lang="hr-HR" altLang="sr-Latn-RS" smtClean="0"/>
              <a:t> to grant or refuse request.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the</a:t>
            </a:r>
            <a:r>
              <a:rPr lang="hr-HR" dirty="0" smtClean="0"/>
              <a:t> </a:t>
            </a:r>
            <a:r>
              <a:rPr lang="hr-HR" dirty="0" err="1" smtClean="0"/>
              <a:t>terms</a:t>
            </a:r>
            <a:r>
              <a:rPr lang="hr-HR" dirty="0" smtClean="0"/>
              <a:t> for </a:t>
            </a:r>
            <a:r>
              <a:rPr lang="hr-HR" dirty="0" err="1" smtClean="0"/>
              <a:t>the</a:t>
            </a:r>
            <a:r>
              <a:rPr lang="hr-HR" dirty="0" smtClean="0"/>
              <a:t> </a:t>
            </a:r>
            <a:r>
              <a:rPr lang="hr-HR" dirty="0" err="1" smtClean="0"/>
              <a:t>following</a:t>
            </a:r>
            <a:r>
              <a:rPr lang="hr-HR" dirty="0" smtClean="0"/>
              <a:t> </a:t>
            </a:r>
            <a:r>
              <a:rPr lang="hr-HR" dirty="0" err="1" smtClean="0"/>
              <a:t>definitions</a:t>
            </a:r>
            <a:endParaRPr lang="en-US" dirty="0"/>
          </a:p>
        </p:txBody>
      </p:sp>
      <p:sp>
        <p:nvSpPr>
          <p:cNvPr id="3" name="Content Placeholder 2"/>
          <p:cNvSpPr>
            <a:spLocks noGrp="1"/>
          </p:cNvSpPr>
          <p:nvPr>
            <p:ph idx="1"/>
          </p:nvPr>
        </p:nvSpPr>
        <p:spPr/>
        <p:txBody>
          <a:bodyPr/>
          <a:lstStyle/>
          <a:p>
            <a:r>
              <a:rPr lang="hr-HR" dirty="0" smtClean="0"/>
              <a:t>1. </a:t>
            </a:r>
            <a:r>
              <a:rPr lang="hr-HR" dirty="0" err="1" smtClean="0"/>
              <a:t>Rules</a:t>
            </a:r>
            <a:r>
              <a:rPr lang="hr-HR" dirty="0" smtClean="0"/>
              <a:t> </a:t>
            </a:r>
            <a:r>
              <a:rPr lang="hr-HR" dirty="0" err="1" smtClean="0"/>
              <a:t>of</a:t>
            </a:r>
            <a:r>
              <a:rPr lang="hr-HR" dirty="0" smtClean="0"/>
              <a:t> </a:t>
            </a:r>
            <a:r>
              <a:rPr lang="hr-HR" dirty="0" err="1" smtClean="0"/>
              <a:t>behaviour</a:t>
            </a:r>
            <a:r>
              <a:rPr lang="hr-HR" dirty="0" smtClean="0"/>
              <a:t> </a:t>
            </a:r>
            <a:r>
              <a:rPr lang="hr-HR" dirty="0" err="1" smtClean="0"/>
              <a:t>which</a:t>
            </a:r>
            <a:r>
              <a:rPr lang="hr-HR" dirty="0" smtClean="0"/>
              <a:t> </a:t>
            </a:r>
            <a:r>
              <a:rPr lang="hr-HR" dirty="0" err="1" smtClean="0"/>
              <a:t>develop</a:t>
            </a:r>
            <a:r>
              <a:rPr lang="hr-HR" dirty="0" smtClean="0"/>
              <a:t> </a:t>
            </a:r>
            <a:r>
              <a:rPr lang="hr-HR" dirty="0" err="1" smtClean="0"/>
              <a:t>in</a:t>
            </a:r>
            <a:r>
              <a:rPr lang="hr-HR" dirty="0" smtClean="0"/>
              <a:t> a </a:t>
            </a:r>
            <a:r>
              <a:rPr lang="hr-HR" dirty="0" err="1" smtClean="0"/>
              <a:t>community</a:t>
            </a:r>
            <a:r>
              <a:rPr lang="hr-HR" dirty="0" smtClean="0"/>
              <a:t> </a:t>
            </a:r>
            <a:r>
              <a:rPr lang="hr-HR" dirty="0" err="1" smtClean="0"/>
              <a:t>without</a:t>
            </a:r>
            <a:r>
              <a:rPr lang="hr-HR" dirty="0" smtClean="0"/>
              <a:t> </a:t>
            </a:r>
            <a:r>
              <a:rPr lang="hr-HR" dirty="0" err="1" smtClean="0"/>
              <a:t>being</a:t>
            </a:r>
            <a:r>
              <a:rPr lang="hr-HR" dirty="0" smtClean="0"/>
              <a:t> </a:t>
            </a:r>
            <a:r>
              <a:rPr lang="hr-HR" dirty="0" err="1" smtClean="0"/>
              <a:t>deliberately</a:t>
            </a:r>
            <a:r>
              <a:rPr lang="hr-HR" dirty="0" smtClean="0"/>
              <a:t> </a:t>
            </a:r>
            <a:r>
              <a:rPr lang="hr-HR" dirty="0" err="1" smtClean="0"/>
              <a:t>created</a:t>
            </a:r>
            <a:r>
              <a:rPr lang="hr-HR" dirty="0" smtClean="0"/>
              <a:t>: </a:t>
            </a:r>
          </a:p>
          <a:p>
            <a:r>
              <a:rPr lang="hr-HR" dirty="0" err="1" smtClean="0"/>
              <a:t>customs</a:t>
            </a:r>
            <a:endParaRPr lang="hr-HR" dirty="0" smtClean="0"/>
          </a:p>
          <a:p>
            <a:r>
              <a:rPr lang="hr-HR" dirty="0" smtClean="0"/>
              <a:t>2. </a:t>
            </a:r>
            <a:r>
              <a:rPr lang="hr-HR" dirty="0" err="1" smtClean="0"/>
              <a:t>Disagreement</a:t>
            </a:r>
            <a:r>
              <a:rPr lang="hr-HR" dirty="0" smtClean="0"/>
              <a:t> </a:t>
            </a:r>
            <a:r>
              <a:rPr lang="hr-HR" dirty="0" err="1" smtClean="0"/>
              <a:t>or</a:t>
            </a:r>
            <a:r>
              <a:rPr lang="hr-HR" dirty="0" smtClean="0"/>
              <a:t> argument </a:t>
            </a:r>
            <a:r>
              <a:rPr lang="hr-HR" dirty="0" err="1" smtClean="0"/>
              <a:t>between</a:t>
            </a:r>
            <a:r>
              <a:rPr lang="hr-HR" dirty="0" smtClean="0"/>
              <a:t> </a:t>
            </a:r>
            <a:r>
              <a:rPr lang="hr-HR" dirty="0" err="1" smtClean="0"/>
              <a:t>parties</a:t>
            </a:r>
            <a:endParaRPr lang="hr-HR" dirty="0" smtClean="0"/>
          </a:p>
          <a:p>
            <a:r>
              <a:rPr lang="hr-HR" dirty="0" err="1" smtClean="0"/>
              <a:t>dispute</a:t>
            </a:r>
            <a:endParaRPr lang="hr-HR" dirty="0" smtClean="0"/>
          </a:p>
          <a:p>
            <a:r>
              <a:rPr lang="hr-HR" dirty="0" smtClean="0"/>
              <a:t>3. A </a:t>
            </a:r>
            <a:r>
              <a:rPr lang="hr-HR" dirty="0" err="1" smtClean="0"/>
              <a:t>person</a:t>
            </a:r>
            <a:r>
              <a:rPr lang="hr-HR" dirty="0" smtClean="0"/>
              <a:t> </a:t>
            </a:r>
            <a:r>
              <a:rPr lang="hr-HR" dirty="0" err="1" smtClean="0"/>
              <a:t>who</a:t>
            </a:r>
            <a:r>
              <a:rPr lang="hr-HR" dirty="0" smtClean="0"/>
              <a:t> </a:t>
            </a:r>
            <a:r>
              <a:rPr lang="hr-HR" dirty="0" err="1" smtClean="0"/>
              <a:t>starts</a:t>
            </a:r>
            <a:r>
              <a:rPr lang="hr-HR" dirty="0" smtClean="0"/>
              <a:t> </a:t>
            </a:r>
            <a:r>
              <a:rPr lang="hr-HR" dirty="0" err="1" smtClean="0"/>
              <a:t>an</a:t>
            </a:r>
            <a:r>
              <a:rPr lang="hr-HR" dirty="0" smtClean="0"/>
              <a:t> </a:t>
            </a:r>
            <a:r>
              <a:rPr lang="hr-HR" dirty="0" err="1" smtClean="0"/>
              <a:t>action</a:t>
            </a:r>
            <a:r>
              <a:rPr lang="hr-HR" dirty="0" smtClean="0"/>
              <a:t> </a:t>
            </a:r>
            <a:r>
              <a:rPr lang="hr-HR" dirty="0" err="1" smtClean="0"/>
              <a:t>against</a:t>
            </a:r>
            <a:r>
              <a:rPr lang="hr-HR" dirty="0" smtClean="0"/>
              <a:t> </a:t>
            </a:r>
            <a:r>
              <a:rPr lang="hr-HR" dirty="0" err="1" smtClean="0"/>
              <a:t>someone</a:t>
            </a:r>
            <a:r>
              <a:rPr lang="hr-HR" dirty="0" smtClean="0"/>
              <a:t> </a:t>
            </a:r>
            <a:r>
              <a:rPr lang="hr-HR" dirty="0" err="1" smtClean="0"/>
              <a:t>in</a:t>
            </a:r>
            <a:r>
              <a:rPr lang="hr-HR" dirty="0" smtClean="0"/>
              <a:t> </a:t>
            </a:r>
            <a:r>
              <a:rPr lang="hr-HR" dirty="0" err="1" smtClean="0"/>
              <a:t>the</a:t>
            </a:r>
            <a:r>
              <a:rPr lang="hr-HR" dirty="0" smtClean="0"/>
              <a:t> civil </a:t>
            </a:r>
            <a:r>
              <a:rPr lang="hr-HR" dirty="0" err="1" smtClean="0"/>
              <a:t>courts</a:t>
            </a:r>
            <a:endParaRPr lang="hr-HR" dirty="0" smtClean="0"/>
          </a:p>
          <a:p>
            <a:r>
              <a:rPr lang="hr-HR" dirty="0" err="1" smtClean="0"/>
              <a:t>Plaintiff</a:t>
            </a:r>
            <a:r>
              <a:rPr lang="hr-HR" dirty="0" smtClean="0"/>
              <a:t>/</a:t>
            </a:r>
            <a:r>
              <a:rPr lang="hr-HR" dirty="0" err="1" smtClean="0"/>
              <a:t>claimant</a:t>
            </a:r>
            <a:endParaRPr lang="hr-HR" dirty="0" smtClean="0"/>
          </a:p>
          <a:p>
            <a:r>
              <a:rPr lang="hr-HR" dirty="0" smtClean="0"/>
              <a:t>4. One </a:t>
            </a:r>
            <a:r>
              <a:rPr lang="hr-HR" dirty="0" err="1" smtClean="0"/>
              <a:t>of</a:t>
            </a:r>
            <a:r>
              <a:rPr lang="hr-HR" dirty="0" smtClean="0"/>
              <a:t> </a:t>
            </a:r>
            <a:r>
              <a:rPr lang="hr-HR" dirty="0" err="1" smtClean="0"/>
              <a:t>the</a:t>
            </a:r>
            <a:r>
              <a:rPr lang="hr-HR" dirty="0" smtClean="0"/>
              <a:t> </a:t>
            </a:r>
            <a:r>
              <a:rPr lang="hr-HR" dirty="0" err="1" smtClean="0"/>
              <a:t>six</a:t>
            </a:r>
            <a:r>
              <a:rPr lang="hr-HR" dirty="0" smtClean="0"/>
              <a:t> </a:t>
            </a:r>
            <a:r>
              <a:rPr lang="hr-HR" dirty="0" err="1" smtClean="0"/>
              <a:t>divisions</a:t>
            </a:r>
            <a:r>
              <a:rPr lang="hr-HR" dirty="0" smtClean="0"/>
              <a:t> </a:t>
            </a:r>
            <a:r>
              <a:rPr lang="hr-HR" dirty="0" err="1" smtClean="0"/>
              <a:t>of</a:t>
            </a:r>
            <a:r>
              <a:rPr lang="hr-HR" dirty="0" smtClean="0"/>
              <a:t> </a:t>
            </a:r>
            <a:r>
              <a:rPr lang="hr-HR" dirty="0" err="1" smtClean="0"/>
              <a:t>England</a:t>
            </a:r>
            <a:r>
              <a:rPr lang="hr-HR" dirty="0" smtClean="0"/>
              <a:t> </a:t>
            </a:r>
            <a:r>
              <a:rPr lang="hr-HR" dirty="0" err="1" smtClean="0"/>
              <a:t>and</a:t>
            </a:r>
            <a:r>
              <a:rPr lang="hr-HR" dirty="0" smtClean="0"/>
              <a:t> Wales for </a:t>
            </a:r>
            <a:r>
              <a:rPr lang="hr-HR" dirty="0" err="1" smtClean="0"/>
              <a:t>judicial</a:t>
            </a:r>
            <a:r>
              <a:rPr lang="hr-HR" dirty="0" smtClean="0"/>
              <a:t> </a:t>
            </a:r>
            <a:r>
              <a:rPr lang="hr-HR" dirty="0" err="1" smtClean="0"/>
              <a:t>purposes</a:t>
            </a:r>
            <a:endParaRPr lang="hr-HR" dirty="0" smtClean="0"/>
          </a:p>
          <a:p>
            <a:r>
              <a:rPr lang="hr-HR" dirty="0" err="1" smtClean="0"/>
              <a:t>circuit</a:t>
            </a:r>
            <a:endParaRPr lang="hr-HR" dirty="0" smtClean="0"/>
          </a:p>
          <a:p>
            <a:endParaRPr lang="en-US" dirty="0"/>
          </a:p>
        </p:txBody>
      </p:sp>
    </p:spTree>
    <p:extLst>
      <p:ext uri="{BB962C8B-B14F-4D97-AF65-F5344CB8AC3E}">
        <p14:creationId xmlns:p14="http://schemas.microsoft.com/office/powerpoint/2010/main" val="1997067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fontScale="92500" lnSpcReduction="20000"/>
          </a:bodyPr>
          <a:lstStyle/>
          <a:p>
            <a:r>
              <a:rPr lang="hr-HR" dirty="0" smtClean="0"/>
              <a:t>5. </a:t>
            </a:r>
            <a:r>
              <a:rPr lang="hr-HR" dirty="0" err="1" smtClean="0"/>
              <a:t>An</a:t>
            </a:r>
            <a:r>
              <a:rPr lang="hr-HR" dirty="0" smtClean="0"/>
              <a:t> </a:t>
            </a:r>
            <a:r>
              <a:rPr lang="hr-HR" dirty="0" err="1" smtClean="0"/>
              <a:t>international</a:t>
            </a:r>
            <a:r>
              <a:rPr lang="hr-HR" dirty="0" smtClean="0"/>
              <a:t> </a:t>
            </a:r>
            <a:r>
              <a:rPr lang="hr-HR" dirty="0" err="1" smtClean="0"/>
              <a:t>agreement</a:t>
            </a:r>
            <a:endParaRPr lang="hr-HR" dirty="0" smtClean="0"/>
          </a:p>
          <a:p>
            <a:r>
              <a:rPr lang="hr-HR" dirty="0" err="1" smtClean="0"/>
              <a:t>treaty</a:t>
            </a:r>
            <a:endParaRPr lang="hr-HR" dirty="0" smtClean="0"/>
          </a:p>
          <a:p>
            <a:r>
              <a:rPr lang="hr-HR" dirty="0" smtClean="0"/>
              <a:t>6. Money </a:t>
            </a:r>
            <a:r>
              <a:rPr lang="hr-HR" dirty="0" err="1" smtClean="0"/>
              <a:t>awarded</a:t>
            </a:r>
            <a:r>
              <a:rPr lang="hr-HR" dirty="0" smtClean="0"/>
              <a:t> </a:t>
            </a:r>
            <a:r>
              <a:rPr lang="hr-HR" dirty="0" err="1" smtClean="0"/>
              <a:t>by</a:t>
            </a:r>
            <a:r>
              <a:rPr lang="hr-HR" dirty="0" smtClean="0"/>
              <a:t> a </a:t>
            </a:r>
            <a:r>
              <a:rPr lang="hr-HR" dirty="0" err="1" smtClean="0"/>
              <a:t>court</a:t>
            </a:r>
            <a:r>
              <a:rPr lang="hr-HR" dirty="0" smtClean="0"/>
              <a:t> as </a:t>
            </a:r>
            <a:r>
              <a:rPr lang="hr-HR" dirty="0" err="1" smtClean="0"/>
              <a:t>compensation</a:t>
            </a:r>
            <a:r>
              <a:rPr lang="hr-HR" dirty="0" smtClean="0"/>
              <a:t> to a </a:t>
            </a:r>
            <a:r>
              <a:rPr lang="hr-HR" dirty="0" err="1" smtClean="0"/>
              <a:t>plaintiff</a:t>
            </a:r>
            <a:r>
              <a:rPr lang="hr-HR" dirty="0" smtClean="0"/>
              <a:t>/</a:t>
            </a:r>
            <a:r>
              <a:rPr lang="hr-HR" dirty="0" err="1" smtClean="0"/>
              <a:t>claimant</a:t>
            </a:r>
            <a:endParaRPr lang="hr-HR" dirty="0" smtClean="0"/>
          </a:p>
          <a:p>
            <a:r>
              <a:rPr lang="hr-HR" dirty="0" err="1" smtClean="0"/>
              <a:t>damages</a:t>
            </a:r>
            <a:endParaRPr lang="hr-HR" dirty="0" smtClean="0"/>
          </a:p>
          <a:p>
            <a:r>
              <a:rPr lang="hr-HR" dirty="0" smtClean="0"/>
              <a:t>7. </a:t>
            </a:r>
            <a:r>
              <a:rPr lang="hr-HR" dirty="0" err="1" smtClean="0"/>
              <a:t>The</a:t>
            </a:r>
            <a:r>
              <a:rPr lang="hr-HR" dirty="0" smtClean="0"/>
              <a:t> set </a:t>
            </a:r>
            <a:r>
              <a:rPr lang="hr-HR" dirty="0" err="1" smtClean="0"/>
              <a:t>of</a:t>
            </a:r>
            <a:r>
              <a:rPr lang="hr-HR" dirty="0" smtClean="0"/>
              <a:t> </a:t>
            </a:r>
            <a:r>
              <a:rPr lang="hr-HR" dirty="0" err="1" smtClean="0"/>
              <a:t>laws</a:t>
            </a:r>
            <a:r>
              <a:rPr lang="hr-HR" dirty="0" smtClean="0"/>
              <a:t> </a:t>
            </a:r>
            <a:r>
              <a:rPr lang="hr-HR" dirty="0" err="1" smtClean="0"/>
              <a:t>passed</a:t>
            </a:r>
            <a:r>
              <a:rPr lang="hr-HR" dirty="0" smtClean="0"/>
              <a:t> </a:t>
            </a:r>
            <a:r>
              <a:rPr lang="hr-HR" dirty="0" err="1" smtClean="0"/>
              <a:t>by</a:t>
            </a:r>
            <a:r>
              <a:rPr lang="hr-HR" dirty="0" smtClean="0"/>
              <a:t> </a:t>
            </a:r>
            <a:r>
              <a:rPr lang="hr-HR" dirty="0" err="1" smtClean="0"/>
              <a:t>Parliament</a:t>
            </a:r>
            <a:endParaRPr lang="hr-HR" dirty="0" smtClean="0"/>
          </a:p>
          <a:p>
            <a:r>
              <a:rPr lang="hr-HR" dirty="0" err="1" smtClean="0"/>
              <a:t>legislation</a:t>
            </a:r>
            <a:endParaRPr lang="hr-HR" dirty="0" smtClean="0"/>
          </a:p>
          <a:p>
            <a:r>
              <a:rPr lang="hr-HR" dirty="0" smtClean="0"/>
              <a:t>8. </a:t>
            </a:r>
            <a:r>
              <a:rPr lang="hr-HR" dirty="0" err="1" smtClean="0"/>
              <a:t>Legislation</a:t>
            </a:r>
            <a:r>
              <a:rPr lang="hr-HR" dirty="0" smtClean="0"/>
              <a:t> </a:t>
            </a:r>
            <a:r>
              <a:rPr lang="hr-HR" dirty="0" err="1" smtClean="0"/>
              <a:t>which</a:t>
            </a:r>
            <a:r>
              <a:rPr lang="hr-HR" dirty="0" smtClean="0"/>
              <a:t> </a:t>
            </a:r>
            <a:r>
              <a:rPr lang="hr-HR" dirty="0" err="1" smtClean="0"/>
              <a:t>has</a:t>
            </a:r>
            <a:r>
              <a:rPr lang="hr-HR" dirty="0" smtClean="0"/>
              <a:t> </a:t>
            </a:r>
            <a:r>
              <a:rPr lang="hr-HR" dirty="0" err="1" smtClean="0"/>
              <a:t>the</a:t>
            </a:r>
            <a:r>
              <a:rPr lang="hr-HR" dirty="0" smtClean="0"/>
              <a:t> power </a:t>
            </a:r>
            <a:r>
              <a:rPr lang="hr-HR" dirty="0" err="1" smtClean="0"/>
              <a:t>of</a:t>
            </a:r>
            <a:r>
              <a:rPr lang="hr-HR" dirty="0" smtClean="0"/>
              <a:t> </a:t>
            </a:r>
            <a:r>
              <a:rPr lang="hr-HR" dirty="0" err="1" smtClean="0"/>
              <a:t>an</a:t>
            </a:r>
            <a:r>
              <a:rPr lang="hr-HR" dirty="0" smtClean="0"/>
              <a:t> </a:t>
            </a:r>
            <a:r>
              <a:rPr lang="hr-HR" dirty="0" err="1" smtClean="0"/>
              <a:t>Act</a:t>
            </a:r>
            <a:r>
              <a:rPr lang="hr-HR" dirty="0" smtClean="0"/>
              <a:t> </a:t>
            </a:r>
            <a:r>
              <a:rPr lang="hr-HR" dirty="0" err="1" smtClean="0"/>
              <a:t>of</a:t>
            </a:r>
            <a:r>
              <a:rPr lang="hr-HR" dirty="0" smtClean="0"/>
              <a:t> </a:t>
            </a:r>
            <a:r>
              <a:rPr lang="hr-HR" dirty="0" err="1" smtClean="0"/>
              <a:t>Parliament</a:t>
            </a:r>
            <a:r>
              <a:rPr lang="hr-HR" dirty="0" smtClean="0"/>
              <a:t> but </a:t>
            </a:r>
            <a:r>
              <a:rPr lang="hr-HR" dirty="0" err="1" smtClean="0"/>
              <a:t>which</a:t>
            </a:r>
            <a:r>
              <a:rPr lang="hr-HR" dirty="0" smtClean="0"/>
              <a:t> </a:t>
            </a:r>
            <a:r>
              <a:rPr lang="hr-HR" dirty="0" err="1" smtClean="0"/>
              <a:t>is</a:t>
            </a:r>
            <a:r>
              <a:rPr lang="hr-HR" dirty="0" smtClean="0"/>
              <a:t> </a:t>
            </a:r>
            <a:r>
              <a:rPr lang="hr-HR" dirty="0" err="1" smtClean="0"/>
              <a:t>passed</a:t>
            </a:r>
            <a:r>
              <a:rPr lang="hr-HR" dirty="0" smtClean="0"/>
              <a:t> </a:t>
            </a:r>
            <a:r>
              <a:rPr lang="hr-HR" dirty="0" err="1" smtClean="0"/>
              <a:t>by</a:t>
            </a:r>
            <a:r>
              <a:rPr lang="hr-HR" dirty="0" smtClean="0"/>
              <a:t> a </a:t>
            </a:r>
            <a:r>
              <a:rPr lang="hr-HR" dirty="0" err="1" smtClean="0"/>
              <a:t>minister</a:t>
            </a:r>
            <a:r>
              <a:rPr lang="hr-HR" dirty="0" smtClean="0"/>
              <a:t> to </a:t>
            </a:r>
            <a:r>
              <a:rPr lang="hr-HR" dirty="0" err="1" smtClean="0"/>
              <a:t>whom</a:t>
            </a:r>
            <a:r>
              <a:rPr lang="hr-HR" dirty="0" smtClean="0"/>
              <a:t> </a:t>
            </a:r>
            <a:r>
              <a:rPr lang="hr-HR" dirty="0" err="1" smtClean="0"/>
              <a:t>Parliament</a:t>
            </a:r>
            <a:r>
              <a:rPr lang="hr-HR" dirty="0" smtClean="0"/>
              <a:t> </a:t>
            </a:r>
            <a:r>
              <a:rPr lang="hr-HR" dirty="0" err="1" smtClean="0"/>
              <a:t>has</a:t>
            </a:r>
            <a:r>
              <a:rPr lang="hr-HR" dirty="0" smtClean="0"/>
              <a:t> </a:t>
            </a:r>
            <a:r>
              <a:rPr lang="hr-HR" dirty="0" err="1" smtClean="0"/>
              <a:t>delegated</a:t>
            </a:r>
            <a:r>
              <a:rPr lang="hr-HR" dirty="0" smtClean="0"/>
              <a:t> </a:t>
            </a:r>
            <a:r>
              <a:rPr lang="hr-HR" dirty="0" err="1" smtClean="0"/>
              <a:t>its</a:t>
            </a:r>
            <a:r>
              <a:rPr lang="hr-HR" dirty="0" smtClean="0"/>
              <a:t> </a:t>
            </a:r>
            <a:r>
              <a:rPr lang="hr-HR" dirty="0" err="1" smtClean="0"/>
              <a:t>authority</a:t>
            </a:r>
            <a:endParaRPr lang="hr-HR" dirty="0" smtClean="0"/>
          </a:p>
          <a:p>
            <a:r>
              <a:rPr lang="hr-HR" dirty="0" err="1" smtClean="0"/>
              <a:t>Delegated</a:t>
            </a:r>
            <a:r>
              <a:rPr lang="hr-HR" dirty="0" smtClean="0"/>
              <a:t> </a:t>
            </a:r>
            <a:r>
              <a:rPr lang="hr-HR" dirty="0" err="1" smtClean="0"/>
              <a:t>legislation</a:t>
            </a:r>
            <a:endParaRPr lang="hr-HR" dirty="0" smtClean="0"/>
          </a:p>
          <a:p>
            <a:pPr marL="0" indent="0">
              <a:buNone/>
            </a:pPr>
            <a:r>
              <a:rPr lang="hr-HR" dirty="0"/>
              <a:t> </a:t>
            </a:r>
            <a:r>
              <a:rPr lang="hr-HR" dirty="0" smtClean="0"/>
              <a:t>9. </a:t>
            </a:r>
            <a:r>
              <a:rPr lang="hr-HR" dirty="0" err="1" smtClean="0"/>
              <a:t>An</a:t>
            </a:r>
            <a:r>
              <a:rPr lang="hr-HR" dirty="0" smtClean="0"/>
              <a:t> </a:t>
            </a:r>
            <a:r>
              <a:rPr lang="hr-HR" dirty="0" err="1" smtClean="0"/>
              <a:t>Act</a:t>
            </a:r>
            <a:r>
              <a:rPr lang="hr-HR" dirty="0" smtClean="0"/>
              <a:t> </a:t>
            </a:r>
            <a:r>
              <a:rPr lang="hr-HR" dirty="0" err="1" smtClean="0"/>
              <a:t>of</a:t>
            </a:r>
            <a:r>
              <a:rPr lang="hr-HR" dirty="0" smtClean="0"/>
              <a:t> </a:t>
            </a:r>
            <a:r>
              <a:rPr lang="hr-HR" dirty="0" err="1" smtClean="0"/>
              <a:t>Parliament</a:t>
            </a:r>
            <a:endParaRPr lang="hr-HR" dirty="0" smtClean="0"/>
          </a:p>
          <a:p>
            <a:pPr marL="0" indent="0">
              <a:buNone/>
            </a:pPr>
            <a:r>
              <a:rPr lang="hr-HR" dirty="0" smtClean="0"/>
              <a:t>Statute</a:t>
            </a:r>
            <a:endParaRPr lang="en-US" dirty="0"/>
          </a:p>
        </p:txBody>
      </p:sp>
    </p:spTree>
    <p:extLst>
      <p:ext uri="{BB962C8B-B14F-4D97-AF65-F5344CB8AC3E}">
        <p14:creationId xmlns:p14="http://schemas.microsoft.com/office/powerpoint/2010/main" val="812251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endParaRPr lang="en-US" dirty="0"/>
          </a:p>
        </p:txBody>
      </p:sp>
      <p:sp>
        <p:nvSpPr>
          <p:cNvPr id="3" name="Content Placeholder 2"/>
          <p:cNvSpPr>
            <a:spLocks noGrp="1"/>
          </p:cNvSpPr>
          <p:nvPr>
            <p:ph idx="1"/>
          </p:nvPr>
        </p:nvSpPr>
        <p:spPr/>
        <p:txBody>
          <a:bodyPr/>
          <a:lstStyle/>
          <a:p>
            <a:r>
              <a:rPr lang="hr-HR" dirty="0" smtClean="0"/>
              <a:t>1. </a:t>
            </a:r>
            <a:r>
              <a:rPr lang="hr-HR" dirty="0" err="1" smtClean="0"/>
              <a:t>What</a:t>
            </a:r>
            <a:r>
              <a:rPr lang="hr-HR" dirty="0" smtClean="0"/>
              <a:t> are </a:t>
            </a:r>
            <a:r>
              <a:rPr lang="hr-HR" dirty="0" err="1" smtClean="0"/>
              <a:t>the</a:t>
            </a:r>
            <a:r>
              <a:rPr lang="hr-HR" dirty="0" smtClean="0"/>
              <a:t> </a:t>
            </a:r>
            <a:r>
              <a:rPr lang="hr-HR" dirty="0" err="1" smtClean="0"/>
              <a:t>main</a:t>
            </a:r>
            <a:r>
              <a:rPr lang="hr-HR" dirty="0" smtClean="0"/>
              <a:t> </a:t>
            </a:r>
            <a:r>
              <a:rPr lang="hr-HR" dirty="0" err="1" smtClean="0"/>
              <a:t>sources</a:t>
            </a:r>
            <a:r>
              <a:rPr lang="hr-HR" dirty="0" smtClean="0"/>
              <a:t> </a:t>
            </a:r>
            <a:r>
              <a:rPr lang="hr-HR" dirty="0" err="1" smtClean="0"/>
              <a:t>of</a:t>
            </a:r>
            <a:r>
              <a:rPr lang="hr-HR" dirty="0" smtClean="0"/>
              <a:t> English </a:t>
            </a:r>
            <a:r>
              <a:rPr lang="hr-HR" dirty="0" err="1" smtClean="0"/>
              <a:t>law</a:t>
            </a:r>
            <a:r>
              <a:rPr lang="hr-HR" dirty="0" smtClean="0"/>
              <a:t>?</a:t>
            </a:r>
          </a:p>
          <a:p>
            <a:r>
              <a:rPr lang="hr-HR" dirty="0" smtClean="0"/>
              <a:t>2. </a:t>
            </a:r>
            <a:r>
              <a:rPr lang="hr-HR" dirty="0" err="1" smtClean="0"/>
              <a:t>What</a:t>
            </a:r>
            <a:r>
              <a:rPr lang="hr-HR" dirty="0" smtClean="0"/>
              <a:t> are </a:t>
            </a:r>
            <a:r>
              <a:rPr lang="hr-HR" dirty="0" err="1" smtClean="0"/>
              <a:t>the</a:t>
            </a:r>
            <a:r>
              <a:rPr lang="hr-HR" dirty="0" smtClean="0"/>
              <a:t> </a:t>
            </a:r>
            <a:r>
              <a:rPr lang="hr-HR" dirty="0" err="1" smtClean="0"/>
              <a:t>rules</a:t>
            </a:r>
            <a:r>
              <a:rPr lang="hr-HR" dirty="0" smtClean="0"/>
              <a:t> </a:t>
            </a:r>
            <a:r>
              <a:rPr lang="hr-HR" dirty="0" err="1" smtClean="0"/>
              <a:t>of</a:t>
            </a:r>
            <a:r>
              <a:rPr lang="hr-HR" dirty="0" smtClean="0"/>
              <a:t> </a:t>
            </a:r>
            <a:r>
              <a:rPr lang="hr-HR" dirty="0" err="1" smtClean="0"/>
              <a:t>statutory</a:t>
            </a:r>
            <a:r>
              <a:rPr lang="hr-HR" dirty="0" smtClean="0"/>
              <a:t> </a:t>
            </a:r>
            <a:r>
              <a:rPr lang="hr-HR" dirty="0" err="1" smtClean="0"/>
              <a:t>interpretation</a:t>
            </a:r>
            <a:r>
              <a:rPr lang="hr-HR" dirty="0" smtClean="0"/>
              <a:t>?</a:t>
            </a:r>
          </a:p>
          <a:p>
            <a:r>
              <a:rPr lang="hr-HR" dirty="0" smtClean="0"/>
              <a:t>3. </a:t>
            </a:r>
            <a:r>
              <a:rPr lang="hr-HR" dirty="0" err="1" smtClean="0"/>
              <a:t>What</a:t>
            </a:r>
            <a:r>
              <a:rPr lang="hr-HR" dirty="0" smtClean="0"/>
              <a:t> are </a:t>
            </a:r>
            <a:r>
              <a:rPr lang="hr-HR" dirty="0" err="1" smtClean="0"/>
              <a:t>the</a:t>
            </a:r>
            <a:r>
              <a:rPr lang="hr-HR" dirty="0" smtClean="0"/>
              <a:t> </a:t>
            </a:r>
            <a:r>
              <a:rPr lang="hr-HR" dirty="0" err="1" smtClean="0"/>
              <a:t>main</a:t>
            </a:r>
            <a:r>
              <a:rPr lang="hr-HR" dirty="0" smtClean="0"/>
              <a:t> English civil </a:t>
            </a:r>
            <a:r>
              <a:rPr lang="hr-HR" dirty="0" err="1" smtClean="0"/>
              <a:t>courts</a:t>
            </a:r>
            <a:r>
              <a:rPr lang="hr-HR" dirty="0" smtClean="0"/>
              <a:t>?</a:t>
            </a:r>
          </a:p>
          <a:p>
            <a:r>
              <a:rPr lang="hr-HR" dirty="0" smtClean="0"/>
              <a:t>4. </a:t>
            </a:r>
            <a:r>
              <a:rPr lang="hr-HR" dirty="0" err="1" smtClean="0"/>
              <a:t>What</a:t>
            </a:r>
            <a:r>
              <a:rPr lang="hr-HR" dirty="0" smtClean="0"/>
              <a:t> are </a:t>
            </a:r>
            <a:r>
              <a:rPr lang="hr-HR" dirty="0" err="1" smtClean="0"/>
              <a:t>the</a:t>
            </a:r>
            <a:r>
              <a:rPr lang="hr-HR" dirty="0" smtClean="0"/>
              <a:t> </a:t>
            </a:r>
            <a:r>
              <a:rPr lang="hr-HR" dirty="0" err="1" smtClean="0"/>
              <a:t>main</a:t>
            </a:r>
            <a:r>
              <a:rPr lang="hr-HR" dirty="0" smtClean="0"/>
              <a:t> English </a:t>
            </a:r>
            <a:r>
              <a:rPr lang="hr-HR" dirty="0" err="1" smtClean="0"/>
              <a:t>criminal</a:t>
            </a:r>
            <a:r>
              <a:rPr lang="hr-HR" dirty="0" smtClean="0"/>
              <a:t> </a:t>
            </a:r>
            <a:r>
              <a:rPr lang="hr-HR" dirty="0" err="1" smtClean="0"/>
              <a:t>courts</a:t>
            </a:r>
            <a:r>
              <a:rPr lang="hr-HR" dirty="0" smtClean="0"/>
              <a:t>?</a:t>
            </a:r>
          </a:p>
          <a:p>
            <a:r>
              <a:rPr lang="hr-HR" dirty="0" smtClean="0"/>
              <a:t>5. </a:t>
            </a:r>
            <a:r>
              <a:rPr lang="hr-HR" dirty="0" err="1" smtClean="0"/>
              <a:t>Explain</a:t>
            </a:r>
            <a:r>
              <a:rPr lang="hr-HR" dirty="0" smtClean="0"/>
              <a:t> </a:t>
            </a:r>
            <a:r>
              <a:rPr lang="hr-HR" dirty="0" err="1" smtClean="0"/>
              <a:t>the</a:t>
            </a:r>
            <a:r>
              <a:rPr lang="hr-HR" dirty="0" smtClean="0"/>
              <a:t> </a:t>
            </a:r>
            <a:r>
              <a:rPr lang="hr-HR" dirty="0" err="1" smtClean="0"/>
              <a:t>principle</a:t>
            </a:r>
            <a:r>
              <a:rPr lang="hr-HR" dirty="0" smtClean="0"/>
              <a:t> </a:t>
            </a:r>
            <a:r>
              <a:rPr lang="hr-HR" dirty="0" err="1" smtClean="0"/>
              <a:t>of</a:t>
            </a:r>
            <a:r>
              <a:rPr lang="hr-HR" dirty="0" smtClean="0"/>
              <a:t> stare </a:t>
            </a:r>
            <a:r>
              <a:rPr lang="hr-HR" dirty="0" err="1" smtClean="0"/>
              <a:t>decisis</a:t>
            </a:r>
            <a:r>
              <a:rPr lang="hr-HR" dirty="0" smtClean="0"/>
              <a:t>.</a:t>
            </a:r>
          </a:p>
          <a:p>
            <a:r>
              <a:rPr lang="hr-HR" dirty="0" smtClean="0"/>
              <a:t>6. </a:t>
            </a:r>
            <a:r>
              <a:rPr lang="hr-HR" dirty="0" err="1" smtClean="0"/>
              <a:t>What</a:t>
            </a:r>
            <a:r>
              <a:rPr lang="hr-HR" dirty="0" smtClean="0"/>
              <a:t> are </a:t>
            </a:r>
            <a:r>
              <a:rPr lang="hr-HR" dirty="0" err="1" smtClean="0"/>
              <a:t>the</a:t>
            </a:r>
            <a:r>
              <a:rPr lang="hr-HR" dirty="0" smtClean="0"/>
              <a:t> </a:t>
            </a:r>
            <a:r>
              <a:rPr lang="hr-HR" dirty="0" err="1" smtClean="0"/>
              <a:t>main</a:t>
            </a:r>
            <a:r>
              <a:rPr lang="hr-HR" dirty="0" smtClean="0"/>
              <a:t> </a:t>
            </a:r>
            <a:r>
              <a:rPr lang="hr-HR" dirty="0" err="1" smtClean="0"/>
              <a:t>elements</a:t>
            </a:r>
            <a:r>
              <a:rPr lang="hr-HR" dirty="0" smtClean="0"/>
              <a:t> </a:t>
            </a:r>
            <a:r>
              <a:rPr lang="hr-HR" dirty="0" err="1" smtClean="0"/>
              <a:t>of</a:t>
            </a:r>
            <a:r>
              <a:rPr lang="hr-HR" dirty="0" smtClean="0"/>
              <a:t> a </a:t>
            </a:r>
            <a:r>
              <a:rPr lang="hr-HR" dirty="0" err="1" smtClean="0"/>
              <a:t>judgement</a:t>
            </a:r>
            <a:r>
              <a:rPr lang="hr-HR" dirty="0" smtClean="0"/>
              <a:t>?</a:t>
            </a:r>
          </a:p>
          <a:p>
            <a:r>
              <a:rPr lang="hr-HR" dirty="0" smtClean="0"/>
              <a:t>7. </a:t>
            </a:r>
            <a:r>
              <a:rPr lang="hr-HR" dirty="0" err="1" smtClean="0"/>
              <a:t>What</a:t>
            </a:r>
            <a:r>
              <a:rPr lang="hr-HR" dirty="0" smtClean="0"/>
              <a:t> </a:t>
            </a:r>
            <a:r>
              <a:rPr lang="hr-HR" dirty="0" err="1" smtClean="0"/>
              <a:t>does</a:t>
            </a:r>
            <a:r>
              <a:rPr lang="hr-HR" dirty="0" smtClean="0"/>
              <a:t> </a:t>
            </a:r>
            <a:r>
              <a:rPr lang="hr-HR" dirty="0" err="1" smtClean="0"/>
              <a:t>ratio</a:t>
            </a:r>
            <a:r>
              <a:rPr lang="hr-HR" dirty="0" smtClean="0"/>
              <a:t> </a:t>
            </a:r>
            <a:r>
              <a:rPr lang="hr-HR" dirty="0" err="1" smtClean="0"/>
              <a:t>decidendi</a:t>
            </a:r>
            <a:r>
              <a:rPr lang="hr-HR" dirty="0" smtClean="0"/>
              <a:t> </a:t>
            </a:r>
            <a:r>
              <a:rPr lang="hr-HR" dirty="0" err="1" smtClean="0"/>
              <a:t>explain</a:t>
            </a:r>
            <a:r>
              <a:rPr lang="hr-HR" dirty="0"/>
              <a:t> </a:t>
            </a:r>
            <a:r>
              <a:rPr lang="hr-HR" dirty="0" err="1" smtClean="0"/>
              <a:t>and</a:t>
            </a:r>
            <a:r>
              <a:rPr lang="hr-HR" dirty="0" smtClean="0"/>
              <a:t> </a:t>
            </a:r>
            <a:r>
              <a:rPr lang="hr-HR" dirty="0" err="1" smtClean="0"/>
              <a:t>why</a:t>
            </a:r>
            <a:r>
              <a:rPr lang="hr-HR" dirty="0" smtClean="0"/>
              <a:t> </a:t>
            </a:r>
            <a:r>
              <a:rPr lang="hr-HR" dirty="0" err="1" smtClean="0"/>
              <a:t>is</a:t>
            </a:r>
            <a:r>
              <a:rPr lang="hr-HR" dirty="0" smtClean="0"/>
              <a:t> </a:t>
            </a:r>
            <a:r>
              <a:rPr lang="hr-HR" dirty="0" err="1" smtClean="0"/>
              <a:t>it</a:t>
            </a:r>
            <a:r>
              <a:rPr lang="hr-HR" dirty="0" smtClean="0"/>
              <a:t> </a:t>
            </a:r>
            <a:r>
              <a:rPr lang="hr-HR" dirty="0" err="1" smtClean="0"/>
              <a:t>important</a:t>
            </a:r>
            <a:r>
              <a:rPr lang="hr-HR" dirty="0" smtClean="0"/>
              <a:t>?</a:t>
            </a:r>
          </a:p>
          <a:p>
            <a:r>
              <a:rPr lang="hr-HR" dirty="0" smtClean="0"/>
              <a:t>8. </a:t>
            </a:r>
            <a:r>
              <a:rPr lang="hr-HR" dirty="0" err="1" smtClean="0"/>
              <a:t>What</a:t>
            </a:r>
            <a:r>
              <a:rPr lang="hr-HR" dirty="0" smtClean="0"/>
              <a:t> are </a:t>
            </a:r>
            <a:r>
              <a:rPr lang="hr-HR" dirty="0" err="1" smtClean="0"/>
              <a:t>obiter</a:t>
            </a:r>
            <a:r>
              <a:rPr lang="hr-HR" dirty="0" smtClean="0"/>
              <a:t> </a:t>
            </a:r>
            <a:r>
              <a:rPr lang="hr-HR" dirty="0" err="1" smtClean="0"/>
              <a:t>dicta</a:t>
            </a:r>
            <a:r>
              <a:rPr lang="hr-HR" dirty="0" smtClean="0"/>
              <a:t>?</a:t>
            </a:r>
          </a:p>
          <a:p>
            <a:r>
              <a:rPr lang="hr-HR" dirty="0" smtClean="0"/>
              <a:t>9. </a:t>
            </a:r>
            <a:r>
              <a:rPr lang="hr-HR" dirty="0" err="1" smtClean="0"/>
              <a:t>Where</a:t>
            </a:r>
            <a:r>
              <a:rPr lang="hr-HR" dirty="0" smtClean="0"/>
              <a:t> are </a:t>
            </a:r>
            <a:r>
              <a:rPr lang="hr-HR" dirty="0" err="1" smtClean="0"/>
              <a:t>judicial</a:t>
            </a:r>
            <a:r>
              <a:rPr lang="hr-HR" dirty="0" smtClean="0"/>
              <a:t> </a:t>
            </a:r>
            <a:r>
              <a:rPr lang="hr-HR" dirty="0" err="1" smtClean="0"/>
              <a:t>decisions</a:t>
            </a:r>
            <a:r>
              <a:rPr lang="hr-HR" dirty="0" smtClean="0"/>
              <a:t> </a:t>
            </a:r>
            <a:r>
              <a:rPr lang="hr-HR" dirty="0" err="1" smtClean="0"/>
              <a:t>recorded</a:t>
            </a:r>
            <a:r>
              <a:rPr lang="hr-HR" dirty="0" smtClean="0"/>
              <a:t>?</a:t>
            </a:r>
            <a:endParaRPr lang="en-US" dirty="0"/>
          </a:p>
        </p:txBody>
      </p:sp>
    </p:spTree>
    <p:extLst>
      <p:ext uri="{BB962C8B-B14F-4D97-AF65-F5344CB8AC3E}">
        <p14:creationId xmlns:p14="http://schemas.microsoft.com/office/powerpoint/2010/main" val="37569114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hr-HR" dirty="0" smtClean="0"/>
              <a:t>10. </a:t>
            </a:r>
            <a:r>
              <a:rPr lang="hr-HR" dirty="0" err="1" smtClean="0"/>
              <a:t>Lay</a:t>
            </a:r>
            <a:r>
              <a:rPr lang="hr-HR" dirty="0" smtClean="0"/>
              <a:t> </a:t>
            </a:r>
            <a:r>
              <a:rPr lang="hr-HR" dirty="0" err="1" smtClean="0"/>
              <a:t>judges</a:t>
            </a:r>
            <a:r>
              <a:rPr lang="hr-HR" dirty="0" smtClean="0"/>
              <a:t> </a:t>
            </a:r>
            <a:r>
              <a:rPr lang="hr-HR" dirty="0" err="1" smtClean="0"/>
              <a:t>peculiar</a:t>
            </a:r>
            <a:r>
              <a:rPr lang="hr-HR" dirty="0" smtClean="0"/>
              <a:t> to </a:t>
            </a:r>
            <a:r>
              <a:rPr lang="hr-HR" dirty="0" err="1" smtClean="0"/>
              <a:t>the</a:t>
            </a:r>
            <a:r>
              <a:rPr lang="hr-HR" dirty="0" smtClean="0"/>
              <a:t> English </a:t>
            </a:r>
            <a:r>
              <a:rPr lang="hr-HR" dirty="0" err="1" smtClean="0"/>
              <a:t>legal</a:t>
            </a:r>
            <a:r>
              <a:rPr lang="hr-HR" dirty="0" smtClean="0"/>
              <a:t> system</a:t>
            </a:r>
          </a:p>
          <a:p>
            <a:r>
              <a:rPr lang="hr-HR" dirty="0" err="1" smtClean="0"/>
              <a:t>magistrates</a:t>
            </a:r>
            <a:endParaRPr lang="hr-HR" dirty="0" smtClean="0"/>
          </a:p>
          <a:p>
            <a:r>
              <a:rPr lang="hr-HR" dirty="0" smtClean="0"/>
              <a:t>11. </a:t>
            </a:r>
            <a:r>
              <a:rPr lang="hr-HR" dirty="0" err="1" smtClean="0"/>
              <a:t>Statement</a:t>
            </a:r>
            <a:r>
              <a:rPr lang="hr-HR" dirty="0" smtClean="0"/>
              <a:t> </a:t>
            </a:r>
            <a:r>
              <a:rPr lang="hr-HR" dirty="0" err="1" smtClean="0"/>
              <a:t>of</a:t>
            </a:r>
            <a:r>
              <a:rPr lang="hr-HR" dirty="0" smtClean="0"/>
              <a:t> a </a:t>
            </a:r>
            <a:r>
              <a:rPr lang="hr-HR" dirty="0" err="1" smtClean="0"/>
              <a:t>judge</a:t>
            </a:r>
            <a:r>
              <a:rPr lang="hr-HR" dirty="0" smtClean="0"/>
              <a:t> on a </a:t>
            </a:r>
            <a:r>
              <a:rPr lang="hr-HR" dirty="0" err="1" smtClean="0"/>
              <a:t>point</a:t>
            </a:r>
            <a:r>
              <a:rPr lang="hr-HR" dirty="0" smtClean="0"/>
              <a:t> </a:t>
            </a:r>
            <a:r>
              <a:rPr lang="hr-HR" dirty="0" err="1" smtClean="0"/>
              <a:t>of</a:t>
            </a:r>
            <a:r>
              <a:rPr lang="hr-HR" dirty="0" smtClean="0"/>
              <a:t> </a:t>
            </a:r>
            <a:r>
              <a:rPr lang="hr-HR" dirty="0" err="1" smtClean="0"/>
              <a:t>law</a:t>
            </a:r>
            <a:r>
              <a:rPr lang="hr-HR" dirty="0" smtClean="0"/>
              <a:t> </a:t>
            </a:r>
            <a:r>
              <a:rPr lang="hr-HR" dirty="0" err="1" smtClean="0"/>
              <a:t>not</a:t>
            </a:r>
            <a:r>
              <a:rPr lang="hr-HR" dirty="0" smtClean="0"/>
              <a:t> </a:t>
            </a:r>
            <a:r>
              <a:rPr lang="hr-HR" dirty="0" err="1" smtClean="0"/>
              <a:t>directly</a:t>
            </a:r>
            <a:r>
              <a:rPr lang="hr-HR" dirty="0" smtClean="0"/>
              <a:t> </a:t>
            </a:r>
            <a:r>
              <a:rPr lang="hr-HR" dirty="0" err="1" smtClean="0"/>
              <a:t>relevant</a:t>
            </a:r>
            <a:r>
              <a:rPr lang="hr-HR" dirty="0" smtClean="0"/>
              <a:t> to </a:t>
            </a:r>
            <a:r>
              <a:rPr lang="hr-HR" dirty="0" err="1" smtClean="0"/>
              <a:t>deciding</a:t>
            </a:r>
            <a:r>
              <a:rPr lang="hr-HR" dirty="0" smtClean="0"/>
              <a:t> </a:t>
            </a:r>
            <a:r>
              <a:rPr lang="hr-HR" dirty="0" err="1" smtClean="0"/>
              <a:t>the</a:t>
            </a:r>
            <a:r>
              <a:rPr lang="hr-HR" dirty="0" smtClean="0"/>
              <a:t> </a:t>
            </a:r>
            <a:r>
              <a:rPr lang="hr-HR" dirty="0" err="1" smtClean="0"/>
              <a:t>case</a:t>
            </a:r>
            <a:endParaRPr lang="hr-HR" dirty="0" smtClean="0"/>
          </a:p>
          <a:p>
            <a:r>
              <a:rPr lang="hr-HR" dirty="0" err="1" smtClean="0"/>
              <a:t>Obiter</a:t>
            </a:r>
            <a:r>
              <a:rPr lang="hr-HR" dirty="0" smtClean="0"/>
              <a:t> </a:t>
            </a:r>
            <a:r>
              <a:rPr lang="hr-HR" dirty="0" err="1" smtClean="0"/>
              <a:t>dicta</a:t>
            </a:r>
            <a:endParaRPr lang="hr-HR" dirty="0" smtClean="0"/>
          </a:p>
          <a:p>
            <a:r>
              <a:rPr lang="hr-HR" dirty="0" smtClean="0"/>
              <a:t>12. </a:t>
            </a:r>
            <a:r>
              <a:rPr lang="hr-HR" dirty="0" err="1" smtClean="0"/>
              <a:t>The</a:t>
            </a:r>
            <a:r>
              <a:rPr lang="hr-HR" dirty="0" smtClean="0"/>
              <a:t> most </a:t>
            </a:r>
            <a:r>
              <a:rPr lang="hr-HR" dirty="0" err="1" smtClean="0"/>
              <a:t>important</a:t>
            </a:r>
            <a:r>
              <a:rPr lang="hr-HR" dirty="0" smtClean="0"/>
              <a:t> </a:t>
            </a:r>
            <a:r>
              <a:rPr lang="hr-HR" dirty="0" err="1" smtClean="0"/>
              <a:t>legal</a:t>
            </a:r>
            <a:r>
              <a:rPr lang="hr-HR" dirty="0" smtClean="0"/>
              <a:t> </a:t>
            </a:r>
            <a:r>
              <a:rPr lang="hr-HR" dirty="0" err="1" smtClean="0"/>
              <a:t>principle</a:t>
            </a:r>
            <a:r>
              <a:rPr lang="hr-HR" dirty="0" smtClean="0"/>
              <a:t> on </a:t>
            </a:r>
            <a:r>
              <a:rPr lang="hr-HR" dirty="0" err="1" smtClean="0"/>
              <a:t>which</a:t>
            </a:r>
            <a:r>
              <a:rPr lang="hr-HR" dirty="0" smtClean="0"/>
              <a:t> a </a:t>
            </a:r>
            <a:r>
              <a:rPr lang="hr-HR" dirty="0" err="1" smtClean="0"/>
              <a:t>judicial</a:t>
            </a:r>
            <a:r>
              <a:rPr lang="hr-HR" dirty="0" smtClean="0"/>
              <a:t> </a:t>
            </a:r>
            <a:r>
              <a:rPr lang="hr-HR" dirty="0" err="1" smtClean="0"/>
              <a:t>decision</a:t>
            </a:r>
            <a:r>
              <a:rPr lang="hr-HR" dirty="0" smtClean="0"/>
              <a:t> </a:t>
            </a:r>
            <a:r>
              <a:rPr lang="hr-HR" dirty="0" err="1" smtClean="0"/>
              <a:t>is</a:t>
            </a:r>
            <a:r>
              <a:rPr lang="hr-HR" dirty="0" smtClean="0"/>
              <a:t> </a:t>
            </a:r>
            <a:r>
              <a:rPr lang="hr-HR" dirty="0" err="1" smtClean="0"/>
              <a:t>based</a:t>
            </a:r>
            <a:endParaRPr lang="hr-HR" dirty="0" smtClean="0"/>
          </a:p>
          <a:p>
            <a:r>
              <a:rPr lang="hr-HR" dirty="0" err="1" smtClean="0"/>
              <a:t>Ratio</a:t>
            </a:r>
            <a:r>
              <a:rPr lang="hr-HR" dirty="0" smtClean="0"/>
              <a:t> </a:t>
            </a:r>
            <a:r>
              <a:rPr lang="hr-HR" dirty="0" err="1" smtClean="0"/>
              <a:t>decidendi</a:t>
            </a:r>
            <a:endParaRPr lang="hr-HR" dirty="0" smtClean="0"/>
          </a:p>
          <a:p>
            <a:r>
              <a:rPr lang="hr-HR" dirty="0" smtClean="0"/>
              <a:t>13. </a:t>
            </a:r>
            <a:r>
              <a:rPr lang="hr-HR" dirty="0" err="1" smtClean="0"/>
              <a:t>Decision</a:t>
            </a:r>
            <a:r>
              <a:rPr lang="hr-HR" dirty="0" smtClean="0"/>
              <a:t> </a:t>
            </a:r>
            <a:r>
              <a:rPr lang="hr-HR" dirty="0" err="1" smtClean="0"/>
              <a:t>of</a:t>
            </a:r>
            <a:r>
              <a:rPr lang="hr-HR" dirty="0" smtClean="0"/>
              <a:t> a </a:t>
            </a:r>
            <a:r>
              <a:rPr lang="hr-HR" dirty="0" err="1" smtClean="0"/>
              <a:t>higher</a:t>
            </a:r>
            <a:r>
              <a:rPr lang="hr-HR" dirty="0" smtClean="0"/>
              <a:t> </a:t>
            </a:r>
            <a:r>
              <a:rPr lang="hr-HR" dirty="0" err="1" smtClean="0"/>
              <a:t>court</a:t>
            </a:r>
            <a:r>
              <a:rPr lang="hr-HR" dirty="0" smtClean="0"/>
              <a:t> </a:t>
            </a:r>
            <a:r>
              <a:rPr lang="hr-HR" dirty="0" err="1" smtClean="0"/>
              <a:t>which</a:t>
            </a:r>
            <a:r>
              <a:rPr lang="hr-HR" dirty="0" smtClean="0"/>
              <a:t> must </a:t>
            </a:r>
            <a:r>
              <a:rPr lang="hr-HR" dirty="0" err="1" smtClean="0"/>
              <a:t>be</a:t>
            </a:r>
            <a:r>
              <a:rPr lang="hr-HR" dirty="0" smtClean="0"/>
              <a:t> </a:t>
            </a:r>
            <a:r>
              <a:rPr lang="hr-HR" dirty="0" err="1" smtClean="0"/>
              <a:t>followed</a:t>
            </a:r>
            <a:r>
              <a:rPr lang="hr-HR" dirty="0" smtClean="0"/>
              <a:t> </a:t>
            </a:r>
            <a:r>
              <a:rPr lang="hr-HR" dirty="0" err="1" smtClean="0"/>
              <a:t>by</a:t>
            </a:r>
            <a:r>
              <a:rPr lang="hr-HR" dirty="0" smtClean="0"/>
              <a:t> a </a:t>
            </a:r>
            <a:r>
              <a:rPr lang="hr-HR" dirty="0" err="1" smtClean="0"/>
              <a:t>lower</a:t>
            </a:r>
            <a:r>
              <a:rPr lang="hr-HR" dirty="0" smtClean="0"/>
              <a:t> </a:t>
            </a:r>
            <a:r>
              <a:rPr lang="hr-HR" dirty="0" err="1" smtClean="0"/>
              <a:t>court</a:t>
            </a:r>
            <a:endParaRPr lang="hr-HR" dirty="0" smtClean="0"/>
          </a:p>
          <a:p>
            <a:r>
              <a:rPr lang="hr-HR" dirty="0" err="1" smtClean="0"/>
              <a:t>precedent</a:t>
            </a:r>
            <a:endParaRPr lang="en-US" dirty="0"/>
          </a:p>
        </p:txBody>
      </p:sp>
    </p:spTree>
    <p:extLst>
      <p:ext uri="{BB962C8B-B14F-4D97-AF65-F5344CB8AC3E}">
        <p14:creationId xmlns:p14="http://schemas.microsoft.com/office/powerpoint/2010/main" val="540365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fontScale="92500" lnSpcReduction="10000"/>
          </a:bodyPr>
          <a:lstStyle/>
          <a:p>
            <a:r>
              <a:rPr lang="hr-HR" dirty="0" smtClean="0"/>
              <a:t>14. </a:t>
            </a:r>
            <a:r>
              <a:rPr lang="hr-HR" dirty="0" err="1" smtClean="0"/>
              <a:t>The</a:t>
            </a:r>
            <a:r>
              <a:rPr lang="hr-HR" dirty="0" smtClean="0"/>
              <a:t> </a:t>
            </a:r>
            <a:r>
              <a:rPr lang="hr-HR" dirty="0" err="1" smtClean="0"/>
              <a:t>highest</a:t>
            </a:r>
            <a:r>
              <a:rPr lang="hr-HR" dirty="0" smtClean="0"/>
              <a:t> legislative </a:t>
            </a:r>
            <a:r>
              <a:rPr lang="hr-HR" dirty="0" err="1" smtClean="0"/>
              <a:t>body</a:t>
            </a:r>
            <a:r>
              <a:rPr lang="hr-HR" dirty="0" smtClean="0"/>
              <a:t> </a:t>
            </a:r>
            <a:r>
              <a:rPr lang="hr-HR" dirty="0" err="1" smtClean="0"/>
              <a:t>in</a:t>
            </a:r>
            <a:r>
              <a:rPr lang="hr-HR" dirty="0" smtClean="0"/>
              <a:t> </a:t>
            </a:r>
            <a:r>
              <a:rPr lang="hr-HR" dirty="0" err="1" smtClean="0"/>
              <a:t>the</a:t>
            </a:r>
            <a:r>
              <a:rPr lang="hr-HR" dirty="0" smtClean="0"/>
              <a:t> UK</a:t>
            </a:r>
          </a:p>
          <a:p>
            <a:r>
              <a:rPr lang="hr-HR" dirty="0" err="1" smtClean="0"/>
              <a:t>Parliament</a:t>
            </a:r>
            <a:endParaRPr lang="hr-HR" dirty="0" smtClean="0"/>
          </a:p>
          <a:p>
            <a:r>
              <a:rPr lang="hr-HR" dirty="0" smtClean="0"/>
              <a:t>15. </a:t>
            </a:r>
            <a:r>
              <a:rPr lang="hr-HR" dirty="0" err="1" smtClean="0"/>
              <a:t>Members</a:t>
            </a:r>
            <a:r>
              <a:rPr lang="hr-HR" dirty="0" smtClean="0"/>
              <a:t> </a:t>
            </a:r>
            <a:r>
              <a:rPr lang="hr-HR" dirty="0" err="1" smtClean="0"/>
              <a:t>of</a:t>
            </a:r>
            <a:r>
              <a:rPr lang="hr-HR" dirty="0" smtClean="0"/>
              <a:t> </a:t>
            </a:r>
            <a:r>
              <a:rPr lang="hr-HR" dirty="0" err="1" smtClean="0"/>
              <a:t>the</a:t>
            </a:r>
            <a:r>
              <a:rPr lang="hr-HR" dirty="0" smtClean="0"/>
              <a:t> </a:t>
            </a:r>
            <a:r>
              <a:rPr lang="hr-HR" dirty="0" err="1" smtClean="0"/>
              <a:t>House</a:t>
            </a:r>
            <a:r>
              <a:rPr lang="hr-HR" dirty="0" smtClean="0"/>
              <a:t> </a:t>
            </a:r>
            <a:r>
              <a:rPr lang="hr-HR" dirty="0" err="1" smtClean="0"/>
              <a:t>of</a:t>
            </a:r>
            <a:r>
              <a:rPr lang="hr-HR" dirty="0" smtClean="0"/>
              <a:t> </a:t>
            </a:r>
            <a:r>
              <a:rPr lang="hr-HR" dirty="0" err="1" smtClean="0"/>
              <a:t>Lords</a:t>
            </a:r>
            <a:r>
              <a:rPr lang="hr-HR" dirty="0" smtClean="0"/>
              <a:t> </a:t>
            </a:r>
            <a:r>
              <a:rPr lang="hr-HR" dirty="0" err="1" smtClean="0"/>
              <a:t>appointed</a:t>
            </a:r>
            <a:r>
              <a:rPr lang="hr-HR" dirty="0" smtClean="0"/>
              <a:t> for </a:t>
            </a:r>
            <a:r>
              <a:rPr lang="hr-HR" dirty="0" err="1" smtClean="0"/>
              <a:t>their</a:t>
            </a:r>
            <a:r>
              <a:rPr lang="hr-HR" dirty="0" smtClean="0"/>
              <a:t> </a:t>
            </a:r>
            <a:r>
              <a:rPr lang="hr-HR" dirty="0" err="1" smtClean="0"/>
              <a:t>lifetime</a:t>
            </a:r>
            <a:endParaRPr lang="hr-HR" dirty="0" smtClean="0"/>
          </a:p>
          <a:p>
            <a:r>
              <a:rPr lang="hr-HR" dirty="0" smtClean="0"/>
              <a:t>Life </a:t>
            </a:r>
            <a:r>
              <a:rPr lang="hr-HR" dirty="0" err="1" smtClean="0"/>
              <a:t>peers</a:t>
            </a:r>
            <a:endParaRPr lang="hr-HR" dirty="0" smtClean="0"/>
          </a:p>
          <a:p>
            <a:r>
              <a:rPr lang="hr-HR" dirty="0" smtClean="0"/>
              <a:t>16. </a:t>
            </a:r>
            <a:r>
              <a:rPr lang="hr-HR" dirty="0" err="1" smtClean="0"/>
              <a:t>Proposal</a:t>
            </a:r>
            <a:r>
              <a:rPr lang="hr-HR" dirty="0" smtClean="0"/>
              <a:t> for a </a:t>
            </a:r>
            <a:r>
              <a:rPr lang="hr-HR" dirty="0" err="1" smtClean="0"/>
              <a:t>new</a:t>
            </a:r>
            <a:r>
              <a:rPr lang="hr-HR" dirty="0" smtClean="0"/>
              <a:t> </a:t>
            </a:r>
            <a:r>
              <a:rPr lang="hr-HR" dirty="0" err="1" smtClean="0"/>
              <a:t>legislation</a:t>
            </a:r>
            <a:endParaRPr lang="hr-HR" dirty="0" smtClean="0"/>
          </a:p>
          <a:p>
            <a:r>
              <a:rPr lang="hr-HR" dirty="0" err="1" smtClean="0"/>
              <a:t>bill</a:t>
            </a:r>
            <a:endParaRPr lang="hr-HR" dirty="0" smtClean="0"/>
          </a:p>
          <a:p>
            <a:r>
              <a:rPr lang="hr-HR" dirty="0" smtClean="0"/>
              <a:t>17. </a:t>
            </a:r>
            <a:r>
              <a:rPr lang="hr-HR" dirty="0" err="1" smtClean="0"/>
              <a:t>An</a:t>
            </a:r>
            <a:r>
              <a:rPr lang="hr-HR" dirty="0" smtClean="0"/>
              <a:t> English </a:t>
            </a:r>
            <a:r>
              <a:rPr lang="hr-HR" dirty="0" err="1" smtClean="0"/>
              <a:t>lawyer</a:t>
            </a:r>
            <a:r>
              <a:rPr lang="hr-HR" dirty="0" smtClean="0"/>
              <a:t> </a:t>
            </a:r>
            <a:r>
              <a:rPr lang="hr-HR" dirty="0" err="1" smtClean="0"/>
              <a:t>specialized</a:t>
            </a:r>
            <a:r>
              <a:rPr lang="hr-HR" dirty="0" smtClean="0"/>
              <a:t> </a:t>
            </a:r>
            <a:r>
              <a:rPr lang="hr-HR" dirty="0" err="1" smtClean="0"/>
              <a:t>in</a:t>
            </a:r>
            <a:r>
              <a:rPr lang="hr-HR" dirty="0" smtClean="0"/>
              <a:t> </a:t>
            </a:r>
            <a:r>
              <a:rPr lang="hr-HR" dirty="0" err="1" smtClean="0"/>
              <a:t>cour</a:t>
            </a:r>
            <a:r>
              <a:rPr lang="hr-HR" dirty="0" smtClean="0"/>
              <a:t> </a:t>
            </a:r>
            <a:r>
              <a:rPr lang="hr-HR" dirty="0" err="1" smtClean="0"/>
              <a:t>representation</a:t>
            </a:r>
            <a:endParaRPr lang="hr-HR" dirty="0" smtClean="0"/>
          </a:p>
          <a:p>
            <a:r>
              <a:rPr lang="hr-HR" dirty="0" err="1" smtClean="0"/>
              <a:t>barrister</a:t>
            </a:r>
            <a:endParaRPr lang="hr-HR" dirty="0" smtClean="0"/>
          </a:p>
          <a:p>
            <a:r>
              <a:rPr lang="hr-HR" dirty="0" smtClean="0"/>
              <a:t>18. </a:t>
            </a:r>
            <a:r>
              <a:rPr lang="hr-HR" dirty="0" err="1" smtClean="0"/>
              <a:t>An</a:t>
            </a:r>
            <a:r>
              <a:rPr lang="hr-HR" dirty="0" smtClean="0"/>
              <a:t> English </a:t>
            </a:r>
            <a:r>
              <a:rPr lang="hr-HR" dirty="0" err="1" smtClean="0"/>
              <a:t>lawyer</a:t>
            </a:r>
            <a:r>
              <a:rPr lang="hr-HR" dirty="0" smtClean="0"/>
              <a:t> </a:t>
            </a:r>
            <a:r>
              <a:rPr lang="hr-HR" dirty="0" err="1" smtClean="0"/>
              <a:t>who</a:t>
            </a:r>
            <a:r>
              <a:rPr lang="hr-HR" dirty="0" smtClean="0"/>
              <a:t> </a:t>
            </a:r>
            <a:r>
              <a:rPr lang="hr-HR" dirty="0" err="1" smtClean="0"/>
              <a:t>gives</a:t>
            </a:r>
            <a:r>
              <a:rPr lang="hr-HR" dirty="0" smtClean="0"/>
              <a:t> </a:t>
            </a:r>
            <a:r>
              <a:rPr lang="hr-HR" dirty="0" err="1" smtClean="0"/>
              <a:t>legal</a:t>
            </a:r>
            <a:r>
              <a:rPr lang="hr-HR" dirty="0" smtClean="0"/>
              <a:t> </a:t>
            </a:r>
            <a:r>
              <a:rPr lang="hr-HR" dirty="0" err="1" smtClean="0"/>
              <a:t>advice</a:t>
            </a:r>
            <a:r>
              <a:rPr lang="hr-HR" dirty="0" smtClean="0"/>
              <a:t> to </a:t>
            </a:r>
            <a:r>
              <a:rPr lang="hr-HR" dirty="0" err="1" smtClean="0"/>
              <a:t>clients</a:t>
            </a:r>
            <a:r>
              <a:rPr lang="hr-HR" dirty="0" smtClean="0"/>
              <a:t>, </a:t>
            </a:r>
            <a:r>
              <a:rPr lang="hr-HR" dirty="0" err="1" smtClean="0"/>
              <a:t>drafts</a:t>
            </a:r>
            <a:r>
              <a:rPr lang="hr-HR" dirty="0" smtClean="0"/>
              <a:t> </a:t>
            </a:r>
            <a:r>
              <a:rPr lang="hr-HR" dirty="0" err="1" smtClean="0"/>
              <a:t>documents</a:t>
            </a:r>
            <a:r>
              <a:rPr lang="hr-HR" dirty="0" smtClean="0"/>
              <a:t> </a:t>
            </a:r>
            <a:r>
              <a:rPr lang="hr-HR" dirty="0" err="1" smtClean="0"/>
              <a:t>and</a:t>
            </a:r>
            <a:r>
              <a:rPr lang="hr-HR" dirty="0" smtClean="0"/>
              <a:t> </a:t>
            </a:r>
            <a:r>
              <a:rPr lang="hr-HR" dirty="0" err="1" smtClean="0"/>
              <a:t>represents</a:t>
            </a:r>
            <a:r>
              <a:rPr lang="hr-HR" dirty="0" smtClean="0"/>
              <a:t> </a:t>
            </a:r>
            <a:r>
              <a:rPr lang="hr-HR" dirty="0" err="1" smtClean="0"/>
              <a:t>clients</a:t>
            </a:r>
            <a:r>
              <a:rPr lang="hr-HR" dirty="0" smtClean="0"/>
              <a:t> </a:t>
            </a:r>
            <a:r>
              <a:rPr lang="hr-HR" dirty="0" err="1" smtClean="0"/>
              <a:t>in</a:t>
            </a:r>
            <a:r>
              <a:rPr lang="hr-HR" dirty="0" smtClean="0"/>
              <a:t> </a:t>
            </a:r>
            <a:r>
              <a:rPr lang="hr-HR" dirty="0" err="1" smtClean="0"/>
              <a:t>lower</a:t>
            </a:r>
            <a:r>
              <a:rPr lang="hr-HR" dirty="0" smtClean="0"/>
              <a:t> </a:t>
            </a:r>
            <a:r>
              <a:rPr lang="hr-HR" dirty="0" err="1" smtClean="0"/>
              <a:t>courts</a:t>
            </a:r>
            <a:endParaRPr lang="hr-HR" dirty="0" smtClean="0"/>
          </a:p>
          <a:p>
            <a:r>
              <a:rPr lang="hr-HR" dirty="0" err="1" smtClean="0"/>
              <a:t>solicitor</a:t>
            </a:r>
            <a:endParaRPr lang="en-US" dirty="0"/>
          </a:p>
        </p:txBody>
      </p:sp>
    </p:spTree>
    <p:extLst>
      <p:ext uri="{BB962C8B-B14F-4D97-AF65-F5344CB8AC3E}">
        <p14:creationId xmlns:p14="http://schemas.microsoft.com/office/powerpoint/2010/main" val="910070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fontScale="92500" lnSpcReduction="10000"/>
          </a:bodyPr>
          <a:lstStyle/>
          <a:p>
            <a:r>
              <a:rPr lang="hr-HR" dirty="0" smtClean="0"/>
              <a:t>19. </a:t>
            </a:r>
            <a:r>
              <a:rPr lang="hr-HR" dirty="0" err="1" smtClean="0"/>
              <a:t>The</a:t>
            </a:r>
            <a:r>
              <a:rPr lang="hr-HR" dirty="0" smtClean="0"/>
              <a:t> </a:t>
            </a:r>
            <a:r>
              <a:rPr lang="hr-HR" dirty="0" err="1" smtClean="0"/>
              <a:t>right</a:t>
            </a:r>
            <a:r>
              <a:rPr lang="hr-HR" dirty="0" smtClean="0"/>
              <a:t> to </a:t>
            </a:r>
            <a:r>
              <a:rPr lang="hr-HR" dirty="0" err="1" smtClean="0"/>
              <a:t>represent</a:t>
            </a:r>
            <a:r>
              <a:rPr lang="hr-HR" dirty="0" smtClean="0"/>
              <a:t> </a:t>
            </a:r>
            <a:r>
              <a:rPr lang="hr-HR" dirty="0" err="1" smtClean="0"/>
              <a:t>clients</a:t>
            </a:r>
            <a:r>
              <a:rPr lang="hr-HR" dirty="0" smtClean="0"/>
              <a:t> </a:t>
            </a:r>
            <a:r>
              <a:rPr lang="hr-HR" dirty="0" err="1" smtClean="0"/>
              <a:t>in</a:t>
            </a:r>
            <a:r>
              <a:rPr lang="hr-HR" dirty="0" smtClean="0"/>
              <a:t> </a:t>
            </a:r>
            <a:r>
              <a:rPr lang="hr-HR" dirty="0" err="1" smtClean="0"/>
              <a:t>court</a:t>
            </a:r>
            <a:endParaRPr lang="hr-HR" dirty="0" smtClean="0"/>
          </a:p>
          <a:p>
            <a:r>
              <a:rPr lang="hr-HR" dirty="0" err="1" smtClean="0"/>
              <a:t>Right</a:t>
            </a:r>
            <a:r>
              <a:rPr lang="hr-HR" dirty="0" smtClean="0"/>
              <a:t> </a:t>
            </a:r>
            <a:r>
              <a:rPr lang="hr-HR" dirty="0" err="1" smtClean="0"/>
              <a:t>of</a:t>
            </a:r>
            <a:r>
              <a:rPr lang="hr-HR" dirty="0" smtClean="0"/>
              <a:t> </a:t>
            </a:r>
            <a:r>
              <a:rPr lang="hr-HR" dirty="0" err="1" smtClean="0"/>
              <a:t>audience</a:t>
            </a:r>
            <a:endParaRPr lang="hr-HR" dirty="0" smtClean="0"/>
          </a:p>
          <a:p>
            <a:r>
              <a:rPr lang="hr-HR" dirty="0" smtClean="0"/>
              <a:t>20. A senior </a:t>
            </a:r>
            <a:r>
              <a:rPr lang="hr-HR" dirty="0" err="1" smtClean="0"/>
              <a:t>barrister</a:t>
            </a:r>
            <a:endParaRPr lang="hr-HR" dirty="0" smtClean="0"/>
          </a:p>
          <a:p>
            <a:r>
              <a:rPr lang="hr-HR" dirty="0" err="1" smtClean="0"/>
              <a:t>Queen’s</a:t>
            </a:r>
            <a:r>
              <a:rPr lang="hr-HR" dirty="0" smtClean="0"/>
              <a:t> </a:t>
            </a:r>
            <a:r>
              <a:rPr lang="hr-HR" dirty="0" err="1" smtClean="0"/>
              <a:t>Counsel</a:t>
            </a:r>
            <a:endParaRPr lang="hr-HR" dirty="0" smtClean="0"/>
          </a:p>
          <a:p>
            <a:r>
              <a:rPr lang="hr-HR" dirty="0" smtClean="0"/>
              <a:t>21. </a:t>
            </a:r>
            <a:r>
              <a:rPr lang="hr-HR" dirty="0" err="1" smtClean="0"/>
              <a:t>The</a:t>
            </a:r>
            <a:r>
              <a:rPr lang="hr-HR" dirty="0" smtClean="0"/>
              <a:t> </a:t>
            </a:r>
            <a:r>
              <a:rPr lang="hr-HR" dirty="0" err="1" smtClean="0"/>
              <a:t>highest</a:t>
            </a:r>
            <a:r>
              <a:rPr lang="hr-HR" dirty="0" smtClean="0"/>
              <a:t> legislative </a:t>
            </a:r>
            <a:r>
              <a:rPr lang="hr-HR" dirty="0" err="1" smtClean="0"/>
              <a:t>body</a:t>
            </a:r>
            <a:r>
              <a:rPr lang="hr-HR" dirty="0" smtClean="0"/>
              <a:t> </a:t>
            </a:r>
            <a:r>
              <a:rPr lang="hr-HR" dirty="0" err="1" smtClean="0"/>
              <a:t>in</a:t>
            </a:r>
            <a:r>
              <a:rPr lang="hr-HR" dirty="0" smtClean="0"/>
              <a:t> </a:t>
            </a:r>
            <a:r>
              <a:rPr lang="hr-HR" dirty="0" err="1" smtClean="0"/>
              <a:t>the</a:t>
            </a:r>
            <a:r>
              <a:rPr lang="hr-HR" dirty="0" smtClean="0"/>
              <a:t> USA</a:t>
            </a:r>
          </a:p>
          <a:p>
            <a:r>
              <a:rPr lang="hr-HR" dirty="0" err="1" smtClean="0"/>
              <a:t>Congress</a:t>
            </a:r>
            <a:endParaRPr lang="hr-HR" dirty="0" smtClean="0"/>
          </a:p>
          <a:p>
            <a:r>
              <a:rPr lang="hr-HR" dirty="0" smtClean="0"/>
              <a:t>22. </a:t>
            </a:r>
            <a:r>
              <a:rPr lang="hr-HR" dirty="0" err="1" smtClean="0"/>
              <a:t>Removal</a:t>
            </a:r>
            <a:r>
              <a:rPr lang="hr-HR" dirty="0" smtClean="0"/>
              <a:t> </a:t>
            </a:r>
            <a:r>
              <a:rPr lang="hr-HR" dirty="0" err="1" smtClean="0"/>
              <a:t>of</a:t>
            </a:r>
            <a:r>
              <a:rPr lang="hr-HR" dirty="0" smtClean="0"/>
              <a:t> </a:t>
            </a:r>
            <a:r>
              <a:rPr lang="hr-HR" dirty="0" err="1" smtClean="0"/>
              <a:t>the</a:t>
            </a:r>
            <a:r>
              <a:rPr lang="hr-HR" dirty="0" smtClean="0"/>
              <a:t> US </a:t>
            </a:r>
            <a:r>
              <a:rPr lang="hr-HR" dirty="0" err="1" smtClean="0"/>
              <a:t>President</a:t>
            </a:r>
            <a:r>
              <a:rPr lang="hr-HR" dirty="0" smtClean="0"/>
              <a:t> </a:t>
            </a:r>
            <a:r>
              <a:rPr lang="hr-HR" dirty="0" err="1" smtClean="0"/>
              <a:t>from</a:t>
            </a:r>
            <a:r>
              <a:rPr lang="hr-HR" dirty="0" smtClean="0"/>
              <a:t> Office </a:t>
            </a:r>
          </a:p>
          <a:p>
            <a:r>
              <a:rPr lang="hr-HR" dirty="0" err="1" smtClean="0"/>
              <a:t>Impeachment</a:t>
            </a:r>
            <a:endParaRPr lang="hr-HR" dirty="0" smtClean="0"/>
          </a:p>
          <a:p>
            <a:r>
              <a:rPr lang="hr-HR" dirty="0" smtClean="0"/>
              <a:t>23. </a:t>
            </a:r>
            <a:r>
              <a:rPr lang="hr-HR" dirty="0" err="1" smtClean="0"/>
              <a:t>The</a:t>
            </a:r>
            <a:r>
              <a:rPr lang="hr-HR" dirty="0" smtClean="0"/>
              <a:t> </a:t>
            </a:r>
            <a:r>
              <a:rPr lang="hr-HR" dirty="0" err="1" smtClean="0"/>
              <a:t>right</a:t>
            </a:r>
            <a:r>
              <a:rPr lang="hr-HR" dirty="0" smtClean="0"/>
              <a:t> </a:t>
            </a:r>
            <a:r>
              <a:rPr lang="hr-HR" dirty="0" err="1" smtClean="0"/>
              <a:t>of</a:t>
            </a:r>
            <a:r>
              <a:rPr lang="hr-HR" dirty="0" smtClean="0"/>
              <a:t> </a:t>
            </a:r>
            <a:r>
              <a:rPr lang="hr-HR" dirty="0" err="1" smtClean="0"/>
              <a:t>the</a:t>
            </a:r>
            <a:r>
              <a:rPr lang="hr-HR" dirty="0" smtClean="0"/>
              <a:t> </a:t>
            </a:r>
            <a:r>
              <a:rPr lang="hr-HR" dirty="0" err="1" smtClean="0"/>
              <a:t>highest</a:t>
            </a:r>
            <a:r>
              <a:rPr lang="hr-HR" dirty="0" smtClean="0"/>
              <a:t> </a:t>
            </a:r>
            <a:r>
              <a:rPr lang="hr-HR" dirty="0" err="1" smtClean="0"/>
              <a:t>court</a:t>
            </a:r>
            <a:r>
              <a:rPr lang="hr-HR" dirty="0" smtClean="0"/>
              <a:t> to </a:t>
            </a:r>
            <a:r>
              <a:rPr lang="hr-HR" dirty="0" err="1" smtClean="0"/>
              <a:t>review</a:t>
            </a:r>
            <a:r>
              <a:rPr lang="hr-HR" dirty="0" smtClean="0"/>
              <a:t> </a:t>
            </a:r>
            <a:r>
              <a:rPr lang="hr-HR" dirty="0" err="1" smtClean="0"/>
              <a:t>the</a:t>
            </a:r>
            <a:r>
              <a:rPr lang="hr-HR" dirty="0" smtClean="0"/>
              <a:t> </a:t>
            </a:r>
            <a:r>
              <a:rPr lang="hr-HR" dirty="0" err="1" smtClean="0"/>
              <a:t>constitutionality</a:t>
            </a:r>
            <a:r>
              <a:rPr lang="hr-HR" dirty="0" smtClean="0"/>
              <a:t> </a:t>
            </a:r>
            <a:r>
              <a:rPr lang="hr-HR" dirty="0" err="1" smtClean="0"/>
              <a:t>of</a:t>
            </a:r>
            <a:r>
              <a:rPr lang="hr-HR" dirty="0" smtClean="0"/>
              <a:t> </a:t>
            </a:r>
            <a:r>
              <a:rPr lang="hr-HR" dirty="0" err="1" smtClean="0"/>
              <a:t>laws</a:t>
            </a:r>
            <a:endParaRPr lang="hr-HR" dirty="0" smtClean="0"/>
          </a:p>
          <a:p>
            <a:r>
              <a:rPr lang="hr-HR" dirty="0" err="1" smtClean="0"/>
              <a:t>Judicial</a:t>
            </a:r>
            <a:r>
              <a:rPr lang="hr-HR" dirty="0" smtClean="0"/>
              <a:t> </a:t>
            </a:r>
            <a:r>
              <a:rPr lang="hr-HR" dirty="0" err="1" smtClean="0"/>
              <a:t>review</a:t>
            </a:r>
            <a:endParaRPr lang="en-US" dirty="0"/>
          </a:p>
        </p:txBody>
      </p:sp>
    </p:spTree>
    <p:extLst>
      <p:ext uri="{BB962C8B-B14F-4D97-AF65-F5344CB8AC3E}">
        <p14:creationId xmlns:p14="http://schemas.microsoft.com/office/powerpoint/2010/main" val="24408264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a:t>
            </a:r>
            <a:r>
              <a:rPr lang="hr-HR" dirty="0" err="1" smtClean="0"/>
              <a:t>croatian</a:t>
            </a:r>
            <a:r>
              <a:rPr lang="hr-HR" dirty="0" smtClean="0"/>
              <a:t>:</a:t>
            </a:r>
            <a:endParaRPr lang="en-US" dirty="0"/>
          </a:p>
        </p:txBody>
      </p:sp>
      <p:sp>
        <p:nvSpPr>
          <p:cNvPr id="3" name="Content Placeholder 2"/>
          <p:cNvSpPr>
            <a:spLocks noGrp="1"/>
          </p:cNvSpPr>
          <p:nvPr>
            <p:ph idx="1"/>
          </p:nvPr>
        </p:nvSpPr>
        <p:spPr/>
        <p:txBody>
          <a:bodyPr/>
          <a:lstStyle/>
          <a:p>
            <a:r>
              <a:rPr lang="en-GB" dirty="0"/>
              <a:t>"The days have passed when the courts adopted a literal approach. The courts use a purposive approach, which seeks to give effect to the purpose of legislation and are prepared to look at much extraneous material that bears upon the background against which the legislation was enacted."</a:t>
            </a:r>
            <a:endParaRPr lang="hr-HR" dirty="0"/>
          </a:p>
          <a:p>
            <a:endParaRPr lang="en-US" dirty="0"/>
          </a:p>
        </p:txBody>
      </p:sp>
    </p:spTree>
    <p:extLst>
      <p:ext uri="{BB962C8B-B14F-4D97-AF65-F5344CB8AC3E}">
        <p14:creationId xmlns:p14="http://schemas.microsoft.com/office/powerpoint/2010/main" val="10188966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a:t>
            </a:r>
            <a:r>
              <a:rPr lang="hr-HR" dirty="0" err="1" smtClean="0"/>
              <a:t>croatian</a:t>
            </a:r>
            <a:endParaRPr lang="en-US" dirty="0"/>
          </a:p>
        </p:txBody>
      </p:sp>
      <p:sp>
        <p:nvSpPr>
          <p:cNvPr id="3" name="Content Placeholder 2"/>
          <p:cNvSpPr>
            <a:spLocks noGrp="1"/>
          </p:cNvSpPr>
          <p:nvPr>
            <p:ph idx="1"/>
          </p:nvPr>
        </p:nvSpPr>
        <p:spPr/>
        <p:txBody>
          <a:bodyPr/>
          <a:lstStyle/>
          <a:p>
            <a:r>
              <a:rPr lang="en-GB" dirty="0"/>
              <a:t>(1) A person commits an offence if—</a:t>
            </a:r>
            <a:endParaRPr lang="hr-HR" dirty="0"/>
          </a:p>
          <a:p>
            <a:r>
              <a:rPr lang="en-GB" dirty="0"/>
              <a:t>(a) the person holds another person in slavery or servitude and the circumstances are such that the person knows or ought to know that the other person is held in slavery or servitude, or</a:t>
            </a:r>
            <a:endParaRPr lang="hr-HR" dirty="0"/>
          </a:p>
          <a:p>
            <a:r>
              <a:rPr lang="en-GB" dirty="0"/>
              <a:t>(b) the person requires another person to perform forced or compulsory labour and the circumstances are such that the person knows or ought to know that the other person is being required to perform forced or compulsory labour.</a:t>
            </a:r>
            <a:endParaRPr lang="hr-HR" dirty="0"/>
          </a:p>
          <a:p>
            <a:endParaRPr lang="en-US" dirty="0"/>
          </a:p>
        </p:txBody>
      </p:sp>
    </p:spTree>
    <p:extLst>
      <p:ext uri="{BB962C8B-B14F-4D97-AF65-F5344CB8AC3E}">
        <p14:creationId xmlns:p14="http://schemas.microsoft.com/office/powerpoint/2010/main" val="27842819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a:t>
            </a:r>
            <a:r>
              <a:rPr lang="hr-HR" dirty="0" err="1" smtClean="0"/>
              <a:t>croatian</a:t>
            </a:r>
            <a:endParaRPr lang="en-US" dirty="0"/>
          </a:p>
        </p:txBody>
      </p:sp>
      <p:sp>
        <p:nvSpPr>
          <p:cNvPr id="3" name="Content Placeholder 2"/>
          <p:cNvSpPr>
            <a:spLocks noGrp="1"/>
          </p:cNvSpPr>
          <p:nvPr>
            <p:ph idx="1"/>
          </p:nvPr>
        </p:nvSpPr>
        <p:spPr/>
        <p:txBody>
          <a:bodyPr/>
          <a:lstStyle/>
          <a:p>
            <a:r>
              <a:rPr lang="en-GB" dirty="0"/>
              <a:t>In all criminal prosecutions, the accused shall enjoy the right to a speedy and public trial, by an impartial jury of the State and district wherein the crime shall have been committed, which district shall have been previously ascertained by law, and to be informed of the nature and cause of the accusation; to be confronted with the witnesses against him; to have compulsory process for obtaining witnesses in his </a:t>
            </a:r>
            <a:r>
              <a:rPr lang="en-GB" dirty="0" err="1"/>
              <a:t>favor</a:t>
            </a:r>
            <a:r>
              <a:rPr lang="en-GB" dirty="0"/>
              <a:t>, and to have the Assistance of Counsel for his defence.</a:t>
            </a:r>
            <a:endParaRPr lang="hr-HR" dirty="0"/>
          </a:p>
          <a:p>
            <a:endParaRPr lang="en-US" dirty="0"/>
          </a:p>
        </p:txBody>
      </p:sp>
    </p:spTree>
    <p:extLst>
      <p:ext uri="{BB962C8B-B14F-4D97-AF65-F5344CB8AC3E}">
        <p14:creationId xmlns:p14="http://schemas.microsoft.com/office/powerpoint/2010/main" val="38003027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a:t>
            </a:r>
            <a:r>
              <a:rPr lang="hr-HR" smtClean="0"/>
              <a:t>croatian</a:t>
            </a:r>
            <a:endParaRPr lang="en-US"/>
          </a:p>
        </p:txBody>
      </p:sp>
      <p:sp>
        <p:nvSpPr>
          <p:cNvPr id="3" name="Content Placeholder 2"/>
          <p:cNvSpPr>
            <a:spLocks noGrp="1"/>
          </p:cNvSpPr>
          <p:nvPr>
            <p:ph idx="1"/>
          </p:nvPr>
        </p:nvSpPr>
        <p:spPr/>
        <p:txBody>
          <a:bodyPr/>
          <a:lstStyle/>
          <a:p>
            <a:r>
              <a:rPr lang="en-GB" dirty="0"/>
              <a:t>. . . [W]e hold that an individual held for interrogation must be clearly informed that he has the right to consult with a lawyer and to have the lawyer with him during interrogation under the system for protecting the privilege we delineate today. . . . No amount of circumstantial evidence that the person may have been aware of this right will suffice to stand in its stead: Only through such a warning is there ascertainable assurance that </a:t>
            </a:r>
            <a:r>
              <a:rPr lang="en-GB" b="1" dirty="0"/>
              <a:t>the accused</a:t>
            </a:r>
            <a:r>
              <a:rPr lang="en-GB" dirty="0"/>
              <a:t> was aware of this right.</a:t>
            </a:r>
            <a:endParaRPr lang="hr-HR" dirty="0"/>
          </a:p>
          <a:p>
            <a:endParaRPr lang="en-US" dirty="0"/>
          </a:p>
        </p:txBody>
      </p:sp>
    </p:spTree>
    <p:extLst>
      <p:ext uri="{BB962C8B-B14F-4D97-AF65-F5344CB8AC3E}">
        <p14:creationId xmlns:p14="http://schemas.microsoft.com/office/powerpoint/2010/main" val="20047420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r>
              <a:rPr lang="hr-HR" dirty="0" smtClean="0"/>
              <a:t>:</a:t>
            </a:r>
            <a:endParaRPr lang="en-US" dirty="0"/>
          </a:p>
        </p:txBody>
      </p:sp>
      <p:sp>
        <p:nvSpPr>
          <p:cNvPr id="3" name="Content Placeholder 2"/>
          <p:cNvSpPr>
            <a:spLocks noGrp="1"/>
          </p:cNvSpPr>
          <p:nvPr>
            <p:ph idx="1"/>
          </p:nvPr>
        </p:nvSpPr>
        <p:spPr/>
        <p:txBody>
          <a:bodyPr/>
          <a:lstStyle/>
          <a:p>
            <a:r>
              <a:rPr lang="hr-HR" dirty="0" smtClean="0"/>
              <a:t>10. </a:t>
            </a:r>
            <a:r>
              <a:rPr lang="hr-HR" dirty="0" err="1" smtClean="0"/>
              <a:t>What</a:t>
            </a:r>
            <a:r>
              <a:rPr lang="hr-HR" dirty="0" smtClean="0"/>
              <a:t> are </a:t>
            </a:r>
            <a:r>
              <a:rPr lang="hr-HR" dirty="0" err="1" smtClean="0"/>
              <a:t>the</a:t>
            </a:r>
            <a:r>
              <a:rPr lang="hr-HR" dirty="0" smtClean="0"/>
              <a:t> </a:t>
            </a:r>
            <a:r>
              <a:rPr lang="hr-HR" dirty="0" err="1" smtClean="0"/>
              <a:t>main</a:t>
            </a:r>
            <a:r>
              <a:rPr lang="hr-HR" dirty="0" smtClean="0"/>
              <a:t> </a:t>
            </a:r>
            <a:r>
              <a:rPr lang="hr-HR" dirty="0" err="1" smtClean="0"/>
              <a:t>functions</a:t>
            </a:r>
            <a:r>
              <a:rPr lang="hr-HR" dirty="0" smtClean="0"/>
              <a:t> </a:t>
            </a:r>
            <a:r>
              <a:rPr lang="hr-HR" dirty="0" err="1" smtClean="0"/>
              <a:t>of</a:t>
            </a:r>
            <a:r>
              <a:rPr lang="hr-HR" dirty="0" smtClean="0"/>
              <a:t> </a:t>
            </a:r>
            <a:r>
              <a:rPr lang="hr-HR" dirty="0" err="1" smtClean="0"/>
              <a:t>Parliament</a:t>
            </a:r>
            <a:r>
              <a:rPr lang="hr-HR" dirty="0" smtClean="0"/>
              <a:t>?</a:t>
            </a:r>
          </a:p>
          <a:p>
            <a:r>
              <a:rPr lang="hr-HR" dirty="0" smtClean="0"/>
              <a:t>11. </a:t>
            </a:r>
            <a:r>
              <a:rPr lang="hr-HR" dirty="0" err="1" smtClean="0"/>
              <a:t>What</a:t>
            </a:r>
            <a:r>
              <a:rPr lang="hr-HR" dirty="0" smtClean="0"/>
              <a:t> </a:t>
            </a:r>
            <a:r>
              <a:rPr lang="hr-HR" dirty="0" err="1" smtClean="0"/>
              <a:t>does</a:t>
            </a:r>
            <a:r>
              <a:rPr lang="hr-HR" dirty="0" smtClean="0"/>
              <a:t> UK </a:t>
            </a:r>
            <a:r>
              <a:rPr lang="hr-HR" dirty="0" err="1" smtClean="0"/>
              <a:t>Parliament</a:t>
            </a:r>
            <a:r>
              <a:rPr lang="hr-HR" dirty="0" smtClean="0"/>
              <a:t> </a:t>
            </a:r>
            <a:r>
              <a:rPr lang="hr-HR" dirty="0" err="1" smtClean="0"/>
              <a:t>consist</a:t>
            </a:r>
            <a:r>
              <a:rPr lang="hr-HR" dirty="0" smtClean="0"/>
              <a:t> </a:t>
            </a:r>
            <a:r>
              <a:rPr lang="hr-HR" dirty="0" err="1" smtClean="0"/>
              <a:t>of</a:t>
            </a:r>
            <a:r>
              <a:rPr lang="hr-HR" dirty="0" smtClean="0"/>
              <a:t>?</a:t>
            </a:r>
          </a:p>
          <a:p>
            <a:r>
              <a:rPr lang="hr-HR" dirty="0" smtClean="0"/>
              <a:t>12. </a:t>
            </a:r>
            <a:r>
              <a:rPr lang="hr-HR" dirty="0" err="1" smtClean="0"/>
              <a:t>What</a:t>
            </a:r>
            <a:r>
              <a:rPr lang="hr-HR" dirty="0" smtClean="0"/>
              <a:t> are </a:t>
            </a:r>
            <a:r>
              <a:rPr lang="hr-HR" dirty="0" err="1" smtClean="0"/>
              <a:t>the</a:t>
            </a:r>
            <a:r>
              <a:rPr lang="hr-HR" dirty="0" smtClean="0"/>
              <a:t> </a:t>
            </a:r>
            <a:r>
              <a:rPr lang="hr-HR" dirty="0" err="1" smtClean="0"/>
              <a:t>main</a:t>
            </a:r>
            <a:r>
              <a:rPr lang="hr-HR" dirty="0" smtClean="0"/>
              <a:t> </a:t>
            </a:r>
            <a:r>
              <a:rPr lang="hr-HR" dirty="0" err="1" smtClean="0"/>
              <a:t>political</a:t>
            </a:r>
            <a:r>
              <a:rPr lang="hr-HR" dirty="0" smtClean="0"/>
              <a:t> </a:t>
            </a:r>
            <a:r>
              <a:rPr lang="hr-HR" dirty="0" err="1" smtClean="0"/>
              <a:t>parties</a:t>
            </a:r>
            <a:r>
              <a:rPr lang="hr-HR" dirty="0" smtClean="0"/>
              <a:t> </a:t>
            </a:r>
            <a:r>
              <a:rPr lang="hr-HR" dirty="0" err="1" smtClean="0"/>
              <a:t>in</a:t>
            </a:r>
            <a:r>
              <a:rPr lang="hr-HR" dirty="0" smtClean="0"/>
              <a:t> </a:t>
            </a:r>
            <a:r>
              <a:rPr lang="hr-HR" dirty="0" err="1" smtClean="0"/>
              <a:t>the</a:t>
            </a:r>
            <a:r>
              <a:rPr lang="hr-HR" dirty="0" smtClean="0"/>
              <a:t> UK?</a:t>
            </a:r>
          </a:p>
          <a:p>
            <a:r>
              <a:rPr lang="hr-HR" dirty="0" smtClean="0"/>
              <a:t>13. Who are </a:t>
            </a:r>
            <a:r>
              <a:rPr lang="hr-HR" dirty="0" err="1" smtClean="0"/>
              <a:t>members</a:t>
            </a:r>
            <a:r>
              <a:rPr lang="hr-HR" dirty="0" smtClean="0"/>
              <a:t> </a:t>
            </a:r>
            <a:r>
              <a:rPr lang="hr-HR" dirty="0" err="1" smtClean="0"/>
              <a:t>of</a:t>
            </a:r>
            <a:r>
              <a:rPr lang="hr-HR" dirty="0" smtClean="0"/>
              <a:t> </a:t>
            </a:r>
            <a:r>
              <a:rPr lang="hr-HR" dirty="0" err="1" smtClean="0"/>
              <a:t>the</a:t>
            </a:r>
            <a:r>
              <a:rPr lang="hr-HR" dirty="0" smtClean="0"/>
              <a:t> </a:t>
            </a:r>
            <a:r>
              <a:rPr lang="hr-HR" dirty="0" err="1" smtClean="0"/>
              <a:t>House</a:t>
            </a:r>
            <a:r>
              <a:rPr lang="hr-HR" dirty="0" smtClean="0"/>
              <a:t> </a:t>
            </a:r>
            <a:r>
              <a:rPr lang="hr-HR" dirty="0" err="1" smtClean="0"/>
              <a:t>of</a:t>
            </a:r>
            <a:r>
              <a:rPr lang="hr-HR" dirty="0" smtClean="0"/>
              <a:t> </a:t>
            </a:r>
            <a:r>
              <a:rPr lang="hr-HR" dirty="0" err="1" smtClean="0"/>
              <a:t>Lords</a:t>
            </a:r>
            <a:r>
              <a:rPr lang="hr-HR" dirty="0" smtClean="0"/>
              <a:t>?</a:t>
            </a:r>
          </a:p>
          <a:p>
            <a:r>
              <a:rPr lang="hr-HR" dirty="0" smtClean="0"/>
              <a:t>14. </a:t>
            </a:r>
            <a:r>
              <a:rPr lang="hr-HR" dirty="0" err="1" smtClean="0"/>
              <a:t>What</a:t>
            </a:r>
            <a:r>
              <a:rPr lang="hr-HR" dirty="0" smtClean="0"/>
              <a:t> are </a:t>
            </a:r>
            <a:r>
              <a:rPr lang="hr-HR" dirty="0" err="1" smtClean="0"/>
              <a:t>the</a:t>
            </a:r>
            <a:r>
              <a:rPr lang="hr-HR" dirty="0" smtClean="0"/>
              <a:t> </a:t>
            </a:r>
            <a:r>
              <a:rPr lang="hr-HR" dirty="0" err="1" smtClean="0"/>
              <a:t>stages</a:t>
            </a:r>
            <a:r>
              <a:rPr lang="hr-HR" dirty="0" smtClean="0"/>
              <a:t> </a:t>
            </a:r>
            <a:r>
              <a:rPr lang="hr-HR" dirty="0" err="1" smtClean="0"/>
              <a:t>of</a:t>
            </a:r>
            <a:r>
              <a:rPr lang="hr-HR" dirty="0" smtClean="0"/>
              <a:t> </a:t>
            </a:r>
            <a:r>
              <a:rPr lang="hr-HR" dirty="0" err="1" smtClean="0"/>
              <a:t>the</a:t>
            </a:r>
            <a:r>
              <a:rPr lang="hr-HR" dirty="0" smtClean="0"/>
              <a:t> legislative procedure </a:t>
            </a:r>
            <a:r>
              <a:rPr lang="hr-HR" dirty="0" err="1" smtClean="0"/>
              <a:t>in</a:t>
            </a:r>
            <a:r>
              <a:rPr lang="hr-HR" dirty="0" smtClean="0"/>
              <a:t> </a:t>
            </a:r>
            <a:r>
              <a:rPr lang="hr-HR" dirty="0" err="1" smtClean="0"/>
              <a:t>the</a:t>
            </a:r>
            <a:r>
              <a:rPr lang="hr-HR" dirty="0" smtClean="0"/>
              <a:t> UK?</a:t>
            </a:r>
          </a:p>
          <a:p>
            <a:r>
              <a:rPr lang="hr-HR" dirty="0" smtClean="0"/>
              <a:t>15. </a:t>
            </a:r>
            <a:r>
              <a:rPr lang="hr-HR" dirty="0" err="1" smtClean="0"/>
              <a:t>What</a:t>
            </a:r>
            <a:r>
              <a:rPr lang="hr-HR" dirty="0" smtClean="0"/>
              <a:t> are </a:t>
            </a:r>
            <a:r>
              <a:rPr lang="hr-HR" dirty="0" err="1" smtClean="0"/>
              <a:t>the</a:t>
            </a:r>
            <a:r>
              <a:rPr lang="hr-HR" dirty="0" smtClean="0"/>
              <a:t> </a:t>
            </a:r>
            <a:r>
              <a:rPr lang="hr-HR" dirty="0" err="1" smtClean="0"/>
              <a:t>main</a:t>
            </a:r>
            <a:r>
              <a:rPr lang="hr-HR" dirty="0" smtClean="0"/>
              <a:t> </a:t>
            </a:r>
            <a:r>
              <a:rPr lang="hr-HR" dirty="0" err="1" smtClean="0"/>
              <a:t>tasks</a:t>
            </a:r>
            <a:r>
              <a:rPr lang="hr-HR" dirty="0" smtClean="0"/>
              <a:t> </a:t>
            </a:r>
            <a:r>
              <a:rPr lang="hr-HR" dirty="0" err="1" smtClean="0"/>
              <a:t>of</a:t>
            </a:r>
            <a:r>
              <a:rPr lang="hr-HR" dirty="0" smtClean="0"/>
              <a:t> </a:t>
            </a:r>
            <a:r>
              <a:rPr lang="hr-HR" dirty="0" err="1" smtClean="0"/>
              <a:t>solicitors</a:t>
            </a:r>
            <a:r>
              <a:rPr lang="hr-HR" dirty="0" smtClean="0"/>
              <a:t>?</a:t>
            </a:r>
          </a:p>
          <a:p>
            <a:r>
              <a:rPr lang="hr-HR" dirty="0" smtClean="0"/>
              <a:t>16. </a:t>
            </a:r>
            <a:r>
              <a:rPr lang="hr-HR" dirty="0" err="1" smtClean="0"/>
              <a:t>What</a:t>
            </a:r>
            <a:r>
              <a:rPr lang="hr-HR" dirty="0" smtClean="0"/>
              <a:t> are </a:t>
            </a:r>
            <a:r>
              <a:rPr lang="hr-HR" dirty="0" err="1" smtClean="0"/>
              <a:t>the</a:t>
            </a:r>
            <a:r>
              <a:rPr lang="hr-HR" dirty="0" smtClean="0"/>
              <a:t> </a:t>
            </a:r>
            <a:r>
              <a:rPr lang="hr-HR" dirty="0" err="1" smtClean="0"/>
              <a:t>main</a:t>
            </a:r>
            <a:r>
              <a:rPr lang="hr-HR" dirty="0" smtClean="0"/>
              <a:t> </a:t>
            </a:r>
            <a:r>
              <a:rPr lang="hr-HR" dirty="0" err="1" smtClean="0"/>
              <a:t>tasks</a:t>
            </a:r>
            <a:r>
              <a:rPr lang="hr-HR" dirty="0" smtClean="0"/>
              <a:t> </a:t>
            </a:r>
            <a:r>
              <a:rPr lang="hr-HR" dirty="0" err="1" smtClean="0"/>
              <a:t>of</a:t>
            </a:r>
            <a:r>
              <a:rPr lang="hr-HR" dirty="0" smtClean="0"/>
              <a:t> </a:t>
            </a:r>
            <a:r>
              <a:rPr lang="hr-HR" dirty="0" err="1" smtClean="0"/>
              <a:t>barristers</a:t>
            </a:r>
            <a:r>
              <a:rPr lang="hr-HR" dirty="0" smtClean="0"/>
              <a:t>?</a:t>
            </a:r>
          </a:p>
          <a:p>
            <a:endParaRPr lang="en-US" dirty="0"/>
          </a:p>
        </p:txBody>
      </p:sp>
    </p:spTree>
    <p:extLst>
      <p:ext uri="{BB962C8B-B14F-4D97-AF65-F5344CB8AC3E}">
        <p14:creationId xmlns:p14="http://schemas.microsoft.com/office/powerpoint/2010/main" val="2416195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hr-HR" dirty="0" smtClean="0"/>
              <a:t>17. How are </a:t>
            </a:r>
            <a:r>
              <a:rPr lang="hr-HR" dirty="0" err="1" smtClean="0"/>
              <a:t>powers</a:t>
            </a:r>
            <a:r>
              <a:rPr lang="hr-HR" dirty="0" smtClean="0"/>
              <a:t> </a:t>
            </a:r>
            <a:r>
              <a:rPr lang="hr-HR" dirty="0" err="1" smtClean="0"/>
              <a:t>divided</a:t>
            </a:r>
            <a:r>
              <a:rPr lang="hr-HR" dirty="0" smtClean="0"/>
              <a:t> </a:t>
            </a:r>
            <a:r>
              <a:rPr lang="hr-HR" dirty="0" err="1" smtClean="0"/>
              <a:t>in</a:t>
            </a:r>
            <a:r>
              <a:rPr lang="hr-HR" dirty="0" smtClean="0"/>
              <a:t> a </a:t>
            </a:r>
            <a:r>
              <a:rPr lang="hr-HR" dirty="0" err="1" smtClean="0"/>
              <a:t>federal</a:t>
            </a:r>
            <a:r>
              <a:rPr lang="hr-HR" dirty="0" smtClean="0"/>
              <a:t> </a:t>
            </a:r>
            <a:r>
              <a:rPr lang="hr-HR" dirty="0" err="1" smtClean="0"/>
              <a:t>state</a:t>
            </a:r>
            <a:r>
              <a:rPr lang="hr-HR" dirty="0" smtClean="0"/>
              <a:t>?</a:t>
            </a:r>
          </a:p>
          <a:p>
            <a:r>
              <a:rPr lang="hr-HR" dirty="0" smtClean="0"/>
              <a:t>18. </a:t>
            </a:r>
            <a:r>
              <a:rPr lang="hr-HR" dirty="0" err="1" smtClean="0"/>
              <a:t>What</a:t>
            </a:r>
            <a:r>
              <a:rPr lang="hr-HR" dirty="0" smtClean="0"/>
              <a:t> </a:t>
            </a:r>
            <a:r>
              <a:rPr lang="hr-HR" dirty="0" err="1" smtClean="0"/>
              <a:t>does</a:t>
            </a:r>
            <a:r>
              <a:rPr lang="hr-HR" dirty="0" smtClean="0"/>
              <a:t> </a:t>
            </a:r>
            <a:r>
              <a:rPr lang="hr-HR" dirty="0" err="1" smtClean="0"/>
              <a:t>the</a:t>
            </a:r>
            <a:r>
              <a:rPr lang="hr-HR" dirty="0" smtClean="0"/>
              <a:t> </a:t>
            </a:r>
            <a:r>
              <a:rPr lang="hr-HR" dirty="0" err="1" smtClean="0"/>
              <a:t>Constitution</a:t>
            </a:r>
            <a:r>
              <a:rPr lang="hr-HR" dirty="0" smtClean="0"/>
              <a:t> </a:t>
            </a:r>
            <a:r>
              <a:rPr lang="hr-HR" dirty="0" err="1" smtClean="0"/>
              <a:t>of</a:t>
            </a:r>
            <a:r>
              <a:rPr lang="hr-HR" dirty="0" smtClean="0"/>
              <a:t> </a:t>
            </a:r>
            <a:r>
              <a:rPr lang="hr-HR" dirty="0" err="1" smtClean="0"/>
              <a:t>the</a:t>
            </a:r>
            <a:r>
              <a:rPr lang="hr-HR" dirty="0" smtClean="0"/>
              <a:t> USA </a:t>
            </a:r>
            <a:r>
              <a:rPr lang="hr-HR" dirty="0" err="1" smtClean="0"/>
              <a:t>define</a:t>
            </a:r>
            <a:r>
              <a:rPr lang="hr-HR" dirty="0" smtClean="0"/>
              <a:t>?</a:t>
            </a:r>
          </a:p>
          <a:p>
            <a:r>
              <a:rPr lang="hr-HR" dirty="0" smtClean="0"/>
              <a:t>19. </a:t>
            </a:r>
            <a:r>
              <a:rPr lang="hr-HR" dirty="0" err="1" smtClean="0"/>
              <a:t>What</a:t>
            </a:r>
            <a:r>
              <a:rPr lang="hr-HR" dirty="0" smtClean="0"/>
              <a:t> </a:t>
            </a:r>
            <a:r>
              <a:rPr lang="hr-HR" dirty="0" err="1" smtClean="0"/>
              <a:t>is</a:t>
            </a:r>
            <a:r>
              <a:rPr lang="hr-HR" dirty="0" smtClean="0"/>
              <a:t> </a:t>
            </a:r>
            <a:r>
              <a:rPr lang="hr-HR" dirty="0" err="1" smtClean="0"/>
              <a:t>the</a:t>
            </a:r>
            <a:r>
              <a:rPr lang="hr-HR" dirty="0" smtClean="0"/>
              <a:t> </a:t>
            </a:r>
            <a:r>
              <a:rPr lang="hr-HR" dirty="0" err="1" smtClean="0"/>
              <a:t>highest</a:t>
            </a:r>
            <a:r>
              <a:rPr lang="hr-HR" dirty="0" smtClean="0"/>
              <a:t> legislative </a:t>
            </a:r>
            <a:r>
              <a:rPr lang="hr-HR" dirty="0" err="1" smtClean="0"/>
              <a:t>body</a:t>
            </a:r>
            <a:r>
              <a:rPr lang="hr-HR" dirty="0" smtClean="0"/>
              <a:t> </a:t>
            </a:r>
            <a:r>
              <a:rPr lang="hr-HR" dirty="0" err="1" smtClean="0"/>
              <a:t>in</a:t>
            </a:r>
            <a:r>
              <a:rPr lang="hr-HR" dirty="0" smtClean="0"/>
              <a:t> </a:t>
            </a:r>
            <a:r>
              <a:rPr lang="hr-HR" dirty="0" err="1" smtClean="0"/>
              <a:t>the</a:t>
            </a:r>
            <a:r>
              <a:rPr lang="hr-HR" dirty="0" smtClean="0"/>
              <a:t> USA? </a:t>
            </a:r>
            <a:r>
              <a:rPr lang="hr-HR" dirty="0" err="1" smtClean="0"/>
              <a:t>What</a:t>
            </a:r>
            <a:r>
              <a:rPr lang="hr-HR" dirty="0" smtClean="0"/>
              <a:t> </a:t>
            </a:r>
            <a:r>
              <a:rPr lang="hr-HR" dirty="0" err="1" smtClean="0"/>
              <a:t>does</a:t>
            </a:r>
            <a:r>
              <a:rPr lang="hr-HR" dirty="0" smtClean="0"/>
              <a:t> </a:t>
            </a:r>
            <a:r>
              <a:rPr lang="hr-HR" dirty="0" err="1" smtClean="0"/>
              <a:t>it</a:t>
            </a:r>
            <a:r>
              <a:rPr lang="hr-HR" dirty="0" smtClean="0"/>
              <a:t> </a:t>
            </a:r>
            <a:r>
              <a:rPr lang="hr-HR" dirty="0" err="1" smtClean="0"/>
              <a:t>consist</a:t>
            </a:r>
            <a:r>
              <a:rPr lang="hr-HR" dirty="0" smtClean="0"/>
              <a:t> </a:t>
            </a:r>
            <a:r>
              <a:rPr lang="hr-HR" dirty="0" err="1" smtClean="0"/>
              <a:t>of</a:t>
            </a:r>
            <a:r>
              <a:rPr lang="hr-HR" dirty="0" smtClean="0"/>
              <a:t>?</a:t>
            </a:r>
          </a:p>
          <a:p>
            <a:r>
              <a:rPr lang="hr-HR" dirty="0" smtClean="0"/>
              <a:t>20. </a:t>
            </a:r>
            <a:r>
              <a:rPr lang="hr-HR" dirty="0" err="1" smtClean="0"/>
              <a:t>What</a:t>
            </a:r>
            <a:r>
              <a:rPr lang="hr-HR" dirty="0" smtClean="0"/>
              <a:t> are </a:t>
            </a:r>
            <a:r>
              <a:rPr lang="hr-HR" dirty="0" err="1" smtClean="0"/>
              <a:t>the</a:t>
            </a:r>
            <a:r>
              <a:rPr lang="hr-HR" dirty="0" smtClean="0"/>
              <a:t> </a:t>
            </a:r>
            <a:r>
              <a:rPr lang="hr-HR" dirty="0" err="1" smtClean="0"/>
              <a:t>three</a:t>
            </a:r>
            <a:r>
              <a:rPr lang="hr-HR" dirty="0" smtClean="0"/>
              <a:t> </a:t>
            </a:r>
            <a:r>
              <a:rPr lang="hr-HR" dirty="0" err="1" smtClean="0"/>
              <a:t>qualifications</a:t>
            </a:r>
            <a:r>
              <a:rPr lang="hr-HR" dirty="0" smtClean="0"/>
              <a:t> for </a:t>
            </a:r>
            <a:r>
              <a:rPr lang="hr-HR" dirty="0" err="1" smtClean="0"/>
              <a:t>the</a:t>
            </a:r>
            <a:r>
              <a:rPr lang="hr-HR" dirty="0" smtClean="0"/>
              <a:t> American </a:t>
            </a:r>
            <a:r>
              <a:rPr lang="hr-HR" dirty="0" err="1" smtClean="0"/>
              <a:t>presidency</a:t>
            </a:r>
            <a:r>
              <a:rPr lang="hr-HR" dirty="0" smtClean="0"/>
              <a:t>?</a:t>
            </a:r>
          </a:p>
          <a:p>
            <a:r>
              <a:rPr lang="hr-HR" dirty="0" smtClean="0"/>
              <a:t>21. </a:t>
            </a:r>
            <a:r>
              <a:rPr lang="hr-HR" dirty="0" err="1" smtClean="0"/>
              <a:t>What</a:t>
            </a:r>
            <a:r>
              <a:rPr lang="hr-HR" dirty="0" smtClean="0"/>
              <a:t> are </a:t>
            </a:r>
            <a:r>
              <a:rPr lang="hr-HR" dirty="0" err="1" smtClean="0"/>
              <a:t>the</a:t>
            </a:r>
            <a:r>
              <a:rPr lang="hr-HR" dirty="0" smtClean="0"/>
              <a:t> </a:t>
            </a:r>
            <a:r>
              <a:rPr lang="hr-HR" dirty="0" err="1" smtClean="0"/>
              <a:t>President’s</a:t>
            </a:r>
            <a:r>
              <a:rPr lang="hr-HR" dirty="0" smtClean="0"/>
              <a:t> </a:t>
            </a:r>
            <a:r>
              <a:rPr lang="hr-HR" dirty="0" err="1" smtClean="0"/>
              <a:t>executive</a:t>
            </a:r>
            <a:r>
              <a:rPr lang="hr-HR" dirty="0" smtClean="0"/>
              <a:t> </a:t>
            </a:r>
            <a:r>
              <a:rPr lang="hr-HR" dirty="0" err="1" smtClean="0"/>
              <a:t>powers</a:t>
            </a:r>
            <a:r>
              <a:rPr lang="hr-HR" dirty="0" smtClean="0"/>
              <a:t>?</a:t>
            </a:r>
          </a:p>
          <a:p>
            <a:r>
              <a:rPr lang="hr-HR" dirty="0" smtClean="0"/>
              <a:t>22. </a:t>
            </a:r>
            <a:r>
              <a:rPr lang="hr-HR" dirty="0" err="1" smtClean="0"/>
              <a:t>What</a:t>
            </a:r>
            <a:r>
              <a:rPr lang="hr-HR" dirty="0" smtClean="0"/>
              <a:t> are </a:t>
            </a:r>
            <a:r>
              <a:rPr lang="hr-HR" dirty="0" err="1" smtClean="0"/>
              <a:t>his</a:t>
            </a:r>
            <a:r>
              <a:rPr lang="hr-HR" dirty="0" smtClean="0"/>
              <a:t> </a:t>
            </a:r>
            <a:r>
              <a:rPr lang="hr-HR" dirty="0" err="1" smtClean="0"/>
              <a:t>military</a:t>
            </a:r>
            <a:r>
              <a:rPr lang="hr-HR" dirty="0" smtClean="0"/>
              <a:t> </a:t>
            </a:r>
            <a:r>
              <a:rPr lang="hr-HR" dirty="0" err="1" smtClean="0"/>
              <a:t>powers</a:t>
            </a:r>
            <a:r>
              <a:rPr lang="hr-HR" dirty="0" smtClean="0"/>
              <a:t>?</a:t>
            </a:r>
          </a:p>
          <a:p>
            <a:r>
              <a:rPr lang="hr-HR" dirty="0" smtClean="0"/>
              <a:t>23. </a:t>
            </a:r>
            <a:r>
              <a:rPr lang="hr-HR" dirty="0" err="1" smtClean="0"/>
              <a:t>What</a:t>
            </a:r>
            <a:r>
              <a:rPr lang="hr-HR" dirty="0" smtClean="0"/>
              <a:t> are </a:t>
            </a:r>
            <a:r>
              <a:rPr lang="hr-HR" dirty="0" err="1" smtClean="0"/>
              <a:t>his</a:t>
            </a:r>
            <a:r>
              <a:rPr lang="hr-HR" dirty="0" smtClean="0"/>
              <a:t> </a:t>
            </a:r>
            <a:r>
              <a:rPr lang="hr-HR" dirty="0" err="1" smtClean="0"/>
              <a:t>powers</a:t>
            </a:r>
            <a:r>
              <a:rPr lang="hr-HR" dirty="0" smtClean="0"/>
              <a:t> </a:t>
            </a:r>
            <a:r>
              <a:rPr lang="hr-HR" dirty="0" err="1" smtClean="0"/>
              <a:t>in</a:t>
            </a:r>
            <a:r>
              <a:rPr lang="hr-HR" dirty="0" smtClean="0"/>
              <a:t> </a:t>
            </a:r>
            <a:r>
              <a:rPr lang="hr-HR" dirty="0" err="1" smtClean="0"/>
              <a:t>foreign</a:t>
            </a:r>
            <a:r>
              <a:rPr lang="hr-HR" dirty="0" smtClean="0"/>
              <a:t> </a:t>
            </a:r>
            <a:r>
              <a:rPr lang="hr-HR" dirty="0" err="1" smtClean="0"/>
              <a:t>affairs</a:t>
            </a:r>
            <a:r>
              <a:rPr lang="hr-HR" dirty="0" smtClean="0"/>
              <a:t>?</a:t>
            </a:r>
          </a:p>
          <a:p>
            <a:r>
              <a:rPr lang="hr-HR" dirty="0" smtClean="0"/>
              <a:t>24. </a:t>
            </a:r>
            <a:r>
              <a:rPr lang="hr-HR" dirty="0" err="1" smtClean="0"/>
              <a:t>What</a:t>
            </a:r>
            <a:r>
              <a:rPr lang="hr-HR" dirty="0" smtClean="0"/>
              <a:t> are </a:t>
            </a:r>
            <a:r>
              <a:rPr lang="hr-HR" dirty="0" err="1" smtClean="0"/>
              <a:t>his</a:t>
            </a:r>
            <a:r>
              <a:rPr lang="hr-HR" dirty="0" smtClean="0"/>
              <a:t> legislative </a:t>
            </a:r>
            <a:r>
              <a:rPr lang="hr-HR" dirty="0" err="1" smtClean="0"/>
              <a:t>powers</a:t>
            </a:r>
            <a:r>
              <a:rPr lang="hr-HR" dirty="0" smtClean="0"/>
              <a:t>?</a:t>
            </a:r>
          </a:p>
          <a:p>
            <a:r>
              <a:rPr lang="hr-HR" dirty="0" smtClean="0"/>
              <a:t>25. </a:t>
            </a:r>
            <a:r>
              <a:rPr lang="hr-HR" dirty="0" err="1" smtClean="0"/>
              <a:t>What</a:t>
            </a:r>
            <a:r>
              <a:rPr lang="hr-HR" dirty="0" smtClean="0"/>
              <a:t> are </a:t>
            </a:r>
            <a:r>
              <a:rPr lang="hr-HR" dirty="0" err="1" smtClean="0"/>
              <a:t>his</a:t>
            </a:r>
            <a:r>
              <a:rPr lang="hr-HR" dirty="0" smtClean="0"/>
              <a:t> </a:t>
            </a:r>
            <a:r>
              <a:rPr lang="hr-HR" dirty="0" err="1" smtClean="0"/>
              <a:t>judicial</a:t>
            </a:r>
            <a:r>
              <a:rPr lang="hr-HR" dirty="0" smtClean="0"/>
              <a:t> </a:t>
            </a:r>
            <a:r>
              <a:rPr lang="hr-HR" dirty="0" err="1" smtClean="0"/>
              <a:t>powers</a:t>
            </a:r>
            <a:r>
              <a:rPr lang="hr-HR" dirty="0" smtClean="0"/>
              <a:t>?</a:t>
            </a:r>
            <a:endParaRPr lang="en-US" dirty="0"/>
          </a:p>
        </p:txBody>
      </p:sp>
    </p:spTree>
    <p:extLst>
      <p:ext uri="{BB962C8B-B14F-4D97-AF65-F5344CB8AC3E}">
        <p14:creationId xmlns:p14="http://schemas.microsoft.com/office/powerpoint/2010/main" val="1660904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r>
              <a:rPr lang="hr-HR" dirty="0" smtClean="0"/>
              <a:t>:</a:t>
            </a:r>
            <a:endParaRPr lang="en-US" dirty="0"/>
          </a:p>
        </p:txBody>
      </p:sp>
      <p:sp>
        <p:nvSpPr>
          <p:cNvPr id="3" name="Content Placeholder 2"/>
          <p:cNvSpPr>
            <a:spLocks noGrp="1"/>
          </p:cNvSpPr>
          <p:nvPr>
            <p:ph idx="1"/>
          </p:nvPr>
        </p:nvSpPr>
        <p:spPr/>
        <p:txBody>
          <a:bodyPr/>
          <a:lstStyle/>
          <a:p>
            <a:r>
              <a:rPr lang="hr-HR" dirty="0" smtClean="0"/>
              <a:t>26. </a:t>
            </a:r>
            <a:r>
              <a:rPr lang="hr-HR" dirty="0" err="1" smtClean="0"/>
              <a:t>What</a:t>
            </a:r>
            <a:r>
              <a:rPr lang="hr-HR" dirty="0" smtClean="0"/>
              <a:t> </a:t>
            </a:r>
            <a:r>
              <a:rPr lang="hr-HR" dirty="0" err="1" smtClean="0"/>
              <a:t>is</a:t>
            </a:r>
            <a:r>
              <a:rPr lang="hr-HR" dirty="0" smtClean="0"/>
              <a:t> </a:t>
            </a:r>
            <a:r>
              <a:rPr lang="hr-HR" dirty="0" err="1" smtClean="0"/>
              <a:t>impeachment</a:t>
            </a:r>
            <a:r>
              <a:rPr lang="hr-HR" dirty="0" smtClean="0"/>
              <a:t>?</a:t>
            </a:r>
          </a:p>
          <a:p>
            <a:r>
              <a:rPr lang="hr-HR" dirty="0" smtClean="0"/>
              <a:t>27. </a:t>
            </a:r>
            <a:r>
              <a:rPr lang="hr-HR" dirty="0" err="1" smtClean="0"/>
              <a:t>What</a:t>
            </a:r>
            <a:r>
              <a:rPr lang="hr-HR" dirty="0" smtClean="0"/>
              <a:t> are </a:t>
            </a:r>
            <a:r>
              <a:rPr lang="hr-HR" dirty="0" err="1" smtClean="0"/>
              <a:t>the</a:t>
            </a:r>
            <a:r>
              <a:rPr lang="hr-HR" dirty="0" smtClean="0"/>
              <a:t> </a:t>
            </a:r>
            <a:r>
              <a:rPr lang="hr-HR" dirty="0" err="1" smtClean="0"/>
              <a:t>grounds</a:t>
            </a:r>
            <a:r>
              <a:rPr lang="hr-HR" dirty="0" smtClean="0"/>
              <a:t> for </a:t>
            </a:r>
            <a:r>
              <a:rPr lang="hr-HR" dirty="0" err="1" smtClean="0"/>
              <a:t>impeachment</a:t>
            </a:r>
            <a:r>
              <a:rPr lang="hr-HR" dirty="0" smtClean="0"/>
              <a:t>?</a:t>
            </a:r>
          </a:p>
          <a:p>
            <a:r>
              <a:rPr lang="hr-HR" dirty="0" smtClean="0"/>
              <a:t>28. </a:t>
            </a:r>
            <a:r>
              <a:rPr lang="hr-HR" dirty="0" err="1" smtClean="0"/>
              <a:t>What</a:t>
            </a:r>
            <a:r>
              <a:rPr lang="hr-HR" dirty="0" smtClean="0"/>
              <a:t> are </a:t>
            </a:r>
            <a:r>
              <a:rPr lang="hr-HR" dirty="0" err="1" smtClean="0"/>
              <a:t>the</a:t>
            </a:r>
            <a:r>
              <a:rPr lang="hr-HR" dirty="0" smtClean="0"/>
              <a:t> </a:t>
            </a:r>
            <a:r>
              <a:rPr lang="hr-HR" dirty="0" err="1" smtClean="0"/>
              <a:t>levels</a:t>
            </a:r>
            <a:r>
              <a:rPr lang="hr-HR" dirty="0" smtClean="0"/>
              <a:t> </a:t>
            </a:r>
            <a:r>
              <a:rPr lang="hr-HR" dirty="0" err="1" smtClean="0"/>
              <a:t>of</a:t>
            </a:r>
            <a:r>
              <a:rPr lang="hr-HR" dirty="0" smtClean="0"/>
              <a:t> </a:t>
            </a:r>
            <a:r>
              <a:rPr lang="hr-HR" dirty="0" err="1" smtClean="0"/>
              <a:t>the</a:t>
            </a:r>
            <a:r>
              <a:rPr lang="hr-HR" dirty="0" smtClean="0"/>
              <a:t> US </a:t>
            </a:r>
            <a:r>
              <a:rPr lang="hr-HR" dirty="0" err="1" smtClean="0"/>
              <a:t>federal</a:t>
            </a:r>
            <a:r>
              <a:rPr lang="hr-HR" dirty="0" smtClean="0"/>
              <a:t> </a:t>
            </a:r>
            <a:r>
              <a:rPr lang="hr-HR" dirty="0" err="1" smtClean="0"/>
              <a:t>court</a:t>
            </a:r>
            <a:r>
              <a:rPr lang="hr-HR" dirty="0" smtClean="0"/>
              <a:t> system?</a:t>
            </a:r>
          </a:p>
          <a:p>
            <a:r>
              <a:rPr lang="hr-HR" dirty="0" smtClean="0"/>
              <a:t>29. </a:t>
            </a:r>
            <a:r>
              <a:rPr lang="hr-HR" dirty="0" err="1" smtClean="0"/>
              <a:t>What</a:t>
            </a:r>
            <a:r>
              <a:rPr lang="hr-HR" dirty="0" smtClean="0"/>
              <a:t> </a:t>
            </a:r>
            <a:r>
              <a:rPr lang="hr-HR" dirty="0" err="1" smtClean="0"/>
              <a:t>is</a:t>
            </a:r>
            <a:r>
              <a:rPr lang="hr-HR" dirty="0" smtClean="0"/>
              <a:t> </a:t>
            </a:r>
            <a:r>
              <a:rPr lang="hr-HR" dirty="0" err="1" smtClean="0"/>
              <a:t>judicial</a:t>
            </a:r>
            <a:r>
              <a:rPr lang="hr-HR" dirty="0" smtClean="0"/>
              <a:t> </a:t>
            </a:r>
            <a:r>
              <a:rPr lang="hr-HR" dirty="0" err="1" smtClean="0"/>
              <a:t>review</a:t>
            </a:r>
            <a:r>
              <a:rPr lang="hr-HR" dirty="0" smtClean="0"/>
              <a:t>?</a:t>
            </a:r>
          </a:p>
          <a:p>
            <a:r>
              <a:rPr lang="hr-HR" dirty="0" smtClean="0"/>
              <a:t>30 </a:t>
            </a:r>
            <a:r>
              <a:rPr lang="hr-HR" dirty="0" err="1" smtClean="0"/>
              <a:t>What</a:t>
            </a:r>
            <a:r>
              <a:rPr lang="hr-HR" dirty="0" smtClean="0"/>
              <a:t> are </a:t>
            </a:r>
            <a:r>
              <a:rPr lang="hr-HR" dirty="0" err="1" smtClean="0"/>
              <a:t>the</a:t>
            </a:r>
            <a:r>
              <a:rPr lang="hr-HR" dirty="0"/>
              <a:t> </a:t>
            </a:r>
            <a:r>
              <a:rPr lang="hr-HR" dirty="0" err="1" smtClean="0"/>
              <a:t>functions</a:t>
            </a:r>
            <a:r>
              <a:rPr lang="hr-HR" dirty="0" smtClean="0"/>
              <a:t> </a:t>
            </a:r>
            <a:r>
              <a:rPr lang="hr-HR" dirty="0" err="1" smtClean="0"/>
              <a:t>of</a:t>
            </a:r>
            <a:r>
              <a:rPr lang="hr-HR" dirty="0" smtClean="0"/>
              <a:t> </a:t>
            </a:r>
            <a:r>
              <a:rPr lang="hr-HR" dirty="0" err="1" smtClean="0"/>
              <a:t>the</a:t>
            </a:r>
            <a:r>
              <a:rPr lang="hr-HR" dirty="0" smtClean="0"/>
              <a:t> </a:t>
            </a:r>
            <a:r>
              <a:rPr lang="hr-HR" dirty="0" err="1" smtClean="0"/>
              <a:t>Supreme</a:t>
            </a:r>
            <a:r>
              <a:rPr lang="hr-HR" dirty="0" smtClean="0"/>
              <a:t> Court?</a:t>
            </a:r>
            <a:endParaRPr lang="en-US" dirty="0"/>
          </a:p>
        </p:txBody>
      </p:sp>
    </p:spTree>
    <p:extLst>
      <p:ext uri="{BB962C8B-B14F-4D97-AF65-F5344CB8AC3E}">
        <p14:creationId xmlns:p14="http://schemas.microsoft.com/office/powerpoint/2010/main" val="850490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hr-HR" altLang="sr-Latn-RS" sz="2600"/>
              <a:t>Fill in the missing words: citizen, resides, supreme, system</a:t>
            </a:r>
          </a:p>
        </p:txBody>
      </p:sp>
      <p:sp>
        <p:nvSpPr>
          <p:cNvPr id="21507" name="Rectangle 3"/>
          <p:cNvSpPr>
            <a:spLocks noGrp="1" noChangeArrowheads="1"/>
          </p:cNvSpPr>
          <p:nvPr>
            <p:ph type="body" idx="1"/>
          </p:nvPr>
        </p:nvSpPr>
        <p:spPr/>
        <p:txBody>
          <a:bodyPr/>
          <a:lstStyle/>
          <a:p>
            <a:pPr eaLnBrk="1" hangingPunct="1"/>
            <a:r>
              <a:rPr lang="hr-HR" altLang="sr-Latn-RS" smtClean="0"/>
              <a:t>Under the federal ____ each government is _____ within its own sphere. Every American is both a___ of the United States and of the state in which the citizen _____.</a:t>
            </a:r>
          </a:p>
          <a:p>
            <a:pPr eaLnBrk="1" hangingPunct="1"/>
            <a:endParaRPr lang="hr-HR" altLang="sr-Latn-R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hr-HR" altLang="sr-Latn-RS" smtClean="0"/>
              <a:t>Key</a:t>
            </a:r>
          </a:p>
        </p:txBody>
      </p:sp>
      <p:sp>
        <p:nvSpPr>
          <p:cNvPr id="22531" name="Rectangle 3"/>
          <p:cNvSpPr>
            <a:spLocks noGrp="1" noChangeArrowheads="1"/>
          </p:cNvSpPr>
          <p:nvPr>
            <p:ph type="body" idx="1"/>
          </p:nvPr>
        </p:nvSpPr>
        <p:spPr/>
        <p:txBody>
          <a:bodyPr/>
          <a:lstStyle/>
          <a:p>
            <a:pPr eaLnBrk="1" hangingPunct="1"/>
            <a:r>
              <a:rPr lang="hr-HR" altLang="sr-Latn-RS" smtClean="0"/>
              <a:t>Under the federal </a:t>
            </a:r>
            <a:r>
              <a:rPr lang="hr-HR" altLang="sr-Latn-RS" b="1" smtClean="0"/>
              <a:t>system</a:t>
            </a:r>
            <a:r>
              <a:rPr lang="hr-HR" altLang="sr-Latn-RS" smtClean="0"/>
              <a:t> each government is </a:t>
            </a:r>
            <a:r>
              <a:rPr lang="hr-HR" altLang="sr-Latn-RS" b="1" smtClean="0"/>
              <a:t>supreme</a:t>
            </a:r>
            <a:r>
              <a:rPr lang="hr-HR" altLang="sr-Latn-RS" smtClean="0"/>
              <a:t> within its own sphere. Every American is a citizen both of the United States and of the state in which the citizen </a:t>
            </a:r>
            <a:r>
              <a:rPr lang="hr-HR" altLang="sr-Latn-RS" b="1" smtClean="0"/>
              <a:t>resides</a:t>
            </a:r>
            <a:r>
              <a:rPr lang="hr-HR" altLang="sr-Latn-RS" smtClean="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pPr eaLnBrk="1" hangingPunct="1"/>
            <a:r>
              <a:rPr lang="hr-HR" altLang="sr-Latn-RS" sz="2200"/>
              <a:t>Fill in the missing words: appoints, chief, Congress, enforces, Executive, government, orders</a:t>
            </a:r>
            <a:r>
              <a:rPr lang="hr-HR" altLang="sr-Latn-RS" sz="3500"/>
              <a:t> </a:t>
            </a:r>
            <a:br>
              <a:rPr lang="hr-HR" altLang="sr-Latn-RS" sz="3500"/>
            </a:br>
            <a:endParaRPr lang="hr-HR" altLang="sr-Latn-RS" sz="3500"/>
          </a:p>
        </p:txBody>
      </p:sp>
      <p:sp>
        <p:nvSpPr>
          <p:cNvPr id="24579" name="Rectangle 3"/>
          <p:cNvSpPr>
            <a:spLocks noGrp="1" noChangeArrowheads="1"/>
          </p:cNvSpPr>
          <p:nvPr>
            <p:ph type="body" idx="1"/>
          </p:nvPr>
        </p:nvSpPr>
        <p:spPr/>
        <p:txBody>
          <a:bodyPr/>
          <a:lstStyle/>
          <a:p>
            <a:pPr eaLnBrk="1" hangingPunct="1"/>
            <a:r>
              <a:rPr lang="hr-HR" altLang="sr-Latn-RS" sz="2400"/>
              <a:t>___powers. The President___ the Constitution and the laws passed by___. For these purposes, he may issue executive___. He___ all important government officials, including Cabinet officers and members of administrative agencies. He is the ___of state, or ceremonial head of the ____and symbol of national unity. </a:t>
            </a:r>
          </a:p>
          <a:p>
            <a:pPr eaLnBrk="1" hangingPunct="1"/>
            <a:endParaRPr lang="hr-HR" altLang="sr-Latn-RS" sz="24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hr-HR" altLang="sr-Latn-RS" smtClean="0"/>
              <a:t>Key</a:t>
            </a:r>
          </a:p>
        </p:txBody>
      </p:sp>
      <p:sp>
        <p:nvSpPr>
          <p:cNvPr id="25603" name="Rectangle 3"/>
          <p:cNvSpPr>
            <a:spLocks noGrp="1" noChangeArrowheads="1"/>
          </p:cNvSpPr>
          <p:nvPr>
            <p:ph type="body" idx="1"/>
          </p:nvPr>
        </p:nvSpPr>
        <p:spPr/>
        <p:txBody>
          <a:bodyPr/>
          <a:lstStyle/>
          <a:p>
            <a:pPr eaLnBrk="1" hangingPunct="1"/>
            <a:r>
              <a:rPr lang="hr-HR" altLang="sr-Latn-RS" sz="2400"/>
              <a:t>Executive Powers. The President enforces the Constitution and the laws passed by Congress. For these purposes, he may issue executive orders. He appoints all important government officials, including Cabinet officers and members of administrative agencies. He is the chief of state, or ceremonial head of the government and symbol of national unity. </a:t>
            </a:r>
          </a:p>
          <a:p>
            <a:pPr eaLnBrk="1" hangingPunct="1"/>
            <a:endParaRPr lang="hr-HR" altLang="sr-Latn-RS" sz="24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58</TotalTime>
  <Words>1651</Words>
  <Application>Microsoft Office PowerPoint</Application>
  <PresentationFormat>Widescreen</PresentationFormat>
  <Paragraphs>120</Paragraphs>
  <Slides>26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Gill Sans MT</vt:lpstr>
      <vt:lpstr>Wingdings 2</vt:lpstr>
      <vt:lpstr>Dividend</vt:lpstr>
      <vt:lpstr>English ii</vt:lpstr>
      <vt:lpstr>Answer the following questions</vt:lpstr>
      <vt:lpstr>Answer the following questions:</vt:lpstr>
      <vt:lpstr>PowerPoint Presentation</vt:lpstr>
      <vt:lpstr>Answer the following questions:</vt:lpstr>
      <vt:lpstr>Fill in the missing words: citizen, resides, supreme, system</vt:lpstr>
      <vt:lpstr>Key</vt:lpstr>
      <vt:lpstr>Fill in the missing words: appoints, chief, Congress, enforces, Executive, government, orders  </vt:lpstr>
      <vt:lpstr>Key</vt:lpstr>
      <vt:lpstr>appointments, impeachment,  judicial, judgment, pardons, Senate, tenure</vt:lpstr>
      <vt:lpstr>Key: </vt:lpstr>
      <vt:lpstr>Fill in the missing words: appellate, hear, original, suits, tried</vt:lpstr>
      <vt:lpstr>Key:</vt:lpstr>
      <vt:lpstr>ambassadors, citizens, decided, diplomatic, Suits</vt:lpstr>
      <vt:lpstr>Key</vt:lpstr>
      <vt:lpstr>appeals, discretion, federal, Litigants, reviewing</vt:lpstr>
      <vt:lpstr>Key</vt:lpstr>
      <vt:lpstr>Provide the terms for the following definitions</vt:lpstr>
      <vt:lpstr>Provide the terms for the following definitions</vt:lpstr>
      <vt:lpstr>Provide the terms for the following definitions</vt:lpstr>
      <vt:lpstr>Provide the terms for the following definitions</vt:lpstr>
      <vt:lpstr>Provide the terms for the following definitions</vt:lpstr>
      <vt:lpstr>Translate into croatian:</vt:lpstr>
      <vt:lpstr>Translate into croatian</vt:lpstr>
      <vt:lpstr>Translate into croatian</vt:lpstr>
      <vt:lpstr>Translate into croatian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ii</dc:title>
  <dc:creator>Lelija Socanac</dc:creator>
  <cp:lastModifiedBy>Lelija Socanac</cp:lastModifiedBy>
  <cp:revision>9</cp:revision>
  <dcterms:created xsi:type="dcterms:W3CDTF">2018-05-21T08:57:51Z</dcterms:created>
  <dcterms:modified xsi:type="dcterms:W3CDTF">2018-05-21T10:00:46Z</dcterms:modified>
</cp:coreProperties>
</file>