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8" r:id="rId9"/>
    <p:sldId id="263" r:id="rId10"/>
    <p:sldId id="264" r:id="rId11"/>
    <p:sldId id="265" r:id="rId12"/>
    <p:sldId id="267" r:id="rId13"/>
    <p:sldId id="313" r:id="rId14"/>
    <p:sldId id="314" r:id="rId15"/>
    <p:sldId id="269" r:id="rId16"/>
    <p:sldId id="270" r:id="rId17"/>
    <p:sldId id="286" r:id="rId18"/>
    <p:sldId id="287" r:id="rId19"/>
    <p:sldId id="271" r:id="rId20"/>
    <p:sldId id="272" r:id="rId21"/>
    <p:sldId id="288" r:id="rId22"/>
    <p:sldId id="289" r:id="rId23"/>
    <p:sldId id="273" r:id="rId24"/>
    <p:sldId id="274" r:id="rId25"/>
    <p:sldId id="285" r:id="rId26"/>
    <p:sldId id="275" r:id="rId27"/>
    <p:sldId id="276" r:id="rId28"/>
    <p:sldId id="277" r:id="rId29"/>
    <p:sldId id="278" r:id="rId30"/>
    <p:sldId id="279" r:id="rId31"/>
    <p:sldId id="280" r:id="rId32"/>
    <p:sldId id="281" r:id="rId33"/>
    <p:sldId id="282" r:id="rId34"/>
    <p:sldId id="283" r:id="rId35"/>
    <p:sldId id="284" r:id="rId36"/>
    <p:sldId id="291" r:id="rId37"/>
    <p:sldId id="290" r:id="rId38"/>
    <p:sldId id="292" r:id="rId39"/>
    <p:sldId id="297" r:id="rId40"/>
    <p:sldId id="293" r:id="rId41"/>
    <p:sldId id="294" r:id="rId42"/>
    <p:sldId id="296" r:id="rId43"/>
    <p:sldId id="295" r:id="rId44"/>
    <p:sldId id="309" r:id="rId45"/>
    <p:sldId id="298" r:id="rId46"/>
    <p:sldId id="299" r:id="rId47"/>
    <p:sldId id="300" r:id="rId48"/>
    <p:sldId id="301" r:id="rId49"/>
    <p:sldId id="302" r:id="rId50"/>
    <p:sldId id="303" r:id="rId51"/>
    <p:sldId id="304" r:id="rId52"/>
    <p:sldId id="305" r:id="rId53"/>
    <p:sldId id="306" r:id="rId54"/>
    <p:sldId id="307" r:id="rId55"/>
    <p:sldId id="308" r:id="rId56"/>
    <p:sldId id="310" r:id="rId57"/>
    <p:sldId id="311" r:id="rId58"/>
    <p:sldId id="312" r:id="rId5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6/3/2019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6/3/2019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6/3/2019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6/3/2019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6/3/2019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6/3/2019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6/3/2019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6/3/2019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6/3/2019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6/3/2019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6/3/2019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ENGLISH FOR LAWYERS II</a:t>
            </a:r>
            <a:endParaRPr lang="en-US" dirty="0"/>
          </a:p>
        </p:txBody>
      </p:sp>
      <p:sp>
        <p:nvSpPr>
          <p:cNvPr id="3" name="Subtitle 2"/>
          <p:cNvSpPr>
            <a:spLocks noGrp="1"/>
          </p:cNvSpPr>
          <p:nvPr>
            <p:ph type="subTitle" idx="1"/>
          </p:nvPr>
        </p:nvSpPr>
        <p:spPr/>
        <p:txBody>
          <a:bodyPr/>
          <a:lstStyle/>
          <a:p>
            <a:r>
              <a:rPr lang="hr-HR" dirty="0" smtClean="0"/>
              <a:t>REVISION (2)</a:t>
            </a:r>
            <a:endParaRPr lang="en-US" dirty="0"/>
          </a:p>
        </p:txBody>
      </p:sp>
    </p:spTree>
    <p:extLst>
      <p:ext uri="{BB962C8B-B14F-4D97-AF65-F5344CB8AC3E}">
        <p14:creationId xmlns:p14="http://schemas.microsoft.com/office/powerpoint/2010/main" val="3264259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Provide </a:t>
            </a:r>
            <a:r>
              <a:rPr lang="hr-HR" dirty="0" err="1" smtClean="0"/>
              <a:t>the</a:t>
            </a:r>
            <a:r>
              <a:rPr lang="hr-HR" dirty="0" smtClean="0"/>
              <a:t> </a:t>
            </a:r>
            <a:r>
              <a:rPr lang="hr-HR" dirty="0" err="1" smtClean="0"/>
              <a:t>terms</a:t>
            </a:r>
            <a:r>
              <a:rPr lang="hr-HR" dirty="0" smtClean="0"/>
              <a:t> for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normAutofit fontScale="92500" lnSpcReduction="10000"/>
          </a:bodyPr>
          <a:lstStyle/>
          <a:p>
            <a:pPr>
              <a:defRPr/>
            </a:pPr>
            <a:r>
              <a:rPr lang="en-US" sz="2800" dirty="0"/>
              <a:t>a minor change or addition designed to improve a text, piece of legislation, </a:t>
            </a:r>
            <a:r>
              <a:rPr lang="en-US" sz="2800" dirty="0" err="1"/>
              <a:t>etc</a:t>
            </a:r>
            <a:r>
              <a:rPr lang="hr-HR" sz="2800" dirty="0"/>
              <a:t>; </a:t>
            </a:r>
            <a:r>
              <a:rPr lang="en-US" sz="2800" dirty="0"/>
              <a:t>an article added to the US Constitution</a:t>
            </a:r>
          </a:p>
          <a:p>
            <a:pPr>
              <a:defRPr/>
            </a:pPr>
            <a:r>
              <a:rPr lang="hr-HR" sz="2800" dirty="0" err="1"/>
              <a:t>Amendment</a:t>
            </a:r>
            <a:endParaRPr lang="hr-HR" sz="2800" dirty="0"/>
          </a:p>
          <a:p>
            <a:pPr>
              <a:defRPr/>
            </a:pPr>
            <a:r>
              <a:rPr lang="en-US" sz="2800" dirty="0"/>
              <a:t>Complete power over a particular area with no limitations</a:t>
            </a:r>
            <a:endParaRPr lang="hr-HR" sz="2800" dirty="0"/>
          </a:p>
          <a:p>
            <a:pPr>
              <a:defRPr/>
            </a:pPr>
            <a:r>
              <a:rPr lang="hr-HR" sz="2800" dirty="0" err="1"/>
              <a:t>Plenary</a:t>
            </a:r>
            <a:r>
              <a:rPr lang="hr-HR" sz="2800" dirty="0"/>
              <a:t> </a:t>
            </a:r>
            <a:r>
              <a:rPr lang="hr-HR" sz="2800" dirty="0" err="1"/>
              <a:t>power</a:t>
            </a:r>
            <a:endParaRPr lang="en-US" sz="2800" dirty="0"/>
          </a:p>
          <a:p>
            <a:pPr>
              <a:defRPr/>
            </a:pPr>
            <a:endParaRPr lang="en-US" sz="2800" dirty="0"/>
          </a:p>
        </p:txBody>
      </p:sp>
    </p:spTree>
    <p:extLst>
      <p:ext uri="{BB962C8B-B14F-4D97-AF65-F5344CB8AC3E}">
        <p14:creationId xmlns:p14="http://schemas.microsoft.com/office/powerpoint/2010/main" val="36910381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Provide </a:t>
            </a:r>
            <a:r>
              <a:rPr lang="hr-HR" dirty="0" err="1" smtClean="0"/>
              <a:t>the</a:t>
            </a:r>
            <a:r>
              <a:rPr lang="hr-HR" dirty="0" smtClean="0"/>
              <a:t> </a:t>
            </a:r>
            <a:r>
              <a:rPr lang="hr-HR" dirty="0" err="1" smtClean="0"/>
              <a:t>terms</a:t>
            </a:r>
            <a:r>
              <a:rPr lang="hr-HR" dirty="0" smtClean="0"/>
              <a:t> for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pPr>
              <a:defRPr/>
            </a:pPr>
            <a:r>
              <a:rPr lang="en-US" dirty="0">
                <a:effectLst/>
              </a:rPr>
              <a:t>confer or bestow (power, authority, property, etc.) on someone.</a:t>
            </a:r>
          </a:p>
          <a:p>
            <a:pPr>
              <a:defRPr/>
            </a:pPr>
            <a:r>
              <a:rPr lang="hr-HR" dirty="0" smtClean="0"/>
              <a:t>Vest</a:t>
            </a:r>
          </a:p>
          <a:p>
            <a:pPr>
              <a:defRPr/>
            </a:pPr>
            <a:r>
              <a:rPr lang="en-US" dirty="0" smtClean="0"/>
              <a:t>a </a:t>
            </a:r>
            <a:r>
              <a:rPr lang="en-US" dirty="0"/>
              <a:t>tax or similar compulsory payment.</a:t>
            </a:r>
          </a:p>
          <a:p>
            <a:pPr>
              <a:defRPr/>
            </a:pPr>
            <a:r>
              <a:rPr lang="hr-HR" dirty="0" err="1"/>
              <a:t>Impost</a:t>
            </a:r>
            <a:endParaRPr lang="hr-HR" dirty="0"/>
          </a:p>
          <a:p>
            <a:pPr>
              <a:defRPr/>
            </a:pPr>
            <a:r>
              <a:rPr lang="en-US" dirty="0"/>
              <a:t>a tax levied on certain goods and commodities produced or sold within a country and on </a:t>
            </a:r>
            <a:r>
              <a:rPr lang="en-US" dirty="0" err="1"/>
              <a:t>licences</a:t>
            </a:r>
            <a:r>
              <a:rPr lang="en-US" dirty="0"/>
              <a:t> granted for certain activities.</a:t>
            </a:r>
            <a:endParaRPr lang="hr-HR" dirty="0"/>
          </a:p>
          <a:p>
            <a:pPr>
              <a:defRPr/>
            </a:pPr>
            <a:r>
              <a:rPr lang="hr-HR" dirty="0" err="1"/>
              <a:t>excise</a:t>
            </a:r>
            <a:endParaRPr lang="en-US" dirty="0"/>
          </a:p>
          <a:p>
            <a:pPr>
              <a:defRPr/>
            </a:pPr>
            <a:endParaRPr lang="en-US" dirty="0"/>
          </a:p>
        </p:txBody>
      </p:sp>
    </p:spTree>
    <p:extLst>
      <p:ext uri="{BB962C8B-B14F-4D97-AF65-F5344CB8AC3E}">
        <p14:creationId xmlns:p14="http://schemas.microsoft.com/office/powerpoint/2010/main" val="9465688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Provide </a:t>
            </a:r>
            <a:r>
              <a:rPr lang="hr-HR" dirty="0" err="1" smtClean="0"/>
              <a:t>the</a:t>
            </a:r>
            <a:r>
              <a:rPr lang="hr-HR" dirty="0" smtClean="0"/>
              <a:t> </a:t>
            </a:r>
            <a:r>
              <a:rPr lang="hr-HR" dirty="0" err="1" smtClean="0"/>
              <a:t>terms</a:t>
            </a:r>
            <a:r>
              <a:rPr lang="hr-HR" dirty="0" smtClean="0"/>
              <a:t> for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pPr>
              <a:defRPr/>
            </a:pPr>
            <a:endParaRPr lang="en-US" dirty="0">
              <a:effectLst/>
            </a:endParaRPr>
          </a:p>
          <a:p>
            <a:pPr>
              <a:defRPr/>
            </a:pPr>
            <a:r>
              <a:rPr lang="en-US" dirty="0">
                <a:effectLst/>
              </a:rPr>
              <a:t>the admittance of a foreigner to the citizenship of a </a:t>
            </a:r>
            <a:r>
              <a:rPr lang="en-US" dirty="0" smtClean="0">
                <a:effectLst/>
              </a:rPr>
              <a:t>country</a:t>
            </a:r>
            <a:endParaRPr lang="hr-HR" dirty="0" smtClean="0">
              <a:effectLst/>
            </a:endParaRPr>
          </a:p>
          <a:p>
            <a:pPr>
              <a:defRPr/>
            </a:pPr>
            <a:r>
              <a:rPr lang="hr-HR" dirty="0" err="1" smtClean="0">
                <a:effectLst/>
              </a:rPr>
              <a:t>naturalization</a:t>
            </a:r>
            <a:endParaRPr lang="en-US" dirty="0">
              <a:effectLst/>
            </a:endParaRPr>
          </a:p>
          <a:p>
            <a:pPr>
              <a:defRPr/>
            </a:pPr>
            <a:endParaRPr lang="en-US" dirty="0"/>
          </a:p>
        </p:txBody>
      </p:sp>
    </p:spTree>
    <p:extLst>
      <p:ext uri="{BB962C8B-B14F-4D97-AF65-F5344CB8AC3E}">
        <p14:creationId xmlns:p14="http://schemas.microsoft.com/office/powerpoint/2010/main" val="26902005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a:t>
            </a:r>
            <a:r>
              <a:rPr lang="hr-HR" dirty="0" err="1" smtClean="0"/>
              <a:t>croatian</a:t>
            </a:r>
            <a:endParaRPr lang="en-US" dirty="0"/>
          </a:p>
        </p:txBody>
      </p:sp>
      <p:sp>
        <p:nvSpPr>
          <p:cNvPr id="3" name="Content Placeholder 2"/>
          <p:cNvSpPr>
            <a:spLocks noGrp="1"/>
          </p:cNvSpPr>
          <p:nvPr>
            <p:ph idx="1"/>
          </p:nvPr>
        </p:nvSpPr>
        <p:spPr/>
        <p:txBody>
          <a:bodyPr/>
          <a:lstStyle/>
          <a:p>
            <a:r>
              <a:rPr lang="en-GB" b="1" dirty="0"/>
              <a:t>The United States Constitution </a:t>
            </a:r>
            <a:r>
              <a:rPr lang="en-GB" dirty="0"/>
              <a:t>was written in 1787 and it came into force in 1789. It established America’s national government and fundamental laws, and guaranteed certain basic rights for its citizens. The Constitution was directed towards limiting the powers of government, particularly the federal government, rather than enhancing them. To that end, it established two important principles: </a:t>
            </a:r>
            <a:r>
              <a:rPr lang="en-GB" b="1" dirty="0"/>
              <a:t>federalism</a:t>
            </a:r>
            <a:r>
              <a:rPr lang="en-GB" dirty="0"/>
              <a:t> and </a:t>
            </a:r>
            <a:r>
              <a:rPr lang="en-GB" b="1" dirty="0"/>
              <a:t>separation of powers</a:t>
            </a:r>
            <a:r>
              <a:rPr lang="en-GB" dirty="0"/>
              <a:t>. It should be noted that the Constitution is still in force, and to date, there have been a total of 27 </a:t>
            </a:r>
            <a:r>
              <a:rPr lang="en-GB" b="1" dirty="0"/>
              <a:t>constitutional amendments</a:t>
            </a:r>
            <a:r>
              <a:rPr lang="en-GB" dirty="0"/>
              <a:t>.</a:t>
            </a:r>
            <a:endParaRPr lang="en-US" dirty="0"/>
          </a:p>
          <a:p>
            <a:endParaRPr lang="en-US" dirty="0"/>
          </a:p>
        </p:txBody>
      </p:sp>
    </p:spTree>
    <p:extLst>
      <p:ext uri="{BB962C8B-B14F-4D97-AF65-F5344CB8AC3E}">
        <p14:creationId xmlns:p14="http://schemas.microsoft.com/office/powerpoint/2010/main" val="2563649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a:t>
            </a:r>
            <a:r>
              <a:rPr lang="hr-HR" dirty="0" err="1" smtClean="0"/>
              <a:t>croatian</a:t>
            </a:r>
            <a:endParaRPr lang="en-US" dirty="0"/>
          </a:p>
        </p:txBody>
      </p:sp>
      <p:sp>
        <p:nvSpPr>
          <p:cNvPr id="3" name="Content Placeholder 2"/>
          <p:cNvSpPr>
            <a:spLocks noGrp="1"/>
          </p:cNvSpPr>
          <p:nvPr>
            <p:ph idx="1"/>
          </p:nvPr>
        </p:nvSpPr>
        <p:spPr/>
        <p:txBody>
          <a:bodyPr/>
          <a:lstStyle/>
          <a:p>
            <a:r>
              <a:rPr lang="en-GB" dirty="0"/>
              <a:t>Therefore, federalism is a system of government in which </a:t>
            </a:r>
            <a:r>
              <a:rPr lang="en-GB" b="1" dirty="0"/>
              <a:t>power is divided</a:t>
            </a:r>
            <a:r>
              <a:rPr lang="en-GB" dirty="0"/>
              <a:t> between a national (federal) government and state governments. It is a basic concept of American government, in which the states are not merely regional representatives of the federal government, but are granted independent powers and responsibilities. With their own legislative, executive and judicial branches, states are empowered to </a:t>
            </a:r>
            <a:r>
              <a:rPr lang="en-GB" b="1" dirty="0"/>
              <a:t>pass, enforce, and interpret laws</a:t>
            </a:r>
            <a:r>
              <a:rPr lang="en-GB" dirty="0"/>
              <a:t>, as long as they do not violate the Constitution.</a:t>
            </a:r>
            <a:endParaRPr lang="en-US" dirty="0"/>
          </a:p>
        </p:txBody>
      </p:sp>
    </p:spTree>
    <p:extLst>
      <p:ext uri="{BB962C8B-B14F-4D97-AF65-F5344CB8AC3E}">
        <p14:creationId xmlns:p14="http://schemas.microsoft.com/office/powerpoint/2010/main" val="3600221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i="1" dirty="0"/>
              <a:t>Read the text and answer the following </a:t>
            </a:r>
            <a:r>
              <a:rPr lang="en-GB" b="1" i="1" dirty="0" smtClean="0"/>
              <a:t>questions</a:t>
            </a:r>
            <a:r>
              <a:rPr lang="hr-HR" b="1" i="1" dirty="0" smtClean="0"/>
              <a:t>:</a:t>
            </a:r>
            <a:endParaRPr lang="en-US" dirty="0"/>
          </a:p>
        </p:txBody>
      </p:sp>
      <p:sp>
        <p:nvSpPr>
          <p:cNvPr id="3" name="Content Placeholder 2"/>
          <p:cNvSpPr>
            <a:spLocks noGrp="1"/>
          </p:cNvSpPr>
          <p:nvPr>
            <p:ph idx="1"/>
          </p:nvPr>
        </p:nvSpPr>
        <p:spPr/>
        <p:txBody>
          <a:bodyPr/>
          <a:lstStyle/>
          <a:p>
            <a:pPr lvl="0"/>
            <a:r>
              <a:rPr lang="en-GB" dirty="0"/>
              <a:t>What </a:t>
            </a:r>
            <a:r>
              <a:rPr lang="hr-HR" dirty="0" smtClean="0"/>
              <a:t>are </a:t>
            </a:r>
            <a:r>
              <a:rPr lang="hr-HR" dirty="0" err="1" smtClean="0"/>
              <a:t>the</a:t>
            </a:r>
            <a:r>
              <a:rPr lang="hr-HR" dirty="0" smtClean="0"/>
              <a:t> </a:t>
            </a:r>
            <a:r>
              <a:rPr lang="hr-HR" dirty="0" err="1" smtClean="0"/>
              <a:t>requirements</a:t>
            </a:r>
            <a:r>
              <a:rPr lang="hr-HR" dirty="0" smtClean="0"/>
              <a:t> for </a:t>
            </a:r>
            <a:r>
              <a:rPr lang="hr-HR" dirty="0" err="1" smtClean="0"/>
              <a:t>presidential</a:t>
            </a:r>
            <a:r>
              <a:rPr lang="hr-HR" dirty="0" smtClean="0"/>
              <a:t> </a:t>
            </a:r>
            <a:r>
              <a:rPr lang="hr-HR" dirty="0" err="1" smtClean="0"/>
              <a:t>office</a:t>
            </a:r>
            <a:r>
              <a:rPr lang="hr-HR" dirty="0" smtClean="0"/>
              <a:t>?</a:t>
            </a:r>
            <a:endParaRPr lang="en-US" dirty="0"/>
          </a:p>
          <a:p>
            <a:pPr lvl="0"/>
            <a:r>
              <a:rPr lang="en-GB" dirty="0"/>
              <a:t>What does the Constitution determine in case of the president’s death, resignation or inability?</a:t>
            </a:r>
            <a:endParaRPr lang="en-US" dirty="0"/>
          </a:p>
          <a:p>
            <a:pPr lvl="0"/>
            <a:r>
              <a:rPr lang="en-GB" dirty="0"/>
              <a:t>What is the most important task of the president according to the Constitution?</a:t>
            </a:r>
            <a:endParaRPr lang="en-US" dirty="0"/>
          </a:p>
          <a:p>
            <a:pPr lvl="0"/>
            <a:r>
              <a:rPr lang="en-GB" dirty="0"/>
              <a:t>For what reasons can the president be removed from office?</a:t>
            </a:r>
            <a:endParaRPr lang="en-US" dirty="0"/>
          </a:p>
          <a:p>
            <a:endParaRPr lang="en-US" dirty="0"/>
          </a:p>
        </p:txBody>
      </p:sp>
    </p:spTree>
    <p:extLst>
      <p:ext uri="{BB962C8B-B14F-4D97-AF65-F5344CB8AC3E}">
        <p14:creationId xmlns:p14="http://schemas.microsoft.com/office/powerpoint/2010/main" val="3868209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 Answer the following questions.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GB" dirty="0" smtClean="0"/>
              <a:t>What </a:t>
            </a:r>
            <a:r>
              <a:rPr lang="en-GB" dirty="0"/>
              <a:t>does the executive branch consist of?</a:t>
            </a:r>
            <a:endParaRPr lang="en-US" dirty="0"/>
          </a:p>
          <a:p>
            <a:pPr marL="0" indent="0">
              <a:buNone/>
            </a:pPr>
            <a:r>
              <a:rPr lang="hr-HR" dirty="0"/>
              <a:t> </a:t>
            </a:r>
            <a:r>
              <a:rPr lang="hr-HR" dirty="0" smtClean="0"/>
              <a:t>   </a:t>
            </a:r>
            <a:r>
              <a:rPr lang="en-GB" dirty="0" smtClean="0"/>
              <a:t> </a:t>
            </a:r>
            <a:r>
              <a:rPr lang="en-GB" dirty="0"/>
              <a:t>How is the President of the USA elected</a:t>
            </a:r>
            <a:r>
              <a:rPr lang="en-GB" dirty="0" smtClean="0"/>
              <a:t>?</a:t>
            </a:r>
            <a:endParaRPr lang="hr-HR" dirty="0" smtClean="0"/>
          </a:p>
          <a:p>
            <a:pPr marL="0" indent="0">
              <a:buNone/>
            </a:pPr>
            <a:r>
              <a:rPr lang="hr-HR" dirty="0" smtClean="0"/>
              <a:t>     </a:t>
            </a:r>
            <a:r>
              <a:rPr lang="hr-HR" dirty="0" err="1" smtClean="0"/>
              <a:t>What</a:t>
            </a:r>
            <a:r>
              <a:rPr lang="hr-HR" dirty="0" smtClean="0"/>
              <a:t> are </a:t>
            </a:r>
            <a:r>
              <a:rPr lang="hr-HR" dirty="0" err="1" smtClean="0"/>
              <a:t>the</a:t>
            </a:r>
            <a:r>
              <a:rPr lang="hr-HR" dirty="0" smtClean="0"/>
              <a:t> </a:t>
            </a:r>
            <a:r>
              <a:rPr lang="hr-HR" dirty="0" err="1" smtClean="0"/>
              <a:t>main</a:t>
            </a:r>
            <a:r>
              <a:rPr lang="hr-HR" dirty="0" smtClean="0"/>
              <a:t> </a:t>
            </a:r>
            <a:r>
              <a:rPr lang="hr-HR" dirty="0" err="1" smtClean="0"/>
              <a:t>powers</a:t>
            </a:r>
            <a:r>
              <a:rPr lang="hr-HR" dirty="0" smtClean="0"/>
              <a:t> </a:t>
            </a:r>
            <a:r>
              <a:rPr lang="hr-HR" dirty="0" err="1" smtClean="0"/>
              <a:t>of</a:t>
            </a:r>
            <a:r>
              <a:rPr lang="hr-HR" dirty="0" smtClean="0"/>
              <a:t> </a:t>
            </a:r>
            <a:r>
              <a:rPr lang="hr-HR" dirty="0" err="1" smtClean="0"/>
              <a:t>the</a:t>
            </a:r>
            <a:r>
              <a:rPr lang="hr-HR" dirty="0" smtClean="0"/>
              <a:t> American </a:t>
            </a:r>
            <a:r>
              <a:rPr lang="hr-HR" dirty="0" err="1" smtClean="0"/>
              <a:t>president</a:t>
            </a:r>
            <a:r>
              <a:rPr lang="hr-HR" dirty="0" smtClean="0"/>
              <a:t>?</a:t>
            </a:r>
            <a:endParaRPr lang="hr-HR" dirty="0" smtClean="0"/>
          </a:p>
          <a:p>
            <a:r>
              <a:rPr lang="en-GB" dirty="0" smtClean="0"/>
              <a:t>What </a:t>
            </a:r>
            <a:r>
              <a:rPr lang="en-GB" dirty="0"/>
              <a:t>is the primary responsibility of the vice </a:t>
            </a:r>
            <a:r>
              <a:rPr lang="en-GB" dirty="0" smtClean="0"/>
              <a:t>president?</a:t>
            </a:r>
            <a:endParaRPr lang="hr-HR" dirty="0"/>
          </a:p>
          <a:p>
            <a:r>
              <a:rPr lang="en-GB" dirty="0" smtClean="0"/>
              <a:t>What </a:t>
            </a:r>
            <a:r>
              <a:rPr lang="en-GB" dirty="0"/>
              <a:t>is the Cabinet?</a:t>
            </a:r>
            <a:endParaRPr lang="en-US" dirty="0"/>
          </a:p>
          <a:p>
            <a:r>
              <a:rPr lang="hr-HR" dirty="0" smtClean="0"/>
              <a:t> </a:t>
            </a:r>
            <a:r>
              <a:rPr lang="en-GB" dirty="0" smtClean="0"/>
              <a:t>Who </a:t>
            </a:r>
            <a:r>
              <a:rPr lang="en-GB" dirty="0"/>
              <a:t>is the Attorney General?</a:t>
            </a:r>
            <a:endParaRPr lang="en-US" dirty="0"/>
          </a:p>
          <a:p>
            <a:endParaRPr lang="en-US" dirty="0"/>
          </a:p>
        </p:txBody>
      </p:sp>
    </p:spTree>
    <p:extLst>
      <p:ext uri="{BB962C8B-B14F-4D97-AF65-F5344CB8AC3E}">
        <p14:creationId xmlns:p14="http://schemas.microsoft.com/office/powerpoint/2010/main" val="3515198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Answer the following questions</a:t>
            </a:r>
            <a:endParaRPr lang="en-US" dirty="0"/>
          </a:p>
        </p:txBody>
      </p:sp>
      <p:sp>
        <p:nvSpPr>
          <p:cNvPr id="3" name="Content Placeholder 2"/>
          <p:cNvSpPr>
            <a:spLocks noGrp="1"/>
          </p:cNvSpPr>
          <p:nvPr>
            <p:ph idx="1"/>
          </p:nvPr>
        </p:nvSpPr>
        <p:spPr/>
        <p:txBody>
          <a:bodyPr/>
          <a:lstStyle/>
          <a:p>
            <a:r>
              <a:rPr lang="hr-HR" dirty="0" err="1" smtClean="0"/>
              <a:t>What</a:t>
            </a:r>
            <a:r>
              <a:rPr lang="hr-HR" dirty="0" smtClean="0"/>
              <a:t> are </a:t>
            </a:r>
            <a:r>
              <a:rPr lang="hr-HR" dirty="0" err="1" smtClean="0"/>
              <a:t>the</a:t>
            </a:r>
            <a:r>
              <a:rPr lang="hr-HR" dirty="0" smtClean="0"/>
              <a:t> </a:t>
            </a:r>
            <a:r>
              <a:rPr lang="hr-HR" dirty="0" err="1" smtClean="0"/>
              <a:t>president’s</a:t>
            </a:r>
            <a:r>
              <a:rPr lang="hr-HR" dirty="0" smtClean="0"/>
              <a:t> </a:t>
            </a:r>
            <a:r>
              <a:rPr lang="hr-HR" dirty="0" err="1" smtClean="0"/>
              <a:t>military</a:t>
            </a:r>
            <a:r>
              <a:rPr lang="hr-HR" dirty="0" smtClean="0"/>
              <a:t> </a:t>
            </a:r>
            <a:r>
              <a:rPr lang="hr-HR" dirty="0" err="1" smtClean="0"/>
              <a:t>powers</a:t>
            </a:r>
            <a:r>
              <a:rPr lang="hr-HR" dirty="0" smtClean="0"/>
              <a:t>?</a:t>
            </a:r>
          </a:p>
          <a:p>
            <a:r>
              <a:rPr lang="hr-HR" dirty="0" err="1" smtClean="0"/>
              <a:t>What</a:t>
            </a:r>
            <a:r>
              <a:rPr lang="hr-HR" dirty="0" smtClean="0"/>
              <a:t> are </a:t>
            </a:r>
            <a:r>
              <a:rPr lang="hr-HR" dirty="0" err="1" smtClean="0"/>
              <a:t>his</a:t>
            </a:r>
            <a:r>
              <a:rPr lang="hr-HR" dirty="0" smtClean="0"/>
              <a:t> </a:t>
            </a:r>
            <a:r>
              <a:rPr lang="hr-HR" dirty="0" err="1" smtClean="0"/>
              <a:t>powers</a:t>
            </a:r>
            <a:r>
              <a:rPr lang="hr-HR" dirty="0" smtClean="0"/>
              <a:t> </a:t>
            </a:r>
            <a:r>
              <a:rPr lang="hr-HR" dirty="0" err="1" smtClean="0"/>
              <a:t>in</a:t>
            </a:r>
            <a:r>
              <a:rPr lang="hr-HR" dirty="0" smtClean="0"/>
              <a:t> </a:t>
            </a:r>
            <a:r>
              <a:rPr lang="hr-HR" dirty="0" err="1" smtClean="0"/>
              <a:t>foreign</a:t>
            </a:r>
            <a:r>
              <a:rPr lang="hr-HR" dirty="0" smtClean="0"/>
              <a:t> </a:t>
            </a:r>
            <a:r>
              <a:rPr lang="hr-HR" dirty="0" err="1" smtClean="0"/>
              <a:t>affairs</a:t>
            </a:r>
            <a:r>
              <a:rPr lang="hr-HR" dirty="0" smtClean="0"/>
              <a:t>?</a:t>
            </a:r>
          </a:p>
          <a:p>
            <a:r>
              <a:rPr lang="hr-HR" dirty="0" err="1" smtClean="0"/>
              <a:t>What</a:t>
            </a:r>
            <a:r>
              <a:rPr lang="hr-HR" dirty="0" smtClean="0"/>
              <a:t> are </a:t>
            </a:r>
            <a:r>
              <a:rPr lang="hr-HR" dirty="0" err="1" smtClean="0"/>
              <a:t>his</a:t>
            </a:r>
            <a:r>
              <a:rPr lang="hr-HR" dirty="0" smtClean="0"/>
              <a:t> legislative </a:t>
            </a:r>
            <a:r>
              <a:rPr lang="hr-HR" dirty="0" err="1" smtClean="0"/>
              <a:t>powers</a:t>
            </a:r>
            <a:r>
              <a:rPr lang="hr-HR" dirty="0" smtClean="0"/>
              <a:t>?</a:t>
            </a:r>
          </a:p>
          <a:p>
            <a:r>
              <a:rPr lang="hr-HR" dirty="0" err="1" smtClean="0"/>
              <a:t>What</a:t>
            </a:r>
            <a:r>
              <a:rPr lang="hr-HR" dirty="0" smtClean="0"/>
              <a:t> are </a:t>
            </a:r>
            <a:r>
              <a:rPr lang="hr-HR" dirty="0" err="1" smtClean="0"/>
              <a:t>his</a:t>
            </a:r>
            <a:r>
              <a:rPr lang="hr-HR" dirty="0" smtClean="0"/>
              <a:t> </a:t>
            </a:r>
            <a:r>
              <a:rPr lang="hr-HR" dirty="0" err="1" smtClean="0"/>
              <a:t>judicial</a:t>
            </a:r>
            <a:r>
              <a:rPr lang="hr-HR" dirty="0" smtClean="0"/>
              <a:t> </a:t>
            </a:r>
            <a:r>
              <a:rPr lang="hr-HR" dirty="0" err="1" smtClean="0"/>
              <a:t>powers</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primary</a:t>
            </a:r>
            <a:r>
              <a:rPr lang="hr-HR" dirty="0" smtClean="0"/>
              <a:t> </a:t>
            </a:r>
            <a:r>
              <a:rPr lang="hr-HR" dirty="0" err="1" smtClean="0"/>
              <a:t>resonsibility</a:t>
            </a:r>
            <a:r>
              <a:rPr lang="hr-HR" dirty="0" smtClean="0"/>
              <a:t> </a:t>
            </a:r>
            <a:r>
              <a:rPr lang="hr-HR" dirty="0" err="1" smtClean="0"/>
              <a:t>of</a:t>
            </a:r>
            <a:r>
              <a:rPr lang="hr-HR" dirty="0" smtClean="0"/>
              <a:t> </a:t>
            </a:r>
            <a:r>
              <a:rPr lang="hr-HR" dirty="0" err="1" smtClean="0"/>
              <a:t>the</a:t>
            </a:r>
            <a:r>
              <a:rPr lang="hr-HR" dirty="0" smtClean="0"/>
              <a:t> Vice </a:t>
            </a:r>
            <a:r>
              <a:rPr lang="hr-HR" dirty="0" err="1" smtClean="0"/>
              <a:t>President</a:t>
            </a:r>
            <a:r>
              <a:rPr lang="hr-HR" dirty="0" smtClean="0"/>
              <a:t>?</a:t>
            </a:r>
          </a:p>
          <a:p>
            <a:r>
              <a:rPr lang="hr-HR" dirty="0" smtClean="0"/>
              <a:t>How </a:t>
            </a:r>
            <a:r>
              <a:rPr lang="hr-HR" dirty="0" err="1" smtClean="0"/>
              <a:t>is</a:t>
            </a:r>
            <a:r>
              <a:rPr lang="hr-HR" dirty="0" smtClean="0"/>
              <a:t> </a:t>
            </a:r>
            <a:r>
              <a:rPr lang="hr-HR" dirty="0" err="1" smtClean="0"/>
              <a:t>the</a:t>
            </a:r>
            <a:r>
              <a:rPr lang="hr-HR" dirty="0" smtClean="0"/>
              <a:t> vice-</a:t>
            </a:r>
            <a:r>
              <a:rPr lang="hr-HR" dirty="0" err="1" smtClean="0"/>
              <a:t>president</a:t>
            </a:r>
            <a:r>
              <a:rPr lang="hr-HR" dirty="0" smtClean="0"/>
              <a:t> </a:t>
            </a:r>
            <a:r>
              <a:rPr lang="hr-HR" dirty="0" err="1" smtClean="0"/>
              <a:t>elected</a:t>
            </a:r>
            <a:r>
              <a:rPr lang="hr-HR" dirty="0" smtClean="0"/>
              <a:t>?</a:t>
            </a:r>
          </a:p>
          <a:p>
            <a:r>
              <a:rPr lang="hr-HR" dirty="0" smtClean="0"/>
              <a:t>Who </a:t>
            </a:r>
            <a:r>
              <a:rPr lang="hr-HR" dirty="0" err="1" smtClean="0"/>
              <a:t>oversees</a:t>
            </a:r>
            <a:r>
              <a:rPr lang="hr-HR" dirty="0" smtClean="0"/>
              <a:t> </a:t>
            </a:r>
            <a:r>
              <a:rPr lang="hr-HR" dirty="0" err="1" smtClean="0"/>
              <a:t>Executive</a:t>
            </a:r>
            <a:r>
              <a:rPr lang="hr-HR" dirty="0" smtClean="0"/>
              <a:t> Office </a:t>
            </a:r>
            <a:r>
              <a:rPr lang="hr-HR" dirty="0" err="1" smtClean="0"/>
              <a:t>of</a:t>
            </a:r>
            <a:r>
              <a:rPr lang="hr-HR" dirty="0" smtClean="0"/>
              <a:t> </a:t>
            </a:r>
            <a:r>
              <a:rPr lang="hr-HR" dirty="0" err="1" smtClean="0"/>
              <a:t>the</a:t>
            </a:r>
            <a:r>
              <a:rPr lang="hr-HR" dirty="0" smtClean="0"/>
              <a:t> </a:t>
            </a:r>
            <a:r>
              <a:rPr lang="hr-HR" dirty="0" err="1" smtClean="0"/>
              <a:t>President</a:t>
            </a:r>
            <a:r>
              <a:rPr lang="hr-HR" dirty="0" smtClean="0"/>
              <a:t>?</a:t>
            </a:r>
            <a:endParaRPr lang="en-US" dirty="0"/>
          </a:p>
        </p:txBody>
      </p:sp>
    </p:spTree>
    <p:extLst>
      <p:ext uri="{BB962C8B-B14F-4D97-AF65-F5344CB8AC3E}">
        <p14:creationId xmlns:p14="http://schemas.microsoft.com/office/powerpoint/2010/main" val="3178499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Answer the following questions</a:t>
            </a:r>
            <a:endParaRPr lang="en-US" dirty="0"/>
          </a:p>
        </p:txBody>
      </p:sp>
      <p:sp>
        <p:nvSpPr>
          <p:cNvPr id="3" name="Content Placeholder 2"/>
          <p:cNvSpPr>
            <a:spLocks noGrp="1"/>
          </p:cNvSpPr>
          <p:nvPr>
            <p:ph idx="1"/>
          </p:nvPr>
        </p:nvSpPr>
        <p:spPr/>
        <p:txBody>
          <a:bodyPr/>
          <a:lstStyle/>
          <a:p>
            <a:r>
              <a:rPr lang="hr-HR" dirty="0" err="1" smtClean="0"/>
              <a:t>What</a:t>
            </a:r>
            <a:r>
              <a:rPr lang="hr-HR" dirty="0" smtClean="0"/>
              <a:t> </a:t>
            </a:r>
            <a:r>
              <a:rPr lang="hr-HR" dirty="0" err="1" smtClean="0"/>
              <a:t>does</a:t>
            </a:r>
            <a:r>
              <a:rPr lang="hr-HR" dirty="0" smtClean="0"/>
              <a:t> </a:t>
            </a:r>
            <a:r>
              <a:rPr lang="hr-HR" dirty="0" err="1" smtClean="0"/>
              <a:t>the</a:t>
            </a:r>
            <a:r>
              <a:rPr lang="hr-HR" dirty="0" smtClean="0"/>
              <a:t> </a:t>
            </a:r>
            <a:r>
              <a:rPr lang="hr-HR" dirty="0" err="1" smtClean="0"/>
              <a:t>Cabinet</a:t>
            </a:r>
            <a:r>
              <a:rPr lang="hr-HR" dirty="0" smtClean="0"/>
              <a:t> </a:t>
            </a:r>
            <a:r>
              <a:rPr lang="hr-HR" dirty="0" err="1" smtClean="0"/>
              <a:t>consist</a:t>
            </a:r>
            <a:r>
              <a:rPr lang="hr-HR" dirty="0" smtClean="0"/>
              <a:t> </a:t>
            </a:r>
            <a:r>
              <a:rPr lang="hr-HR" dirty="0" err="1" smtClean="0"/>
              <a:t>of</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impeachment</a:t>
            </a:r>
            <a:r>
              <a:rPr lang="hr-HR" dirty="0" smtClean="0"/>
              <a:t>?</a:t>
            </a:r>
            <a:endParaRPr lang="en-US" dirty="0"/>
          </a:p>
        </p:txBody>
      </p:sp>
    </p:spTree>
    <p:extLst>
      <p:ext uri="{BB962C8B-B14F-4D97-AF65-F5344CB8AC3E}">
        <p14:creationId xmlns:p14="http://schemas.microsoft.com/office/powerpoint/2010/main" val="243182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cap="none" dirty="0" err="1" smtClean="0"/>
              <a:t>Fill</a:t>
            </a:r>
            <a:r>
              <a:rPr lang="hr-HR" cap="none" dirty="0" smtClean="0"/>
              <a:t> </a:t>
            </a:r>
            <a:r>
              <a:rPr lang="hr-HR" cap="none" dirty="0" err="1" smtClean="0"/>
              <a:t>in</a:t>
            </a:r>
            <a:r>
              <a:rPr lang="hr-HR" cap="none" dirty="0" smtClean="0"/>
              <a:t> </a:t>
            </a:r>
            <a:r>
              <a:rPr lang="hr-HR" cap="none" dirty="0" err="1" smtClean="0"/>
              <a:t>the</a:t>
            </a:r>
            <a:r>
              <a:rPr lang="hr-HR" cap="none" dirty="0" smtClean="0"/>
              <a:t> </a:t>
            </a:r>
            <a:r>
              <a:rPr lang="hr-HR" cap="none" dirty="0" err="1" smtClean="0"/>
              <a:t>missing</a:t>
            </a:r>
            <a:r>
              <a:rPr lang="hr-HR" cap="none" dirty="0" smtClean="0"/>
              <a:t> </a:t>
            </a:r>
            <a:r>
              <a:rPr lang="hr-HR" cap="none" dirty="0" err="1" smtClean="0"/>
              <a:t>words:</a:t>
            </a:r>
            <a:r>
              <a:rPr lang="hr-HR" cap="none" dirty="0" err="1"/>
              <a:t>C</a:t>
            </a:r>
            <a:r>
              <a:rPr lang="en-US" cap="none" dirty="0" err="1" smtClean="0"/>
              <a:t>ongres</a:t>
            </a:r>
            <a:r>
              <a:rPr lang="hr-HR" cap="none" dirty="0" smtClean="0"/>
              <a:t>s, </a:t>
            </a:r>
            <a:r>
              <a:rPr lang="en-US" cap="none" dirty="0" smtClean="0"/>
              <a:t>electors, executive</a:t>
            </a:r>
            <a:r>
              <a:rPr lang="hr-HR" cap="none" dirty="0" smtClean="0"/>
              <a:t>,</a:t>
            </a:r>
            <a:r>
              <a:rPr lang="en-US" cap="none" dirty="0" smtClean="0"/>
              <a:t> legislature</a:t>
            </a:r>
            <a:r>
              <a:rPr lang="hr-HR" cap="none" dirty="0" smtClean="0"/>
              <a:t>, </a:t>
            </a:r>
            <a:r>
              <a:rPr lang="en-US" cap="none" dirty="0" smtClean="0"/>
              <a:t>office</a:t>
            </a:r>
            <a:r>
              <a:rPr lang="hr-HR" cap="none" dirty="0" smtClean="0"/>
              <a:t>, </a:t>
            </a:r>
            <a:r>
              <a:rPr lang="hr-HR" cap="none" dirty="0" err="1" smtClean="0"/>
              <a:t>state</a:t>
            </a:r>
            <a:r>
              <a:rPr lang="hr-HR" cap="none" dirty="0" smtClean="0"/>
              <a:t>,  </a:t>
            </a:r>
            <a:r>
              <a:rPr lang="hr-HR" cap="none" dirty="0"/>
              <a:t>V</a:t>
            </a:r>
            <a:r>
              <a:rPr lang="en-US" cap="none" dirty="0" smtClean="0"/>
              <a:t>ice </a:t>
            </a:r>
            <a:r>
              <a:rPr lang="hr-HR" cap="none" dirty="0"/>
              <a:t>P</a:t>
            </a:r>
            <a:r>
              <a:rPr lang="en-US" cap="none" dirty="0" smtClean="0"/>
              <a:t>resident</a:t>
            </a:r>
            <a:r>
              <a:rPr lang="hr-HR" cap="none" dirty="0" smtClean="0"/>
              <a:t>, </a:t>
            </a:r>
            <a:endParaRPr lang="en-US" cap="none" dirty="0"/>
          </a:p>
        </p:txBody>
      </p:sp>
      <p:sp>
        <p:nvSpPr>
          <p:cNvPr id="3" name="Content Placeholder 2"/>
          <p:cNvSpPr>
            <a:spLocks noGrp="1"/>
          </p:cNvSpPr>
          <p:nvPr>
            <p:ph idx="1"/>
          </p:nvPr>
        </p:nvSpPr>
        <p:spPr/>
        <p:txBody>
          <a:bodyPr/>
          <a:lstStyle/>
          <a:p>
            <a:r>
              <a:rPr lang="en-US" dirty="0"/>
              <a:t>1: The </a:t>
            </a:r>
            <a:r>
              <a:rPr lang="hr-HR" dirty="0" smtClean="0"/>
              <a:t>___________</a:t>
            </a:r>
            <a:r>
              <a:rPr lang="en-US" dirty="0" smtClean="0"/>
              <a:t> </a:t>
            </a:r>
            <a:r>
              <a:rPr lang="en-US" dirty="0"/>
              <a:t>Power shall be vested in a President of the United States of America. He shall hold his </a:t>
            </a:r>
            <a:r>
              <a:rPr lang="hr-HR" dirty="0" smtClean="0"/>
              <a:t>_________</a:t>
            </a:r>
            <a:r>
              <a:rPr lang="en-US" dirty="0" smtClean="0"/>
              <a:t> </a:t>
            </a:r>
            <a:r>
              <a:rPr lang="en-US" dirty="0"/>
              <a:t>during the Term of four Years, and, together with the </a:t>
            </a:r>
            <a:r>
              <a:rPr lang="hr-HR" dirty="0" smtClean="0"/>
              <a:t>_________</a:t>
            </a:r>
            <a:r>
              <a:rPr lang="en-US" dirty="0" smtClean="0"/>
              <a:t>, </a:t>
            </a:r>
            <a:r>
              <a:rPr lang="en-US" dirty="0"/>
              <a:t>chosen for the same Term, be elected, as follows</a:t>
            </a:r>
          </a:p>
          <a:p>
            <a:r>
              <a:rPr lang="en-US" dirty="0"/>
              <a:t>2: Each </a:t>
            </a:r>
            <a:r>
              <a:rPr lang="hr-HR" dirty="0" smtClean="0"/>
              <a:t>___________</a:t>
            </a:r>
            <a:r>
              <a:rPr lang="en-US" dirty="0" smtClean="0"/>
              <a:t> </a:t>
            </a:r>
            <a:r>
              <a:rPr lang="en-US" dirty="0"/>
              <a:t>shall appoint, in such Manner as </a:t>
            </a:r>
            <a:r>
              <a:rPr lang="en-US" dirty="0" smtClean="0"/>
              <a:t>the</a:t>
            </a:r>
            <a:r>
              <a:rPr lang="hr-HR" dirty="0" smtClean="0"/>
              <a:t>_________</a:t>
            </a:r>
            <a:r>
              <a:rPr lang="en-US" dirty="0" smtClean="0"/>
              <a:t> thereof </a:t>
            </a:r>
            <a:r>
              <a:rPr lang="en-US" dirty="0"/>
              <a:t>may direct, a Number of </a:t>
            </a:r>
            <a:r>
              <a:rPr lang="hr-HR" dirty="0" smtClean="0"/>
              <a:t>__________</a:t>
            </a:r>
            <a:r>
              <a:rPr lang="en-US" dirty="0" smtClean="0"/>
              <a:t> </a:t>
            </a:r>
            <a:r>
              <a:rPr lang="en-US" dirty="0"/>
              <a:t>equal to the whole Number of Senators and Representatives to which the State may be entitled in the </a:t>
            </a:r>
            <a:r>
              <a:rPr lang="hr-HR" dirty="0" smtClean="0"/>
              <a:t>___________</a:t>
            </a:r>
            <a:r>
              <a:rPr lang="en-US" dirty="0" smtClean="0"/>
              <a:t>: </a:t>
            </a:r>
            <a:r>
              <a:rPr lang="en-US" dirty="0"/>
              <a:t>but no Senator or Representative, or Person holding an Office of Trust or Profit under the United States, shall be appointed an Elector.</a:t>
            </a:r>
          </a:p>
          <a:p>
            <a:endParaRPr lang="en-US" dirty="0"/>
          </a:p>
        </p:txBody>
      </p:sp>
    </p:spTree>
    <p:extLst>
      <p:ext uri="{BB962C8B-B14F-4D97-AF65-F5344CB8AC3E}">
        <p14:creationId xmlns:p14="http://schemas.microsoft.com/office/powerpoint/2010/main" val="317411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normAutofit/>
          </a:bodyPr>
          <a:lstStyle/>
          <a:p>
            <a:r>
              <a:rPr lang="en-GB" altLang="en-US" dirty="0"/>
              <a:t>1. How </a:t>
            </a:r>
            <a:r>
              <a:rPr lang="en-GB" altLang="en-US" dirty="0" smtClean="0"/>
              <a:t>can </a:t>
            </a:r>
            <a:r>
              <a:rPr lang="en-GB" altLang="en-US" dirty="0"/>
              <a:t>federalism be defined?</a:t>
            </a:r>
            <a:endParaRPr lang="en-US" altLang="en-US" dirty="0"/>
          </a:p>
          <a:p>
            <a:r>
              <a:rPr lang="en-GB" altLang="en-US" dirty="0"/>
              <a:t>2. </a:t>
            </a:r>
            <a:r>
              <a:rPr lang="hr-HR" altLang="en-US" dirty="0" err="1" smtClean="0"/>
              <a:t>What</a:t>
            </a:r>
            <a:r>
              <a:rPr lang="hr-HR" altLang="en-US" dirty="0" smtClean="0"/>
              <a:t> </a:t>
            </a:r>
            <a:r>
              <a:rPr lang="hr-HR" altLang="en-US" dirty="0" err="1" smtClean="0"/>
              <a:t>does</a:t>
            </a:r>
            <a:r>
              <a:rPr lang="hr-HR" altLang="en-US" dirty="0" smtClean="0"/>
              <a:t> </a:t>
            </a:r>
            <a:r>
              <a:rPr lang="hr-HR" altLang="en-US" dirty="0" err="1" smtClean="0"/>
              <a:t>the</a:t>
            </a:r>
            <a:r>
              <a:rPr lang="hr-HR" altLang="en-US" dirty="0" smtClean="0"/>
              <a:t> US </a:t>
            </a:r>
            <a:r>
              <a:rPr lang="hr-HR" altLang="en-US" dirty="0" err="1" smtClean="0"/>
              <a:t>Constitution</a:t>
            </a:r>
            <a:r>
              <a:rPr lang="hr-HR" altLang="en-US" dirty="0" smtClean="0"/>
              <a:t> </a:t>
            </a:r>
            <a:r>
              <a:rPr lang="hr-HR" altLang="en-US" dirty="0" err="1" smtClean="0"/>
              <a:t>define</a:t>
            </a:r>
            <a:r>
              <a:rPr lang="hr-HR" altLang="en-US" dirty="0" smtClean="0"/>
              <a:t>?</a:t>
            </a:r>
          </a:p>
          <a:p>
            <a:r>
              <a:rPr lang="en-GB" altLang="en-US" dirty="0" smtClean="0"/>
              <a:t>4</a:t>
            </a:r>
            <a:r>
              <a:rPr lang="en-GB" altLang="en-US" dirty="0"/>
              <a:t>. Which important principles did the Constitution establish?</a:t>
            </a:r>
            <a:endParaRPr lang="en-US" altLang="en-US" dirty="0"/>
          </a:p>
          <a:p>
            <a:pPr>
              <a:defRPr/>
            </a:pPr>
            <a:r>
              <a:rPr lang="en-GB" dirty="0"/>
              <a:t>5. Which are </a:t>
            </a:r>
            <a:r>
              <a:rPr lang="hr-HR" dirty="0" err="1" smtClean="0"/>
              <a:t>the</a:t>
            </a:r>
            <a:r>
              <a:rPr lang="hr-HR" dirty="0" smtClean="0"/>
              <a:t> </a:t>
            </a:r>
            <a:r>
              <a:rPr lang="hr-HR" dirty="0" err="1" smtClean="0"/>
              <a:t>exclusively</a:t>
            </a:r>
            <a:r>
              <a:rPr lang="hr-HR" dirty="0" smtClean="0"/>
              <a:t> </a:t>
            </a:r>
            <a:r>
              <a:rPr lang="hr-HR" dirty="0" err="1" smtClean="0"/>
              <a:t>federal</a:t>
            </a:r>
            <a:r>
              <a:rPr lang="en-GB" dirty="0" smtClean="0"/>
              <a:t>, </a:t>
            </a:r>
            <a:r>
              <a:rPr lang="en-GB" dirty="0"/>
              <a:t>and which are state powers?</a:t>
            </a:r>
            <a:endParaRPr lang="en-US" dirty="0"/>
          </a:p>
          <a:p>
            <a:pPr>
              <a:defRPr/>
            </a:pPr>
            <a:r>
              <a:rPr lang="en-GB" dirty="0"/>
              <a:t>6. What are concurrent powers</a:t>
            </a:r>
            <a:r>
              <a:rPr lang="en-GB" dirty="0" smtClean="0"/>
              <a:t>?</a:t>
            </a:r>
            <a:endParaRPr lang="hr-HR" dirty="0" smtClean="0"/>
          </a:p>
        </p:txBody>
      </p:sp>
    </p:spTree>
    <p:extLst>
      <p:ext uri="{BB962C8B-B14F-4D97-AF65-F5344CB8AC3E}">
        <p14:creationId xmlns:p14="http://schemas.microsoft.com/office/powerpoint/2010/main" val="2968247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dirty="0"/>
              <a:t>1: The executive Power shall be vested in a President of the United States of America. He shall hold his Office during the Term of four Years, and, together with the Vice President, chosen for the same Term, be elected, as follows</a:t>
            </a:r>
          </a:p>
          <a:p>
            <a:r>
              <a:rPr lang="en-US" dirty="0"/>
              <a:t>2: Each State shall appoint, in such Manner as the Legislature thereof may direct, a Number of Electors, equal to the whole Number of Senators and Representatives to which the State may be entitled in the Congress: but no Senator or Representative, or Person holding an Office of Trust or Profit under the United States, shall be appointed an Elector.</a:t>
            </a:r>
          </a:p>
        </p:txBody>
      </p:sp>
    </p:spTree>
    <p:extLst>
      <p:ext uri="{BB962C8B-B14F-4D97-AF65-F5344CB8AC3E}">
        <p14:creationId xmlns:p14="http://schemas.microsoft.com/office/powerpoint/2010/main" val="283484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i="1" dirty="0"/>
              <a:t>Read the text and answer the following questions:</a:t>
            </a:r>
            <a:endParaRPr lang="en-US" dirty="0"/>
          </a:p>
        </p:txBody>
      </p:sp>
      <p:sp>
        <p:nvSpPr>
          <p:cNvPr id="3" name="Content Placeholder 2"/>
          <p:cNvSpPr>
            <a:spLocks noGrp="1"/>
          </p:cNvSpPr>
          <p:nvPr>
            <p:ph idx="1"/>
          </p:nvPr>
        </p:nvSpPr>
        <p:spPr/>
        <p:txBody>
          <a:bodyPr>
            <a:normAutofit/>
          </a:bodyPr>
          <a:lstStyle/>
          <a:p>
            <a:r>
              <a:rPr lang="en-GB" dirty="0"/>
              <a:t>1.  Has any American president ever been removed from office?</a:t>
            </a:r>
            <a:endParaRPr lang="en-US" dirty="0"/>
          </a:p>
          <a:p>
            <a:r>
              <a:rPr lang="en-GB" dirty="0"/>
              <a:t>2.  What are the constitutional grounds for impeachment?</a:t>
            </a:r>
            <a:endParaRPr lang="en-US" dirty="0"/>
          </a:p>
          <a:p>
            <a:r>
              <a:rPr lang="en-GB" dirty="0"/>
              <a:t>3. Who can be removed from office on impeachment?</a:t>
            </a:r>
            <a:endParaRPr lang="en-US" dirty="0"/>
          </a:p>
          <a:p>
            <a:r>
              <a:rPr lang="en-GB" dirty="0"/>
              <a:t>4.  How many presidents have been impeached so far</a:t>
            </a:r>
            <a:r>
              <a:rPr lang="en-GB" dirty="0" smtClean="0"/>
              <a:t>?</a:t>
            </a:r>
            <a:endParaRPr lang="en-US" dirty="0"/>
          </a:p>
        </p:txBody>
      </p:sp>
    </p:spTree>
    <p:extLst>
      <p:ext uri="{BB962C8B-B14F-4D97-AF65-F5344CB8AC3E}">
        <p14:creationId xmlns:p14="http://schemas.microsoft.com/office/powerpoint/2010/main" val="23685853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Read the text and answer the following questions:</a:t>
            </a:r>
            <a:endParaRPr lang="en-US" dirty="0"/>
          </a:p>
        </p:txBody>
      </p:sp>
      <p:sp>
        <p:nvSpPr>
          <p:cNvPr id="3" name="Content Placeholder 2"/>
          <p:cNvSpPr>
            <a:spLocks noGrp="1"/>
          </p:cNvSpPr>
          <p:nvPr>
            <p:ph idx="1"/>
          </p:nvPr>
        </p:nvSpPr>
        <p:spPr/>
        <p:txBody>
          <a:bodyPr/>
          <a:lstStyle/>
          <a:p>
            <a:r>
              <a:rPr lang="en-GB" dirty="0"/>
              <a:t>6.  Who votes for a formal impeachment inquiry?</a:t>
            </a:r>
            <a:endParaRPr lang="en-US" dirty="0"/>
          </a:p>
          <a:p>
            <a:r>
              <a:rPr lang="en-GB" dirty="0"/>
              <a:t>7.  Where is the trial of the president held?</a:t>
            </a:r>
            <a:endParaRPr lang="en-US" dirty="0"/>
          </a:p>
          <a:p>
            <a:r>
              <a:rPr lang="en-GB" dirty="0"/>
              <a:t>8.  Who presides over the trial of the president?</a:t>
            </a:r>
            <a:endParaRPr lang="en-US" dirty="0"/>
          </a:p>
          <a:p>
            <a:r>
              <a:rPr lang="en-GB" dirty="0"/>
              <a:t>9. Is the Senate's verdict final?</a:t>
            </a:r>
            <a:endParaRPr lang="en-US" dirty="0"/>
          </a:p>
        </p:txBody>
      </p:sp>
    </p:spTree>
    <p:extLst>
      <p:ext uri="{BB962C8B-B14F-4D97-AF65-F5344CB8AC3E}">
        <p14:creationId xmlns:p14="http://schemas.microsoft.com/office/powerpoint/2010/main" val="14227947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cap="none" dirty="0" err="1" smtClean="0"/>
              <a:t>Fill</a:t>
            </a:r>
            <a:r>
              <a:rPr lang="hr-HR" cap="none" dirty="0" smtClean="0"/>
              <a:t> </a:t>
            </a:r>
            <a:r>
              <a:rPr lang="hr-HR" cap="none" dirty="0" err="1" smtClean="0"/>
              <a:t>in</a:t>
            </a:r>
            <a:r>
              <a:rPr lang="hr-HR" cap="none" dirty="0" smtClean="0"/>
              <a:t> </a:t>
            </a:r>
            <a:r>
              <a:rPr lang="hr-HR" cap="none" dirty="0" err="1" smtClean="0"/>
              <a:t>the</a:t>
            </a:r>
            <a:r>
              <a:rPr lang="hr-HR" cap="none" dirty="0" smtClean="0"/>
              <a:t> </a:t>
            </a:r>
            <a:r>
              <a:rPr lang="hr-HR" cap="none" dirty="0" err="1" smtClean="0"/>
              <a:t>missing</a:t>
            </a:r>
            <a:r>
              <a:rPr lang="hr-HR" cap="none" dirty="0" smtClean="0"/>
              <a:t> </a:t>
            </a:r>
            <a:r>
              <a:rPr lang="hr-HR" cap="none" dirty="0" err="1" smtClean="0"/>
              <a:t>words</a:t>
            </a:r>
            <a:r>
              <a:rPr lang="hr-HR" cap="none" dirty="0" smtClean="0"/>
              <a:t>:</a:t>
            </a:r>
            <a:r>
              <a:rPr lang="en-US" cap="none" dirty="0" smtClean="0"/>
              <a:t> appointments</a:t>
            </a:r>
            <a:r>
              <a:rPr lang="hr-HR" cap="none" dirty="0" smtClean="0"/>
              <a:t>, </a:t>
            </a:r>
            <a:r>
              <a:rPr lang="hr-HR" cap="none" dirty="0"/>
              <a:t>C</a:t>
            </a:r>
            <a:r>
              <a:rPr lang="en-US" cap="none" dirty="0" err="1" smtClean="0"/>
              <a:t>ongress</a:t>
            </a:r>
            <a:r>
              <a:rPr lang="hr-HR" cap="none" dirty="0" smtClean="0"/>
              <a:t>,</a:t>
            </a:r>
            <a:r>
              <a:rPr lang="en-US" cap="none" dirty="0" smtClean="0"/>
              <a:t> </a:t>
            </a:r>
            <a:r>
              <a:rPr lang="hr-HR" cap="none" dirty="0" smtClean="0"/>
              <a:t>J</a:t>
            </a:r>
            <a:r>
              <a:rPr lang="en-US" cap="none" dirty="0" err="1" smtClean="0"/>
              <a:t>udges</a:t>
            </a:r>
            <a:r>
              <a:rPr lang="hr-HR" cap="none" dirty="0" smtClean="0"/>
              <a:t>,</a:t>
            </a:r>
            <a:r>
              <a:rPr lang="en-US" cap="none" dirty="0" smtClean="0"/>
              <a:t> nominate, </a:t>
            </a:r>
            <a:r>
              <a:rPr lang="hr-HR" cap="none" dirty="0" smtClean="0"/>
              <a:t>P</a:t>
            </a:r>
            <a:r>
              <a:rPr lang="en-US" cap="none" dirty="0" smtClean="0"/>
              <a:t>resident</a:t>
            </a:r>
            <a:r>
              <a:rPr lang="hr-HR" cap="none" dirty="0" smtClean="0"/>
              <a:t>, </a:t>
            </a:r>
            <a:r>
              <a:rPr lang="hr-HR" cap="none" dirty="0"/>
              <a:t>S</a:t>
            </a:r>
            <a:r>
              <a:rPr lang="en-US" cap="none" dirty="0" err="1" smtClean="0"/>
              <a:t>enate</a:t>
            </a:r>
            <a:r>
              <a:rPr lang="hr-HR" cap="none" dirty="0" smtClean="0"/>
              <a:t>,</a:t>
            </a:r>
            <a:r>
              <a:rPr lang="en-US" cap="none" dirty="0" smtClean="0"/>
              <a:t> </a:t>
            </a:r>
            <a:r>
              <a:rPr lang="hr-HR" cap="none" dirty="0" err="1"/>
              <a:t>T</a:t>
            </a:r>
            <a:r>
              <a:rPr lang="en-US" cap="none" dirty="0" err="1" smtClean="0"/>
              <a:t>reatie</a:t>
            </a:r>
            <a:r>
              <a:rPr lang="hr-HR" cap="none" dirty="0" smtClean="0"/>
              <a:t>s</a:t>
            </a:r>
            <a:endParaRPr lang="en-US" cap="none" dirty="0"/>
          </a:p>
        </p:txBody>
      </p:sp>
      <p:sp>
        <p:nvSpPr>
          <p:cNvPr id="3" name="Content Placeholder 2"/>
          <p:cNvSpPr>
            <a:spLocks noGrp="1"/>
          </p:cNvSpPr>
          <p:nvPr>
            <p:ph idx="1"/>
          </p:nvPr>
        </p:nvSpPr>
        <p:spPr/>
        <p:txBody>
          <a:bodyPr/>
          <a:lstStyle/>
          <a:p>
            <a:r>
              <a:rPr lang="en-US" dirty="0"/>
              <a:t>He shall have Power, by and with the Advice and Consent of the </a:t>
            </a:r>
            <a:r>
              <a:rPr lang="hr-HR" dirty="0" smtClean="0"/>
              <a:t>________</a:t>
            </a:r>
            <a:r>
              <a:rPr lang="en-US" dirty="0" smtClean="0"/>
              <a:t>, </a:t>
            </a:r>
            <a:r>
              <a:rPr lang="en-US" dirty="0"/>
              <a:t>to make </a:t>
            </a:r>
            <a:r>
              <a:rPr lang="hr-HR" dirty="0" smtClean="0"/>
              <a:t>_________</a:t>
            </a:r>
            <a:r>
              <a:rPr lang="en-US" dirty="0" smtClean="0"/>
              <a:t>, </a:t>
            </a:r>
            <a:r>
              <a:rPr lang="en-US" dirty="0"/>
              <a:t>provided two thirds of the Senators present concur; and he shall </a:t>
            </a:r>
            <a:r>
              <a:rPr lang="hr-HR" dirty="0" smtClean="0"/>
              <a:t>____________</a:t>
            </a:r>
            <a:r>
              <a:rPr lang="en-US" dirty="0" smtClean="0"/>
              <a:t> </a:t>
            </a:r>
            <a:r>
              <a:rPr lang="en-US" dirty="0"/>
              <a:t>and by and with the Advice and Consent of the Senate, shall appoint Ambassadors, other public Ministers and Consuls, </a:t>
            </a:r>
            <a:r>
              <a:rPr lang="hr-HR" dirty="0" smtClean="0"/>
              <a:t>________</a:t>
            </a:r>
            <a:r>
              <a:rPr lang="en-US" dirty="0" smtClean="0"/>
              <a:t> </a:t>
            </a:r>
            <a:r>
              <a:rPr lang="en-US" dirty="0"/>
              <a:t>of the supreme Court, and all other Officers of the United States, whose </a:t>
            </a:r>
            <a:r>
              <a:rPr lang="hr-HR" dirty="0" smtClean="0"/>
              <a:t>___________</a:t>
            </a:r>
            <a:r>
              <a:rPr lang="en-US" dirty="0" smtClean="0"/>
              <a:t> </a:t>
            </a:r>
            <a:r>
              <a:rPr lang="en-US" dirty="0"/>
              <a:t>are not herein otherwise provided for, and which shall be established by Law: but the </a:t>
            </a:r>
            <a:r>
              <a:rPr lang="hr-HR" dirty="0" smtClean="0"/>
              <a:t>___________</a:t>
            </a:r>
            <a:r>
              <a:rPr lang="en-US" dirty="0" smtClean="0"/>
              <a:t> </a:t>
            </a:r>
            <a:r>
              <a:rPr lang="en-US" dirty="0"/>
              <a:t>may by Law vest the Appointment of such inferior Officers, as they think proper, in the </a:t>
            </a:r>
            <a:r>
              <a:rPr lang="hr-HR" dirty="0" smtClean="0"/>
              <a:t>____________</a:t>
            </a:r>
            <a:r>
              <a:rPr lang="en-US" dirty="0" smtClean="0"/>
              <a:t> </a:t>
            </a:r>
            <a:r>
              <a:rPr lang="en-US" dirty="0"/>
              <a:t>alone, in the Courts of Law, or in the Heads of Departments.</a:t>
            </a:r>
          </a:p>
        </p:txBody>
      </p:sp>
    </p:spTree>
    <p:extLst>
      <p:ext uri="{BB962C8B-B14F-4D97-AF65-F5344CB8AC3E}">
        <p14:creationId xmlns:p14="http://schemas.microsoft.com/office/powerpoint/2010/main" val="5633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dirty="0"/>
              <a:t>He shall have Power, by and with the Advice and Consent of the Senate, to make Treaties, provided two thirds of the Senators present concur; and he shall nominate, and by and with the Advice and Consent of the Senate, shall appoint Ambassadors, other public Ministers and Consuls, Judges of the supreme Court, and all other Officers of the United States, whose Appointments are not herein otherwise provided for, and which shall be established by Law: but the Congress may by Law vest the Appointment of such inferior Officers, as they think proper, in the President alone, in the Courts of Law, or in the Heads of Departments.</a:t>
            </a:r>
          </a:p>
        </p:txBody>
      </p:sp>
    </p:spTree>
    <p:extLst>
      <p:ext uri="{BB962C8B-B14F-4D97-AF65-F5344CB8AC3E}">
        <p14:creationId xmlns:p14="http://schemas.microsoft.com/office/powerpoint/2010/main" val="643583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hr-HR" sz="2700" b="1" i="1" dirty="0" smtClean="0"/>
              <a:t/>
            </a:r>
            <a:br>
              <a:rPr lang="hr-HR" sz="2700" b="1" i="1" dirty="0" smtClean="0"/>
            </a:br>
            <a:r>
              <a:rPr lang="hr-HR" sz="2700" b="1" i="1" dirty="0"/>
              <a:t/>
            </a:r>
            <a:br>
              <a:rPr lang="hr-HR" sz="2700" b="1" i="1" dirty="0"/>
            </a:br>
            <a:r>
              <a:rPr lang="en-GB" sz="2700" b="1" i="1" dirty="0" smtClean="0"/>
              <a:t>V</a:t>
            </a:r>
            <a:r>
              <a:rPr lang="en-GB" sz="2700" i="1" dirty="0" smtClean="0"/>
              <a:t> </a:t>
            </a:r>
            <a:r>
              <a:rPr lang="en-GB" sz="2700" b="1" i="1" cap="none" dirty="0" smtClean="0"/>
              <a:t>Complete the following paragraph with the words</a:t>
            </a:r>
            <a:r>
              <a:rPr lang="hr-HR" sz="2700" b="1" i="1" cap="none" dirty="0" smtClean="0"/>
              <a:t>: </a:t>
            </a:r>
            <a:r>
              <a:rPr lang="en-GB" sz="2700" i="1" cap="none" dirty="0" smtClean="0"/>
              <a:t>the constitution, administration, the laws, oath, rights, conduct, powers</a:t>
            </a:r>
            <a:r>
              <a:rPr lang="en-US" sz="2700" cap="none" dirty="0" smtClean="0"/>
              <a:t/>
            </a:r>
            <a:br>
              <a:rPr lang="en-US" sz="2700" cap="none" dirty="0" smtClean="0"/>
            </a:br>
            <a:r>
              <a:rPr lang="en-GB" b="1" i="1" dirty="0" smtClean="0"/>
              <a:t>.</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Using the ___________ of the office of President of the United States, Richard M. Nixon, in violation of his constitutional ___________ faithfully to execute the office of President of the United States and, to the best of his ability, preserve, protect, and defend _______________ of the United States, and in disregard of his constitutional duty to take care that the ________ be faithfully executed, has repeatedly engaged in conduct violating the constitutional ___________ of citizens, impairing the due and proper _______________ of justice and the __________________ of lawful inquiries.</a:t>
            </a:r>
            <a:endParaRPr lang="en-US" dirty="0"/>
          </a:p>
          <a:p>
            <a:endParaRPr lang="en-US" dirty="0"/>
          </a:p>
        </p:txBody>
      </p:sp>
    </p:spTree>
    <p:extLst>
      <p:ext uri="{BB962C8B-B14F-4D97-AF65-F5344CB8AC3E}">
        <p14:creationId xmlns:p14="http://schemas.microsoft.com/office/powerpoint/2010/main" val="12964947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normAutofit fontScale="92500" lnSpcReduction="20000"/>
          </a:bodyPr>
          <a:lstStyle/>
          <a:p>
            <a:endParaRPr lang="hr-HR" dirty="0" smtClean="0"/>
          </a:p>
          <a:p>
            <a:r>
              <a:rPr lang="en-US" dirty="0" smtClean="0"/>
              <a:t>confer </a:t>
            </a:r>
            <a:r>
              <a:rPr lang="en-US" dirty="0"/>
              <a:t>or bestow (power, authority, property, etc.) on someone.</a:t>
            </a:r>
          </a:p>
          <a:p>
            <a:r>
              <a:rPr lang="hr-HR" dirty="0" smtClean="0"/>
              <a:t>Vest </a:t>
            </a:r>
            <a:r>
              <a:rPr lang="hr-HR" dirty="0" err="1" smtClean="0"/>
              <a:t>e.g</a:t>
            </a:r>
            <a:r>
              <a:rPr lang="hr-HR" dirty="0" smtClean="0"/>
              <a:t>. </a:t>
            </a:r>
            <a:r>
              <a:rPr lang="en-US" dirty="0" smtClean="0"/>
              <a:t>"executive </a:t>
            </a:r>
            <a:r>
              <a:rPr lang="en-US" dirty="0"/>
              <a:t>power is vested in the </a:t>
            </a:r>
            <a:r>
              <a:rPr lang="en-US" dirty="0" smtClean="0"/>
              <a:t>President„</a:t>
            </a:r>
            <a:endParaRPr lang="hr-HR" dirty="0" smtClean="0"/>
          </a:p>
          <a:p>
            <a:r>
              <a:rPr lang="en-US" dirty="0"/>
              <a:t>(in the UK, Canada, and other Commonwealth countries) the committee of senior ministers responsible for controlling government policy.</a:t>
            </a:r>
          </a:p>
          <a:p>
            <a:r>
              <a:rPr lang="hr-HR" dirty="0" err="1" smtClean="0"/>
              <a:t>Cabinet</a:t>
            </a:r>
            <a:endParaRPr lang="hr-HR" dirty="0" smtClean="0"/>
          </a:p>
          <a:p>
            <a:r>
              <a:rPr lang="en-US" dirty="0"/>
              <a:t>an officer in charge of all of the armed forces of a country, or a major subdivision of </a:t>
            </a:r>
            <a:r>
              <a:rPr lang="en-US" dirty="0" smtClean="0"/>
              <a:t>them</a:t>
            </a:r>
            <a:r>
              <a:rPr lang="hr-HR" dirty="0" smtClean="0"/>
              <a:t>; </a:t>
            </a:r>
            <a:r>
              <a:rPr lang="en-US" dirty="0" smtClean="0"/>
              <a:t>a </a:t>
            </a:r>
            <a:r>
              <a:rPr lang="en-US" dirty="0"/>
              <a:t>politician or head of state in supreme command of a country's armed </a:t>
            </a:r>
            <a:r>
              <a:rPr lang="en-US" dirty="0" smtClean="0"/>
              <a:t>forces</a:t>
            </a:r>
            <a:endParaRPr lang="hr-HR" dirty="0" smtClean="0"/>
          </a:p>
          <a:p>
            <a:r>
              <a:rPr lang="hr-HR" dirty="0" err="1" smtClean="0"/>
              <a:t>Commander-in-chief</a:t>
            </a:r>
            <a:endParaRPr lang="en-US" dirty="0"/>
          </a:p>
          <a:p>
            <a:endParaRPr lang="en-US" dirty="0"/>
          </a:p>
          <a:p>
            <a:endParaRPr lang="en-US" dirty="0"/>
          </a:p>
        </p:txBody>
      </p:sp>
    </p:spTree>
    <p:extLst>
      <p:ext uri="{BB962C8B-B14F-4D97-AF65-F5344CB8AC3E}">
        <p14:creationId xmlns:p14="http://schemas.microsoft.com/office/powerpoint/2010/main" val="2902996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a:bodyPr>
          <a:lstStyle/>
          <a:p>
            <a:r>
              <a:rPr lang="en-US" dirty="0"/>
              <a:t>(in the US) a body of people representing the states of the US, who formally cast votes for the election of the president and vice president</a:t>
            </a:r>
            <a:r>
              <a:rPr lang="en-US" dirty="0" smtClean="0"/>
              <a:t>.</a:t>
            </a:r>
            <a:endParaRPr lang="hr-HR" dirty="0" smtClean="0"/>
          </a:p>
          <a:p>
            <a:r>
              <a:rPr lang="hr-HR" dirty="0" err="1" smtClean="0"/>
              <a:t>Electoral</a:t>
            </a:r>
            <a:r>
              <a:rPr lang="hr-HR" dirty="0" smtClean="0"/>
              <a:t> </a:t>
            </a:r>
            <a:r>
              <a:rPr lang="hr-HR" dirty="0" err="1" smtClean="0"/>
              <a:t>College</a:t>
            </a:r>
            <a:endParaRPr lang="hr-HR" dirty="0" smtClean="0"/>
          </a:p>
          <a:p>
            <a:r>
              <a:rPr lang="en-US" dirty="0"/>
              <a:t>1. a person who votes: 2. (in the US) a member of an electoral college (= a group of people whose job is to choose a political leader</a:t>
            </a:r>
            <a:r>
              <a:rPr lang="en-US" dirty="0" smtClean="0"/>
              <a:t>)</a:t>
            </a:r>
            <a:endParaRPr lang="hr-HR" dirty="0" smtClean="0"/>
          </a:p>
          <a:p>
            <a:r>
              <a:rPr lang="hr-HR" dirty="0" err="1" smtClean="0"/>
              <a:t>elector</a:t>
            </a:r>
            <a:endParaRPr lang="hr-HR" dirty="0" smtClean="0"/>
          </a:p>
          <a:p>
            <a:r>
              <a:rPr lang="en-US" dirty="0"/>
              <a:t>divide up and share out</a:t>
            </a:r>
          </a:p>
          <a:p>
            <a:r>
              <a:rPr lang="hr-HR" dirty="0" err="1" smtClean="0"/>
              <a:t>Apportion</a:t>
            </a:r>
            <a:r>
              <a:rPr lang="hr-HR" dirty="0" smtClean="0"/>
              <a:t> </a:t>
            </a:r>
            <a:endParaRPr lang="en-US" dirty="0"/>
          </a:p>
        </p:txBody>
      </p:sp>
    </p:spTree>
    <p:extLst>
      <p:ext uri="{BB962C8B-B14F-4D97-AF65-F5344CB8AC3E}">
        <p14:creationId xmlns:p14="http://schemas.microsoft.com/office/powerpoint/2010/main" val="3811603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a rule or order issued by the president to an executive branch of the government and having the force of law</a:t>
            </a:r>
            <a:r>
              <a:rPr lang="en-US" dirty="0" smtClean="0"/>
              <a:t>.</a:t>
            </a:r>
            <a:endParaRPr lang="hr-HR" dirty="0" smtClean="0"/>
          </a:p>
          <a:p>
            <a:r>
              <a:rPr lang="hr-HR" dirty="0" err="1" smtClean="0"/>
              <a:t>Executive</a:t>
            </a:r>
            <a:r>
              <a:rPr lang="hr-HR" dirty="0" smtClean="0"/>
              <a:t> </a:t>
            </a:r>
            <a:r>
              <a:rPr lang="hr-HR" dirty="0" err="1" smtClean="0"/>
              <a:t>order</a:t>
            </a:r>
            <a:endParaRPr lang="hr-HR" dirty="0" smtClean="0"/>
          </a:p>
          <a:p>
            <a:r>
              <a:rPr lang="en-US" dirty="0"/>
              <a:t>(in the US) the primary reserve military force partly maintained by the states but also available for federal use</a:t>
            </a:r>
            <a:r>
              <a:rPr lang="en-US" dirty="0" smtClean="0"/>
              <a:t>.</a:t>
            </a:r>
            <a:endParaRPr lang="hr-HR" dirty="0" smtClean="0"/>
          </a:p>
          <a:p>
            <a:r>
              <a:rPr lang="hr-HR" dirty="0" smtClean="0"/>
              <a:t>National </a:t>
            </a:r>
            <a:r>
              <a:rPr lang="hr-HR" dirty="0" err="1" smtClean="0"/>
              <a:t>Guard</a:t>
            </a:r>
            <a:endParaRPr lang="en-US" dirty="0"/>
          </a:p>
          <a:p>
            <a:endParaRPr lang="en-US" dirty="0"/>
          </a:p>
        </p:txBody>
      </p:sp>
    </p:spTree>
    <p:extLst>
      <p:ext uri="{BB962C8B-B14F-4D97-AF65-F5344CB8AC3E}">
        <p14:creationId xmlns:p14="http://schemas.microsoft.com/office/powerpoint/2010/main" val="887999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normAutofit/>
          </a:bodyPr>
          <a:lstStyle/>
          <a:p>
            <a:r>
              <a:rPr lang="en-US" dirty="0"/>
              <a:t>a senior official of the federal government of the United States of America, and as head of the </a:t>
            </a:r>
            <a:r>
              <a:rPr lang="en-US" dirty="0" smtClean="0"/>
              <a:t>U</a:t>
            </a:r>
            <a:r>
              <a:rPr lang="hr-HR" dirty="0" smtClean="0"/>
              <a:t>.</a:t>
            </a:r>
            <a:r>
              <a:rPr lang="en-US" dirty="0" smtClean="0"/>
              <a:t>S</a:t>
            </a:r>
            <a:r>
              <a:rPr lang="hr-HR" dirty="0" smtClean="0"/>
              <a:t>.</a:t>
            </a:r>
            <a:r>
              <a:rPr lang="en-US" dirty="0" smtClean="0"/>
              <a:t> </a:t>
            </a:r>
            <a:r>
              <a:rPr lang="en-US" dirty="0"/>
              <a:t>Department of State, is principally concerned with foreign policy and is considered to be the U.S. government's equivalent of a Minister for Foreign </a:t>
            </a:r>
            <a:r>
              <a:rPr lang="en-US" dirty="0" smtClean="0"/>
              <a:t>Affairs</a:t>
            </a:r>
            <a:endParaRPr lang="hr-HR" dirty="0" smtClean="0"/>
          </a:p>
          <a:p>
            <a:r>
              <a:rPr lang="hr-HR" dirty="0" err="1" smtClean="0"/>
              <a:t>Secretary</a:t>
            </a:r>
            <a:r>
              <a:rPr lang="hr-HR" dirty="0" smtClean="0"/>
              <a:t> </a:t>
            </a:r>
            <a:r>
              <a:rPr lang="hr-HR" dirty="0" err="1" smtClean="0"/>
              <a:t>of</a:t>
            </a:r>
            <a:r>
              <a:rPr lang="hr-HR" dirty="0" smtClean="0"/>
              <a:t> </a:t>
            </a:r>
            <a:r>
              <a:rPr lang="hr-HR" dirty="0" err="1" smtClean="0"/>
              <a:t>state</a:t>
            </a:r>
            <a:endParaRPr lang="hr-HR" dirty="0" smtClean="0"/>
          </a:p>
          <a:p>
            <a:r>
              <a:rPr lang="en-US" dirty="0"/>
              <a:t>use one's authority to reject or cancel (a decision, view, etc</a:t>
            </a:r>
            <a:r>
              <a:rPr lang="en-US" dirty="0" smtClean="0"/>
              <a:t>.).</a:t>
            </a:r>
            <a:endParaRPr lang="hr-HR" dirty="0" smtClean="0"/>
          </a:p>
          <a:p>
            <a:r>
              <a:rPr lang="hr-HR" dirty="0" err="1" smtClean="0"/>
              <a:t>Override</a:t>
            </a:r>
            <a:endParaRPr lang="hr-HR" dirty="0" smtClean="0"/>
          </a:p>
          <a:p>
            <a:endParaRPr lang="en-US" dirty="0"/>
          </a:p>
          <a:p>
            <a:endParaRPr lang="en-US" dirty="0"/>
          </a:p>
        </p:txBody>
      </p:sp>
    </p:spTree>
    <p:extLst>
      <p:ext uri="{BB962C8B-B14F-4D97-AF65-F5344CB8AC3E}">
        <p14:creationId xmlns:p14="http://schemas.microsoft.com/office/powerpoint/2010/main" val="161042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endParaRPr lang="en-US" dirty="0"/>
          </a:p>
        </p:txBody>
      </p:sp>
      <p:sp>
        <p:nvSpPr>
          <p:cNvPr id="3" name="Content Placeholder 2"/>
          <p:cNvSpPr>
            <a:spLocks noGrp="1"/>
          </p:cNvSpPr>
          <p:nvPr>
            <p:ph idx="1"/>
          </p:nvPr>
        </p:nvSpPr>
        <p:spPr/>
        <p:txBody>
          <a:bodyPr>
            <a:normAutofit lnSpcReduction="10000"/>
          </a:bodyPr>
          <a:lstStyle/>
          <a:p>
            <a:pPr>
              <a:defRPr/>
            </a:pPr>
            <a:r>
              <a:rPr lang="hr-HR" dirty="0"/>
              <a:t>7. </a:t>
            </a:r>
            <a:r>
              <a:rPr lang="hr-HR" dirty="0" err="1"/>
              <a:t>What</a:t>
            </a:r>
            <a:r>
              <a:rPr lang="hr-HR" dirty="0"/>
              <a:t> </a:t>
            </a:r>
            <a:r>
              <a:rPr lang="hr-HR" dirty="0" err="1"/>
              <a:t>is</a:t>
            </a:r>
            <a:r>
              <a:rPr lang="hr-HR" dirty="0"/>
              <a:t> </a:t>
            </a:r>
            <a:r>
              <a:rPr lang="hr-HR" dirty="0" err="1"/>
              <a:t>the</a:t>
            </a:r>
            <a:r>
              <a:rPr lang="hr-HR" dirty="0"/>
              <a:t> </a:t>
            </a:r>
            <a:r>
              <a:rPr lang="hr-HR" dirty="0" err="1"/>
              <a:t>highest</a:t>
            </a:r>
            <a:r>
              <a:rPr lang="hr-HR" dirty="0"/>
              <a:t> legislative </a:t>
            </a:r>
            <a:r>
              <a:rPr lang="hr-HR" dirty="0" err="1"/>
              <a:t>body</a:t>
            </a:r>
            <a:r>
              <a:rPr lang="hr-HR" dirty="0"/>
              <a:t> </a:t>
            </a:r>
            <a:r>
              <a:rPr lang="hr-HR" dirty="0" err="1"/>
              <a:t>in</a:t>
            </a:r>
            <a:r>
              <a:rPr lang="hr-HR" dirty="0"/>
              <a:t> </a:t>
            </a:r>
            <a:r>
              <a:rPr lang="hr-HR" dirty="0" err="1"/>
              <a:t>the</a:t>
            </a:r>
            <a:r>
              <a:rPr lang="hr-HR" dirty="0"/>
              <a:t> United </a:t>
            </a:r>
            <a:r>
              <a:rPr lang="hr-HR" dirty="0" err="1"/>
              <a:t>States</a:t>
            </a:r>
            <a:r>
              <a:rPr lang="hr-HR" dirty="0"/>
              <a:t>?</a:t>
            </a:r>
          </a:p>
          <a:p>
            <a:pPr>
              <a:defRPr/>
            </a:pPr>
            <a:r>
              <a:rPr lang="hr-HR" dirty="0"/>
              <a:t>8. </a:t>
            </a:r>
            <a:r>
              <a:rPr lang="hr-HR" dirty="0" err="1"/>
              <a:t>What</a:t>
            </a:r>
            <a:r>
              <a:rPr lang="hr-HR" dirty="0"/>
              <a:t> </a:t>
            </a:r>
            <a:r>
              <a:rPr lang="hr-HR" dirty="0" err="1"/>
              <a:t>does</a:t>
            </a:r>
            <a:r>
              <a:rPr lang="hr-HR" dirty="0"/>
              <a:t> </a:t>
            </a:r>
            <a:r>
              <a:rPr lang="hr-HR" dirty="0" err="1"/>
              <a:t>the</a:t>
            </a:r>
            <a:r>
              <a:rPr lang="hr-HR" dirty="0"/>
              <a:t> US </a:t>
            </a:r>
            <a:r>
              <a:rPr lang="hr-HR" dirty="0" err="1"/>
              <a:t>Congress</a:t>
            </a:r>
            <a:r>
              <a:rPr lang="hr-HR" dirty="0"/>
              <a:t> </a:t>
            </a:r>
            <a:r>
              <a:rPr lang="hr-HR" dirty="0" err="1"/>
              <a:t>consist</a:t>
            </a:r>
            <a:r>
              <a:rPr lang="hr-HR" dirty="0"/>
              <a:t> </a:t>
            </a:r>
            <a:r>
              <a:rPr lang="hr-HR" dirty="0" err="1"/>
              <a:t>of</a:t>
            </a:r>
            <a:r>
              <a:rPr lang="hr-HR" dirty="0"/>
              <a:t>?</a:t>
            </a:r>
          </a:p>
          <a:p>
            <a:pPr>
              <a:defRPr/>
            </a:pPr>
            <a:r>
              <a:rPr lang="hr-HR" dirty="0"/>
              <a:t>9. How are </a:t>
            </a:r>
            <a:r>
              <a:rPr lang="hr-HR" dirty="0" err="1"/>
              <a:t>seats</a:t>
            </a:r>
            <a:r>
              <a:rPr lang="hr-HR" dirty="0"/>
              <a:t> </a:t>
            </a:r>
            <a:r>
              <a:rPr lang="hr-HR" dirty="0" err="1"/>
              <a:t>allocated</a:t>
            </a:r>
            <a:r>
              <a:rPr lang="hr-HR" dirty="0"/>
              <a:t> </a:t>
            </a:r>
            <a:r>
              <a:rPr lang="hr-HR" dirty="0" err="1"/>
              <a:t>in</a:t>
            </a:r>
            <a:r>
              <a:rPr lang="hr-HR" dirty="0"/>
              <a:t> </a:t>
            </a:r>
            <a:r>
              <a:rPr lang="hr-HR" dirty="0" err="1"/>
              <a:t>the</a:t>
            </a:r>
            <a:r>
              <a:rPr lang="hr-HR" dirty="0"/>
              <a:t> </a:t>
            </a:r>
            <a:r>
              <a:rPr lang="hr-HR" dirty="0" err="1"/>
              <a:t>House</a:t>
            </a:r>
            <a:r>
              <a:rPr lang="hr-HR" dirty="0"/>
              <a:t> </a:t>
            </a:r>
            <a:r>
              <a:rPr lang="hr-HR" dirty="0" err="1"/>
              <a:t>of</a:t>
            </a:r>
            <a:r>
              <a:rPr lang="hr-HR" dirty="0"/>
              <a:t> </a:t>
            </a:r>
            <a:r>
              <a:rPr lang="hr-HR" dirty="0" err="1"/>
              <a:t>Representatives</a:t>
            </a:r>
            <a:r>
              <a:rPr lang="hr-HR" dirty="0"/>
              <a:t>?</a:t>
            </a:r>
          </a:p>
          <a:p>
            <a:pPr>
              <a:defRPr/>
            </a:pPr>
            <a:r>
              <a:rPr lang="hr-HR" dirty="0"/>
              <a:t>10. How are </a:t>
            </a:r>
            <a:r>
              <a:rPr lang="hr-HR" dirty="0" err="1"/>
              <a:t>seats</a:t>
            </a:r>
            <a:r>
              <a:rPr lang="hr-HR" dirty="0"/>
              <a:t> </a:t>
            </a:r>
            <a:r>
              <a:rPr lang="hr-HR" dirty="0" err="1"/>
              <a:t>allocated</a:t>
            </a:r>
            <a:r>
              <a:rPr lang="hr-HR" dirty="0"/>
              <a:t> </a:t>
            </a:r>
            <a:r>
              <a:rPr lang="hr-HR" dirty="0" err="1"/>
              <a:t>in</a:t>
            </a:r>
            <a:r>
              <a:rPr lang="hr-HR" dirty="0"/>
              <a:t> </a:t>
            </a:r>
            <a:r>
              <a:rPr lang="hr-HR" dirty="0" err="1"/>
              <a:t>the</a:t>
            </a:r>
            <a:r>
              <a:rPr lang="hr-HR" dirty="0"/>
              <a:t> Senate?</a:t>
            </a:r>
          </a:p>
          <a:p>
            <a:pPr>
              <a:defRPr/>
            </a:pPr>
            <a:r>
              <a:rPr lang="hr-HR" dirty="0"/>
              <a:t>11</a:t>
            </a:r>
            <a:r>
              <a:rPr lang="en-GB" dirty="0"/>
              <a:t>. Which powers are granted to Congress?</a:t>
            </a:r>
            <a:endParaRPr lang="hr-HR" dirty="0"/>
          </a:p>
          <a:p>
            <a:pPr>
              <a:defRPr/>
            </a:pPr>
            <a:r>
              <a:rPr lang="hr-HR" dirty="0"/>
              <a:t>12. Who </a:t>
            </a:r>
            <a:r>
              <a:rPr lang="hr-HR" dirty="0" err="1"/>
              <a:t>is</a:t>
            </a:r>
            <a:r>
              <a:rPr lang="hr-HR" dirty="0"/>
              <a:t> </a:t>
            </a:r>
            <a:r>
              <a:rPr lang="hr-HR" dirty="0" err="1"/>
              <a:t>the</a:t>
            </a:r>
            <a:r>
              <a:rPr lang="hr-HR" dirty="0"/>
              <a:t> </a:t>
            </a:r>
            <a:r>
              <a:rPr lang="hr-HR" dirty="0" err="1"/>
              <a:t>head</a:t>
            </a:r>
            <a:r>
              <a:rPr lang="hr-HR" dirty="0"/>
              <a:t> </a:t>
            </a:r>
            <a:r>
              <a:rPr lang="hr-HR" dirty="0" err="1"/>
              <a:t>of</a:t>
            </a:r>
            <a:r>
              <a:rPr lang="hr-HR" dirty="0"/>
              <a:t> </a:t>
            </a:r>
            <a:r>
              <a:rPr lang="hr-HR" dirty="0" err="1"/>
              <a:t>the</a:t>
            </a:r>
            <a:r>
              <a:rPr lang="hr-HR" dirty="0"/>
              <a:t> </a:t>
            </a:r>
            <a:r>
              <a:rPr lang="hr-HR" dirty="0" err="1"/>
              <a:t>executive</a:t>
            </a:r>
            <a:r>
              <a:rPr lang="hr-HR" dirty="0"/>
              <a:t> </a:t>
            </a:r>
            <a:r>
              <a:rPr lang="hr-HR" dirty="0" err="1"/>
              <a:t>branch</a:t>
            </a:r>
            <a:r>
              <a:rPr lang="hr-HR" dirty="0" smtClean="0"/>
              <a:t>?</a:t>
            </a:r>
          </a:p>
          <a:p>
            <a:pPr>
              <a:defRPr/>
            </a:pPr>
            <a:r>
              <a:rPr lang="hr-HR" dirty="0" smtClean="0"/>
              <a:t>13. </a:t>
            </a:r>
            <a:r>
              <a:rPr lang="hr-HR" dirty="0" err="1" smtClean="0"/>
              <a:t>What</a:t>
            </a:r>
            <a:r>
              <a:rPr lang="hr-HR" dirty="0" smtClean="0"/>
              <a:t> </a:t>
            </a:r>
            <a:r>
              <a:rPr lang="hr-HR" dirty="0" err="1" smtClean="0"/>
              <a:t>is</a:t>
            </a:r>
            <a:r>
              <a:rPr lang="hr-HR" dirty="0" smtClean="0"/>
              <a:t> </a:t>
            </a:r>
            <a:r>
              <a:rPr lang="hr-HR" dirty="0" err="1" smtClean="0"/>
              <a:t>the</a:t>
            </a:r>
            <a:r>
              <a:rPr lang="hr-HR" dirty="0" smtClean="0"/>
              <a:t> Bill </a:t>
            </a:r>
            <a:r>
              <a:rPr lang="hr-HR" dirty="0" err="1" smtClean="0"/>
              <a:t>of</a:t>
            </a:r>
            <a:r>
              <a:rPr lang="hr-HR" dirty="0" smtClean="0"/>
              <a:t> Rights? </a:t>
            </a:r>
          </a:p>
          <a:p>
            <a:pPr>
              <a:defRPr/>
            </a:pPr>
            <a:r>
              <a:rPr lang="hr-HR" dirty="0" smtClean="0"/>
              <a:t>14. </a:t>
            </a:r>
            <a:r>
              <a:rPr lang="hr-HR" dirty="0" err="1" smtClean="0"/>
              <a:t>Which</a:t>
            </a:r>
            <a:r>
              <a:rPr lang="hr-HR" dirty="0" smtClean="0"/>
              <a:t> </a:t>
            </a:r>
            <a:r>
              <a:rPr lang="hr-HR" dirty="0" err="1" smtClean="0"/>
              <a:t>rights</a:t>
            </a:r>
            <a:r>
              <a:rPr lang="hr-HR" dirty="0" smtClean="0"/>
              <a:t> are </a:t>
            </a:r>
            <a:r>
              <a:rPr lang="hr-HR" dirty="0" err="1" smtClean="0"/>
              <a:t>guaranteed</a:t>
            </a:r>
            <a:r>
              <a:rPr lang="hr-HR" dirty="0" smtClean="0"/>
              <a:t> </a:t>
            </a:r>
            <a:r>
              <a:rPr lang="hr-HR" dirty="0" err="1" smtClean="0"/>
              <a:t>in</a:t>
            </a:r>
            <a:r>
              <a:rPr lang="hr-HR" dirty="0" smtClean="0"/>
              <a:t> </a:t>
            </a:r>
            <a:r>
              <a:rPr lang="hr-HR" dirty="0" err="1" smtClean="0"/>
              <a:t>the</a:t>
            </a:r>
            <a:r>
              <a:rPr lang="hr-HR" dirty="0" smtClean="0"/>
              <a:t> Bill </a:t>
            </a:r>
            <a:r>
              <a:rPr lang="hr-HR" dirty="0" err="1" smtClean="0"/>
              <a:t>of</a:t>
            </a:r>
            <a:r>
              <a:rPr lang="hr-HR" dirty="0" smtClean="0"/>
              <a:t> Rights?</a:t>
            </a:r>
            <a:endParaRPr lang="en-US" dirty="0"/>
          </a:p>
          <a:p>
            <a:endParaRPr lang="en-US" dirty="0"/>
          </a:p>
        </p:txBody>
      </p:sp>
    </p:spTree>
    <p:extLst>
      <p:ext uri="{BB962C8B-B14F-4D97-AF65-F5344CB8AC3E}">
        <p14:creationId xmlns:p14="http://schemas.microsoft.com/office/powerpoint/2010/main" val="7491214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a:xfrm>
            <a:off x="2717074" y="2052116"/>
            <a:ext cx="7853065" cy="3997828"/>
          </a:xfrm>
        </p:spPr>
        <p:txBody>
          <a:bodyPr/>
          <a:lstStyle/>
          <a:p>
            <a:r>
              <a:rPr lang="en-US" dirty="0"/>
              <a:t>break off (a meeting, legal </a:t>
            </a:r>
            <a:r>
              <a:rPr lang="en-US" dirty="0" err="1"/>
              <a:t>cas</a:t>
            </a:r>
            <a:r>
              <a:rPr lang="hr-HR" dirty="0"/>
              <a:t>e </a:t>
            </a:r>
            <a:r>
              <a:rPr lang="hr-HR" dirty="0" err="1"/>
              <a:t>etc</a:t>
            </a:r>
            <a:r>
              <a:rPr lang="hr-HR" dirty="0"/>
              <a:t>.</a:t>
            </a:r>
            <a:r>
              <a:rPr lang="en-US" dirty="0"/>
              <a:t>) with the intention of resuming it later.</a:t>
            </a:r>
            <a:endParaRPr lang="hr-HR" dirty="0"/>
          </a:p>
          <a:p>
            <a:r>
              <a:rPr lang="hr-HR" dirty="0" err="1" smtClean="0"/>
              <a:t>Adjourn</a:t>
            </a:r>
            <a:endParaRPr lang="hr-HR" dirty="0" smtClean="0"/>
          </a:p>
          <a:p>
            <a:r>
              <a:rPr lang="en-US" dirty="0"/>
              <a:t>an indirect veto of a legislative bill by the US president or a state governor by retaining the bill unsigned until it is too late for it to be dealt with during the legislative session.</a:t>
            </a:r>
          </a:p>
          <a:p>
            <a:r>
              <a:rPr lang="hr-HR" dirty="0" err="1" smtClean="0"/>
              <a:t>Pocket</a:t>
            </a:r>
            <a:r>
              <a:rPr lang="hr-HR" dirty="0" smtClean="0"/>
              <a:t> veto</a:t>
            </a:r>
            <a:endParaRPr lang="en-US" dirty="0"/>
          </a:p>
        </p:txBody>
      </p:sp>
    </p:spTree>
    <p:extLst>
      <p:ext uri="{BB962C8B-B14F-4D97-AF65-F5344CB8AC3E}">
        <p14:creationId xmlns:p14="http://schemas.microsoft.com/office/powerpoint/2010/main" val="3200370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the head of the US Department of </a:t>
            </a:r>
            <a:r>
              <a:rPr lang="en-US" dirty="0" smtClean="0"/>
              <a:t>Justice</a:t>
            </a:r>
            <a:endParaRPr lang="hr-HR" dirty="0" smtClean="0"/>
          </a:p>
          <a:p>
            <a:r>
              <a:rPr lang="hr-HR" dirty="0" err="1" smtClean="0"/>
              <a:t>Attorney</a:t>
            </a:r>
            <a:r>
              <a:rPr lang="hr-HR" dirty="0" smtClean="0"/>
              <a:t> General</a:t>
            </a:r>
          </a:p>
          <a:p>
            <a:r>
              <a:rPr lang="en-US" dirty="0"/>
              <a:t>a group of federal agencies supervised by directors or staffs that work directly with the president or a presidential assistant</a:t>
            </a:r>
            <a:r>
              <a:rPr lang="en-US" dirty="0" smtClean="0"/>
              <a:t>.</a:t>
            </a:r>
            <a:endParaRPr lang="hr-HR" dirty="0" smtClean="0"/>
          </a:p>
          <a:p>
            <a:r>
              <a:rPr lang="hr-HR" dirty="0" err="1" smtClean="0"/>
              <a:t>Executive</a:t>
            </a:r>
            <a:r>
              <a:rPr lang="hr-HR" dirty="0" smtClean="0"/>
              <a:t> </a:t>
            </a:r>
            <a:r>
              <a:rPr lang="hr-HR" dirty="0"/>
              <a:t>O</a:t>
            </a:r>
            <a:r>
              <a:rPr lang="hr-HR" dirty="0" smtClean="0"/>
              <a:t>ffice </a:t>
            </a:r>
            <a:r>
              <a:rPr lang="hr-HR" dirty="0" err="1" smtClean="0"/>
              <a:t>of</a:t>
            </a:r>
            <a:r>
              <a:rPr lang="hr-HR" dirty="0" smtClean="0"/>
              <a:t> </a:t>
            </a:r>
            <a:r>
              <a:rPr lang="hr-HR" dirty="0" err="1" smtClean="0"/>
              <a:t>the</a:t>
            </a:r>
            <a:r>
              <a:rPr lang="hr-HR" dirty="0" smtClean="0"/>
              <a:t> </a:t>
            </a:r>
            <a:r>
              <a:rPr lang="hr-HR" dirty="0" err="1" smtClean="0"/>
              <a:t>President</a:t>
            </a:r>
            <a:endParaRPr lang="en-US" dirty="0"/>
          </a:p>
          <a:p>
            <a:endParaRPr lang="en-US" dirty="0"/>
          </a:p>
        </p:txBody>
      </p:sp>
    </p:spTree>
    <p:extLst>
      <p:ext uri="{BB962C8B-B14F-4D97-AF65-F5344CB8AC3E}">
        <p14:creationId xmlns:p14="http://schemas.microsoft.com/office/powerpoint/2010/main" val="509925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an Assistant to the President of the United States. The </a:t>
            </a:r>
            <a:r>
              <a:rPr lang="hr-HR" dirty="0" smtClean="0"/>
              <a:t>___________</a:t>
            </a:r>
            <a:r>
              <a:rPr lang="en-US" dirty="0" smtClean="0"/>
              <a:t> </a:t>
            </a:r>
            <a:r>
              <a:rPr lang="en-US" dirty="0"/>
              <a:t>oversees the Executive Office of the President (EOP) of the United States. This office was created in 1939 by President Franklin D. Roosevelt and is responsible for a variety of critical functions in support of the president’s work and agenda. </a:t>
            </a:r>
            <a:endParaRPr lang="hr-HR" dirty="0" smtClean="0"/>
          </a:p>
          <a:p>
            <a:r>
              <a:rPr lang="hr-HR" dirty="0" smtClean="0"/>
              <a:t>White </a:t>
            </a:r>
            <a:r>
              <a:rPr lang="hr-HR" dirty="0" err="1" smtClean="0"/>
              <a:t>House</a:t>
            </a:r>
            <a:r>
              <a:rPr lang="hr-HR" dirty="0" smtClean="0"/>
              <a:t> </a:t>
            </a:r>
            <a:r>
              <a:rPr lang="hr-HR" dirty="0" err="1" smtClean="0"/>
              <a:t>Chief</a:t>
            </a:r>
            <a:r>
              <a:rPr lang="hr-HR" dirty="0" smtClean="0"/>
              <a:t> </a:t>
            </a:r>
            <a:r>
              <a:rPr lang="hr-HR" dirty="0" err="1" smtClean="0"/>
              <a:t>of</a:t>
            </a:r>
            <a:r>
              <a:rPr lang="hr-HR" dirty="0" smtClean="0"/>
              <a:t> </a:t>
            </a:r>
            <a:r>
              <a:rPr lang="hr-HR" dirty="0" err="1" smtClean="0"/>
              <a:t>Staff</a:t>
            </a:r>
            <a:endParaRPr lang="en-US" dirty="0"/>
          </a:p>
        </p:txBody>
      </p:sp>
    </p:spTree>
    <p:extLst>
      <p:ext uri="{BB962C8B-B14F-4D97-AF65-F5344CB8AC3E}">
        <p14:creationId xmlns:p14="http://schemas.microsoft.com/office/powerpoint/2010/main" val="65707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the order in which officials of the </a:t>
            </a:r>
            <a:r>
              <a:rPr lang="en-US" dirty="0" smtClean="0"/>
              <a:t>US </a:t>
            </a:r>
            <a:r>
              <a:rPr lang="en-US" dirty="0"/>
              <a:t>federal government assume the powers and duties of the office of President of the United States if the </a:t>
            </a:r>
            <a:r>
              <a:rPr lang="en-US" dirty="0" smtClean="0"/>
              <a:t>president </a:t>
            </a:r>
            <a:r>
              <a:rPr lang="en-US" dirty="0"/>
              <a:t>becomes incapacitated, dies, resigns, or is removed from </a:t>
            </a:r>
            <a:r>
              <a:rPr lang="en-US" dirty="0" smtClean="0"/>
              <a:t>office</a:t>
            </a:r>
            <a:endParaRPr lang="hr-HR" dirty="0" smtClean="0"/>
          </a:p>
          <a:p>
            <a:r>
              <a:rPr lang="hr-HR" dirty="0" err="1" smtClean="0"/>
              <a:t>The</a:t>
            </a:r>
            <a:r>
              <a:rPr lang="hr-HR" dirty="0" smtClean="0"/>
              <a:t> US </a:t>
            </a:r>
            <a:r>
              <a:rPr lang="hr-HR" dirty="0" err="1" smtClean="0"/>
              <a:t>presidential</a:t>
            </a:r>
            <a:r>
              <a:rPr lang="hr-HR" dirty="0" smtClean="0"/>
              <a:t> line </a:t>
            </a:r>
            <a:r>
              <a:rPr lang="hr-HR" dirty="0" err="1" smtClean="0"/>
              <a:t>of</a:t>
            </a:r>
            <a:r>
              <a:rPr lang="hr-HR" dirty="0" smtClean="0"/>
              <a:t> </a:t>
            </a:r>
            <a:r>
              <a:rPr lang="hr-HR" dirty="0" err="1" smtClean="0"/>
              <a:t>succession</a:t>
            </a:r>
            <a:endParaRPr lang="en-US" dirty="0"/>
          </a:p>
        </p:txBody>
      </p:sp>
    </p:spTree>
    <p:extLst>
      <p:ext uri="{BB962C8B-B14F-4D97-AF65-F5344CB8AC3E}">
        <p14:creationId xmlns:p14="http://schemas.microsoft.com/office/powerpoint/2010/main" val="2419805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r>
              <a:rPr lang="en-US" dirty="0"/>
              <a:t>accept (</a:t>
            </a:r>
            <a:r>
              <a:rPr lang="en-US" dirty="0" err="1"/>
              <a:t>behaviour</a:t>
            </a:r>
            <a:r>
              <a:rPr lang="en-US" dirty="0"/>
              <a:t> that is considered morally wrong or offensive).</a:t>
            </a:r>
          </a:p>
          <a:p>
            <a:r>
              <a:rPr lang="hr-HR" dirty="0" err="1" smtClean="0"/>
              <a:t>Condone</a:t>
            </a:r>
            <a:endParaRPr lang="hr-HR" dirty="0" smtClean="0"/>
          </a:p>
          <a:p>
            <a:r>
              <a:rPr lang="en-US" dirty="0"/>
              <a:t>accept something reluctantly but without </a:t>
            </a:r>
            <a:r>
              <a:rPr lang="en-US" dirty="0" err="1" smtClean="0"/>
              <a:t>protes</a:t>
            </a:r>
            <a:r>
              <a:rPr lang="hr-HR" dirty="0" smtClean="0"/>
              <a:t>t</a:t>
            </a:r>
            <a:endParaRPr lang="en-US" dirty="0"/>
          </a:p>
          <a:p>
            <a:r>
              <a:rPr lang="hr-HR" dirty="0" err="1" smtClean="0"/>
              <a:t>Acquiesce</a:t>
            </a:r>
            <a:endParaRPr lang="hr-HR" dirty="0" smtClean="0"/>
          </a:p>
          <a:p>
            <a:r>
              <a:rPr lang="en-US" dirty="0"/>
              <a:t>kept secret, especially because it would not be approved of.</a:t>
            </a:r>
          </a:p>
          <a:p>
            <a:r>
              <a:rPr lang="hr-HR" dirty="0" err="1" smtClean="0"/>
              <a:t>surreptitious</a:t>
            </a:r>
            <a:endParaRPr lang="en-US" dirty="0"/>
          </a:p>
        </p:txBody>
      </p:sp>
    </p:spTree>
    <p:extLst>
      <p:ext uri="{BB962C8B-B14F-4D97-AF65-F5344CB8AC3E}">
        <p14:creationId xmlns:p14="http://schemas.microsoft.com/office/powerpoint/2010/main" val="369706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a claim or assertion that someone has done something illegal or wrong, typically one made without proof.</a:t>
            </a:r>
          </a:p>
          <a:p>
            <a:r>
              <a:rPr lang="hr-HR" dirty="0" err="1" smtClean="0"/>
              <a:t>allegation</a:t>
            </a:r>
            <a:endParaRPr lang="en-US" dirty="0"/>
          </a:p>
        </p:txBody>
      </p:sp>
    </p:spTree>
    <p:extLst>
      <p:ext uri="{BB962C8B-B14F-4D97-AF65-F5344CB8AC3E}">
        <p14:creationId xmlns:p14="http://schemas.microsoft.com/office/powerpoint/2010/main" val="184217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a:t>
            </a:r>
            <a:r>
              <a:rPr lang="hr-HR" dirty="0" err="1" smtClean="0"/>
              <a:t>croatian</a:t>
            </a:r>
            <a:endParaRPr lang="en-US" dirty="0"/>
          </a:p>
        </p:txBody>
      </p:sp>
      <p:sp>
        <p:nvSpPr>
          <p:cNvPr id="3" name="Content Placeholder 2"/>
          <p:cNvSpPr>
            <a:spLocks noGrp="1"/>
          </p:cNvSpPr>
          <p:nvPr>
            <p:ph idx="1"/>
          </p:nvPr>
        </p:nvSpPr>
        <p:spPr/>
        <p:txBody>
          <a:bodyPr/>
          <a:lstStyle/>
          <a:p>
            <a:r>
              <a:rPr lang="en-GB" dirty="0"/>
              <a:t>Under the Constitution, the president is the federal official primarily responsible for the relations of the United States with foreign nations. Presidents appoint ambassadors, ministers and consuls, subject to confirmation by the Senate, and receive foreign ambassadors and other public officials. With the secretary of state, the president manages all official contacts with foreign governments.</a:t>
            </a:r>
            <a:endParaRPr lang="en-US" dirty="0"/>
          </a:p>
          <a:p>
            <a:endParaRPr lang="en-US" dirty="0"/>
          </a:p>
        </p:txBody>
      </p:sp>
    </p:spTree>
    <p:extLst>
      <p:ext uri="{BB962C8B-B14F-4D97-AF65-F5344CB8AC3E}">
        <p14:creationId xmlns:p14="http://schemas.microsoft.com/office/powerpoint/2010/main" val="27979591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a:t>
            </a:r>
            <a:r>
              <a:rPr lang="hr-HR" dirty="0" err="1" smtClean="0"/>
              <a:t>croatian</a:t>
            </a:r>
            <a:endParaRPr lang="en-US" dirty="0"/>
          </a:p>
        </p:txBody>
      </p:sp>
      <p:sp>
        <p:nvSpPr>
          <p:cNvPr id="3" name="Content Placeholder 2"/>
          <p:cNvSpPr>
            <a:spLocks noGrp="1"/>
          </p:cNvSpPr>
          <p:nvPr>
            <p:ph idx="1"/>
          </p:nvPr>
        </p:nvSpPr>
        <p:spPr/>
        <p:txBody>
          <a:bodyPr/>
          <a:lstStyle/>
          <a:p>
            <a:r>
              <a:rPr lang="en-GB" dirty="0"/>
              <a:t>The primary responsibility of the Vice President of the United States is to be ready at a moment's notice to </a:t>
            </a:r>
            <a:r>
              <a:rPr lang="en-GB" b="1" dirty="0"/>
              <a:t>assume the presidency</a:t>
            </a:r>
            <a:r>
              <a:rPr lang="en-GB" dirty="0"/>
              <a:t> if the president is unable to perform his duties. This can be because of </a:t>
            </a:r>
            <a:r>
              <a:rPr lang="en-GB" b="1" dirty="0"/>
              <a:t>the president's death, resignation, temporary incapacitation</a:t>
            </a:r>
            <a:r>
              <a:rPr lang="en-GB" dirty="0"/>
              <a:t>, or if the vice president and a majority of the cabinet conclude that the president is no longer able to discharge his duties. The vice president is elected along with the president by the Electoral College, each elector casting one vote for president and another for vice president.</a:t>
            </a:r>
            <a:endParaRPr lang="en-US" dirty="0"/>
          </a:p>
        </p:txBody>
      </p:sp>
    </p:spTree>
    <p:extLst>
      <p:ext uri="{BB962C8B-B14F-4D97-AF65-F5344CB8AC3E}">
        <p14:creationId xmlns:p14="http://schemas.microsoft.com/office/powerpoint/2010/main" val="13711651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endParaRPr lang="en-US" dirty="0"/>
          </a:p>
        </p:txBody>
      </p:sp>
      <p:sp>
        <p:nvSpPr>
          <p:cNvPr id="3" name="Content Placeholder 2"/>
          <p:cNvSpPr>
            <a:spLocks noGrp="1"/>
          </p:cNvSpPr>
          <p:nvPr>
            <p:ph idx="1"/>
          </p:nvPr>
        </p:nvSpPr>
        <p:spPr/>
        <p:txBody>
          <a:bodyPr>
            <a:normAutofit/>
          </a:bodyPr>
          <a:lstStyle/>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supreme</a:t>
            </a:r>
            <a:r>
              <a:rPr lang="hr-HR" dirty="0" smtClean="0"/>
              <a:t> </a:t>
            </a:r>
            <a:r>
              <a:rPr lang="hr-HR" dirty="0" err="1" smtClean="0"/>
              <a:t>law</a:t>
            </a:r>
            <a:r>
              <a:rPr lang="hr-HR" dirty="0" smtClean="0"/>
              <a:t> </a:t>
            </a:r>
            <a:r>
              <a:rPr lang="hr-HR" dirty="0" err="1" smtClean="0"/>
              <a:t>of</a:t>
            </a:r>
            <a:r>
              <a:rPr lang="hr-HR" dirty="0" smtClean="0"/>
              <a:t> </a:t>
            </a:r>
            <a:r>
              <a:rPr lang="hr-HR" dirty="0" err="1" smtClean="0"/>
              <a:t>the</a:t>
            </a:r>
            <a:r>
              <a:rPr lang="hr-HR" dirty="0" smtClean="0"/>
              <a:t> </a:t>
            </a:r>
            <a:r>
              <a:rPr lang="hr-HR" dirty="0" err="1" smtClean="0"/>
              <a:t>land</a:t>
            </a:r>
            <a:r>
              <a:rPr lang="hr-HR" dirty="0" smtClean="0"/>
              <a:t> </a:t>
            </a:r>
            <a:r>
              <a:rPr lang="hr-HR" dirty="0" err="1" smtClean="0"/>
              <a:t>in</a:t>
            </a:r>
            <a:r>
              <a:rPr lang="hr-HR" dirty="0" smtClean="0"/>
              <a:t> </a:t>
            </a:r>
            <a:r>
              <a:rPr lang="hr-HR" dirty="0" err="1" smtClean="0"/>
              <a:t>the</a:t>
            </a:r>
            <a:r>
              <a:rPr lang="hr-HR" dirty="0" smtClean="0"/>
              <a:t> US?</a:t>
            </a:r>
          </a:p>
          <a:p>
            <a:r>
              <a:rPr lang="hr-HR" dirty="0" err="1" smtClean="0"/>
              <a:t>What</a:t>
            </a:r>
            <a:r>
              <a:rPr lang="hr-HR" dirty="0" smtClean="0"/>
              <a:t> </a:t>
            </a:r>
            <a:r>
              <a:rPr lang="hr-HR" dirty="0" err="1" smtClean="0"/>
              <a:t>does</a:t>
            </a:r>
            <a:r>
              <a:rPr lang="hr-HR" dirty="0" smtClean="0"/>
              <a:t> </a:t>
            </a:r>
            <a:r>
              <a:rPr lang="hr-HR" dirty="0" err="1" smtClean="0"/>
              <a:t>the</a:t>
            </a:r>
            <a:r>
              <a:rPr lang="hr-HR" dirty="0" smtClean="0"/>
              <a:t> </a:t>
            </a:r>
            <a:r>
              <a:rPr lang="hr-HR" dirty="0" err="1" smtClean="0"/>
              <a:t>federal</a:t>
            </a:r>
            <a:r>
              <a:rPr lang="hr-HR" dirty="0" smtClean="0"/>
              <a:t> </a:t>
            </a:r>
            <a:r>
              <a:rPr lang="hr-HR" dirty="0" err="1" smtClean="0"/>
              <a:t>court</a:t>
            </a:r>
            <a:r>
              <a:rPr lang="hr-HR" dirty="0" smtClean="0"/>
              <a:t> system </a:t>
            </a:r>
            <a:r>
              <a:rPr lang="hr-HR" dirty="0" err="1" smtClean="0"/>
              <a:t>consist</a:t>
            </a:r>
            <a:r>
              <a:rPr lang="hr-HR" dirty="0" smtClean="0"/>
              <a:t> </a:t>
            </a:r>
            <a:r>
              <a:rPr lang="hr-HR" dirty="0" err="1" smtClean="0"/>
              <a:t>of</a:t>
            </a:r>
            <a:r>
              <a:rPr lang="hr-HR" dirty="0" smtClean="0"/>
              <a:t>?</a:t>
            </a:r>
          </a:p>
          <a:p>
            <a:r>
              <a:rPr lang="hr-HR" dirty="0" err="1" smtClean="0"/>
              <a:t>What</a:t>
            </a:r>
            <a:r>
              <a:rPr lang="hr-HR" dirty="0" smtClean="0"/>
              <a:t> </a:t>
            </a:r>
            <a:r>
              <a:rPr lang="hr-HR" dirty="0" err="1" smtClean="0"/>
              <a:t>does</a:t>
            </a:r>
            <a:r>
              <a:rPr lang="hr-HR" dirty="0" smtClean="0"/>
              <a:t> </a:t>
            </a:r>
            <a:r>
              <a:rPr lang="hr-HR" dirty="0" err="1" smtClean="0"/>
              <a:t>the</a:t>
            </a:r>
            <a:r>
              <a:rPr lang="hr-HR" dirty="0" smtClean="0"/>
              <a:t> </a:t>
            </a:r>
            <a:r>
              <a:rPr lang="hr-HR" dirty="0" err="1" smtClean="0"/>
              <a:t>Supreme</a:t>
            </a:r>
            <a:r>
              <a:rPr lang="hr-HR" dirty="0" smtClean="0"/>
              <a:t> Court </a:t>
            </a:r>
            <a:r>
              <a:rPr lang="hr-HR" dirty="0" err="1" smtClean="0"/>
              <a:t>consist</a:t>
            </a:r>
            <a:r>
              <a:rPr lang="hr-HR" dirty="0" smtClean="0"/>
              <a:t> </a:t>
            </a:r>
            <a:r>
              <a:rPr lang="hr-HR" dirty="0" err="1" smtClean="0"/>
              <a:t>of</a:t>
            </a:r>
            <a:r>
              <a:rPr lang="hr-HR" dirty="0" smtClean="0"/>
              <a:t>?</a:t>
            </a:r>
          </a:p>
          <a:p>
            <a:r>
              <a:rPr lang="hr-HR" dirty="0" err="1" smtClean="0"/>
              <a:t>What</a:t>
            </a:r>
            <a:r>
              <a:rPr lang="hr-HR" dirty="0" smtClean="0"/>
              <a:t> </a:t>
            </a:r>
            <a:r>
              <a:rPr lang="hr-HR" dirty="0" err="1" smtClean="0"/>
              <a:t>is</a:t>
            </a:r>
            <a:r>
              <a:rPr lang="hr-HR" dirty="0" smtClean="0"/>
              <a:t> </a:t>
            </a:r>
            <a:r>
              <a:rPr lang="hr-HR" dirty="0" err="1" smtClean="0"/>
              <a:t>the</a:t>
            </a:r>
            <a:r>
              <a:rPr lang="hr-HR" dirty="0" smtClean="0"/>
              <a:t> </a:t>
            </a:r>
            <a:r>
              <a:rPr lang="hr-HR" dirty="0" err="1" smtClean="0"/>
              <a:t>term</a:t>
            </a:r>
            <a:r>
              <a:rPr lang="hr-HR" dirty="0" smtClean="0"/>
              <a:t> </a:t>
            </a:r>
            <a:r>
              <a:rPr lang="hr-HR" dirty="0" err="1" smtClean="0"/>
              <a:t>of</a:t>
            </a:r>
            <a:r>
              <a:rPr lang="hr-HR" dirty="0" smtClean="0"/>
              <a:t> </a:t>
            </a:r>
            <a:r>
              <a:rPr lang="hr-HR" dirty="0" err="1" smtClean="0"/>
              <a:t>office</a:t>
            </a:r>
            <a:r>
              <a:rPr lang="hr-HR" dirty="0" smtClean="0"/>
              <a:t> </a:t>
            </a:r>
            <a:r>
              <a:rPr lang="hr-HR" dirty="0" err="1" smtClean="0"/>
              <a:t>of</a:t>
            </a:r>
            <a:r>
              <a:rPr lang="hr-HR" dirty="0" smtClean="0"/>
              <a:t> </a:t>
            </a:r>
            <a:r>
              <a:rPr lang="hr-HR" dirty="0" err="1" smtClean="0"/>
              <a:t>justices</a:t>
            </a:r>
            <a:r>
              <a:rPr lang="hr-HR" dirty="0" smtClean="0"/>
              <a:t> </a:t>
            </a:r>
            <a:r>
              <a:rPr lang="hr-HR" dirty="0" err="1" smtClean="0"/>
              <a:t>of</a:t>
            </a:r>
            <a:r>
              <a:rPr lang="hr-HR" dirty="0" smtClean="0"/>
              <a:t> </a:t>
            </a:r>
            <a:r>
              <a:rPr lang="hr-HR" dirty="0" err="1" smtClean="0"/>
              <a:t>the</a:t>
            </a:r>
            <a:r>
              <a:rPr lang="hr-HR" dirty="0" smtClean="0"/>
              <a:t> </a:t>
            </a:r>
            <a:r>
              <a:rPr lang="hr-HR" dirty="0" err="1" smtClean="0"/>
              <a:t>Supreme</a:t>
            </a:r>
            <a:r>
              <a:rPr lang="hr-HR" dirty="0" smtClean="0"/>
              <a:t> Court?</a:t>
            </a:r>
          </a:p>
          <a:p>
            <a:r>
              <a:rPr lang="hr-HR" dirty="0" err="1" smtClean="0"/>
              <a:t>What</a:t>
            </a:r>
            <a:r>
              <a:rPr lang="hr-HR" dirty="0" smtClean="0"/>
              <a:t> </a:t>
            </a:r>
            <a:r>
              <a:rPr lang="hr-HR" dirty="0" err="1" smtClean="0"/>
              <a:t>is</a:t>
            </a:r>
            <a:r>
              <a:rPr lang="hr-HR" dirty="0" smtClean="0"/>
              <a:t> </a:t>
            </a:r>
            <a:r>
              <a:rPr lang="hr-HR" dirty="0" err="1" smtClean="0"/>
              <a:t>judicial</a:t>
            </a:r>
            <a:r>
              <a:rPr lang="hr-HR" dirty="0" smtClean="0"/>
              <a:t> </a:t>
            </a:r>
            <a:r>
              <a:rPr lang="hr-HR" dirty="0" err="1" smtClean="0"/>
              <a:t>review</a:t>
            </a:r>
            <a:r>
              <a:rPr lang="hr-HR" dirty="0" smtClean="0"/>
              <a:t>?</a:t>
            </a:r>
          </a:p>
        </p:txBody>
      </p:sp>
    </p:spTree>
    <p:extLst>
      <p:ext uri="{BB962C8B-B14F-4D97-AF65-F5344CB8AC3E}">
        <p14:creationId xmlns:p14="http://schemas.microsoft.com/office/powerpoint/2010/main" val="9421342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Answer the following questions:</a:t>
            </a:r>
            <a:endParaRPr lang="en-US" dirty="0"/>
          </a:p>
        </p:txBody>
      </p:sp>
      <p:sp>
        <p:nvSpPr>
          <p:cNvPr id="3" name="Content Placeholder 2"/>
          <p:cNvSpPr>
            <a:spLocks noGrp="1"/>
          </p:cNvSpPr>
          <p:nvPr>
            <p:ph idx="1"/>
          </p:nvPr>
        </p:nvSpPr>
        <p:spPr/>
        <p:txBody>
          <a:bodyPr>
            <a:normAutofit/>
          </a:bodyPr>
          <a:lstStyle/>
          <a:p>
            <a:r>
              <a:rPr lang="en-GB" dirty="0"/>
              <a:t>1. Where does the unique position of the Supreme Court of the USA stem from?</a:t>
            </a:r>
            <a:endParaRPr lang="en-US" dirty="0"/>
          </a:p>
          <a:p>
            <a:r>
              <a:rPr lang="en-GB" dirty="0"/>
              <a:t>2. What is the Constitution of the US designed to provide?</a:t>
            </a:r>
            <a:endParaRPr lang="en-US" dirty="0"/>
          </a:p>
          <a:p>
            <a:r>
              <a:rPr lang="en-GB" dirty="0"/>
              <a:t>3.  What can the Supreme Court invalidate?</a:t>
            </a:r>
            <a:endParaRPr lang="en-US" dirty="0"/>
          </a:p>
          <a:p>
            <a:r>
              <a:rPr lang="en-GB" dirty="0"/>
              <a:t>4.  When and how was the Court's power of judicial review confirmed?</a:t>
            </a:r>
            <a:endParaRPr lang="en-US" dirty="0"/>
          </a:p>
          <a:p>
            <a:r>
              <a:rPr lang="en-GB" dirty="0"/>
              <a:t>5. How many civil and criminal cases are filed in the Supreme Court each year from the various state and federal courts?</a:t>
            </a:r>
            <a:endParaRPr lang="en-US" dirty="0"/>
          </a:p>
          <a:p>
            <a:r>
              <a:rPr lang="en-GB" dirty="0"/>
              <a:t>6. What are original cases? </a:t>
            </a:r>
            <a:endParaRPr lang="en-US" dirty="0"/>
          </a:p>
          <a:p>
            <a:endParaRPr lang="en-US" dirty="0"/>
          </a:p>
        </p:txBody>
      </p:sp>
    </p:spTree>
    <p:extLst>
      <p:ext uri="{BB962C8B-B14F-4D97-AF65-F5344CB8AC3E}">
        <p14:creationId xmlns:p14="http://schemas.microsoft.com/office/powerpoint/2010/main" val="2024834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cap="none" dirty="0" err="1" smtClean="0"/>
              <a:t>Fill</a:t>
            </a:r>
            <a:r>
              <a:rPr lang="hr-HR" cap="none" dirty="0" smtClean="0"/>
              <a:t> </a:t>
            </a:r>
            <a:r>
              <a:rPr lang="hr-HR" cap="none" dirty="0" err="1" smtClean="0"/>
              <a:t>in</a:t>
            </a:r>
            <a:r>
              <a:rPr lang="hr-HR" cap="none" dirty="0" smtClean="0"/>
              <a:t> </a:t>
            </a:r>
            <a:r>
              <a:rPr lang="hr-HR" cap="none" dirty="0" err="1" smtClean="0"/>
              <a:t>the</a:t>
            </a:r>
            <a:r>
              <a:rPr lang="hr-HR" cap="none" dirty="0" smtClean="0"/>
              <a:t> </a:t>
            </a:r>
            <a:r>
              <a:rPr lang="hr-HR" cap="none" dirty="0" err="1" smtClean="0"/>
              <a:t>missing</a:t>
            </a:r>
            <a:r>
              <a:rPr lang="hr-HR" cap="none" dirty="0" smtClean="0"/>
              <a:t> </a:t>
            </a:r>
            <a:r>
              <a:rPr lang="hr-HR" cap="none" dirty="0" err="1" smtClean="0"/>
              <a:t>words</a:t>
            </a:r>
            <a:r>
              <a:rPr lang="hr-HR" cap="none" dirty="0" smtClean="0"/>
              <a:t>:</a:t>
            </a:r>
            <a:r>
              <a:rPr lang="en-US" dirty="0"/>
              <a:t> </a:t>
            </a:r>
            <a:r>
              <a:rPr lang="en-US" cap="none" dirty="0" smtClean="0"/>
              <a:t>constitution</a:t>
            </a:r>
            <a:r>
              <a:rPr lang="hr-HR" cap="none" dirty="0" smtClean="0"/>
              <a:t>,</a:t>
            </a:r>
            <a:r>
              <a:rPr lang="en-US" dirty="0"/>
              <a:t> </a:t>
            </a:r>
            <a:r>
              <a:rPr lang="en-US" cap="none" dirty="0" smtClean="0"/>
              <a:t>equal 'federal‘</a:t>
            </a:r>
            <a:r>
              <a:rPr lang="hr-HR" cap="none" dirty="0" smtClean="0"/>
              <a:t>,</a:t>
            </a:r>
            <a:r>
              <a:rPr lang="en-US" cap="none" dirty="0" smtClean="0"/>
              <a:t> government</a:t>
            </a:r>
            <a:r>
              <a:rPr lang="hr-HR" cap="none" dirty="0" smtClean="0"/>
              <a:t>, </a:t>
            </a:r>
            <a:r>
              <a:rPr lang="en-US" cap="none" dirty="0" smtClean="0"/>
              <a:t>political</a:t>
            </a:r>
            <a:r>
              <a:rPr lang="hr-HR" cap="none" dirty="0" smtClean="0"/>
              <a:t>, </a:t>
            </a:r>
            <a:r>
              <a:rPr lang="en-US" cap="none" dirty="0" smtClean="0"/>
              <a:t>powers</a:t>
            </a:r>
            <a:r>
              <a:rPr lang="hr-HR" cap="none" dirty="0" smtClean="0"/>
              <a:t>,</a:t>
            </a:r>
            <a:r>
              <a:rPr lang="en-US" cap="none" dirty="0" smtClean="0"/>
              <a:t> state</a:t>
            </a:r>
            <a:r>
              <a:rPr lang="hr-HR" cap="none" dirty="0" smtClean="0"/>
              <a:t> </a:t>
            </a:r>
            <a:endParaRPr lang="en-US" cap="none" dirty="0"/>
          </a:p>
        </p:txBody>
      </p:sp>
      <p:sp>
        <p:nvSpPr>
          <p:cNvPr id="3" name="Content Placeholder 2"/>
          <p:cNvSpPr>
            <a:spLocks noGrp="1"/>
          </p:cNvSpPr>
          <p:nvPr>
            <p:ph idx="1"/>
          </p:nvPr>
        </p:nvSpPr>
        <p:spPr/>
        <p:txBody>
          <a:bodyPr/>
          <a:lstStyle/>
          <a:p>
            <a:r>
              <a:rPr lang="en-US" b="1" dirty="0"/>
              <a:t>Federalism</a:t>
            </a:r>
            <a:r>
              <a:rPr lang="en-US" dirty="0"/>
              <a:t> is the mixed or compound mode of </a:t>
            </a:r>
            <a:r>
              <a:rPr lang="hr-HR" dirty="0" smtClean="0"/>
              <a:t>___________</a:t>
            </a:r>
            <a:r>
              <a:rPr lang="en-US" dirty="0" smtClean="0"/>
              <a:t>, </a:t>
            </a:r>
            <a:r>
              <a:rPr lang="en-US" dirty="0"/>
              <a:t>combining a general government (the central or </a:t>
            </a:r>
            <a:r>
              <a:rPr lang="hr-HR" dirty="0" smtClean="0"/>
              <a:t>____________</a:t>
            </a:r>
            <a:r>
              <a:rPr lang="en-US" dirty="0" smtClean="0"/>
              <a:t>government</a:t>
            </a:r>
            <a:r>
              <a:rPr lang="en-US" dirty="0"/>
              <a:t>) with regional governments (provincial, </a:t>
            </a:r>
            <a:r>
              <a:rPr lang="hr-HR" dirty="0" smtClean="0"/>
              <a:t>_________</a:t>
            </a:r>
            <a:r>
              <a:rPr lang="en-US" dirty="0" smtClean="0"/>
              <a:t>, </a:t>
            </a:r>
            <a:r>
              <a:rPr lang="en-US" dirty="0"/>
              <a:t>cantonal, territorial or other sub-unit governments) in a single </a:t>
            </a:r>
            <a:r>
              <a:rPr lang="hr-HR" dirty="0" smtClean="0"/>
              <a:t>_____________</a:t>
            </a:r>
            <a:r>
              <a:rPr lang="en-US" dirty="0" smtClean="0"/>
              <a:t> </a:t>
            </a:r>
            <a:r>
              <a:rPr lang="en-US" dirty="0"/>
              <a:t>system. Its distinctive feature, exemplified in the founding example of modern federalism by the United States under the </a:t>
            </a:r>
            <a:r>
              <a:rPr lang="hr-HR" dirty="0" smtClean="0"/>
              <a:t>__________</a:t>
            </a:r>
            <a:r>
              <a:rPr lang="en-US" dirty="0" smtClean="0"/>
              <a:t> </a:t>
            </a:r>
            <a:r>
              <a:rPr lang="en-US" dirty="0"/>
              <a:t>of 1787, is a relationship of parity between the two levels of government established</a:t>
            </a:r>
            <a:r>
              <a:rPr lang="en-US" dirty="0" smtClean="0"/>
              <a:t>.</a:t>
            </a:r>
            <a:r>
              <a:rPr lang="hr-HR" baseline="30000" dirty="0"/>
              <a:t>.</a:t>
            </a:r>
            <a:r>
              <a:rPr lang="en-US" dirty="0" smtClean="0"/>
              <a:t> </a:t>
            </a:r>
            <a:r>
              <a:rPr lang="en-US" dirty="0"/>
              <a:t>It can thus be defined as a form of government in which there is a division of </a:t>
            </a:r>
            <a:r>
              <a:rPr lang="hr-HR" dirty="0" smtClean="0"/>
              <a:t>___________</a:t>
            </a:r>
            <a:r>
              <a:rPr lang="en-US" dirty="0" smtClean="0"/>
              <a:t>between </a:t>
            </a:r>
            <a:r>
              <a:rPr lang="en-US" dirty="0"/>
              <a:t>two levels of government of </a:t>
            </a:r>
            <a:r>
              <a:rPr lang="hr-HR" dirty="0" smtClean="0"/>
              <a:t>__________</a:t>
            </a:r>
            <a:r>
              <a:rPr lang="en-US" dirty="0" smtClean="0"/>
              <a:t> status</a:t>
            </a:r>
            <a:r>
              <a:rPr lang="hr-HR" dirty="0" smtClean="0"/>
              <a:t>.</a:t>
            </a:r>
            <a:endParaRPr lang="en-US" dirty="0"/>
          </a:p>
        </p:txBody>
      </p:sp>
    </p:spTree>
    <p:extLst>
      <p:ext uri="{BB962C8B-B14F-4D97-AF65-F5344CB8AC3E}">
        <p14:creationId xmlns:p14="http://schemas.microsoft.com/office/powerpoint/2010/main" val="21479084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endParaRPr lang="en-US" dirty="0"/>
          </a:p>
        </p:txBody>
      </p:sp>
      <p:sp>
        <p:nvSpPr>
          <p:cNvPr id="3" name="Content Placeholder 2"/>
          <p:cNvSpPr>
            <a:spLocks noGrp="1"/>
          </p:cNvSpPr>
          <p:nvPr>
            <p:ph idx="1"/>
          </p:nvPr>
        </p:nvSpPr>
        <p:spPr/>
        <p:txBody>
          <a:bodyPr/>
          <a:lstStyle/>
          <a:p>
            <a:r>
              <a:rPr lang="hr-HR" dirty="0" err="1"/>
              <a:t>What</a:t>
            </a:r>
            <a:r>
              <a:rPr lang="hr-HR" dirty="0"/>
              <a:t> are </a:t>
            </a:r>
            <a:r>
              <a:rPr lang="hr-HR" dirty="0" err="1"/>
              <a:t>the</a:t>
            </a:r>
            <a:r>
              <a:rPr lang="hr-HR" dirty="0"/>
              <a:t> </a:t>
            </a:r>
            <a:r>
              <a:rPr lang="hr-HR" dirty="0" err="1"/>
              <a:t>main</a:t>
            </a:r>
            <a:r>
              <a:rPr lang="hr-HR" dirty="0"/>
              <a:t> </a:t>
            </a:r>
            <a:r>
              <a:rPr lang="hr-HR" dirty="0" err="1"/>
              <a:t>functions</a:t>
            </a:r>
            <a:r>
              <a:rPr lang="hr-HR" dirty="0"/>
              <a:t> </a:t>
            </a:r>
            <a:r>
              <a:rPr lang="hr-HR" dirty="0" err="1"/>
              <a:t>of</a:t>
            </a:r>
            <a:r>
              <a:rPr lang="hr-HR" dirty="0"/>
              <a:t> </a:t>
            </a:r>
            <a:r>
              <a:rPr lang="hr-HR" dirty="0" err="1"/>
              <a:t>the</a:t>
            </a:r>
            <a:r>
              <a:rPr lang="hr-HR" dirty="0"/>
              <a:t> </a:t>
            </a:r>
            <a:r>
              <a:rPr lang="hr-HR" dirty="0" err="1"/>
              <a:t>Supreme</a:t>
            </a:r>
            <a:r>
              <a:rPr lang="hr-HR" dirty="0"/>
              <a:t> Court?</a:t>
            </a:r>
          </a:p>
          <a:p>
            <a:r>
              <a:rPr lang="hr-HR" dirty="0" err="1"/>
              <a:t>What</a:t>
            </a:r>
            <a:r>
              <a:rPr lang="hr-HR" dirty="0"/>
              <a:t> are original </a:t>
            </a:r>
            <a:r>
              <a:rPr lang="hr-HR" dirty="0" err="1"/>
              <a:t>cases</a:t>
            </a:r>
            <a:r>
              <a:rPr lang="hr-HR" dirty="0"/>
              <a:t>?</a:t>
            </a:r>
          </a:p>
          <a:p>
            <a:r>
              <a:rPr lang="hr-HR" dirty="0" err="1"/>
              <a:t>Which</a:t>
            </a:r>
            <a:r>
              <a:rPr lang="hr-HR" dirty="0"/>
              <a:t> </a:t>
            </a:r>
            <a:r>
              <a:rPr lang="hr-HR" dirty="0" err="1"/>
              <a:t>case</a:t>
            </a:r>
            <a:r>
              <a:rPr lang="hr-HR" dirty="0"/>
              <a:t> </a:t>
            </a:r>
            <a:r>
              <a:rPr lang="hr-HR" dirty="0" err="1"/>
              <a:t>was</a:t>
            </a:r>
            <a:r>
              <a:rPr lang="hr-HR" dirty="0"/>
              <a:t> </a:t>
            </a:r>
            <a:r>
              <a:rPr lang="hr-HR" dirty="0" err="1"/>
              <a:t>crucial</a:t>
            </a:r>
            <a:r>
              <a:rPr lang="hr-HR" dirty="0"/>
              <a:t> </a:t>
            </a:r>
            <a:r>
              <a:rPr lang="hr-HR" dirty="0" err="1"/>
              <a:t>in</a:t>
            </a:r>
            <a:r>
              <a:rPr lang="hr-HR" dirty="0"/>
              <a:t> </a:t>
            </a:r>
            <a:r>
              <a:rPr lang="hr-HR" dirty="0" err="1"/>
              <a:t>defining</a:t>
            </a:r>
            <a:r>
              <a:rPr lang="hr-HR" dirty="0"/>
              <a:t> </a:t>
            </a:r>
            <a:r>
              <a:rPr lang="hr-HR" dirty="0" err="1"/>
              <a:t>the</a:t>
            </a:r>
            <a:r>
              <a:rPr lang="hr-HR" dirty="0"/>
              <a:t> </a:t>
            </a:r>
            <a:r>
              <a:rPr lang="hr-HR" dirty="0" err="1"/>
              <a:t>power</a:t>
            </a:r>
            <a:r>
              <a:rPr lang="hr-HR" dirty="0"/>
              <a:t> </a:t>
            </a:r>
            <a:r>
              <a:rPr lang="hr-HR" dirty="0" err="1"/>
              <a:t>of</a:t>
            </a:r>
            <a:r>
              <a:rPr lang="hr-HR" dirty="0"/>
              <a:t> </a:t>
            </a:r>
            <a:r>
              <a:rPr lang="hr-HR" dirty="0" err="1"/>
              <a:t>judicial</a:t>
            </a:r>
            <a:r>
              <a:rPr lang="hr-HR" dirty="0"/>
              <a:t> </a:t>
            </a:r>
            <a:r>
              <a:rPr lang="hr-HR" dirty="0" err="1"/>
              <a:t>review</a:t>
            </a:r>
            <a:r>
              <a:rPr lang="hr-HR" dirty="0"/>
              <a:t> </a:t>
            </a:r>
            <a:r>
              <a:rPr lang="hr-HR" dirty="0" err="1"/>
              <a:t>of</a:t>
            </a:r>
            <a:r>
              <a:rPr lang="hr-HR" dirty="0"/>
              <a:t> </a:t>
            </a:r>
            <a:r>
              <a:rPr lang="hr-HR" dirty="0" err="1"/>
              <a:t>the</a:t>
            </a:r>
            <a:r>
              <a:rPr lang="hr-HR" dirty="0"/>
              <a:t> </a:t>
            </a:r>
            <a:r>
              <a:rPr lang="hr-HR" dirty="0" err="1"/>
              <a:t>Supreme</a:t>
            </a:r>
            <a:r>
              <a:rPr lang="hr-HR" dirty="0"/>
              <a:t> Court?</a:t>
            </a:r>
          </a:p>
          <a:p>
            <a:r>
              <a:rPr lang="hr-HR" dirty="0" err="1"/>
              <a:t>What</a:t>
            </a:r>
            <a:r>
              <a:rPr lang="hr-HR" dirty="0"/>
              <a:t> </a:t>
            </a:r>
            <a:r>
              <a:rPr lang="hr-HR" dirty="0" err="1"/>
              <a:t>is</a:t>
            </a:r>
            <a:r>
              <a:rPr lang="hr-HR" dirty="0"/>
              <a:t> </a:t>
            </a:r>
            <a:r>
              <a:rPr lang="hr-HR" dirty="0" err="1"/>
              <a:t>the</a:t>
            </a:r>
            <a:r>
              <a:rPr lang="hr-HR" dirty="0"/>
              <a:t> Miranda </a:t>
            </a:r>
            <a:r>
              <a:rPr lang="hr-HR" dirty="0" err="1"/>
              <a:t>warning</a:t>
            </a:r>
            <a:r>
              <a:rPr lang="hr-HR" dirty="0"/>
              <a:t>?</a:t>
            </a:r>
            <a:endParaRPr lang="en-US" dirty="0"/>
          </a:p>
          <a:p>
            <a:endParaRPr lang="en-US" dirty="0"/>
          </a:p>
        </p:txBody>
      </p:sp>
    </p:spTree>
    <p:extLst>
      <p:ext uri="{BB962C8B-B14F-4D97-AF65-F5344CB8AC3E}">
        <p14:creationId xmlns:p14="http://schemas.microsoft.com/office/powerpoint/2010/main" val="29264645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Fill</a:t>
            </a:r>
            <a:r>
              <a:rPr lang="hr-HR" dirty="0" smtClean="0"/>
              <a:t> </a:t>
            </a:r>
            <a:r>
              <a:rPr lang="hr-HR" dirty="0" err="1" smtClean="0"/>
              <a:t>in</a:t>
            </a:r>
            <a:r>
              <a:rPr lang="hr-HR" dirty="0" smtClean="0"/>
              <a:t> </a:t>
            </a:r>
            <a:r>
              <a:rPr lang="hr-HR" dirty="0" err="1" smtClean="0"/>
              <a:t>the</a:t>
            </a:r>
            <a:r>
              <a:rPr lang="hr-HR" dirty="0" smtClean="0"/>
              <a:t> </a:t>
            </a:r>
            <a:r>
              <a:rPr lang="hr-HR" dirty="0" err="1" smtClean="0"/>
              <a:t>missing</a:t>
            </a:r>
            <a:r>
              <a:rPr lang="hr-HR" dirty="0" smtClean="0"/>
              <a:t> </a:t>
            </a:r>
            <a:r>
              <a:rPr lang="hr-HR" dirty="0" err="1" smtClean="0"/>
              <a:t>words</a:t>
            </a:r>
            <a:r>
              <a:rPr lang="hr-HR" dirty="0" smtClean="0"/>
              <a:t>:</a:t>
            </a:r>
            <a:r>
              <a:rPr lang="en-US" dirty="0"/>
              <a:t> </a:t>
            </a:r>
            <a:r>
              <a:rPr lang="en-US" dirty="0" smtClean="0"/>
              <a:t>cases</a:t>
            </a:r>
            <a:r>
              <a:rPr lang="hr-HR" dirty="0" smtClean="0"/>
              <a:t>, </a:t>
            </a:r>
            <a:r>
              <a:rPr lang="en-US" dirty="0" smtClean="0"/>
              <a:t>Constitution</a:t>
            </a:r>
            <a:r>
              <a:rPr lang="hr-HR" dirty="0" smtClean="0"/>
              <a:t>, </a:t>
            </a:r>
            <a:r>
              <a:rPr lang="en-US" dirty="0" smtClean="0"/>
              <a:t>Court</a:t>
            </a:r>
            <a:r>
              <a:rPr lang="hr-HR" dirty="0" smtClean="0"/>
              <a:t>,</a:t>
            </a:r>
            <a:r>
              <a:rPr lang="en-US" dirty="0" smtClean="0"/>
              <a:t> JUSTICE</a:t>
            </a:r>
            <a:r>
              <a:rPr lang="hr-HR" dirty="0" smtClean="0"/>
              <a:t>, </a:t>
            </a:r>
            <a:r>
              <a:rPr lang="en-US" dirty="0"/>
              <a:t>law </a:t>
            </a:r>
            <a:r>
              <a:rPr lang="en-US" dirty="0" smtClean="0"/>
              <a:t>responsibility</a:t>
            </a:r>
            <a:r>
              <a:rPr lang="hr-HR" dirty="0" smtClean="0"/>
              <a:t>, </a:t>
            </a:r>
            <a:r>
              <a:rPr lang="en-US" dirty="0"/>
              <a:t>tribunal </a:t>
            </a:r>
          </a:p>
        </p:txBody>
      </p:sp>
      <p:sp>
        <p:nvSpPr>
          <p:cNvPr id="3" name="Content Placeholder 2"/>
          <p:cNvSpPr>
            <a:spLocks noGrp="1"/>
          </p:cNvSpPr>
          <p:nvPr>
            <p:ph idx="1"/>
          </p:nvPr>
        </p:nvSpPr>
        <p:spPr/>
        <p:txBody>
          <a:bodyPr>
            <a:normAutofit/>
          </a:bodyPr>
          <a:lstStyle/>
          <a:p>
            <a:r>
              <a:rPr lang="en-US" dirty="0"/>
              <a:t>"</a:t>
            </a:r>
            <a:r>
              <a:rPr lang="en-US" dirty="0" smtClean="0"/>
              <a:t>EQUAL</a:t>
            </a:r>
            <a:r>
              <a:rPr lang="hr-HR" dirty="0" smtClean="0"/>
              <a:t>_________</a:t>
            </a:r>
            <a:r>
              <a:rPr lang="en-US" dirty="0" smtClean="0"/>
              <a:t> UNDER </a:t>
            </a:r>
            <a:r>
              <a:rPr lang="en-US" dirty="0"/>
              <a:t>LAW" - These words, written above the main entrance to the Supreme </a:t>
            </a:r>
            <a:r>
              <a:rPr lang="hr-HR" dirty="0" smtClean="0"/>
              <a:t>_________</a:t>
            </a:r>
            <a:r>
              <a:rPr lang="en-US" dirty="0" smtClean="0"/>
              <a:t> </a:t>
            </a:r>
            <a:r>
              <a:rPr lang="en-US" dirty="0"/>
              <a:t>Building, express the ultimate </a:t>
            </a:r>
            <a:r>
              <a:rPr lang="hr-HR" dirty="0" smtClean="0"/>
              <a:t>_________</a:t>
            </a:r>
            <a:r>
              <a:rPr lang="en-US" dirty="0" smtClean="0"/>
              <a:t> </a:t>
            </a:r>
            <a:r>
              <a:rPr lang="en-US" dirty="0"/>
              <a:t>of the Supreme Court of the United States. The Court is the highest </a:t>
            </a:r>
            <a:r>
              <a:rPr lang="hr-HR" dirty="0" smtClean="0"/>
              <a:t>____________</a:t>
            </a:r>
            <a:r>
              <a:rPr lang="en-US" dirty="0" smtClean="0"/>
              <a:t>in </a:t>
            </a:r>
            <a:r>
              <a:rPr lang="en-US" dirty="0"/>
              <a:t>the Nation for all </a:t>
            </a:r>
            <a:r>
              <a:rPr lang="hr-HR" dirty="0" smtClean="0"/>
              <a:t>___________</a:t>
            </a:r>
            <a:r>
              <a:rPr lang="en-US" dirty="0" smtClean="0"/>
              <a:t>and </a:t>
            </a:r>
            <a:r>
              <a:rPr lang="en-US" dirty="0"/>
              <a:t>controversies arising under the </a:t>
            </a:r>
            <a:r>
              <a:rPr lang="hr-HR" dirty="0" smtClean="0"/>
              <a:t>___________</a:t>
            </a:r>
            <a:r>
              <a:rPr lang="en-US" dirty="0" smtClean="0"/>
              <a:t> </a:t>
            </a:r>
            <a:r>
              <a:rPr lang="en-US" dirty="0"/>
              <a:t>or the laws of the United States. As the final arbiter of </a:t>
            </a:r>
            <a:r>
              <a:rPr lang="en-US" dirty="0" smtClean="0"/>
              <a:t>the</a:t>
            </a:r>
            <a:r>
              <a:rPr lang="hr-HR" dirty="0" smtClean="0"/>
              <a:t>__________</a:t>
            </a:r>
            <a:r>
              <a:rPr lang="en-US" dirty="0" smtClean="0"/>
              <a:t>, </a:t>
            </a:r>
            <a:r>
              <a:rPr lang="en-US" dirty="0"/>
              <a:t>the Court is charged with ensuring the American people the promise of equal justice under law and, thereby, also functions as guardian and interpreter of the Constitution.</a:t>
            </a:r>
          </a:p>
          <a:p>
            <a:endParaRPr lang="en-US" dirty="0"/>
          </a:p>
        </p:txBody>
      </p:sp>
    </p:spTree>
    <p:extLst>
      <p:ext uri="{BB962C8B-B14F-4D97-AF65-F5344CB8AC3E}">
        <p14:creationId xmlns:p14="http://schemas.microsoft.com/office/powerpoint/2010/main" val="3336088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cap="none" dirty="0" err="1" smtClean="0"/>
              <a:t>Fill</a:t>
            </a:r>
            <a:r>
              <a:rPr lang="hr-HR" cap="none" dirty="0" smtClean="0"/>
              <a:t> </a:t>
            </a:r>
            <a:r>
              <a:rPr lang="hr-HR" cap="none" dirty="0" err="1" smtClean="0"/>
              <a:t>in</a:t>
            </a:r>
            <a:r>
              <a:rPr lang="hr-HR" cap="none" dirty="0" smtClean="0"/>
              <a:t> </a:t>
            </a:r>
            <a:r>
              <a:rPr lang="hr-HR" cap="none" dirty="0" err="1" smtClean="0"/>
              <a:t>the</a:t>
            </a:r>
            <a:r>
              <a:rPr lang="hr-HR" cap="none" dirty="0" smtClean="0"/>
              <a:t> </a:t>
            </a:r>
            <a:r>
              <a:rPr lang="hr-HR" cap="none" dirty="0" err="1" smtClean="0"/>
              <a:t>missing</a:t>
            </a:r>
            <a:r>
              <a:rPr lang="hr-HR" cap="none" dirty="0" smtClean="0"/>
              <a:t> </a:t>
            </a:r>
            <a:r>
              <a:rPr lang="hr-HR" cap="none" dirty="0" err="1" smtClean="0"/>
              <a:t>words</a:t>
            </a:r>
            <a:r>
              <a:rPr lang="hr-HR" cap="none" dirty="0" smtClean="0"/>
              <a:t>: </a:t>
            </a:r>
            <a:r>
              <a:rPr lang="en-US" cap="none" dirty="0" smtClean="0"/>
              <a:t>advice</a:t>
            </a:r>
            <a:r>
              <a:rPr lang="hr-HR" cap="none" dirty="0" smtClean="0"/>
              <a:t>, </a:t>
            </a:r>
            <a:r>
              <a:rPr lang="en-US" cap="none" dirty="0" smtClean="0"/>
              <a:t>appointments</a:t>
            </a:r>
            <a:r>
              <a:rPr lang="hr-HR" cap="none" dirty="0" smtClean="0"/>
              <a:t>, </a:t>
            </a:r>
            <a:r>
              <a:rPr lang="en-US" cap="none" dirty="0" smtClean="0"/>
              <a:t>associate</a:t>
            </a:r>
            <a:r>
              <a:rPr lang="hr-HR" cap="none" dirty="0" smtClean="0"/>
              <a:t>, </a:t>
            </a:r>
            <a:r>
              <a:rPr lang="hr-HR" cap="none" dirty="0"/>
              <a:t>C</a:t>
            </a:r>
            <a:r>
              <a:rPr lang="en-US" cap="none" dirty="0" err="1" smtClean="0"/>
              <a:t>hief</a:t>
            </a:r>
            <a:r>
              <a:rPr lang="hr-HR" cap="none" dirty="0" smtClean="0"/>
              <a:t>,</a:t>
            </a:r>
            <a:r>
              <a:rPr lang="en-US" cap="none" dirty="0" smtClean="0"/>
              <a:t> congress</a:t>
            </a:r>
            <a:r>
              <a:rPr lang="hr-HR" cap="none" dirty="0" smtClean="0"/>
              <a:t>, </a:t>
            </a:r>
            <a:r>
              <a:rPr lang="en-US" cap="none" dirty="0" smtClean="0"/>
              <a:t>nominate</a:t>
            </a:r>
            <a:r>
              <a:rPr lang="hr-HR" cap="none" dirty="0" smtClean="0"/>
              <a:t>, </a:t>
            </a:r>
            <a:r>
              <a:rPr lang="hr-HR" cap="none" dirty="0"/>
              <a:t>S</a:t>
            </a:r>
            <a:r>
              <a:rPr lang="en-US" cap="none" dirty="0" err="1" smtClean="0"/>
              <a:t>enate</a:t>
            </a:r>
            <a:endParaRPr lang="en-US" cap="none" dirty="0"/>
          </a:p>
        </p:txBody>
      </p:sp>
      <p:sp>
        <p:nvSpPr>
          <p:cNvPr id="3" name="Content Placeholder 2"/>
          <p:cNvSpPr>
            <a:spLocks noGrp="1"/>
          </p:cNvSpPr>
          <p:nvPr>
            <p:ph idx="1"/>
          </p:nvPr>
        </p:nvSpPr>
        <p:spPr/>
        <p:txBody>
          <a:bodyPr/>
          <a:lstStyle/>
          <a:p>
            <a:r>
              <a:rPr lang="en-US" dirty="0"/>
              <a:t>The Supreme Court consists of the </a:t>
            </a:r>
            <a:r>
              <a:rPr lang="hr-HR" dirty="0" smtClean="0"/>
              <a:t>________</a:t>
            </a:r>
            <a:r>
              <a:rPr lang="en-US" dirty="0" smtClean="0"/>
              <a:t> </a:t>
            </a:r>
            <a:r>
              <a:rPr lang="en-US" dirty="0"/>
              <a:t>Justice of the United States and such number of </a:t>
            </a:r>
            <a:r>
              <a:rPr lang="hr-HR" dirty="0" smtClean="0"/>
              <a:t>_____________</a:t>
            </a:r>
            <a:r>
              <a:rPr lang="en-US" dirty="0" smtClean="0"/>
              <a:t> </a:t>
            </a:r>
            <a:r>
              <a:rPr lang="en-US" dirty="0"/>
              <a:t>Justices as may be fixed by </a:t>
            </a:r>
            <a:r>
              <a:rPr lang="hr-HR" dirty="0" smtClean="0"/>
              <a:t>__________</a:t>
            </a:r>
            <a:r>
              <a:rPr lang="en-US" dirty="0" smtClean="0"/>
              <a:t>. </a:t>
            </a:r>
            <a:r>
              <a:rPr lang="en-US" dirty="0"/>
              <a:t>The number of Associate Justices is currently fixed at eight (28 U. S. C. §1). Power to </a:t>
            </a:r>
            <a:r>
              <a:rPr lang="hr-HR" dirty="0" smtClean="0"/>
              <a:t>___________</a:t>
            </a:r>
            <a:r>
              <a:rPr lang="en-US" dirty="0" smtClean="0"/>
              <a:t> </a:t>
            </a:r>
            <a:r>
              <a:rPr lang="en-US" dirty="0"/>
              <a:t>the Justices is vested in the President of the United States, and </a:t>
            </a:r>
            <a:r>
              <a:rPr lang="hr-HR" dirty="0" smtClean="0"/>
              <a:t>__________</a:t>
            </a:r>
            <a:r>
              <a:rPr lang="en-US" dirty="0" smtClean="0"/>
              <a:t> </a:t>
            </a:r>
            <a:r>
              <a:rPr lang="en-US" dirty="0"/>
              <a:t>are made with the </a:t>
            </a:r>
            <a:r>
              <a:rPr lang="hr-HR" dirty="0" smtClean="0"/>
              <a:t>__________</a:t>
            </a:r>
            <a:r>
              <a:rPr lang="en-US" dirty="0" smtClean="0"/>
              <a:t> </a:t>
            </a:r>
            <a:r>
              <a:rPr lang="en-US" dirty="0"/>
              <a:t>and consent of </a:t>
            </a:r>
            <a:r>
              <a:rPr lang="en-US" dirty="0" smtClean="0"/>
              <a:t>the. </a:t>
            </a:r>
            <a:endParaRPr lang="en-US" dirty="0"/>
          </a:p>
          <a:p>
            <a:endParaRPr lang="en-US" dirty="0"/>
          </a:p>
        </p:txBody>
      </p:sp>
    </p:spTree>
    <p:extLst>
      <p:ext uri="{BB962C8B-B14F-4D97-AF65-F5344CB8AC3E}">
        <p14:creationId xmlns:p14="http://schemas.microsoft.com/office/powerpoint/2010/main" val="30794493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normAutofit fontScale="92500" lnSpcReduction="10000"/>
          </a:bodyPr>
          <a:lstStyle/>
          <a:p>
            <a:r>
              <a:rPr lang="en-US" dirty="0"/>
              <a:t>"EQUAL JUSTICE UNDER LAW" - These words, written above the main entrance to the Supreme Court Building, express the ultimate responsibility of the Supreme Court of the United States. The Court is the highest tribunal in the Nation for all cases and controversies arising under the Constitution or the laws of the United States. As the final arbiter of the law, the Court is charged with ensuring the American people the promise of equal justice under law and, thereby, also functions as guardian and interpreter of the Constitution.</a:t>
            </a:r>
          </a:p>
          <a:p>
            <a:r>
              <a:rPr lang="en-US" dirty="0"/>
              <a:t>The Supreme Court consists of the Chief Justice of the United States and such number of Associate Justices as may be fixed by Congress. The number of Associate Justices is currently fixed at eight (28 U. S. C. §1). Power to nominate the Justices is vested in the President of the United States, and appointments are made with the advice and consent of the Senate. </a:t>
            </a:r>
          </a:p>
          <a:p>
            <a:endParaRPr lang="en-US" dirty="0"/>
          </a:p>
        </p:txBody>
      </p:sp>
    </p:spTree>
    <p:extLst>
      <p:ext uri="{BB962C8B-B14F-4D97-AF65-F5344CB8AC3E}">
        <p14:creationId xmlns:p14="http://schemas.microsoft.com/office/powerpoint/2010/main" val="18650557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cap="none" dirty="0" smtClean="0"/>
              <a:t>Complete the text with the words</a:t>
            </a:r>
            <a:r>
              <a:rPr lang="hr-HR" b="1" i="1" cap="none" dirty="0" smtClean="0"/>
              <a:t>:</a:t>
            </a:r>
            <a:r>
              <a:rPr lang="en-GB" i="1" cap="none" dirty="0" smtClean="0"/>
              <a:t>judicial, constitutional, civil, undue, appropriate, highest</a:t>
            </a:r>
            <a:r>
              <a:rPr lang="en-US" cap="none" dirty="0" smtClean="0"/>
              <a:t/>
            </a:r>
            <a:br>
              <a:rPr lang="en-US" cap="none" dirty="0" smtClean="0"/>
            </a:br>
            <a:endParaRPr lang="en-US" cap="none" dirty="0"/>
          </a:p>
        </p:txBody>
      </p:sp>
      <p:sp>
        <p:nvSpPr>
          <p:cNvPr id="3" name="Content Placeholder 2"/>
          <p:cNvSpPr>
            <a:spLocks noGrp="1"/>
          </p:cNvSpPr>
          <p:nvPr>
            <p:ph idx="1"/>
          </p:nvPr>
        </p:nvSpPr>
        <p:spPr/>
        <p:txBody>
          <a:bodyPr>
            <a:normAutofit/>
          </a:bodyPr>
          <a:lstStyle/>
          <a:p>
            <a:r>
              <a:rPr lang="en-GB" dirty="0"/>
              <a:t>The Supreme Court plays a very important role in the American ____________ system of government. First, as the ______________ court in the land, it is the court of last resort for those looking for justice. Second, due to its power of ________________ review, it plays an essential role in ensuring that each branch of government recognizes the limits of its own power. Third, it protects ________________ rights and liberties by striking down laws that violate the Constitution. Finally, it sets _______________ limits on democratic government by ensuring that popular majorities cannot pass laws that harm and/or take _____________ advantage of unpopular minorities.</a:t>
            </a:r>
            <a:endParaRPr lang="en-US"/>
          </a:p>
          <a:p>
            <a:endParaRPr lang="en-US" dirty="0"/>
          </a:p>
        </p:txBody>
      </p:sp>
    </p:spTree>
    <p:extLst>
      <p:ext uri="{BB962C8B-B14F-4D97-AF65-F5344CB8AC3E}">
        <p14:creationId xmlns:p14="http://schemas.microsoft.com/office/powerpoint/2010/main" val="25594378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 </a:t>
            </a:r>
            <a:endParaRPr lang="en-US" dirty="0"/>
          </a:p>
        </p:txBody>
      </p:sp>
      <p:sp>
        <p:nvSpPr>
          <p:cNvPr id="3" name="Content Placeholder 2"/>
          <p:cNvSpPr>
            <a:spLocks noGrp="1"/>
          </p:cNvSpPr>
          <p:nvPr>
            <p:ph idx="1"/>
          </p:nvPr>
        </p:nvSpPr>
        <p:spPr/>
        <p:txBody>
          <a:bodyPr>
            <a:normAutofit/>
          </a:bodyPr>
          <a:lstStyle/>
          <a:p>
            <a:r>
              <a:rPr lang="en-US" dirty="0"/>
              <a:t>a person who settles a dispute or has ultimate authority in a </a:t>
            </a:r>
            <a:r>
              <a:rPr lang="en-US" dirty="0" smtClean="0"/>
              <a:t>matter</a:t>
            </a:r>
            <a:endParaRPr lang="hr-HR" dirty="0" smtClean="0"/>
          </a:p>
          <a:p>
            <a:r>
              <a:rPr lang="hr-HR" dirty="0" err="1" smtClean="0"/>
              <a:t>Arbiter</a:t>
            </a:r>
            <a:endParaRPr lang="hr-HR" dirty="0" smtClean="0"/>
          </a:p>
          <a:p>
            <a:r>
              <a:rPr lang="en-US" dirty="0"/>
              <a:t>the restriction of the arbitrary exercise of power by subordinating it to well-defined and established laws</a:t>
            </a:r>
            <a:r>
              <a:rPr lang="en-US" dirty="0" smtClean="0"/>
              <a:t>.</a:t>
            </a:r>
            <a:endParaRPr lang="hr-HR" dirty="0" smtClean="0"/>
          </a:p>
          <a:p>
            <a:r>
              <a:rPr lang="hr-HR" dirty="0" err="1" smtClean="0"/>
              <a:t>Rule</a:t>
            </a:r>
            <a:r>
              <a:rPr lang="hr-HR" dirty="0" smtClean="0"/>
              <a:t> </a:t>
            </a:r>
            <a:r>
              <a:rPr lang="hr-HR" dirty="0" err="1" smtClean="0"/>
              <a:t>of</a:t>
            </a:r>
            <a:r>
              <a:rPr lang="hr-HR" dirty="0" smtClean="0"/>
              <a:t> </a:t>
            </a:r>
            <a:r>
              <a:rPr lang="hr-HR" dirty="0" err="1" smtClean="0"/>
              <a:t>law</a:t>
            </a:r>
            <a:endParaRPr lang="hr-HR" dirty="0" smtClean="0"/>
          </a:p>
          <a:p>
            <a:endParaRPr lang="en-US" dirty="0"/>
          </a:p>
          <a:p>
            <a:endParaRPr lang="en-US" dirty="0"/>
          </a:p>
          <a:p>
            <a:endParaRPr lang="en-US" dirty="0"/>
          </a:p>
        </p:txBody>
      </p:sp>
    </p:spTree>
    <p:extLst>
      <p:ext uri="{BB962C8B-B14F-4D97-AF65-F5344CB8AC3E}">
        <p14:creationId xmlns:p14="http://schemas.microsoft.com/office/powerpoint/2010/main" val="274247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hr-HR" b="1" dirty="0" smtClean="0"/>
              <a:t>T</a:t>
            </a:r>
            <a:r>
              <a:rPr lang="en-US" b="1" dirty="0" smtClean="0"/>
              <a:t>he </a:t>
            </a:r>
            <a:r>
              <a:rPr lang="en-US" b="1" dirty="0"/>
              <a:t>most important judge of a law court, especially a very important court in a country</a:t>
            </a:r>
            <a:endParaRPr lang="hr-HR" b="1" dirty="0"/>
          </a:p>
          <a:p>
            <a:r>
              <a:rPr lang="hr-HR" b="1" dirty="0" err="1"/>
              <a:t>Chief</a:t>
            </a:r>
            <a:r>
              <a:rPr lang="hr-HR" b="1" dirty="0"/>
              <a:t> </a:t>
            </a:r>
            <a:r>
              <a:rPr lang="hr-HR" b="1" dirty="0" err="1" smtClean="0"/>
              <a:t>Justice</a:t>
            </a:r>
            <a:endParaRPr lang="hr-HR" dirty="0" smtClean="0"/>
          </a:p>
          <a:p>
            <a:r>
              <a:rPr lang="hr-HR" dirty="0"/>
              <a:t>T</a:t>
            </a:r>
            <a:r>
              <a:rPr lang="en-US" dirty="0" smtClean="0"/>
              <a:t>he </a:t>
            </a:r>
            <a:r>
              <a:rPr lang="en-US" dirty="0"/>
              <a:t>title for a member of a judicial panel who is not the </a:t>
            </a:r>
            <a:r>
              <a:rPr lang="en-US" i="1" dirty="0"/>
              <a:t>chief justice</a:t>
            </a:r>
            <a:r>
              <a:rPr lang="en-US" dirty="0"/>
              <a:t> in some jurisdictions. </a:t>
            </a:r>
            <a:endParaRPr lang="hr-HR" dirty="0" smtClean="0"/>
          </a:p>
          <a:p>
            <a:r>
              <a:rPr lang="hr-HR" dirty="0" err="1" smtClean="0"/>
              <a:t>Associate</a:t>
            </a:r>
            <a:r>
              <a:rPr lang="hr-HR" dirty="0" smtClean="0"/>
              <a:t> </a:t>
            </a:r>
            <a:r>
              <a:rPr lang="hr-HR" dirty="0" err="1"/>
              <a:t>J</a:t>
            </a:r>
            <a:r>
              <a:rPr lang="hr-HR" dirty="0" err="1" smtClean="0"/>
              <a:t>ustice</a:t>
            </a:r>
            <a:endParaRPr lang="en-US" dirty="0"/>
          </a:p>
        </p:txBody>
      </p:sp>
    </p:spTree>
    <p:extLst>
      <p:ext uri="{BB962C8B-B14F-4D97-AF65-F5344CB8AC3E}">
        <p14:creationId xmlns:p14="http://schemas.microsoft.com/office/powerpoint/2010/main" val="3740007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hr-HR" dirty="0" smtClean="0"/>
              <a:t> </a:t>
            </a:r>
            <a:r>
              <a:rPr lang="hr-HR" dirty="0"/>
              <a:t>A</a:t>
            </a:r>
            <a:r>
              <a:rPr lang="en-US" dirty="0" smtClean="0"/>
              <a:t>n </a:t>
            </a:r>
            <a:r>
              <a:rPr lang="en-US" dirty="0"/>
              <a:t>English phrase frequently used in enacting formulae of bills and in other legal or constitutional contexts. It describes either of two situations: where a weak executive branch of a government enacts something previously approved of by the legislative branch or where the legislative branch concurs and approves something previously enacted by a strong executive branch.</a:t>
            </a:r>
            <a:endParaRPr lang="hr-HR" dirty="0" smtClean="0"/>
          </a:p>
          <a:p>
            <a:r>
              <a:rPr lang="hr-HR" dirty="0" smtClean="0"/>
              <a:t> </a:t>
            </a:r>
            <a:r>
              <a:rPr lang="hr-HR" dirty="0" err="1" smtClean="0"/>
              <a:t>advice</a:t>
            </a:r>
            <a:r>
              <a:rPr lang="hr-HR" dirty="0" smtClean="0"/>
              <a:t> and </a:t>
            </a:r>
            <a:r>
              <a:rPr lang="hr-HR" dirty="0" err="1" smtClean="0"/>
              <a:t>consent</a:t>
            </a:r>
            <a:endParaRPr lang="en-US" dirty="0"/>
          </a:p>
        </p:txBody>
      </p:sp>
    </p:spTree>
    <p:extLst>
      <p:ext uri="{BB962C8B-B14F-4D97-AF65-F5344CB8AC3E}">
        <p14:creationId xmlns:p14="http://schemas.microsoft.com/office/powerpoint/2010/main" val="3002307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hr-HR" dirty="0" smtClean="0"/>
              <a:t>US </a:t>
            </a:r>
            <a:r>
              <a:rPr lang="hr-HR" dirty="0" err="1" smtClean="0"/>
              <a:t>highest</a:t>
            </a:r>
            <a:r>
              <a:rPr lang="hr-HR" dirty="0" smtClean="0"/>
              <a:t> </a:t>
            </a:r>
            <a:r>
              <a:rPr lang="hr-HR" dirty="0" err="1" smtClean="0"/>
              <a:t>judges</a:t>
            </a:r>
            <a:r>
              <a:rPr lang="hr-HR" dirty="0" smtClean="0"/>
              <a:t> </a:t>
            </a:r>
            <a:r>
              <a:rPr lang="en-US" dirty="0" smtClean="0"/>
              <a:t>cannot </a:t>
            </a:r>
            <a:r>
              <a:rPr lang="en-US" dirty="0"/>
              <a:t>be discharged but can be impeached for misconduct.</a:t>
            </a:r>
            <a:endParaRPr lang="hr-HR" dirty="0" smtClean="0"/>
          </a:p>
          <a:p>
            <a:r>
              <a:rPr lang="hr-HR" dirty="0" err="1" smtClean="0"/>
              <a:t>During</a:t>
            </a:r>
            <a:r>
              <a:rPr lang="hr-HR" dirty="0" smtClean="0"/>
              <a:t> </a:t>
            </a:r>
            <a:r>
              <a:rPr lang="hr-HR" dirty="0" err="1" smtClean="0"/>
              <a:t>good</a:t>
            </a:r>
            <a:r>
              <a:rPr lang="hr-HR" dirty="0" smtClean="0"/>
              <a:t> </a:t>
            </a:r>
            <a:r>
              <a:rPr lang="hr-HR" dirty="0" err="1" smtClean="0"/>
              <a:t>behavior</a:t>
            </a:r>
            <a:endParaRPr lang="hr-HR" dirty="0" smtClean="0"/>
          </a:p>
          <a:p>
            <a:r>
              <a:rPr lang="en-US" dirty="0"/>
              <a:t>a job in the government that you have because you were chosen or </a:t>
            </a:r>
            <a:r>
              <a:rPr lang="en-US" dirty="0" smtClean="0"/>
              <a:t>elected</a:t>
            </a:r>
            <a:endParaRPr lang="hr-HR" dirty="0" smtClean="0"/>
          </a:p>
          <a:p>
            <a:r>
              <a:rPr lang="hr-HR" dirty="0" err="1" smtClean="0"/>
              <a:t>Public</a:t>
            </a:r>
            <a:r>
              <a:rPr lang="hr-HR" dirty="0" smtClean="0"/>
              <a:t> </a:t>
            </a:r>
            <a:r>
              <a:rPr lang="hr-HR" dirty="0" err="1" smtClean="0"/>
              <a:t>office</a:t>
            </a:r>
            <a:endParaRPr lang="hr-HR" dirty="0" smtClean="0"/>
          </a:p>
          <a:p>
            <a:endParaRPr lang="hr-HR" dirty="0" smtClean="0"/>
          </a:p>
          <a:p>
            <a:endParaRPr lang="en-US" dirty="0"/>
          </a:p>
        </p:txBody>
      </p:sp>
    </p:spTree>
    <p:extLst>
      <p:ext uri="{BB962C8B-B14F-4D97-AF65-F5344CB8AC3E}">
        <p14:creationId xmlns:p14="http://schemas.microsoft.com/office/powerpoint/2010/main" val="385278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hr-HR" dirty="0"/>
              <a:t>D</a:t>
            </a:r>
            <a:r>
              <a:rPr lang="en-US" dirty="0" err="1" smtClean="0"/>
              <a:t>eprive</a:t>
            </a:r>
            <a:r>
              <a:rPr lang="en-US" dirty="0" smtClean="0"/>
              <a:t> </a:t>
            </a:r>
            <a:r>
              <a:rPr lang="en-US" dirty="0"/>
              <a:t>(an official document or procedure) of legal validity because it contravenes a regulation or law</a:t>
            </a:r>
            <a:r>
              <a:rPr lang="en-US" dirty="0" smtClean="0"/>
              <a:t>.</a:t>
            </a:r>
            <a:endParaRPr lang="hr-HR" dirty="0" smtClean="0"/>
          </a:p>
          <a:p>
            <a:r>
              <a:rPr lang="hr-HR" dirty="0" err="1" smtClean="0"/>
              <a:t>Invalidate</a:t>
            </a:r>
            <a:endParaRPr lang="hr-HR" dirty="0" smtClean="0"/>
          </a:p>
          <a:p>
            <a:r>
              <a:rPr lang="hr-HR" dirty="0"/>
              <a:t>A</a:t>
            </a:r>
            <a:r>
              <a:rPr lang="en-US" dirty="0" err="1" smtClean="0"/>
              <a:t>bolish</a:t>
            </a:r>
            <a:r>
              <a:rPr lang="en-US" dirty="0"/>
              <a:t>, invalidate, or reverse (a previous system, decision, situation, etc</a:t>
            </a:r>
            <a:r>
              <a:rPr lang="en-US" dirty="0" smtClean="0"/>
              <a:t>.).</a:t>
            </a:r>
            <a:endParaRPr lang="hr-HR" dirty="0" smtClean="0"/>
          </a:p>
          <a:p>
            <a:r>
              <a:rPr lang="hr-HR" dirty="0" err="1" smtClean="0"/>
              <a:t>Overturn</a:t>
            </a:r>
            <a:endParaRPr lang="hr-HR" dirty="0" smtClean="0"/>
          </a:p>
          <a:p>
            <a:endParaRPr lang="en-US" dirty="0"/>
          </a:p>
        </p:txBody>
      </p:sp>
    </p:spTree>
    <p:extLst>
      <p:ext uri="{BB962C8B-B14F-4D97-AF65-F5344CB8AC3E}">
        <p14:creationId xmlns:p14="http://schemas.microsoft.com/office/powerpoint/2010/main" val="106424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b="1" dirty="0"/>
              <a:t>Federalism</a:t>
            </a:r>
            <a:r>
              <a:rPr lang="en-US" dirty="0"/>
              <a:t> is the mixed or compound mode of government, combining a general government (the central or 'federal' government) with regional governments (provincial, state, cantonal, territorial or other sub-unit governments) in a single political system. Its distinctive feature, exemplified in the founding example of modern federalism by the United States under the Constitution of 1787, is a relationship of parity between the two levels of government established</a:t>
            </a:r>
            <a:r>
              <a:rPr lang="en-US" dirty="0" smtClean="0"/>
              <a:t>. </a:t>
            </a:r>
            <a:r>
              <a:rPr lang="en-US" dirty="0"/>
              <a:t>It can thus be defined as a form of government in which there is a division of powers between two levels of government of equal status</a:t>
            </a:r>
          </a:p>
        </p:txBody>
      </p:sp>
    </p:spTree>
    <p:extLst>
      <p:ext uri="{BB962C8B-B14F-4D97-AF65-F5344CB8AC3E}">
        <p14:creationId xmlns:p14="http://schemas.microsoft.com/office/powerpoint/2010/main" val="33462081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en-US" dirty="0"/>
              <a:t> </a:t>
            </a:r>
            <a:r>
              <a:rPr lang="hr-HR" dirty="0" smtClean="0"/>
              <a:t>A</a:t>
            </a:r>
            <a:r>
              <a:rPr lang="en-US" dirty="0"/>
              <a:t> statement within an agreement or a law that a particular thing must</a:t>
            </a:r>
            <a:r>
              <a:rPr lang="hr-HR" dirty="0"/>
              <a:t> </a:t>
            </a:r>
            <a:r>
              <a:rPr lang="en-US" dirty="0"/>
              <a:t>happen or be done, especially before another can happen or be done:</a:t>
            </a:r>
            <a:endParaRPr lang="hr-HR" dirty="0"/>
          </a:p>
          <a:p>
            <a:r>
              <a:rPr lang="hr-HR" dirty="0" err="1" smtClean="0"/>
              <a:t>Provision</a:t>
            </a:r>
            <a:endParaRPr lang="hr-HR" dirty="0" smtClean="0"/>
          </a:p>
          <a:p>
            <a:r>
              <a:rPr lang="hr-HR" dirty="0"/>
              <a:t>A</a:t>
            </a:r>
            <a:r>
              <a:rPr lang="en-US" dirty="0" smtClean="0"/>
              <a:t> </a:t>
            </a:r>
            <a:r>
              <a:rPr lang="en-US" dirty="0"/>
              <a:t>member of the convention that drew up the constitution of the US in 1787</a:t>
            </a:r>
            <a:r>
              <a:rPr lang="en-US" dirty="0" smtClean="0"/>
              <a:t>.</a:t>
            </a:r>
            <a:endParaRPr lang="hr-HR" dirty="0" smtClean="0"/>
          </a:p>
          <a:p>
            <a:r>
              <a:rPr lang="hr-HR" dirty="0" err="1" smtClean="0"/>
              <a:t>Founding</a:t>
            </a:r>
            <a:r>
              <a:rPr lang="hr-HR" dirty="0" smtClean="0"/>
              <a:t> </a:t>
            </a:r>
            <a:r>
              <a:rPr lang="hr-HR" dirty="0" err="1" smtClean="0"/>
              <a:t>Father</a:t>
            </a:r>
            <a:endParaRPr lang="en-US" dirty="0"/>
          </a:p>
        </p:txBody>
      </p:sp>
    </p:spTree>
    <p:extLst>
      <p:ext uri="{BB962C8B-B14F-4D97-AF65-F5344CB8AC3E}">
        <p14:creationId xmlns:p14="http://schemas.microsoft.com/office/powerpoint/2010/main" val="57045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en-US" dirty="0"/>
              <a:t>A series of </a:t>
            </a:r>
            <a:r>
              <a:rPr lang="hr-HR" dirty="0" smtClean="0"/>
              <a:t>85</a:t>
            </a:r>
            <a:r>
              <a:rPr lang="en-US" dirty="0"/>
              <a:t> essays written by Alexander Hamilton, </a:t>
            </a:r>
            <a:r>
              <a:rPr lang="en-US" dirty="0" smtClean="0"/>
              <a:t>James</a:t>
            </a:r>
            <a:endParaRPr lang="hr-HR" dirty="0" smtClean="0"/>
          </a:p>
          <a:p>
            <a:r>
              <a:rPr lang="en-US" dirty="0" smtClean="0"/>
              <a:t>Madison</a:t>
            </a:r>
            <a:r>
              <a:rPr lang="en-US" dirty="0"/>
              <a:t>, and John Jay in the late 1780s to persuade </a:t>
            </a:r>
            <a:r>
              <a:rPr lang="en-US" dirty="0" smtClean="0"/>
              <a:t>the</a:t>
            </a:r>
            <a:r>
              <a:rPr lang="hr-HR" dirty="0" smtClean="0"/>
              <a:t> </a:t>
            </a:r>
            <a:r>
              <a:rPr lang="en-US" dirty="0" smtClean="0"/>
              <a:t>voters</a:t>
            </a:r>
            <a:r>
              <a:rPr lang="en-US" dirty="0"/>
              <a:t> of </a:t>
            </a:r>
            <a:r>
              <a:rPr lang="en-US" dirty="0" err="1" smtClean="0"/>
              <a:t>NewYork</a:t>
            </a:r>
            <a:r>
              <a:rPr lang="en-US" dirty="0"/>
              <a:t> to adopt the Constitution. </a:t>
            </a:r>
            <a:r>
              <a:rPr lang="en-US" dirty="0" smtClean="0"/>
              <a:t>The</a:t>
            </a:r>
            <a:r>
              <a:rPr lang="hr-HR" dirty="0"/>
              <a:t> </a:t>
            </a:r>
            <a:r>
              <a:rPr lang="hr-HR" dirty="0" smtClean="0"/>
              <a:t>e</a:t>
            </a:r>
            <a:r>
              <a:rPr lang="en-US" dirty="0" err="1" smtClean="0"/>
              <a:t>ssays</a:t>
            </a:r>
            <a:r>
              <a:rPr lang="en-US" dirty="0"/>
              <a:t> are considered a classic defense of the American system of government, as well </a:t>
            </a:r>
            <a:r>
              <a:rPr lang="en-US" dirty="0" smtClean="0"/>
              <a:t>as</a:t>
            </a:r>
            <a:r>
              <a:rPr lang="hr-HR" dirty="0" smtClean="0"/>
              <a:t> </a:t>
            </a:r>
            <a:r>
              <a:rPr lang="en-US" dirty="0"/>
              <a:t>a classic practical applicat</a:t>
            </a:r>
            <a:r>
              <a:rPr lang="en-US" dirty="0" smtClean="0"/>
              <a:t>ion</a:t>
            </a:r>
            <a:r>
              <a:rPr lang="en-US" dirty="0"/>
              <a:t> of political principles</a:t>
            </a:r>
            <a:r>
              <a:rPr lang="en-US" dirty="0" smtClean="0"/>
              <a:t>.</a:t>
            </a:r>
            <a:endParaRPr lang="hr-HR" dirty="0" smtClean="0"/>
          </a:p>
          <a:p>
            <a:r>
              <a:rPr lang="hr-HR" dirty="0" smtClean="0"/>
              <a:t>Federalist </a:t>
            </a:r>
            <a:r>
              <a:rPr lang="hr-HR" dirty="0" err="1" smtClean="0"/>
              <a:t>Papers</a:t>
            </a:r>
            <a:endParaRPr lang="en-US" dirty="0"/>
          </a:p>
        </p:txBody>
      </p:sp>
    </p:spTree>
    <p:extLst>
      <p:ext uri="{BB962C8B-B14F-4D97-AF65-F5344CB8AC3E}">
        <p14:creationId xmlns:p14="http://schemas.microsoft.com/office/powerpoint/2010/main" val="65109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freedom to decide what should be done in a particular situation</a:t>
            </a:r>
            <a:r>
              <a:rPr lang="en-US" dirty="0" smtClean="0"/>
              <a:t>.</a:t>
            </a:r>
            <a:endParaRPr lang="hr-HR" dirty="0" smtClean="0"/>
          </a:p>
          <a:p>
            <a:r>
              <a:rPr lang="hr-HR" dirty="0" err="1" smtClean="0"/>
              <a:t>Discretion</a:t>
            </a:r>
            <a:endParaRPr lang="hr-HR" dirty="0" smtClean="0"/>
          </a:p>
          <a:p>
            <a:r>
              <a:rPr lang="en-US" dirty="0"/>
              <a:t>to take official action, for example to make an </a:t>
            </a:r>
            <a:r>
              <a:rPr lang="en-US" dirty="0" smtClean="0"/>
              <a:t>official</a:t>
            </a:r>
            <a:r>
              <a:rPr lang="hr-HR" dirty="0" smtClean="0"/>
              <a:t> </a:t>
            </a:r>
            <a:r>
              <a:rPr lang="en-US" dirty="0" smtClean="0"/>
              <a:t>complaint</a:t>
            </a:r>
            <a:endParaRPr lang="hr-HR" dirty="0" smtClean="0"/>
          </a:p>
          <a:p>
            <a:r>
              <a:rPr lang="hr-HR" dirty="0" smtClean="0"/>
              <a:t>File</a:t>
            </a:r>
          </a:p>
          <a:p>
            <a:r>
              <a:rPr lang="en-US" dirty="0"/>
              <a:t>the power to hear a case for the first time, as opposed to appellate jurisdiction, when a higher court has the power to review a lower court's decision. </a:t>
            </a:r>
            <a:r>
              <a:rPr lang="hr-HR" dirty="0" smtClean="0"/>
              <a:t>___________</a:t>
            </a:r>
            <a:r>
              <a:rPr lang="en-US" dirty="0" smtClean="0"/>
              <a:t> </a:t>
            </a:r>
            <a:r>
              <a:rPr lang="en-US" dirty="0"/>
              <a:t>refers to the right of the Supreme court to hear a case for the first time. It has the exclusive right to hear all cases that deal with disputes between states, or between states and the union government. </a:t>
            </a:r>
            <a:endParaRPr lang="hr-HR" dirty="0" smtClean="0"/>
          </a:p>
          <a:p>
            <a:r>
              <a:rPr lang="hr-HR" dirty="0" smtClean="0"/>
              <a:t>Original </a:t>
            </a:r>
            <a:r>
              <a:rPr lang="hr-HR" dirty="0" err="1" smtClean="0"/>
              <a:t>jurisdiction</a:t>
            </a:r>
            <a:endParaRPr lang="hr-HR" dirty="0" smtClean="0"/>
          </a:p>
          <a:p>
            <a:endParaRPr lang="en-US" dirty="0"/>
          </a:p>
        </p:txBody>
      </p:sp>
    </p:spTree>
    <p:extLst>
      <p:ext uri="{BB962C8B-B14F-4D97-AF65-F5344CB8AC3E}">
        <p14:creationId xmlns:p14="http://schemas.microsoft.com/office/powerpoint/2010/main" val="203361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endParaRPr lang="hr-HR" dirty="0" smtClean="0"/>
          </a:p>
          <a:p>
            <a:r>
              <a:rPr lang="en-US" dirty="0"/>
              <a:t>a meeting of a committee, court, etc</a:t>
            </a:r>
            <a:r>
              <a:rPr lang="en-US" dirty="0" smtClean="0"/>
              <a:t>.</a:t>
            </a:r>
            <a:endParaRPr lang="hr-HR" dirty="0" smtClean="0"/>
          </a:p>
          <a:p>
            <a:r>
              <a:rPr lang="hr-HR" dirty="0" err="1" smtClean="0"/>
              <a:t>Sitting</a:t>
            </a:r>
            <a:endParaRPr lang="hr-HR" dirty="0" smtClean="0"/>
          </a:p>
          <a:p>
            <a:r>
              <a:rPr lang="en-US" dirty="0"/>
              <a:t>a summary of the facts and legal points in a case given to a barrister to argue in court</a:t>
            </a:r>
            <a:r>
              <a:rPr lang="en-US" dirty="0" smtClean="0"/>
              <a:t>.</a:t>
            </a:r>
            <a:endParaRPr lang="hr-HR" dirty="0" smtClean="0"/>
          </a:p>
          <a:p>
            <a:r>
              <a:rPr lang="hr-HR" dirty="0" err="1" smtClean="0"/>
              <a:t>brief</a:t>
            </a:r>
            <a:endParaRPr lang="en-US" dirty="0"/>
          </a:p>
        </p:txBody>
      </p:sp>
    </p:spTree>
    <p:extLst>
      <p:ext uri="{BB962C8B-B14F-4D97-AF65-F5344CB8AC3E}">
        <p14:creationId xmlns:p14="http://schemas.microsoft.com/office/powerpoint/2010/main" val="3504500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en-US" dirty="0"/>
              <a:t>a formal request for an appellate tribunal to review and make changes to the judgment of a lower court or administrative </a:t>
            </a:r>
            <a:r>
              <a:rPr lang="en-US" dirty="0" smtClean="0"/>
              <a:t>body</a:t>
            </a:r>
            <a:endParaRPr lang="hr-HR" dirty="0" smtClean="0"/>
          </a:p>
          <a:p>
            <a:r>
              <a:rPr lang="hr-HR" dirty="0" err="1" smtClean="0"/>
              <a:t>Petition</a:t>
            </a:r>
            <a:r>
              <a:rPr lang="hr-HR" dirty="0" smtClean="0"/>
              <a:t> for </a:t>
            </a:r>
            <a:r>
              <a:rPr lang="hr-HR" dirty="0" err="1" smtClean="0"/>
              <a:t>review</a:t>
            </a:r>
            <a:endParaRPr lang="hr-HR" dirty="0" smtClean="0"/>
          </a:p>
          <a:p>
            <a:endParaRPr lang="hr-HR" dirty="0"/>
          </a:p>
          <a:p>
            <a:r>
              <a:rPr lang="en-US" dirty="0"/>
              <a:t>A written or oral application made to a court or judge to obtain a </a:t>
            </a:r>
            <a:endParaRPr lang="hr-HR" dirty="0"/>
          </a:p>
          <a:p>
            <a:r>
              <a:rPr lang="hr-HR" dirty="0" smtClean="0"/>
              <a:t>r</a:t>
            </a:r>
            <a:r>
              <a:rPr lang="en-US" dirty="0" err="1" smtClean="0"/>
              <a:t>uling</a:t>
            </a:r>
            <a:r>
              <a:rPr lang="en-US" dirty="0"/>
              <a:t> or order directing that some act be done in favor of </a:t>
            </a:r>
            <a:r>
              <a:rPr lang="en-US" dirty="0" smtClean="0"/>
              <a:t>the</a:t>
            </a:r>
            <a:r>
              <a:rPr lang="hr-HR" dirty="0" smtClean="0"/>
              <a:t> </a:t>
            </a:r>
            <a:r>
              <a:rPr lang="en-US" dirty="0" smtClean="0"/>
              <a:t>applicant</a:t>
            </a:r>
            <a:r>
              <a:rPr lang="en-US" dirty="0"/>
              <a:t>. </a:t>
            </a:r>
            <a:endParaRPr lang="hr-HR" dirty="0"/>
          </a:p>
          <a:p>
            <a:r>
              <a:rPr lang="hr-HR" dirty="0" err="1" smtClean="0"/>
              <a:t>motion</a:t>
            </a:r>
            <a:endParaRPr lang="en-US" dirty="0"/>
          </a:p>
        </p:txBody>
      </p:sp>
    </p:spTree>
    <p:extLst>
      <p:ext uri="{BB962C8B-B14F-4D97-AF65-F5344CB8AC3E}">
        <p14:creationId xmlns:p14="http://schemas.microsoft.com/office/powerpoint/2010/main" val="3351712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en-US" dirty="0"/>
              <a:t>a written or spoken request or appeal for employment, admission, help, funds, etc</a:t>
            </a:r>
            <a:r>
              <a:rPr lang="en-US" dirty="0" smtClean="0"/>
              <a:t>.:</a:t>
            </a:r>
            <a:endParaRPr lang="hr-HR" dirty="0" smtClean="0"/>
          </a:p>
          <a:p>
            <a:r>
              <a:rPr lang="hr-HR" dirty="0" err="1" smtClean="0"/>
              <a:t>application</a:t>
            </a:r>
            <a:endParaRPr lang="en-US" dirty="0"/>
          </a:p>
        </p:txBody>
      </p:sp>
    </p:spTree>
    <p:extLst>
      <p:ext uri="{BB962C8B-B14F-4D97-AF65-F5344CB8AC3E}">
        <p14:creationId xmlns:p14="http://schemas.microsoft.com/office/powerpoint/2010/main" val="1446092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Answer the following questions.</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1. Which rights are guaranteed by the Fifth Amendment?</a:t>
            </a:r>
            <a:endParaRPr lang="en-US" dirty="0"/>
          </a:p>
          <a:p>
            <a:r>
              <a:rPr lang="en-GB" dirty="0"/>
              <a:t>2. What was the basis of Miranda's appeal?</a:t>
            </a:r>
            <a:endParaRPr lang="en-US" dirty="0"/>
          </a:p>
          <a:p>
            <a:r>
              <a:rPr lang="en-GB" dirty="0"/>
              <a:t>3. Who delivered the majority opinion?</a:t>
            </a:r>
            <a:endParaRPr lang="en-US" dirty="0"/>
          </a:p>
          <a:p>
            <a:r>
              <a:rPr lang="en-GB" dirty="0"/>
              <a:t>4. What are exculpatory or </a:t>
            </a:r>
            <a:r>
              <a:rPr lang="en-GB" dirty="0" err="1"/>
              <a:t>inculpatory</a:t>
            </a:r>
            <a:r>
              <a:rPr lang="en-GB" dirty="0"/>
              <a:t> statements?</a:t>
            </a:r>
            <a:endParaRPr lang="en-US" dirty="0"/>
          </a:p>
          <a:p>
            <a:r>
              <a:rPr lang="en-GB" dirty="0"/>
              <a:t>5. What are the four Miranda warnings?</a:t>
            </a:r>
            <a:endParaRPr lang="en-US" dirty="0"/>
          </a:p>
          <a:p>
            <a:endParaRPr lang="en-US" dirty="0"/>
          </a:p>
        </p:txBody>
      </p:sp>
    </p:spTree>
    <p:extLst>
      <p:ext uri="{BB962C8B-B14F-4D97-AF65-F5344CB8AC3E}">
        <p14:creationId xmlns:p14="http://schemas.microsoft.com/office/powerpoint/2010/main" val="118320072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a:t>
            </a:r>
            <a:r>
              <a:rPr lang="hr-HR" dirty="0" err="1" smtClean="0"/>
              <a:t>croatian</a:t>
            </a:r>
            <a:endParaRPr lang="en-US" dirty="0"/>
          </a:p>
        </p:txBody>
      </p:sp>
      <p:sp>
        <p:nvSpPr>
          <p:cNvPr id="3" name="Content Placeholder 2"/>
          <p:cNvSpPr>
            <a:spLocks noGrp="1"/>
          </p:cNvSpPr>
          <p:nvPr>
            <p:ph idx="1"/>
          </p:nvPr>
        </p:nvSpPr>
        <p:spPr/>
        <p:txBody>
          <a:bodyPr/>
          <a:lstStyle/>
          <a:p>
            <a:r>
              <a:rPr lang="en-GB" dirty="0"/>
              <a:t>The Supreme Court is the highest court in the USA for all cases and controversies arising under the Constitution or the laws of the United States. As the</a:t>
            </a:r>
            <a:r>
              <a:rPr lang="en-GB" b="1" dirty="0"/>
              <a:t> final arbiter of the law</a:t>
            </a:r>
            <a:r>
              <a:rPr lang="en-GB" dirty="0"/>
              <a:t>, the Court is charged with ensuring the American people the promise of equal justice under law and, thereby, also functions as guardian and interpreter of the Constitution. Few other courts in the world have the same authority of constitutional interpretation and none have exercised it for as long or with as much influence.</a:t>
            </a:r>
            <a:endParaRPr lang="en-US" dirty="0"/>
          </a:p>
          <a:p>
            <a:endParaRPr lang="en-US" dirty="0"/>
          </a:p>
        </p:txBody>
      </p:sp>
    </p:spTree>
    <p:extLst>
      <p:ext uri="{BB962C8B-B14F-4D97-AF65-F5344CB8AC3E}">
        <p14:creationId xmlns:p14="http://schemas.microsoft.com/office/powerpoint/2010/main" val="9729819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a:t>
            </a:r>
            <a:r>
              <a:rPr lang="hr-HR" dirty="0" err="1" smtClean="0"/>
              <a:t>croatian</a:t>
            </a:r>
            <a:endParaRPr lang="en-US" dirty="0"/>
          </a:p>
        </p:txBody>
      </p:sp>
      <p:sp>
        <p:nvSpPr>
          <p:cNvPr id="3" name="Content Placeholder 2"/>
          <p:cNvSpPr>
            <a:spLocks noGrp="1"/>
          </p:cNvSpPr>
          <p:nvPr>
            <p:ph idx="1"/>
          </p:nvPr>
        </p:nvSpPr>
        <p:spPr/>
        <p:txBody>
          <a:bodyPr/>
          <a:lstStyle/>
          <a:p>
            <a:r>
              <a:rPr lang="en-GB" dirty="0"/>
              <a:t>The unique position of the Supreme Court stems, in large part, from the commitment to </a:t>
            </a:r>
            <a:r>
              <a:rPr lang="en-GB" b="1" dirty="0"/>
              <a:t>the rule of law</a:t>
            </a:r>
            <a:r>
              <a:rPr lang="en-GB" dirty="0"/>
              <a:t> and to constitutional government. The United States has demonstrated determination to preserve and protect its written Constitution, thereby providing the American "experiment in democracy" with the oldest written Constitution still in force.</a:t>
            </a:r>
            <a:endParaRPr lang="en-US" dirty="0"/>
          </a:p>
        </p:txBody>
      </p:sp>
    </p:spTree>
    <p:extLst>
      <p:ext uri="{BB962C8B-B14F-4D97-AF65-F5344CB8AC3E}">
        <p14:creationId xmlns:p14="http://schemas.microsoft.com/office/powerpoint/2010/main" val="2269741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cap="none" dirty="0" err="1" smtClean="0"/>
              <a:t>Fill</a:t>
            </a:r>
            <a:r>
              <a:rPr lang="hr-HR" cap="none" dirty="0" smtClean="0"/>
              <a:t> </a:t>
            </a:r>
            <a:r>
              <a:rPr lang="hr-HR" cap="none" dirty="0" err="1" smtClean="0"/>
              <a:t>in</a:t>
            </a:r>
            <a:r>
              <a:rPr lang="hr-HR" cap="none" dirty="0" smtClean="0"/>
              <a:t> </a:t>
            </a:r>
            <a:r>
              <a:rPr lang="hr-HR" cap="none" dirty="0" err="1" smtClean="0"/>
              <a:t>the</a:t>
            </a:r>
            <a:r>
              <a:rPr lang="hr-HR" cap="none" dirty="0" smtClean="0"/>
              <a:t> </a:t>
            </a:r>
            <a:r>
              <a:rPr lang="hr-HR" cap="none" dirty="0" err="1" smtClean="0"/>
              <a:t>missing</a:t>
            </a:r>
            <a:r>
              <a:rPr lang="hr-HR" cap="none" dirty="0" smtClean="0"/>
              <a:t> </a:t>
            </a:r>
            <a:r>
              <a:rPr lang="hr-HR" cap="none" dirty="0" err="1" smtClean="0"/>
              <a:t>words</a:t>
            </a:r>
            <a:r>
              <a:rPr lang="hr-HR" cap="none" dirty="0" smtClean="0"/>
              <a:t>: </a:t>
            </a:r>
            <a:r>
              <a:rPr lang="en-US" cap="none" dirty="0" err="1" smtClean="0"/>
              <a:t>confederalism</a:t>
            </a:r>
            <a:r>
              <a:rPr lang="hr-HR" cap="none" dirty="0" smtClean="0"/>
              <a:t>, </a:t>
            </a:r>
            <a:r>
              <a:rPr lang="en-US" cap="none" dirty="0" smtClean="0"/>
              <a:t>devolution</a:t>
            </a:r>
            <a:r>
              <a:rPr lang="hr-HR" cap="none" dirty="0" smtClean="0"/>
              <a:t>,</a:t>
            </a:r>
            <a:r>
              <a:rPr lang="en-US" cap="none" dirty="0" smtClean="0"/>
              <a:t> </a:t>
            </a:r>
            <a:r>
              <a:rPr lang="en-US" cap="none" dirty="0" smtClean="0"/>
              <a:t>integrated</a:t>
            </a:r>
            <a:r>
              <a:rPr lang="hr-HR" cap="none" dirty="0" smtClean="0"/>
              <a:t>,</a:t>
            </a:r>
            <a:r>
              <a:rPr lang="en-US" cap="none" dirty="0" smtClean="0"/>
              <a:t> </a:t>
            </a:r>
            <a:r>
              <a:rPr lang="en-US" cap="none" dirty="0" smtClean="0"/>
              <a:t>integration</a:t>
            </a:r>
            <a:r>
              <a:rPr lang="hr-HR" cap="none" dirty="0" smtClean="0"/>
              <a:t>, </a:t>
            </a:r>
            <a:r>
              <a:rPr lang="en-US" cap="none" dirty="0" smtClean="0"/>
              <a:t>regional</a:t>
            </a:r>
            <a:r>
              <a:rPr lang="hr-HR" cap="none" dirty="0" smtClean="0"/>
              <a:t>, </a:t>
            </a:r>
            <a:r>
              <a:rPr lang="en-US" cap="none" dirty="0" smtClean="0"/>
              <a:t>state</a:t>
            </a:r>
            <a:r>
              <a:rPr lang="hr-HR" cap="none" dirty="0" smtClean="0"/>
              <a:t>, </a:t>
            </a:r>
            <a:r>
              <a:rPr lang="en-US" cap="none" dirty="0" smtClean="0"/>
              <a:t>unitary</a:t>
            </a:r>
            <a:r>
              <a:rPr lang="hr-HR" cap="none" dirty="0" smtClean="0"/>
              <a:t>, </a:t>
            </a:r>
            <a:r>
              <a:rPr lang="en-US" cap="none" dirty="0" smtClean="0"/>
              <a:t> </a:t>
            </a:r>
            <a:endParaRPr lang="en-US" cap="none" dirty="0"/>
          </a:p>
        </p:txBody>
      </p:sp>
      <p:sp>
        <p:nvSpPr>
          <p:cNvPr id="3" name="Content Placeholder 2"/>
          <p:cNvSpPr>
            <a:spLocks noGrp="1"/>
          </p:cNvSpPr>
          <p:nvPr>
            <p:ph idx="1"/>
          </p:nvPr>
        </p:nvSpPr>
        <p:spPr/>
        <p:txBody>
          <a:bodyPr/>
          <a:lstStyle/>
          <a:p>
            <a:r>
              <a:rPr lang="en-US" dirty="0"/>
              <a:t>Federalism differs from </a:t>
            </a:r>
            <a:r>
              <a:rPr lang="hr-HR" dirty="0" smtClean="0"/>
              <a:t>____________</a:t>
            </a:r>
            <a:r>
              <a:rPr lang="en-US" dirty="0" smtClean="0"/>
              <a:t>, </a:t>
            </a:r>
            <a:r>
              <a:rPr lang="en-US" dirty="0"/>
              <a:t>in which the general level of government is subordinate to the regional level, and from </a:t>
            </a:r>
            <a:r>
              <a:rPr lang="hr-HR" dirty="0" smtClean="0"/>
              <a:t>_________</a:t>
            </a:r>
            <a:r>
              <a:rPr lang="en-US" dirty="0" smtClean="0"/>
              <a:t> </a:t>
            </a:r>
            <a:r>
              <a:rPr lang="en-US" dirty="0"/>
              <a:t>within a </a:t>
            </a:r>
            <a:r>
              <a:rPr lang="hr-HR" dirty="0" smtClean="0"/>
              <a:t>__________</a:t>
            </a:r>
            <a:r>
              <a:rPr lang="en-US" dirty="0" smtClean="0"/>
              <a:t>state</a:t>
            </a:r>
            <a:r>
              <a:rPr lang="en-US" dirty="0"/>
              <a:t>, in which the </a:t>
            </a:r>
            <a:r>
              <a:rPr lang="hr-HR" dirty="0" smtClean="0"/>
              <a:t>_________</a:t>
            </a:r>
            <a:r>
              <a:rPr lang="en-US" dirty="0" smtClean="0"/>
              <a:t> </a:t>
            </a:r>
            <a:r>
              <a:rPr lang="en-US" dirty="0"/>
              <a:t>level of government is subordinate to the general level</a:t>
            </a:r>
            <a:r>
              <a:rPr lang="en-US" dirty="0" smtClean="0"/>
              <a:t>. </a:t>
            </a:r>
            <a:r>
              <a:rPr lang="en-US" dirty="0"/>
              <a:t>It represents the central form in the pathway of </a:t>
            </a:r>
            <a:r>
              <a:rPr lang="en-US" dirty="0" smtClean="0"/>
              <a:t>regional</a:t>
            </a:r>
            <a:r>
              <a:rPr lang="hr-HR" dirty="0" smtClean="0"/>
              <a:t> ___________</a:t>
            </a:r>
            <a:r>
              <a:rPr lang="en-US" dirty="0" smtClean="0"/>
              <a:t> or separation,</a:t>
            </a:r>
            <a:r>
              <a:rPr lang="hr-HR" baseline="30000" dirty="0"/>
              <a:t> </a:t>
            </a:r>
            <a:r>
              <a:rPr lang="en-US" dirty="0" smtClean="0"/>
              <a:t>bounded </a:t>
            </a:r>
            <a:r>
              <a:rPr lang="en-US" dirty="0"/>
              <a:t>on the less </a:t>
            </a:r>
            <a:r>
              <a:rPr lang="hr-HR" dirty="0" smtClean="0"/>
              <a:t>________</a:t>
            </a:r>
            <a:r>
              <a:rPr lang="en-US" dirty="0" smtClean="0"/>
              <a:t> </a:t>
            </a:r>
            <a:r>
              <a:rPr lang="en-US" dirty="0"/>
              <a:t>side by </a:t>
            </a:r>
            <a:r>
              <a:rPr lang="en-US" dirty="0" err="1"/>
              <a:t>confederalism</a:t>
            </a:r>
            <a:r>
              <a:rPr lang="en-US" dirty="0"/>
              <a:t> and on the more integrated side by devolution within a unitary </a:t>
            </a:r>
            <a:r>
              <a:rPr lang="hr-HR" dirty="0" smtClean="0"/>
              <a:t>____________</a:t>
            </a:r>
            <a:endParaRPr lang="en-US" dirty="0"/>
          </a:p>
        </p:txBody>
      </p:sp>
    </p:spTree>
    <p:extLst>
      <p:ext uri="{BB962C8B-B14F-4D97-AF65-F5344CB8AC3E}">
        <p14:creationId xmlns:p14="http://schemas.microsoft.com/office/powerpoint/2010/main" val="1032394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key</a:t>
            </a:r>
            <a:endParaRPr lang="en-US" dirty="0"/>
          </a:p>
        </p:txBody>
      </p:sp>
      <p:sp>
        <p:nvSpPr>
          <p:cNvPr id="3" name="Content Placeholder 2"/>
          <p:cNvSpPr>
            <a:spLocks noGrp="1"/>
          </p:cNvSpPr>
          <p:nvPr>
            <p:ph idx="1"/>
          </p:nvPr>
        </p:nvSpPr>
        <p:spPr/>
        <p:txBody>
          <a:bodyPr/>
          <a:lstStyle/>
          <a:p>
            <a:r>
              <a:rPr lang="en-US" dirty="0"/>
              <a:t>Federalism differs from </a:t>
            </a:r>
            <a:r>
              <a:rPr lang="en-US" dirty="0" err="1"/>
              <a:t>confederalism</a:t>
            </a:r>
            <a:r>
              <a:rPr lang="en-US" dirty="0"/>
              <a:t>, in which the general level of government is subordinate to the regional level, and from devolution within a unitary state, in which the regional level of government is subordinate to the general level</a:t>
            </a:r>
            <a:r>
              <a:rPr lang="en-US" dirty="0" smtClean="0"/>
              <a:t>. </a:t>
            </a:r>
            <a:r>
              <a:rPr lang="en-US" dirty="0"/>
              <a:t>It represents the central form in the pathway of regional integration or </a:t>
            </a:r>
            <a:r>
              <a:rPr lang="en-US" dirty="0" smtClean="0"/>
              <a:t>separation,</a:t>
            </a:r>
            <a:r>
              <a:rPr lang="hr-HR" baseline="30000" dirty="0"/>
              <a:t> </a:t>
            </a:r>
            <a:r>
              <a:rPr lang="en-US" dirty="0" smtClean="0"/>
              <a:t>bounded </a:t>
            </a:r>
            <a:r>
              <a:rPr lang="en-US" dirty="0"/>
              <a:t>on the less integrated side by </a:t>
            </a:r>
            <a:r>
              <a:rPr lang="en-US" dirty="0" err="1"/>
              <a:t>confederalism</a:t>
            </a:r>
            <a:r>
              <a:rPr lang="en-US" dirty="0"/>
              <a:t> and on the more integrated side by devolution within a unitary </a:t>
            </a:r>
            <a:r>
              <a:rPr lang="en-US" dirty="0" smtClean="0"/>
              <a:t>state</a:t>
            </a:r>
            <a:r>
              <a:rPr lang="hr-HR" dirty="0" smtClean="0"/>
              <a:t>.</a:t>
            </a:r>
            <a:endParaRPr lang="en-US" dirty="0"/>
          </a:p>
        </p:txBody>
      </p:sp>
    </p:spTree>
    <p:extLst>
      <p:ext uri="{BB962C8B-B14F-4D97-AF65-F5344CB8AC3E}">
        <p14:creationId xmlns:p14="http://schemas.microsoft.com/office/powerpoint/2010/main" val="124726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fontScale="90000"/>
          </a:bodyPr>
          <a:lstStyle/>
          <a:p>
            <a:pPr eaLnBrk="1" hangingPunct="1">
              <a:defRPr/>
            </a:pPr>
            <a:r>
              <a:rPr lang="hr-HR" sz="3200"/>
              <a:t>Fill in the missing words: citizen, resides, supreme, system</a:t>
            </a:r>
          </a:p>
        </p:txBody>
      </p:sp>
      <p:sp>
        <p:nvSpPr>
          <p:cNvPr id="66563" name="Rectangle 3"/>
          <p:cNvSpPr>
            <a:spLocks noGrp="1" noChangeArrowheads="1"/>
          </p:cNvSpPr>
          <p:nvPr>
            <p:ph type="body" idx="1"/>
          </p:nvPr>
        </p:nvSpPr>
        <p:spPr/>
        <p:txBody>
          <a:bodyPr/>
          <a:lstStyle/>
          <a:p>
            <a:pPr eaLnBrk="1" hangingPunct="1">
              <a:defRPr/>
            </a:pPr>
            <a:r>
              <a:rPr lang="hr-HR" smtClean="0"/>
              <a:t>Under the federal ____ each government is _____ within its own sphere. Every American is both a___ of the United States and of the state in which the citizen _____.</a:t>
            </a:r>
          </a:p>
          <a:p>
            <a:pPr eaLnBrk="1" hangingPunct="1">
              <a:defRPr/>
            </a:pPr>
            <a:endParaRPr lang="hr-HR" smtClean="0"/>
          </a:p>
        </p:txBody>
      </p:sp>
    </p:spTree>
    <p:extLst>
      <p:ext uri="{BB962C8B-B14F-4D97-AF65-F5344CB8AC3E}">
        <p14:creationId xmlns:p14="http://schemas.microsoft.com/office/powerpoint/2010/main" val="2834786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dirty="0" smtClean="0"/>
              <a:t>Provide </a:t>
            </a:r>
            <a:r>
              <a:rPr lang="hr-HR" dirty="0" err="1" smtClean="0"/>
              <a:t>the</a:t>
            </a:r>
            <a:r>
              <a:rPr lang="hr-HR" dirty="0" smtClean="0"/>
              <a:t> </a:t>
            </a:r>
            <a:r>
              <a:rPr lang="hr-HR" dirty="0" err="1" smtClean="0"/>
              <a:t>terms</a:t>
            </a:r>
            <a:r>
              <a:rPr lang="hr-HR" dirty="0" smtClean="0"/>
              <a:t> for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pPr>
              <a:defRPr/>
            </a:pPr>
            <a:r>
              <a:rPr lang="en-US" dirty="0">
                <a:effectLst/>
              </a:rPr>
              <a:t>distribute (resources or duties) for a particular purpose</a:t>
            </a:r>
            <a:r>
              <a:rPr lang="en-US" dirty="0" smtClean="0">
                <a:effectLst/>
              </a:rPr>
              <a:t>.</a:t>
            </a:r>
            <a:endParaRPr lang="hr-HR" dirty="0" smtClean="0">
              <a:effectLst/>
            </a:endParaRPr>
          </a:p>
          <a:p>
            <a:pPr>
              <a:defRPr/>
            </a:pPr>
            <a:r>
              <a:rPr lang="hr-HR" dirty="0" err="1" smtClean="0">
                <a:effectLst/>
              </a:rPr>
              <a:t>Allocate</a:t>
            </a:r>
            <a:endParaRPr lang="hr-HR" dirty="0" smtClean="0">
              <a:effectLst/>
            </a:endParaRPr>
          </a:p>
          <a:p>
            <a:pPr>
              <a:defRPr/>
            </a:pPr>
            <a:r>
              <a:rPr lang="en-US" dirty="0">
                <a:effectLst/>
              </a:rPr>
              <a:t>intensify, increase, or further improve the quality, value, or extent of.</a:t>
            </a:r>
          </a:p>
          <a:p>
            <a:pPr>
              <a:defRPr/>
            </a:pPr>
            <a:r>
              <a:rPr lang="hr-HR" dirty="0" err="1" smtClean="0">
                <a:effectLst/>
              </a:rPr>
              <a:t>Enhance</a:t>
            </a:r>
            <a:endParaRPr lang="hr-HR" dirty="0" smtClean="0">
              <a:effectLst/>
            </a:endParaRPr>
          </a:p>
          <a:p>
            <a:pPr>
              <a:defRPr/>
            </a:pPr>
            <a:endParaRPr lang="en-US" dirty="0">
              <a:effectLst/>
            </a:endParaRPr>
          </a:p>
          <a:p>
            <a:pPr>
              <a:defRPr/>
            </a:pPr>
            <a:endParaRPr lang="en-US" dirty="0"/>
          </a:p>
        </p:txBody>
      </p:sp>
    </p:spTree>
    <p:extLst>
      <p:ext uri="{BB962C8B-B14F-4D97-AF65-F5344CB8AC3E}">
        <p14:creationId xmlns:p14="http://schemas.microsoft.com/office/powerpoint/2010/main" val="26183437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308</TotalTime>
  <Words>3798</Words>
  <Application>Microsoft Office PowerPoint</Application>
  <PresentationFormat>Widescreen</PresentationFormat>
  <Paragraphs>245</Paragraphs>
  <Slides>58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58</vt:i4>
      </vt:variant>
    </vt:vector>
  </HeadingPairs>
  <TitlesOfParts>
    <vt:vector size="61" baseType="lpstr">
      <vt:lpstr>Arial</vt:lpstr>
      <vt:lpstr>Gill Sans MT</vt:lpstr>
      <vt:lpstr>Parcel</vt:lpstr>
      <vt:lpstr>ENGLISH FOR LAWYERS II</vt:lpstr>
      <vt:lpstr>Answer the following questions:</vt:lpstr>
      <vt:lpstr>Answer the following questions</vt:lpstr>
      <vt:lpstr>Fill in the missing words: constitution, equal 'federal‘, government, political, powers, state </vt:lpstr>
      <vt:lpstr>key</vt:lpstr>
      <vt:lpstr>Fill in the missing words: confederalism, devolution, integrated, integration, regional, state, unitary,  </vt:lpstr>
      <vt:lpstr>key</vt:lpstr>
      <vt:lpstr>Fill in the missing words: citizen, resides, supreme, system</vt:lpstr>
      <vt:lpstr>Provide the terms for the following definitions</vt:lpstr>
      <vt:lpstr>Provide the terms for the following definitions</vt:lpstr>
      <vt:lpstr>Provide the terms for the following definitions</vt:lpstr>
      <vt:lpstr>Provide the terms for the following definitions</vt:lpstr>
      <vt:lpstr>Translate into croatian</vt:lpstr>
      <vt:lpstr>Translate into croatian</vt:lpstr>
      <vt:lpstr>Read the text and answer the following questions:</vt:lpstr>
      <vt:lpstr>II Answer the following questions. </vt:lpstr>
      <vt:lpstr>Answer the following questions</vt:lpstr>
      <vt:lpstr>Answer the following questions</vt:lpstr>
      <vt:lpstr>Fill in the missing words:Congress, electors, executive, legislature, office, state,  Vice President, </vt:lpstr>
      <vt:lpstr>Key</vt:lpstr>
      <vt:lpstr>Read the text and answer the following questions:</vt:lpstr>
      <vt:lpstr>Read the text and answer the following questions:</vt:lpstr>
      <vt:lpstr>Fill in the missing words: appointments, Congress, Judges, nominate, President, Senate, Treaties</vt:lpstr>
      <vt:lpstr>key</vt:lpstr>
      <vt:lpstr>  V Complete the following paragraph with the words: the constitution, administration, the laws, oath, rights, conduct, powers . </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Translate into croatian</vt:lpstr>
      <vt:lpstr>Translate into croatian</vt:lpstr>
      <vt:lpstr>Answer the following questions</vt:lpstr>
      <vt:lpstr>Answer the following questions:</vt:lpstr>
      <vt:lpstr>Answer the following questions</vt:lpstr>
      <vt:lpstr>Fill in the missing words: cases, Constitution, Court, JUSTICE, law responsibility, tribunal </vt:lpstr>
      <vt:lpstr>Fill in the missing words: advice, appointments, associate, Chief, congress, nominate, Senate</vt:lpstr>
      <vt:lpstr>Key</vt:lpstr>
      <vt:lpstr>Complete the text with the words:judicial, constitutional, civil, undue, appropriate, highest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Provide the terms matching the following definitions: </vt:lpstr>
      <vt:lpstr>Answer the following questions. </vt:lpstr>
      <vt:lpstr>Translate into croatian</vt:lpstr>
      <vt:lpstr>Translate into croatian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23</cp:revision>
  <dcterms:created xsi:type="dcterms:W3CDTF">2019-05-29T18:32:47Z</dcterms:created>
  <dcterms:modified xsi:type="dcterms:W3CDTF">2019-06-02T23:38:04Z</dcterms:modified>
</cp:coreProperties>
</file>