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71" r:id="rId4"/>
    <p:sldId id="272" r:id="rId5"/>
    <p:sldId id="257" r:id="rId6"/>
    <p:sldId id="268" r:id="rId7"/>
    <p:sldId id="260" r:id="rId8"/>
    <p:sldId id="262" r:id="rId9"/>
    <p:sldId id="259" r:id="rId10"/>
    <p:sldId id="258" r:id="rId11"/>
    <p:sldId id="263" r:id="rId12"/>
    <p:sldId id="266" r:id="rId13"/>
    <p:sldId id="264" r:id="rId14"/>
    <p:sldId id="265" r:id="rId15"/>
    <p:sldId id="269" r:id="rId16"/>
    <p:sldId id="273" r:id="rId17"/>
    <p:sldId id="274" r:id="rId18"/>
    <p:sldId id="275" r:id="rId19"/>
    <p:sldId id="27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topics.law.cornell.edu/wex/federal_courts" TargetMode="External"/><Relationship Id="rId7" Type="http://schemas.openxmlformats.org/officeDocument/2006/relationships/hyperlink" Target="http://topics.law.cornell.edu/wex/choice_of_law" TargetMode="External"/><Relationship Id="rId2" Type="http://schemas.openxmlformats.org/officeDocument/2006/relationships/hyperlink" Target="http://topics.law.cornell.edu/wex/plaintif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opics.law.cornell.edu/wex/jurisdiction" TargetMode="External"/><Relationship Id="rId5" Type="http://schemas.openxmlformats.org/officeDocument/2006/relationships/hyperlink" Target="http://topics.law.cornell.edu/wex/jury" TargetMode="External"/><Relationship Id="rId4" Type="http://schemas.openxmlformats.org/officeDocument/2006/relationships/hyperlink" Target="http://topics.law.cornell.edu/wex/defendant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English IV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 smtClean="0"/>
              <a:t>Revision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67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f</a:t>
            </a:r>
            <a:r>
              <a:rPr lang="en-GB" dirty="0" smtClean="0"/>
              <a:t>lag</a:t>
            </a:r>
            <a:r>
              <a:rPr lang="hr-HR" dirty="0" smtClean="0"/>
              <a:t>,</a:t>
            </a:r>
            <a:r>
              <a:rPr lang="en-GB" dirty="0" smtClean="0"/>
              <a:t>    </a:t>
            </a:r>
            <a:r>
              <a:rPr lang="en-GB" dirty="0"/>
              <a:t>lay </a:t>
            </a:r>
            <a:r>
              <a:rPr lang="hr-HR" dirty="0" smtClean="0"/>
              <a:t>,</a:t>
            </a:r>
            <a:r>
              <a:rPr lang="en-GB" dirty="0" smtClean="0"/>
              <a:t>   navigation</a:t>
            </a:r>
            <a:r>
              <a:rPr lang="hr-HR" dirty="0" smtClean="0"/>
              <a:t>,</a:t>
            </a:r>
            <a:r>
              <a:rPr lang="en-GB" dirty="0" smtClean="0"/>
              <a:t>    piracy</a:t>
            </a:r>
            <a:r>
              <a:rPr lang="hr-HR" dirty="0" smtClean="0"/>
              <a:t>,</a:t>
            </a:r>
            <a:r>
              <a:rPr lang="en-GB" dirty="0" smtClean="0"/>
              <a:t>    research</a:t>
            </a:r>
            <a:r>
              <a:rPr lang="hr-HR" dirty="0" smtClean="0"/>
              <a:t>,</a:t>
            </a:r>
            <a:r>
              <a:rPr lang="en-GB" dirty="0" smtClean="0"/>
              <a:t>    states</a:t>
            </a:r>
            <a:r>
              <a:rPr lang="hr-HR" dirty="0" smtClean="0"/>
              <a:t>,</a:t>
            </a:r>
            <a:r>
              <a:rPr lang="en-GB" dirty="0" smtClean="0"/>
              <a:t>    suspected</a:t>
            </a:r>
            <a:r>
              <a:rPr lang="hr-HR" dirty="0" smtClean="0"/>
              <a:t>,</a:t>
            </a:r>
            <a:r>
              <a:rPr lang="en-GB" dirty="0" smtClean="0"/>
              <a:t> </a:t>
            </a:r>
            <a:r>
              <a:rPr lang="en-GB" dirty="0"/>
              <a:t>  territorial</a:t>
            </a:r>
            <a:r>
              <a:rPr lang="hr-HR" dirty="0"/>
              <a:t/>
            </a:r>
            <a:br>
              <a:rPr lang="hr-H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The high seas are open to all __________with each state possessing the freedoms of _____________and overflight and the freedom to _________ submarine cables and pipelines, to conduct scientific ______________and to fish. On ships on the high seas, jurisdiction is exercised by the ______________ state (i.e., the state whose flag is flown by the particular ship). Nevertheless, warships have the right to board a ship that is suspected of engaging in ___________ , </a:t>
            </a:r>
            <a:r>
              <a:rPr lang="en-GB" dirty="0" smtClean="0"/>
              <a:t>the</a:t>
            </a:r>
            <a:r>
              <a:rPr lang="hr-HR" dirty="0" smtClean="0"/>
              <a:t> slave </a:t>
            </a:r>
            <a:r>
              <a:rPr lang="hr-HR" dirty="0" err="1" smtClean="0"/>
              <a:t>trade</a:t>
            </a:r>
            <a:r>
              <a:rPr lang="en-GB" dirty="0" smtClean="0"/>
              <a:t>, </a:t>
            </a:r>
            <a:r>
              <a:rPr lang="en-GB" dirty="0"/>
              <a:t> or unauthorized broadcasting. There also is a right of “hot pursuit,” provided that the pursuit itself is continuous, onto the high seas from the ______________ sea or economic zone of the pursuing state in order to detain a vessel __________of violating the laws of the coastal state in question.</a:t>
            </a:r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14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dirty="0" err="1" smtClean="0"/>
              <a:t>Supply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the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missing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terms</a:t>
            </a:r>
            <a:endParaRPr lang="hr-HR" altLang="sr-Latn-RS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sr-Latn-RS" dirty="0" smtClean="0"/>
              <a:t> </a:t>
            </a:r>
            <a:r>
              <a:rPr lang="hr-HR" altLang="sr-Latn-RS" dirty="0" err="1" smtClean="0"/>
              <a:t>legally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binding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agreement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between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states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sponsored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by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an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international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organization</a:t>
            </a:r>
            <a:r>
              <a:rPr lang="hr-HR" altLang="sr-Latn-RS" dirty="0" smtClean="0"/>
              <a:t>: 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dirty="0" err="1" smtClean="0"/>
              <a:t>convention</a:t>
            </a:r>
            <a:endParaRPr lang="hr-HR" altLang="sr-Latn-RS" dirty="0" smtClean="0"/>
          </a:p>
          <a:p>
            <a:pPr eaLnBrk="1" hangingPunct="1">
              <a:lnSpc>
                <a:spcPct val="90000"/>
              </a:lnSpc>
            </a:pPr>
            <a:r>
              <a:rPr lang="hr-HR" altLang="sr-Latn-RS" dirty="0" smtClean="0"/>
              <a:t> </a:t>
            </a:r>
            <a:r>
              <a:rPr lang="hr-HR" altLang="sr-Latn-RS" dirty="0" err="1" smtClean="0"/>
              <a:t>self-governing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and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not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ruled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by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another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state</a:t>
            </a:r>
            <a:r>
              <a:rPr lang="hr-HR" altLang="sr-Latn-RS" dirty="0" smtClean="0"/>
              <a:t>: 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dirty="0" err="1" smtClean="0"/>
              <a:t>sovereign</a:t>
            </a:r>
            <a:endParaRPr lang="hr-HR" altLang="sr-Latn-RS" dirty="0" smtClean="0"/>
          </a:p>
          <a:p>
            <a:pPr eaLnBrk="1" hangingPunct="1">
              <a:lnSpc>
                <a:spcPct val="90000"/>
              </a:lnSpc>
            </a:pPr>
            <a:r>
              <a:rPr lang="hr-HR" altLang="sr-Latn-RS" dirty="0" smtClean="0"/>
              <a:t>to make a </a:t>
            </a:r>
            <a:r>
              <a:rPr lang="hr-HR" altLang="sr-Latn-RS" dirty="0" err="1" smtClean="0"/>
              <a:t>formal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agreement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complete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and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fixed</a:t>
            </a:r>
            <a:r>
              <a:rPr lang="hr-HR" altLang="sr-Latn-RS" dirty="0" smtClean="0"/>
              <a:t>, </a:t>
            </a:r>
            <a:r>
              <a:rPr lang="hr-HR" altLang="sr-Latn-RS" dirty="0" err="1" smtClean="0"/>
              <a:t>especially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after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long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discussions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or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arrangements</a:t>
            </a:r>
            <a:r>
              <a:rPr lang="hr-HR" altLang="sr-Latn-RS" dirty="0" smtClean="0"/>
              <a:t>: 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dirty="0" err="1" smtClean="0"/>
              <a:t>conclude</a:t>
            </a:r>
            <a:endParaRPr lang="hr-HR" alt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2600" dirty="0" err="1"/>
              <a:t>Fill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in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the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missing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words</a:t>
            </a:r>
            <a:r>
              <a:rPr lang="hr-HR" altLang="sr-Latn-RS" sz="2600" dirty="0"/>
              <a:t>: </a:t>
            </a:r>
            <a:r>
              <a:rPr lang="hr-HR" altLang="sr-Latn-RS" sz="2600" dirty="0" err="1" smtClean="0"/>
              <a:t>applicants</a:t>
            </a:r>
            <a:r>
              <a:rPr lang="hr-HR" altLang="sr-Latn-RS" sz="2600" dirty="0" smtClean="0"/>
              <a:t>, </a:t>
            </a:r>
            <a:r>
              <a:rPr lang="hr-HR" altLang="sr-Latn-RS" sz="2600" dirty="0" err="1" smtClean="0"/>
              <a:t>applications</a:t>
            </a:r>
            <a:r>
              <a:rPr lang="hr-HR" altLang="sr-Latn-RS" sz="2600" dirty="0" smtClean="0"/>
              <a:t>, </a:t>
            </a:r>
            <a:r>
              <a:rPr lang="hr-HR" altLang="sr-Latn-RS" sz="2600" dirty="0" err="1" smtClean="0"/>
              <a:t>breaches</a:t>
            </a:r>
            <a:r>
              <a:rPr lang="hr-HR" altLang="sr-Latn-RS" sz="2600" dirty="0" smtClean="0"/>
              <a:t>, Party, </a:t>
            </a:r>
            <a:r>
              <a:rPr lang="hr-HR" altLang="sr-Latn-RS" sz="2600" dirty="0" err="1" smtClean="0"/>
              <a:t>victims</a:t>
            </a:r>
            <a:r>
              <a:rPr lang="hr-HR" altLang="sr-Latn-RS" sz="2600" dirty="0" smtClean="0"/>
              <a:t>, </a:t>
            </a:r>
            <a:r>
              <a:rPr lang="hr-HR" altLang="sr-Latn-RS" sz="2600" dirty="0" err="1"/>
              <a:t>violation</a:t>
            </a:r>
            <a:endParaRPr lang="hr-HR" altLang="sr-Latn-RS" sz="2600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sr-Latn-RS" smtClean="0"/>
              <a:t>Applications can either be brought by member states on behalf of individual victims of ____ by another High Contracting ___, or from individual___ claiming to be victims of a ___ of the Convention. With respect to state ___, a member state may bring an application against another state in relation to individual ____, either its own citizens or those of another state.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dirty="0" err="1" smtClean="0"/>
              <a:t>Supply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the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missing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term</a:t>
            </a:r>
            <a:r>
              <a:rPr lang="hr-HR" altLang="sr-Latn-RS" dirty="0" smtClean="0"/>
              <a:t>: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altLang="sr-Latn-RS" dirty="0" err="1" smtClean="0"/>
              <a:t>legally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required</a:t>
            </a:r>
            <a:r>
              <a:rPr lang="hr-HR" altLang="sr-Latn-RS" dirty="0" smtClean="0"/>
              <a:t>: </a:t>
            </a:r>
          </a:p>
          <a:p>
            <a:pPr eaLnBrk="1" hangingPunct="1"/>
            <a:r>
              <a:rPr lang="hr-HR" altLang="sr-Latn-RS" dirty="0" err="1" smtClean="0"/>
              <a:t>binding</a:t>
            </a:r>
            <a:endParaRPr lang="hr-HR" altLang="sr-Latn-RS" dirty="0" smtClean="0"/>
          </a:p>
          <a:p>
            <a:pPr eaLnBrk="1" hangingPunct="1"/>
            <a:r>
              <a:rPr lang="hr-HR" altLang="sr-Latn-RS" dirty="0" err="1" smtClean="0"/>
              <a:t>legally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binding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agreement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between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two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or</a:t>
            </a:r>
            <a:r>
              <a:rPr lang="hr-HR" altLang="sr-Latn-RS" dirty="0" smtClean="0"/>
              <a:t> more </a:t>
            </a:r>
            <a:r>
              <a:rPr lang="hr-HR" altLang="sr-Latn-RS" dirty="0" err="1" smtClean="0"/>
              <a:t>states</a:t>
            </a:r>
            <a:r>
              <a:rPr lang="hr-HR" altLang="sr-Latn-RS" dirty="0" smtClean="0"/>
              <a:t>: </a:t>
            </a:r>
          </a:p>
          <a:p>
            <a:pPr eaLnBrk="1" hangingPunct="1"/>
            <a:r>
              <a:rPr lang="hr-HR" altLang="sr-Latn-RS" dirty="0" err="1" smtClean="0"/>
              <a:t>treaty</a:t>
            </a:r>
            <a:endParaRPr lang="hr-HR" altLang="sr-Latn-RS" dirty="0" smtClean="0"/>
          </a:p>
          <a:p>
            <a:pPr eaLnBrk="1" hangingPunct="1"/>
            <a:endParaRPr lang="hr-HR" alt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dirty="0" err="1" smtClean="0"/>
              <a:t>Supply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the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missing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terms</a:t>
            </a:r>
            <a:endParaRPr lang="hr-HR" altLang="sr-Latn-RS" dirty="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sr-Latn-RS" dirty="0" smtClean="0"/>
              <a:t>a </a:t>
            </a:r>
            <a:r>
              <a:rPr lang="hr-HR" altLang="sr-Latn-RS" dirty="0" err="1" smtClean="0"/>
              <a:t>long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established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tradition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or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usage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that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becomes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customary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law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if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it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is</a:t>
            </a:r>
            <a:r>
              <a:rPr lang="hr-HR" altLang="sr-Latn-RS" dirty="0" smtClean="0"/>
              <a:t> a) </a:t>
            </a:r>
            <a:r>
              <a:rPr lang="hr-HR" altLang="sr-Latn-RS" dirty="0" err="1" smtClean="0"/>
              <a:t>consistently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and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regularly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observed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and</a:t>
            </a:r>
            <a:r>
              <a:rPr lang="hr-HR" altLang="sr-Latn-RS" dirty="0" smtClean="0"/>
              <a:t> b)</a:t>
            </a:r>
            <a:r>
              <a:rPr lang="hr-HR" altLang="sr-Latn-RS" dirty="0" err="1" smtClean="0"/>
              <a:t>recognized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by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those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states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observing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it</a:t>
            </a:r>
            <a:r>
              <a:rPr lang="hr-HR" altLang="sr-Latn-RS" dirty="0" smtClean="0"/>
              <a:t> as a </a:t>
            </a:r>
            <a:r>
              <a:rPr lang="hr-HR" altLang="sr-Latn-RS" dirty="0" err="1" smtClean="0"/>
              <a:t>practice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that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they</a:t>
            </a:r>
            <a:r>
              <a:rPr lang="hr-HR" altLang="sr-Latn-RS" dirty="0" smtClean="0"/>
              <a:t> must </a:t>
            </a:r>
            <a:r>
              <a:rPr lang="hr-HR" altLang="sr-Latn-RS" dirty="0" err="1" smtClean="0"/>
              <a:t>follow</a:t>
            </a:r>
            <a:r>
              <a:rPr lang="hr-HR" altLang="sr-Latn-RS" dirty="0" smtClean="0"/>
              <a:t>: </a:t>
            </a:r>
            <a:r>
              <a:rPr lang="hr-HR" altLang="sr-Latn-RS" dirty="0" err="1" smtClean="0"/>
              <a:t>custom</a:t>
            </a:r>
            <a:endParaRPr lang="hr-HR" altLang="sr-Latn-RS" dirty="0" smtClean="0"/>
          </a:p>
          <a:p>
            <a:pPr eaLnBrk="1" hangingPunct="1">
              <a:lnSpc>
                <a:spcPct val="90000"/>
              </a:lnSpc>
            </a:pPr>
            <a:r>
              <a:rPr lang="hr-HR" altLang="sr-Latn-RS" dirty="0" smtClean="0"/>
              <a:t> </a:t>
            </a:r>
            <a:r>
              <a:rPr lang="hr-HR" altLang="sr-Latn-RS" dirty="0" err="1" smtClean="0"/>
              <a:t>the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action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of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following</a:t>
            </a:r>
            <a:r>
              <a:rPr lang="hr-HR" altLang="sr-Latn-RS" dirty="0" smtClean="0"/>
              <a:t> a </a:t>
            </a:r>
            <a:r>
              <a:rPr lang="hr-HR" altLang="sr-Latn-RS" dirty="0" err="1" smtClean="0"/>
              <a:t>rule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or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keeping</a:t>
            </a:r>
            <a:r>
              <a:rPr lang="hr-HR" altLang="sr-Latn-RS" dirty="0" smtClean="0"/>
              <a:t> to </a:t>
            </a:r>
            <a:r>
              <a:rPr lang="hr-HR" altLang="sr-Latn-RS" dirty="0" err="1" smtClean="0"/>
              <a:t>an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agreement</a:t>
            </a:r>
            <a:r>
              <a:rPr lang="hr-HR" altLang="sr-Latn-RS" dirty="0" smtClean="0"/>
              <a:t>: </a:t>
            </a:r>
            <a:r>
              <a:rPr lang="hr-HR" altLang="sr-Latn-RS" dirty="0" err="1" smtClean="0"/>
              <a:t>adherence</a:t>
            </a:r>
            <a:endParaRPr lang="hr-HR" alt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Supply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missing</a:t>
            </a:r>
            <a:r>
              <a:rPr lang="hr-HR" dirty="0" smtClean="0"/>
              <a:t> </a:t>
            </a:r>
            <a:r>
              <a:rPr lang="hr-HR" dirty="0" err="1" smtClean="0"/>
              <a:t>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An</a:t>
            </a:r>
            <a:r>
              <a:rPr lang="hr-HR" dirty="0" smtClean="0"/>
              <a:t> </a:t>
            </a:r>
            <a:r>
              <a:rPr lang="hr-HR" dirty="0" err="1" smtClean="0"/>
              <a:t>application</a:t>
            </a:r>
            <a:r>
              <a:rPr lang="hr-HR" dirty="0" smtClean="0"/>
              <a:t> </a:t>
            </a:r>
            <a:r>
              <a:rPr lang="hr-HR" dirty="0" err="1" smtClean="0"/>
              <a:t>lodged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a </a:t>
            </a:r>
            <a:r>
              <a:rPr lang="hr-HR" dirty="0" err="1" smtClean="0"/>
              <a:t>state</a:t>
            </a:r>
            <a:r>
              <a:rPr lang="hr-HR" dirty="0" smtClean="0"/>
              <a:t> </a:t>
            </a:r>
            <a:r>
              <a:rPr lang="hr-HR" dirty="0" err="1" smtClean="0"/>
              <a:t>against</a:t>
            </a:r>
            <a:r>
              <a:rPr lang="hr-HR" dirty="0" smtClean="0"/>
              <a:t> </a:t>
            </a:r>
            <a:r>
              <a:rPr lang="hr-HR" dirty="0" err="1" smtClean="0"/>
              <a:t>another</a:t>
            </a:r>
            <a:r>
              <a:rPr lang="hr-HR" dirty="0" smtClean="0"/>
              <a:t> </a:t>
            </a:r>
            <a:r>
              <a:rPr lang="hr-HR" dirty="0" err="1" smtClean="0"/>
              <a:t>state</a:t>
            </a:r>
            <a:r>
              <a:rPr lang="hr-HR" dirty="0" smtClean="0"/>
              <a:t> party</a:t>
            </a:r>
          </a:p>
          <a:p>
            <a:r>
              <a:rPr lang="hr-HR" dirty="0" smtClean="0"/>
              <a:t>Inter-</a:t>
            </a:r>
            <a:r>
              <a:rPr lang="hr-HR" dirty="0" err="1" smtClean="0"/>
              <a:t>state</a:t>
            </a:r>
            <a:r>
              <a:rPr lang="hr-HR" dirty="0" smtClean="0"/>
              <a:t> </a:t>
            </a:r>
            <a:r>
              <a:rPr lang="hr-HR" dirty="0" err="1" smtClean="0"/>
              <a:t>application</a:t>
            </a:r>
            <a:endParaRPr lang="hr-HR" dirty="0" smtClean="0"/>
          </a:p>
          <a:p>
            <a:r>
              <a:rPr lang="hr-HR" dirty="0" smtClean="0"/>
              <a:t>A procedure </a:t>
            </a:r>
            <a:r>
              <a:rPr lang="hr-HR" dirty="0" err="1" smtClean="0"/>
              <a:t>before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Court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Justice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EU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enables</a:t>
            </a:r>
            <a:r>
              <a:rPr lang="hr-HR" dirty="0" smtClean="0"/>
              <a:t> </a:t>
            </a:r>
            <a:r>
              <a:rPr lang="hr-HR" dirty="0" err="1" smtClean="0"/>
              <a:t>judges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national</a:t>
            </a:r>
            <a:r>
              <a:rPr lang="hr-HR" dirty="0" smtClean="0"/>
              <a:t> </a:t>
            </a:r>
            <a:r>
              <a:rPr lang="hr-HR" dirty="0" err="1" smtClean="0"/>
              <a:t>courts</a:t>
            </a:r>
            <a:r>
              <a:rPr lang="hr-HR" dirty="0" smtClean="0"/>
              <a:t> to </a:t>
            </a:r>
            <a:r>
              <a:rPr lang="hr-HR" dirty="0" err="1" smtClean="0"/>
              <a:t>refer</a:t>
            </a:r>
            <a:r>
              <a:rPr lang="hr-HR" dirty="0" smtClean="0"/>
              <a:t> a </a:t>
            </a:r>
            <a:r>
              <a:rPr lang="hr-HR" dirty="0" err="1" smtClean="0"/>
              <a:t>case</a:t>
            </a:r>
            <a:r>
              <a:rPr lang="hr-HR" dirty="0" smtClean="0"/>
              <a:t> to </a:t>
            </a:r>
            <a:r>
              <a:rPr lang="hr-HR" dirty="0" err="1" smtClean="0"/>
              <a:t>the</a:t>
            </a:r>
            <a:r>
              <a:rPr lang="hr-HR" dirty="0" smtClean="0"/>
              <a:t> Court to </a:t>
            </a:r>
            <a:r>
              <a:rPr lang="hr-HR" dirty="0" err="1" smtClean="0"/>
              <a:t>ask</a:t>
            </a:r>
            <a:r>
              <a:rPr lang="hr-HR" dirty="0" smtClean="0"/>
              <a:t> a </a:t>
            </a:r>
            <a:r>
              <a:rPr lang="hr-HR" dirty="0" err="1" smtClean="0"/>
              <a:t>question</a:t>
            </a:r>
            <a:r>
              <a:rPr lang="hr-HR" dirty="0" smtClean="0"/>
              <a:t> </a:t>
            </a:r>
            <a:r>
              <a:rPr lang="hr-HR" dirty="0" err="1" smtClean="0"/>
              <a:t>about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interpretation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EU </a:t>
            </a:r>
            <a:r>
              <a:rPr lang="hr-HR" dirty="0" err="1" smtClean="0"/>
              <a:t>law</a:t>
            </a:r>
            <a:endParaRPr lang="hr-HR" dirty="0" smtClean="0"/>
          </a:p>
          <a:p>
            <a:r>
              <a:rPr lang="hr-HR" dirty="0" smtClean="0"/>
              <a:t>Reference for </a:t>
            </a:r>
            <a:r>
              <a:rPr lang="hr-HR" dirty="0" err="1" smtClean="0"/>
              <a:t>preliminary</a:t>
            </a:r>
            <a:r>
              <a:rPr lang="hr-HR" dirty="0" smtClean="0"/>
              <a:t> </a:t>
            </a:r>
            <a:r>
              <a:rPr lang="hr-HR" dirty="0" err="1" smtClean="0"/>
              <a:t>ruling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926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Translate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following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 </a:t>
            </a:r>
            <a:r>
              <a:rPr lang="hr-HR" dirty="0" err="1" smtClean="0"/>
              <a:t>treaty</a:t>
            </a:r>
            <a:r>
              <a:rPr lang="hr-HR" dirty="0" smtClean="0"/>
              <a:t> </a:t>
            </a:r>
            <a:r>
              <a:rPr lang="hr-HR" dirty="0" err="1" smtClean="0"/>
              <a:t>shall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interpreted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good</a:t>
            </a:r>
            <a:r>
              <a:rPr lang="hr-HR" dirty="0" smtClean="0"/>
              <a:t> </a:t>
            </a:r>
            <a:r>
              <a:rPr lang="hr-HR" dirty="0" err="1" smtClean="0"/>
              <a:t>faith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accordance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ordinary</a:t>
            </a:r>
            <a:r>
              <a:rPr lang="hr-HR" dirty="0" smtClean="0"/>
              <a:t> </a:t>
            </a:r>
            <a:r>
              <a:rPr lang="hr-HR" dirty="0" err="1" smtClean="0"/>
              <a:t>meaning</a:t>
            </a:r>
            <a:r>
              <a:rPr lang="hr-HR" dirty="0" smtClean="0"/>
              <a:t> to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given</a:t>
            </a:r>
            <a:r>
              <a:rPr lang="hr-HR" dirty="0" smtClean="0"/>
              <a:t> to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terms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treaty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their</a:t>
            </a:r>
            <a:r>
              <a:rPr lang="hr-HR" dirty="0" smtClean="0"/>
              <a:t> </a:t>
            </a:r>
            <a:r>
              <a:rPr lang="hr-HR" dirty="0" err="1" smtClean="0"/>
              <a:t>context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light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its</a:t>
            </a:r>
            <a:r>
              <a:rPr lang="hr-HR" dirty="0" smtClean="0"/>
              <a:t> </a:t>
            </a:r>
            <a:r>
              <a:rPr lang="hr-HR" dirty="0" err="1" smtClean="0"/>
              <a:t>object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purpose</a:t>
            </a:r>
            <a:r>
              <a:rPr lang="hr-H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16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Translate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following</a:t>
            </a:r>
            <a:r>
              <a:rPr lang="hr-HR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Court, </a:t>
            </a:r>
            <a:r>
              <a:rPr lang="hr-HR" dirty="0" err="1" smtClean="0"/>
              <a:t>subject</a:t>
            </a:r>
            <a:r>
              <a:rPr lang="hr-HR" dirty="0" smtClean="0"/>
              <a:t> to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conformity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its</a:t>
            </a:r>
            <a:r>
              <a:rPr lang="hr-HR" dirty="0" smtClean="0"/>
              <a:t> </a:t>
            </a:r>
            <a:r>
              <a:rPr lang="hr-HR" dirty="0" err="1" smtClean="0"/>
              <a:t>Rules</a:t>
            </a:r>
            <a:r>
              <a:rPr lang="hr-HR" dirty="0" smtClean="0"/>
              <a:t>, </a:t>
            </a:r>
            <a:r>
              <a:rPr lang="hr-HR" dirty="0" err="1" smtClean="0"/>
              <a:t>may</a:t>
            </a:r>
            <a:r>
              <a:rPr lang="hr-HR" dirty="0" smtClean="0"/>
              <a:t> </a:t>
            </a:r>
            <a:r>
              <a:rPr lang="hr-HR" dirty="0" err="1" smtClean="0"/>
              <a:t>request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public</a:t>
            </a:r>
            <a:r>
              <a:rPr lang="hr-HR" dirty="0" smtClean="0"/>
              <a:t> </a:t>
            </a:r>
            <a:r>
              <a:rPr lang="hr-HR" dirty="0" err="1" smtClean="0"/>
              <a:t>international</a:t>
            </a:r>
            <a:r>
              <a:rPr lang="hr-HR" dirty="0" smtClean="0"/>
              <a:t> </a:t>
            </a:r>
            <a:r>
              <a:rPr lang="hr-HR" dirty="0" err="1" smtClean="0"/>
              <a:t>organizations</a:t>
            </a:r>
            <a:r>
              <a:rPr lang="hr-HR" dirty="0" smtClean="0"/>
              <a:t> </a:t>
            </a:r>
            <a:r>
              <a:rPr lang="hr-HR" dirty="0" err="1" smtClean="0"/>
              <a:t>information</a:t>
            </a:r>
            <a:r>
              <a:rPr lang="hr-HR" dirty="0" smtClean="0"/>
              <a:t> </a:t>
            </a:r>
            <a:r>
              <a:rPr lang="hr-HR" dirty="0" err="1" smtClean="0"/>
              <a:t>relevant</a:t>
            </a:r>
            <a:r>
              <a:rPr lang="hr-HR" dirty="0" smtClean="0"/>
              <a:t> to </a:t>
            </a:r>
            <a:r>
              <a:rPr lang="hr-HR" dirty="0" err="1" smtClean="0"/>
              <a:t>cases</a:t>
            </a:r>
            <a:r>
              <a:rPr lang="hr-HR" dirty="0" smtClean="0"/>
              <a:t> </a:t>
            </a:r>
            <a:r>
              <a:rPr lang="hr-HR" dirty="0" err="1" smtClean="0"/>
              <a:t>before</a:t>
            </a:r>
            <a:r>
              <a:rPr lang="hr-HR" dirty="0" smtClean="0"/>
              <a:t> </a:t>
            </a:r>
            <a:r>
              <a:rPr lang="hr-HR" dirty="0" err="1" smtClean="0"/>
              <a:t>it</a:t>
            </a:r>
            <a:r>
              <a:rPr lang="hr-HR" dirty="0" smtClean="0"/>
              <a:t>,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shall</a:t>
            </a:r>
            <a:r>
              <a:rPr lang="hr-HR" dirty="0" smtClean="0"/>
              <a:t> </a:t>
            </a:r>
            <a:r>
              <a:rPr lang="hr-HR" dirty="0" err="1" smtClean="0"/>
              <a:t>receive</a:t>
            </a:r>
            <a:r>
              <a:rPr lang="hr-HR" dirty="0" smtClean="0"/>
              <a:t> </a:t>
            </a:r>
            <a:r>
              <a:rPr lang="hr-HR" dirty="0" err="1" smtClean="0"/>
              <a:t>such</a:t>
            </a:r>
            <a:r>
              <a:rPr lang="hr-HR" dirty="0" smtClean="0"/>
              <a:t> </a:t>
            </a:r>
            <a:r>
              <a:rPr lang="hr-HR" dirty="0" err="1" smtClean="0"/>
              <a:t>information</a:t>
            </a:r>
            <a:r>
              <a:rPr lang="hr-HR" dirty="0" smtClean="0"/>
              <a:t> </a:t>
            </a:r>
            <a:r>
              <a:rPr lang="hr-HR" dirty="0" err="1" smtClean="0"/>
              <a:t>presented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such</a:t>
            </a:r>
            <a:r>
              <a:rPr lang="hr-HR" dirty="0" smtClean="0"/>
              <a:t> </a:t>
            </a:r>
            <a:r>
              <a:rPr lang="hr-HR" dirty="0" err="1" smtClean="0"/>
              <a:t>organizations</a:t>
            </a:r>
            <a:r>
              <a:rPr lang="hr-HR" dirty="0" smtClean="0"/>
              <a:t> on </a:t>
            </a:r>
            <a:r>
              <a:rPr lang="hr-HR" dirty="0" err="1" smtClean="0"/>
              <a:t>their</a:t>
            </a:r>
            <a:r>
              <a:rPr lang="hr-HR" dirty="0" smtClean="0"/>
              <a:t> </a:t>
            </a:r>
            <a:r>
              <a:rPr lang="hr-HR" dirty="0" err="1" smtClean="0"/>
              <a:t>own</a:t>
            </a:r>
            <a:r>
              <a:rPr lang="hr-HR" dirty="0" smtClean="0"/>
              <a:t> </a:t>
            </a:r>
            <a:r>
              <a:rPr lang="hr-HR" dirty="0" err="1" smtClean="0"/>
              <a:t>initiative</a:t>
            </a:r>
            <a:r>
              <a:rPr lang="hr-H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12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Translate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following</a:t>
            </a:r>
            <a:r>
              <a:rPr lang="hr-HR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In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determination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his</a:t>
            </a:r>
            <a:r>
              <a:rPr lang="hr-HR" dirty="0" smtClean="0"/>
              <a:t> civil </a:t>
            </a:r>
            <a:r>
              <a:rPr lang="hr-HR" dirty="0" err="1" smtClean="0"/>
              <a:t>rights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obligations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any</a:t>
            </a:r>
            <a:r>
              <a:rPr lang="hr-HR" dirty="0" smtClean="0"/>
              <a:t> </a:t>
            </a:r>
            <a:r>
              <a:rPr lang="hr-HR" dirty="0" err="1" smtClean="0"/>
              <a:t>criminal</a:t>
            </a:r>
            <a:r>
              <a:rPr lang="hr-HR" dirty="0" smtClean="0"/>
              <a:t> </a:t>
            </a:r>
            <a:r>
              <a:rPr lang="hr-HR" dirty="0" err="1" smtClean="0"/>
              <a:t>charge</a:t>
            </a:r>
            <a:r>
              <a:rPr lang="hr-HR" dirty="0" smtClean="0"/>
              <a:t> </a:t>
            </a:r>
            <a:r>
              <a:rPr lang="hr-HR" dirty="0" err="1" smtClean="0"/>
              <a:t>against</a:t>
            </a:r>
            <a:r>
              <a:rPr lang="hr-HR" dirty="0" smtClean="0"/>
              <a:t> </a:t>
            </a:r>
            <a:r>
              <a:rPr lang="hr-HR" dirty="0" err="1" smtClean="0"/>
              <a:t>him</a:t>
            </a:r>
            <a:r>
              <a:rPr lang="hr-HR" dirty="0" smtClean="0"/>
              <a:t>, </a:t>
            </a:r>
            <a:r>
              <a:rPr lang="hr-HR" dirty="0" err="1" smtClean="0"/>
              <a:t>everyone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entitled</a:t>
            </a:r>
            <a:r>
              <a:rPr lang="hr-HR" dirty="0" smtClean="0"/>
              <a:t> to a fair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public</a:t>
            </a:r>
            <a:r>
              <a:rPr lang="hr-HR" dirty="0" smtClean="0"/>
              <a:t> </a:t>
            </a:r>
            <a:r>
              <a:rPr lang="hr-HR" dirty="0" err="1" smtClean="0"/>
              <a:t>hearing</a:t>
            </a:r>
            <a:r>
              <a:rPr lang="hr-HR" dirty="0" smtClean="0"/>
              <a:t> </a:t>
            </a:r>
            <a:r>
              <a:rPr lang="hr-HR" dirty="0" err="1" smtClean="0"/>
              <a:t>within</a:t>
            </a:r>
            <a:r>
              <a:rPr lang="hr-HR" dirty="0" smtClean="0"/>
              <a:t> a </a:t>
            </a:r>
            <a:r>
              <a:rPr lang="hr-HR" dirty="0" err="1" smtClean="0"/>
              <a:t>reasonable</a:t>
            </a:r>
            <a:r>
              <a:rPr lang="hr-HR" dirty="0" smtClean="0"/>
              <a:t> time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an</a:t>
            </a:r>
            <a:r>
              <a:rPr lang="hr-HR" dirty="0" smtClean="0"/>
              <a:t> </a:t>
            </a:r>
            <a:r>
              <a:rPr lang="hr-HR" dirty="0" err="1" smtClean="0"/>
              <a:t>independent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impartial</a:t>
            </a:r>
            <a:r>
              <a:rPr lang="hr-HR" dirty="0" smtClean="0"/>
              <a:t> tribunal </a:t>
            </a:r>
            <a:r>
              <a:rPr lang="hr-HR" dirty="0" err="1" smtClean="0"/>
              <a:t>established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17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Translate</a:t>
            </a:r>
            <a:r>
              <a:rPr lang="hr-HR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Union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founded</a:t>
            </a:r>
            <a:r>
              <a:rPr lang="hr-HR" dirty="0" smtClean="0"/>
              <a:t> on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values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respect</a:t>
            </a:r>
            <a:r>
              <a:rPr lang="hr-HR" dirty="0" smtClean="0"/>
              <a:t> for human </a:t>
            </a:r>
            <a:r>
              <a:rPr lang="hr-HR" dirty="0" err="1" smtClean="0"/>
              <a:t>dignity</a:t>
            </a:r>
            <a:r>
              <a:rPr lang="hr-HR" dirty="0" smtClean="0"/>
              <a:t>, </a:t>
            </a:r>
            <a:r>
              <a:rPr lang="hr-HR" dirty="0" err="1" smtClean="0"/>
              <a:t>freedom</a:t>
            </a:r>
            <a:r>
              <a:rPr lang="hr-HR" dirty="0" smtClean="0"/>
              <a:t>, </a:t>
            </a:r>
            <a:r>
              <a:rPr lang="hr-HR" dirty="0" err="1" smtClean="0"/>
              <a:t>democracy</a:t>
            </a:r>
            <a:r>
              <a:rPr lang="hr-HR" dirty="0" smtClean="0"/>
              <a:t>, </a:t>
            </a:r>
            <a:r>
              <a:rPr lang="hr-HR" dirty="0" err="1" smtClean="0"/>
              <a:t>equality</a:t>
            </a:r>
            <a:r>
              <a:rPr lang="hr-HR" dirty="0" smtClean="0"/>
              <a:t>,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rule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respect</a:t>
            </a:r>
            <a:r>
              <a:rPr lang="hr-HR" dirty="0" smtClean="0"/>
              <a:t> for human </a:t>
            </a:r>
            <a:r>
              <a:rPr lang="hr-HR" dirty="0" err="1" smtClean="0"/>
              <a:t>rights</a:t>
            </a:r>
            <a:r>
              <a:rPr lang="hr-HR" dirty="0" smtClean="0"/>
              <a:t>, </a:t>
            </a:r>
            <a:r>
              <a:rPr lang="hr-HR" dirty="0" err="1" smtClean="0"/>
              <a:t>including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rights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persons</a:t>
            </a:r>
            <a:r>
              <a:rPr lang="hr-HR" dirty="0" smtClean="0"/>
              <a:t> </a:t>
            </a:r>
            <a:r>
              <a:rPr lang="hr-HR" dirty="0" err="1" smtClean="0"/>
              <a:t>belonging</a:t>
            </a:r>
            <a:r>
              <a:rPr lang="hr-HR" dirty="0" smtClean="0"/>
              <a:t> to </a:t>
            </a:r>
            <a:r>
              <a:rPr lang="hr-HR" dirty="0" err="1" smtClean="0"/>
              <a:t>minorities</a:t>
            </a:r>
            <a:r>
              <a:rPr lang="hr-HR" dirty="0" smtClean="0"/>
              <a:t>. </a:t>
            </a:r>
            <a:r>
              <a:rPr lang="hr-HR" dirty="0" err="1" smtClean="0"/>
              <a:t>These</a:t>
            </a:r>
            <a:r>
              <a:rPr lang="hr-HR" dirty="0" smtClean="0"/>
              <a:t> </a:t>
            </a:r>
            <a:r>
              <a:rPr lang="hr-HR" dirty="0" err="1" smtClean="0"/>
              <a:t>values</a:t>
            </a:r>
            <a:r>
              <a:rPr lang="hr-HR" dirty="0" smtClean="0"/>
              <a:t> are </a:t>
            </a:r>
            <a:r>
              <a:rPr lang="hr-HR" dirty="0" err="1" smtClean="0"/>
              <a:t>common</a:t>
            </a:r>
            <a:r>
              <a:rPr lang="hr-HR" dirty="0" smtClean="0"/>
              <a:t> to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Member</a:t>
            </a:r>
            <a:r>
              <a:rPr lang="hr-HR" dirty="0" smtClean="0"/>
              <a:t> </a:t>
            </a:r>
            <a:r>
              <a:rPr lang="hr-HR" dirty="0" err="1" smtClean="0"/>
              <a:t>States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pluralism</a:t>
            </a:r>
            <a:r>
              <a:rPr lang="hr-HR" dirty="0" smtClean="0"/>
              <a:t>, </a:t>
            </a:r>
            <a:r>
              <a:rPr lang="hr-HR" dirty="0" err="1" smtClean="0"/>
              <a:t>non-discrimination</a:t>
            </a:r>
            <a:r>
              <a:rPr lang="hr-HR" dirty="0" smtClean="0"/>
              <a:t>, </a:t>
            </a:r>
            <a:r>
              <a:rPr lang="hr-HR" dirty="0" err="1" smtClean="0"/>
              <a:t>tolerance</a:t>
            </a:r>
            <a:r>
              <a:rPr lang="hr-HR" dirty="0" smtClean="0"/>
              <a:t>, </a:t>
            </a:r>
            <a:r>
              <a:rPr lang="hr-HR" dirty="0" err="1" smtClean="0"/>
              <a:t>justice</a:t>
            </a:r>
            <a:r>
              <a:rPr lang="hr-HR" dirty="0" smtClean="0"/>
              <a:t>, </a:t>
            </a:r>
            <a:r>
              <a:rPr lang="hr-HR" dirty="0" err="1" smtClean="0"/>
              <a:t>solidarity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equality</a:t>
            </a:r>
            <a:r>
              <a:rPr lang="hr-HR" dirty="0" smtClean="0"/>
              <a:t> </a:t>
            </a:r>
            <a:r>
              <a:rPr lang="hr-HR" dirty="0" err="1" smtClean="0"/>
              <a:t>between</a:t>
            </a:r>
            <a:r>
              <a:rPr lang="hr-HR" dirty="0" smtClean="0"/>
              <a:t> </a:t>
            </a:r>
            <a:r>
              <a:rPr lang="hr-HR" dirty="0" err="1" smtClean="0"/>
              <a:t>women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men</a:t>
            </a:r>
            <a:r>
              <a:rPr lang="hr-HR" dirty="0" smtClean="0"/>
              <a:t> </a:t>
            </a:r>
            <a:r>
              <a:rPr lang="hr-HR" dirty="0" err="1" smtClean="0"/>
              <a:t>prevail</a:t>
            </a:r>
            <a:r>
              <a:rPr lang="hr-H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72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Answer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following</a:t>
            </a:r>
            <a:r>
              <a:rPr lang="hr-HR" dirty="0" smtClean="0"/>
              <a:t> </a:t>
            </a:r>
            <a:r>
              <a:rPr lang="hr-HR" dirty="0" err="1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1. </a:t>
            </a: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does</a:t>
            </a:r>
            <a:r>
              <a:rPr lang="hr-HR" dirty="0" smtClean="0"/>
              <a:t> </a:t>
            </a:r>
            <a:r>
              <a:rPr lang="hr-HR" dirty="0" err="1" smtClean="0"/>
              <a:t>private</a:t>
            </a:r>
            <a:r>
              <a:rPr lang="hr-HR" dirty="0" smtClean="0"/>
              <a:t> </a:t>
            </a:r>
            <a:r>
              <a:rPr lang="hr-HR" dirty="0" err="1" smtClean="0"/>
              <a:t>international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deal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?</a:t>
            </a:r>
          </a:p>
          <a:p>
            <a:r>
              <a:rPr lang="hr-HR" dirty="0" smtClean="0"/>
              <a:t>2.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issues</a:t>
            </a:r>
            <a:r>
              <a:rPr lang="hr-HR" dirty="0" smtClean="0"/>
              <a:t> </a:t>
            </a:r>
            <a:r>
              <a:rPr lang="hr-HR" dirty="0" err="1" smtClean="0"/>
              <a:t>have</a:t>
            </a:r>
            <a:r>
              <a:rPr lang="hr-HR" dirty="0" smtClean="0"/>
              <a:t> to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decided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conflict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cases</a:t>
            </a:r>
            <a:r>
              <a:rPr lang="hr-HR" dirty="0" smtClean="0"/>
              <a:t>?</a:t>
            </a:r>
          </a:p>
          <a:p>
            <a:r>
              <a:rPr lang="hr-HR" dirty="0" smtClean="0"/>
              <a:t>3. How </a:t>
            </a:r>
            <a:r>
              <a:rPr lang="hr-HR" dirty="0" err="1" smtClean="0"/>
              <a:t>can</a:t>
            </a:r>
            <a:r>
              <a:rPr lang="hr-HR" dirty="0" smtClean="0"/>
              <a:t> </a:t>
            </a:r>
            <a:r>
              <a:rPr lang="hr-HR" dirty="0" err="1" smtClean="0"/>
              <a:t>we</a:t>
            </a:r>
            <a:r>
              <a:rPr lang="hr-HR" dirty="0" smtClean="0"/>
              <a:t> </a:t>
            </a:r>
            <a:r>
              <a:rPr lang="hr-HR" dirty="0" err="1" smtClean="0"/>
              <a:t>define</a:t>
            </a:r>
            <a:r>
              <a:rPr lang="hr-HR" dirty="0" smtClean="0"/>
              <a:t> </a:t>
            </a:r>
            <a:r>
              <a:rPr lang="hr-HR" dirty="0" err="1" smtClean="0"/>
              <a:t>public</a:t>
            </a:r>
            <a:r>
              <a:rPr lang="hr-HR" dirty="0" smtClean="0"/>
              <a:t> </a:t>
            </a:r>
            <a:r>
              <a:rPr lang="hr-HR" dirty="0" err="1" smtClean="0"/>
              <a:t>international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?</a:t>
            </a:r>
          </a:p>
          <a:p>
            <a:r>
              <a:rPr lang="hr-HR" dirty="0" smtClean="0"/>
              <a:t>4. </a:t>
            </a:r>
            <a:r>
              <a:rPr lang="hr-HR" dirty="0" err="1" smtClean="0"/>
              <a:t>What</a:t>
            </a:r>
            <a:r>
              <a:rPr lang="hr-HR" dirty="0" smtClean="0"/>
              <a:t> are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sources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public</a:t>
            </a:r>
            <a:r>
              <a:rPr lang="hr-HR" dirty="0" smtClean="0"/>
              <a:t> </a:t>
            </a:r>
            <a:r>
              <a:rPr lang="hr-HR" dirty="0" err="1" smtClean="0"/>
              <a:t>international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?</a:t>
            </a:r>
          </a:p>
          <a:p>
            <a:r>
              <a:rPr lang="hr-HR" dirty="0" smtClean="0"/>
              <a:t>5. Name some </a:t>
            </a:r>
            <a:r>
              <a:rPr lang="hr-HR" dirty="0" err="1" smtClean="0"/>
              <a:t>areas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international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endParaRPr lang="hr-HR" dirty="0" smtClean="0"/>
          </a:p>
          <a:p>
            <a:r>
              <a:rPr lang="hr-HR" dirty="0" smtClean="0"/>
              <a:t>6. </a:t>
            </a: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founding</a:t>
            </a:r>
            <a:r>
              <a:rPr lang="hr-HR" dirty="0" smtClean="0"/>
              <a:t> </a:t>
            </a:r>
            <a:r>
              <a:rPr lang="hr-HR" dirty="0" err="1" smtClean="0"/>
              <a:t>document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UN?</a:t>
            </a:r>
          </a:p>
          <a:p>
            <a:r>
              <a:rPr lang="hr-HR" dirty="0" smtClean="0"/>
              <a:t>7. </a:t>
            </a: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main</a:t>
            </a:r>
            <a:r>
              <a:rPr lang="hr-HR" dirty="0" smtClean="0"/>
              <a:t> </a:t>
            </a:r>
            <a:r>
              <a:rPr lang="hr-HR" dirty="0" err="1" smtClean="0"/>
              <a:t>mission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UN?</a:t>
            </a:r>
          </a:p>
          <a:p>
            <a:r>
              <a:rPr lang="hr-HR" dirty="0" smtClean="0"/>
              <a:t>8. </a:t>
            </a:r>
            <a:r>
              <a:rPr lang="hr-HR" dirty="0" err="1" smtClean="0"/>
              <a:t>What</a:t>
            </a:r>
            <a:r>
              <a:rPr lang="hr-HR" dirty="0" smtClean="0"/>
              <a:t>  are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main</a:t>
            </a:r>
            <a:r>
              <a:rPr lang="hr-HR" dirty="0" smtClean="0"/>
              <a:t> </a:t>
            </a:r>
            <a:r>
              <a:rPr lang="hr-HR" dirty="0" err="1" smtClean="0"/>
              <a:t>organs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UN?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48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Answer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following</a:t>
            </a:r>
            <a:r>
              <a:rPr lang="hr-HR" dirty="0" smtClean="0"/>
              <a:t> </a:t>
            </a:r>
            <a:r>
              <a:rPr lang="hr-HR" dirty="0" err="1" smtClean="0"/>
              <a:t>questions</a:t>
            </a:r>
            <a:r>
              <a:rPr lang="hr-HR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9. </a:t>
            </a:r>
            <a:r>
              <a:rPr lang="hr-HR" dirty="0" err="1" smtClean="0"/>
              <a:t>What</a:t>
            </a:r>
            <a:r>
              <a:rPr lang="hr-HR" dirty="0" smtClean="0"/>
              <a:t> are </a:t>
            </a:r>
            <a:r>
              <a:rPr lang="hr-HR" dirty="0" err="1" smtClean="0"/>
              <a:t>the</a:t>
            </a:r>
            <a:r>
              <a:rPr lang="hr-HR" dirty="0"/>
              <a:t> </a:t>
            </a:r>
            <a:r>
              <a:rPr lang="hr-HR" dirty="0" err="1" smtClean="0"/>
              <a:t>main</a:t>
            </a:r>
            <a:r>
              <a:rPr lang="hr-HR" dirty="0" smtClean="0"/>
              <a:t> </a:t>
            </a:r>
            <a:r>
              <a:rPr lang="hr-HR" dirty="0" err="1" smtClean="0"/>
              <a:t>goals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Council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Europe?</a:t>
            </a:r>
          </a:p>
          <a:p>
            <a:r>
              <a:rPr lang="hr-HR" dirty="0" smtClean="0"/>
              <a:t>10. </a:t>
            </a:r>
            <a:r>
              <a:rPr lang="hr-HR" dirty="0" err="1" smtClean="0"/>
              <a:t>What</a:t>
            </a:r>
            <a:r>
              <a:rPr lang="hr-HR" dirty="0" smtClean="0"/>
              <a:t> are </a:t>
            </a:r>
            <a:r>
              <a:rPr lang="hr-HR" dirty="0" err="1" smtClean="0"/>
              <a:t>its</a:t>
            </a:r>
            <a:r>
              <a:rPr lang="hr-HR" dirty="0" smtClean="0"/>
              <a:t> </a:t>
            </a:r>
            <a:r>
              <a:rPr lang="hr-HR" dirty="0" err="1" smtClean="0"/>
              <a:t>main</a:t>
            </a:r>
            <a:r>
              <a:rPr lang="hr-HR" dirty="0" smtClean="0"/>
              <a:t> </a:t>
            </a:r>
            <a:r>
              <a:rPr lang="hr-HR" dirty="0" err="1" smtClean="0"/>
              <a:t>bodies</a:t>
            </a:r>
            <a:r>
              <a:rPr lang="hr-HR" dirty="0" smtClean="0"/>
              <a:t>?</a:t>
            </a:r>
          </a:p>
          <a:p>
            <a:r>
              <a:rPr lang="hr-HR" dirty="0" smtClean="0"/>
              <a:t>11.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document</a:t>
            </a:r>
            <a:r>
              <a:rPr lang="hr-HR" dirty="0" smtClean="0"/>
              <a:t> </a:t>
            </a:r>
            <a:r>
              <a:rPr lang="hr-HR" dirty="0" err="1" smtClean="0"/>
              <a:t>constitutes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basis</a:t>
            </a:r>
            <a:r>
              <a:rPr lang="hr-HR" dirty="0" smtClean="0"/>
              <a:t> for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work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European Court </a:t>
            </a:r>
            <a:r>
              <a:rPr lang="hr-HR" dirty="0" err="1" smtClean="0"/>
              <a:t>of</a:t>
            </a:r>
            <a:r>
              <a:rPr lang="hr-HR" dirty="0" smtClean="0"/>
              <a:t> Human Rights?</a:t>
            </a:r>
          </a:p>
          <a:p>
            <a:r>
              <a:rPr lang="hr-HR" dirty="0" smtClean="0"/>
              <a:t>12. </a:t>
            </a:r>
            <a:r>
              <a:rPr lang="hr-HR" dirty="0" err="1" smtClean="0"/>
              <a:t>What</a:t>
            </a:r>
            <a:r>
              <a:rPr lang="hr-HR" dirty="0" smtClean="0"/>
              <a:t> are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main</a:t>
            </a:r>
            <a:r>
              <a:rPr lang="hr-HR" dirty="0" smtClean="0"/>
              <a:t> </a:t>
            </a:r>
            <a:r>
              <a:rPr lang="hr-HR" dirty="0" err="1" smtClean="0"/>
              <a:t>types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applications</a:t>
            </a:r>
            <a:r>
              <a:rPr lang="hr-HR" dirty="0" smtClean="0"/>
              <a:t> at ECHR?</a:t>
            </a:r>
          </a:p>
          <a:p>
            <a:r>
              <a:rPr lang="hr-HR" dirty="0" smtClean="0"/>
              <a:t>13. </a:t>
            </a:r>
            <a:r>
              <a:rPr lang="hr-HR" dirty="0" err="1" smtClean="0"/>
              <a:t>What</a:t>
            </a:r>
            <a:r>
              <a:rPr lang="hr-HR" dirty="0" smtClean="0"/>
              <a:t> are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three</a:t>
            </a:r>
            <a:r>
              <a:rPr lang="hr-HR" dirty="0" smtClean="0"/>
              <a:t> </a:t>
            </a:r>
            <a:r>
              <a:rPr lang="hr-HR" dirty="0" err="1" smtClean="0"/>
              <a:t>crucial</a:t>
            </a:r>
            <a:r>
              <a:rPr lang="hr-HR" dirty="0" smtClean="0"/>
              <a:t> </a:t>
            </a:r>
            <a:r>
              <a:rPr lang="hr-HR" dirty="0" err="1" smtClean="0"/>
              <a:t>prerequisites</a:t>
            </a:r>
            <a:r>
              <a:rPr lang="hr-HR" dirty="0" smtClean="0"/>
              <a:t> for a </a:t>
            </a:r>
            <a:r>
              <a:rPr lang="hr-HR" dirty="0" err="1" smtClean="0"/>
              <a:t>complete</a:t>
            </a:r>
            <a:r>
              <a:rPr lang="hr-HR" dirty="0" smtClean="0"/>
              <a:t> </a:t>
            </a:r>
            <a:r>
              <a:rPr lang="hr-HR" dirty="0" err="1" smtClean="0"/>
              <a:t>individual</a:t>
            </a:r>
            <a:r>
              <a:rPr lang="hr-HR" dirty="0" smtClean="0"/>
              <a:t> </a:t>
            </a:r>
            <a:r>
              <a:rPr lang="hr-HR" dirty="0" err="1" smtClean="0"/>
              <a:t>application</a:t>
            </a:r>
            <a:r>
              <a:rPr lang="hr-HR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08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Answer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following</a:t>
            </a:r>
            <a:r>
              <a:rPr lang="hr-HR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14. </a:t>
            </a: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were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first</a:t>
            </a:r>
            <a:r>
              <a:rPr lang="hr-HR" dirty="0" smtClean="0"/>
              <a:t> </a:t>
            </a:r>
            <a:r>
              <a:rPr lang="hr-HR" dirty="0" err="1" smtClean="0"/>
              <a:t>communities</a:t>
            </a:r>
            <a:r>
              <a:rPr lang="hr-HR" dirty="0" smtClean="0"/>
              <a:t>, </a:t>
            </a:r>
            <a:r>
              <a:rPr lang="hr-HR" dirty="0" err="1" smtClean="0"/>
              <a:t>predecessors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EU?</a:t>
            </a:r>
          </a:p>
          <a:p>
            <a:r>
              <a:rPr lang="hr-HR" dirty="0" smtClean="0"/>
              <a:t>15. </a:t>
            </a: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legal</a:t>
            </a:r>
            <a:r>
              <a:rPr lang="hr-HR" dirty="0" smtClean="0"/>
              <a:t> </a:t>
            </a:r>
            <a:r>
              <a:rPr lang="hr-HR" dirty="0" err="1" smtClean="0"/>
              <a:t>basis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EU </a:t>
            </a:r>
            <a:r>
              <a:rPr lang="hr-HR" dirty="0" err="1" smtClean="0"/>
              <a:t>today</a:t>
            </a:r>
            <a:r>
              <a:rPr lang="hr-HR" dirty="0" smtClean="0"/>
              <a:t>?</a:t>
            </a:r>
          </a:p>
          <a:p>
            <a:r>
              <a:rPr lang="hr-HR" dirty="0" smtClean="0"/>
              <a:t>16. </a:t>
            </a:r>
            <a:r>
              <a:rPr lang="hr-HR" dirty="0" err="1" smtClean="0"/>
              <a:t>What</a:t>
            </a:r>
            <a:r>
              <a:rPr lang="hr-HR" dirty="0" smtClean="0"/>
              <a:t> are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sources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EU </a:t>
            </a:r>
            <a:r>
              <a:rPr lang="hr-HR" dirty="0" err="1" smtClean="0"/>
              <a:t>law</a:t>
            </a:r>
            <a:r>
              <a:rPr lang="hr-HR" dirty="0" smtClean="0"/>
              <a:t>?</a:t>
            </a:r>
          </a:p>
          <a:p>
            <a:r>
              <a:rPr lang="hr-HR" dirty="0" smtClean="0"/>
              <a:t>17. </a:t>
            </a:r>
            <a:r>
              <a:rPr lang="hr-HR" dirty="0" err="1" smtClean="0"/>
              <a:t>What</a:t>
            </a:r>
            <a:r>
              <a:rPr lang="hr-HR" dirty="0" smtClean="0"/>
              <a:t> are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main</a:t>
            </a:r>
            <a:r>
              <a:rPr lang="hr-HR" dirty="0" smtClean="0"/>
              <a:t> </a:t>
            </a:r>
            <a:r>
              <a:rPr lang="hr-HR" dirty="0" err="1" smtClean="0"/>
              <a:t>institutions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EU? </a:t>
            </a:r>
          </a:p>
          <a:p>
            <a:r>
              <a:rPr lang="hr-HR" dirty="0" smtClean="0"/>
              <a:t>18. </a:t>
            </a: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constitutes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legislative/</a:t>
            </a:r>
            <a:r>
              <a:rPr lang="hr-HR" dirty="0" err="1" smtClean="0"/>
              <a:t>executive</a:t>
            </a:r>
            <a:r>
              <a:rPr lang="hr-HR" dirty="0" smtClean="0"/>
              <a:t>/</a:t>
            </a:r>
            <a:r>
              <a:rPr lang="hr-HR" dirty="0" err="1" smtClean="0"/>
              <a:t>judicial</a:t>
            </a:r>
            <a:r>
              <a:rPr lang="hr-HR" dirty="0" smtClean="0"/>
              <a:t> </a:t>
            </a:r>
            <a:r>
              <a:rPr lang="hr-HR" dirty="0" err="1" smtClean="0"/>
              <a:t>branch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EU?</a:t>
            </a:r>
          </a:p>
          <a:p>
            <a:r>
              <a:rPr lang="hr-HR" dirty="0" smtClean="0"/>
              <a:t>19. </a:t>
            </a:r>
            <a:r>
              <a:rPr lang="hr-HR" dirty="0" err="1" smtClean="0"/>
              <a:t>What</a:t>
            </a:r>
            <a:r>
              <a:rPr lang="hr-HR" dirty="0" smtClean="0"/>
              <a:t> are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main</a:t>
            </a:r>
            <a:r>
              <a:rPr lang="hr-HR" dirty="0" smtClean="0"/>
              <a:t> </a:t>
            </a:r>
            <a:r>
              <a:rPr lang="hr-HR" dirty="0" err="1" smtClean="0"/>
              <a:t>types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procedure at </a:t>
            </a:r>
            <a:r>
              <a:rPr lang="hr-HR" dirty="0" err="1" smtClean="0"/>
              <a:t>the</a:t>
            </a:r>
            <a:r>
              <a:rPr lang="hr-HR" dirty="0" smtClean="0"/>
              <a:t> Court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Justice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EU?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78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c</a:t>
            </a:r>
            <a:r>
              <a:rPr lang="en-GB" sz="2400" dirty="0" err="1" smtClean="0"/>
              <a:t>laims</a:t>
            </a:r>
            <a:r>
              <a:rPr lang="hr-HR" sz="2400" dirty="0" smtClean="0"/>
              <a:t>,</a:t>
            </a:r>
            <a:r>
              <a:rPr lang="en-GB" sz="2400" dirty="0" smtClean="0"/>
              <a:t>    concurrent</a:t>
            </a:r>
            <a:r>
              <a:rPr lang="hr-HR" sz="2400" dirty="0" smtClean="0"/>
              <a:t>,</a:t>
            </a:r>
            <a:r>
              <a:rPr lang="en-GB" sz="2400" dirty="0" smtClean="0"/>
              <a:t>    defendant</a:t>
            </a:r>
            <a:r>
              <a:rPr lang="hr-HR" sz="2400" dirty="0" smtClean="0"/>
              <a:t>,</a:t>
            </a:r>
            <a:r>
              <a:rPr lang="en-GB" sz="2400" dirty="0" smtClean="0"/>
              <a:t>    federal</a:t>
            </a:r>
            <a:r>
              <a:rPr lang="hr-HR" sz="2400" dirty="0" smtClean="0"/>
              <a:t>,</a:t>
            </a:r>
            <a:r>
              <a:rPr lang="en-GB" sz="2400" dirty="0" smtClean="0"/>
              <a:t>    jurisdiction</a:t>
            </a:r>
            <a:r>
              <a:rPr lang="hr-HR" sz="2400" dirty="0" smtClean="0"/>
              <a:t>,</a:t>
            </a:r>
            <a:r>
              <a:rPr lang="en-GB" sz="2400" dirty="0" smtClean="0"/>
              <a:t>    jury</a:t>
            </a:r>
            <a:r>
              <a:rPr lang="hr-HR" sz="2400" dirty="0" smtClean="0"/>
              <a:t>,</a:t>
            </a:r>
            <a:r>
              <a:rPr lang="hr-HR" sz="2400" dirty="0"/>
              <a:t/>
            </a:r>
            <a:br>
              <a:rPr lang="hr-HR" sz="2400" dirty="0"/>
            </a:br>
            <a:r>
              <a:rPr lang="en-GB" sz="2400" dirty="0" smtClean="0"/>
              <a:t>law</a:t>
            </a:r>
            <a:r>
              <a:rPr lang="hr-HR" sz="2400" dirty="0" smtClean="0"/>
              <a:t>,</a:t>
            </a:r>
            <a:r>
              <a:rPr lang="en-GB" sz="2400" dirty="0" smtClean="0"/>
              <a:t>    plaintiff’s</a:t>
            </a:r>
            <a:r>
              <a:rPr lang="hr-HR" sz="2400" dirty="0" smtClean="0"/>
              <a:t>,</a:t>
            </a:r>
            <a:r>
              <a:rPr lang="en-GB" sz="2400" dirty="0" smtClean="0"/>
              <a:t>    procedural</a:t>
            </a:r>
            <a:r>
              <a:rPr lang="hr-HR" sz="2400" dirty="0" smtClean="0"/>
              <a:t>,</a:t>
            </a:r>
            <a:r>
              <a:rPr lang="en-GB" sz="2400" dirty="0" smtClean="0"/>
              <a:t>    </a:t>
            </a:r>
            <a:r>
              <a:rPr lang="en-GB" sz="2400" dirty="0"/>
              <a:t>sue</a:t>
            </a:r>
            <a:r>
              <a:rPr lang="hr-HR" sz="2400" dirty="0"/>
              <a:t/>
            </a:r>
            <a:br>
              <a:rPr lang="hr-HR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When multiple courts have ________________ jurisdiction over a</a:t>
            </a:r>
            <a:r>
              <a:rPr lang="en-GB" u="sng" dirty="0">
                <a:hlinkClick r:id="rId2"/>
              </a:rPr>
              <a:t> </a:t>
            </a:r>
            <a:r>
              <a:rPr lang="en-GB" dirty="0"/>
              <a:t>___________claims, the</a:t>
            </a:r>
            <a:r>
              <a:rPr lang="en-GB" u="sng" dirty="0">
                <a:hlinkClick r:id="rId2"/>
              </a:rPr>
              <a:t> </a:t>
            </a:r>
            <a:r>
              <a:rPr lang="en-GB" dirty="0"/>
              <a:t>plaintiff may </a:t>
            </a:r>
            <a:r>
              <a:rPr lang="en-GB" i="1" dirty="0"/>
              <a:t>forum shop</a:t>
            </a:r>
            <a:r>
              <a:rPr lang="en-GB" dirty="0"/>
              <a:t>, or choose the court that will treat his or her __________ most favourably. In the United States, forum shopping most typically occurs when state and _______</a:t>
            </a:r>
            <a:r>
              <a:rPr lang="en-GB" u="sng" dirty="0">
                <a:hlinkClick r:id="rId3"/>
              </a:rPr>
              <a:t> </a:t>
            </a:r>
            <a:r>
              <a:rPr lang="en-GB" dirty="0"/>
              <a:t>courts have concurrent jurisdiction over a claim. State and federal courts </a:t>
            </a:r>
            <a:r>
              <a:rPr lang="en-GB" u="sng" dirty="0">
                <a:hlinkClick r:id="rId3"/>
              </a:rPr>
              <a:t> </a:t>
            </a:r>
            <a:r>
              <a:rPr lang="en-GB" dirty="0"/>
              <a:t>have different __________rules and, in some cases, also use different substantive law. Plaintiffs can use this to their advantage. For example, a plaintiff suing a large corporate</a:t>
            </a:r>
            <a:r>
              <a:rPr lang="en-GB" u="sng" dirty="0">
                <a:hlinkClick r:id="rId4"/>
              </a:rPr>
              <a:t> </a:t>
            </a:r>
            <a:r>
              <a:rPr lang="en-GB" dirty="0"/>
              <a:t>__________might _________ in state court, predicting that a local _________would be more sympathetic than a federal</a:t>
            </a:r>
            <a:r>
              <a:rPr lang="en-GB" u="sng" dirty="0">
                <a:hlinkClick r:id="rId5"/>
              </a:rPr>
              <a:t> </a:t>
            </a:r>
            <a:r>
              <a:rPr lang="en-GB" dirty="0"/>
              <a:t>jury. Alternatively, </a:t>
            </a:r>
            <a:r>
              <a:rPr lang="en-GB" dirty="0" smtClean="0"/>
              <a:t>a</a:t>
            </a:r>
            <a:r>
              <a:rPr lang="hr-HR" dirty="0" smtClean="0"/>
              <a:t> </a:t>
            </a:r>
            <a:r>
              <a:rPr lang="hr-HR" dirty="0" err="1" smtClean="0"/>
              <a:t>plaintiff</a:t>
            </a:r>
            <a:r>
              <a:rPr lang="en-GB" u="sng" dirty="0" smtClean="0"/>
              <a:t> </a:t>
            </a:r>
            <a:r>
              <a:rPr lang="en-GB" dirty="0" smtClean="0"/>
              <a:t>might </a:t>
            </a:r>
            <a:r>
              <a:rPr lang="en-GB" dirty="0"/>
              <a:t>prefer one ___________</a:t>
            </a:r>
            <a:r>
              <a:rPr lang="en-GB" u="sng" dirty="0">
                <a:hlinkClick r:id="rId6"/>
              </a:rPr>
              <a:t> </a:t>
            </a:r>
            <a:r>
              <a:rPr lang="en-GB" dirty="0"/>
              <a:t>due to its procedural rules or due to its choice of ___________</a:t>
            </a:r>
            <a:r>
              <a:rPr lang="en-GB" u="sng" dirty="0">
                <a:hlinkClick r:id="rId7"/>
              </a:rPr>
              <a:t> </a:t>
            </a:r>
            <a:r>
              <a:rPr lang="en-GB" dirty="0"/>
              <a:t>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70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Supply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missing</a:t>
            </a:r>
            <a:r>
              <a:rPr lang="hr-HR" dirty="0" smtClean="0"/>
              <a:t> </a:t>
            </a:r>
            <a:r>
              <a:rPr lang="hr-HR" dirty="0" err="1" smtClean="0"/>
              <a:t>terms</a:t>
            </a:r>
            <a:r>
              <a:rPr lang="hr-HR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rules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determine</a:t>
            </a:r>
            <a:r>
              <a:rPr lang="hr-HR" dirty="0" smtClean="0"/>
              <a:t>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court</a:t>
            </a:r>
            <a:r>
              <a:rPr lang="hr-HR" dirty="0" smtClean="0"/>
              <a:t> </a:t>
            </a:r>
            <a:r>
              <a:rPr lang="hr-HR" dirty="0" err="1" smtClean="0"/>
              <a:t>applies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a </a:t>
            </a:r>
            <a:r>
              <a:rPr lang="hr-HR" dirty="0" err="1" smtClean="0"/>
              <a:t>case</a:t>
            </a:r>
            <a:r>
              <a:rPr lang="hr-HR" dirty="0" smtClean="0"/>
              <a:t> </a:t>
            </a:r>
            <a:r>
              <a:rPr lang="hr-HR" dirty="0" err="1" smtClean="0"/>
              <a:t>involving</a:t>
            </a:r>
            <a:r>
              <a:rPr lang="hr-HR" dirty="0" smtClean="0"/>
              <a:t> </a:t>
            </a:r>
            <a:r>
              <a:rPr lang="hr-HR" dirty="0" err="1" smtClean="0"/>
              <a:t>foreign</a:t>
            </a:r>
            <a:r>
              <a:rPr lang="hr-HR" dirty="0" smtClean="0"/>
              <a:t> </a:t>
            </a:r>
            <a:r>
              <a:rPr lang="hr-HR" dirty="0" err="1" smtClean="0"/>
              <a:t>elements</a:t>
            </a:r>
            <a:r>
              <a:rPr lang="hr-HR" dirty="0" smtClean="0"/>
              <a:t>: </a:t>
            </a:r>
          </a:p>
          <a:p>
            <a:r>
              <a:rPr lang="hr-HR" dirty="0" err="1" smtClean="0"/>
              <a:t>choice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rules</a:t>
            </a:r>
            <a:endParaRPr lang="hr-HR" dirty="0" smtClean="0"/>
          </a:p>
          <a:p>
            <a:r>
              <a:rPr lang="hr-HR" dirty="0" smtClean="0"/>
              <a:t>A </a:t>
            </a:r>
            <a:r>
              <a:rPr lang="hr-HR" dirty="0" err="1" smtClean="0"/>
              <a:t>factor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connects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dispute</a:t>
            </a:r>
            <a:r>
              <a:rPr lang="hr-HR" dirty="0" smtClean="0"/>
              <a:t> to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legal</a:t>
            </a:r>
            <a:r>
              <a:rPr lang="hr-HR" dirty="0" smtClean="0"/>
              <a:t> system </a:t>
            </a:r>
            <a:r>
              <a:rPr lang="hr-HR" dirty="0" err="1" smtClean="0"/>
              <a:t>of</a:t>
            </a:r>
            <a:r>
              <a:rPr lang="hr-HR" dirty="0" smtClean="0"/>
              <a:t> a </a:t>
            </a:r>
            <a:r>
              <a:rPr lang="hr-HR" dirty="0" err="1" smtClean="0"/>
              <a:t>country</a:t>
            </a:r>
            <a:r>
              <a:rPr lang="hr-HR" dirty="0" smtClean="0"/>
              <a:t>: </a:t>
            </a:r>
          </a:p>
          <a:p>
            <a:r>
              <a:rPr lang="hr-HR" dirty="0" err="1" smtClean="0"/>
              <a:t>connecting</a:t>
            </a:r>
            <a:r>
              <a:rPr lang="hr-HR" dirty="0" smtClean="0"/>
              <a:t> </a:t>
            </a:r>
            <a:r>
              <a:rPr lang="hr-HR" dirty="0" err="1" smtClean="0"/>
              <a:t>factor</a:t>
            </a:r>
            <a:endParaRPr lang="hr-HR" dirty="0" smtClean="0"/>
          </a:p>
          <a:p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part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national</a:t>
            </a:r>
            <a:r>
              <a:rPr lang="hr-HR" dirty="0"/>
              <a:t> </a:t>
            </a:r>
            <a:r>
              <a:rPr lang="hr-HR" dirty="0" err="1"/>
              <a:t>law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establishes</a:t>
            </a:r>
            <a:r>
              <a:rPr lang="hr-HR" dirty="0"/>
              <a:t> </a:t>
            </a:r>
            <a:r>
              <a:rPr lang="hr-HR" dirty="0" err="1"/>
              <a:t>rules</a:t>
            </a:r>
            <a:r>
              <a:rPr lang="hr-HR" dirty="0"/>
              <a:t> for </a:t>
            </a:r>
            <a:r>
              <a:rPr lang="hr-HR" dirty="0" err="1"/>
              <a:t>dealing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cases</a:t>
            </a:r>
            <a:r>
              <a:rPr lang="hr-HR" dirty="0"/>
              <a:t> </a:t>
            </a:r>
            <a:r>
              <a:rPr lang="hr-HR" dirty="0" err="1"/>
              <a:t>involving</a:t>
            </a:r>
            <a:r>
              <a:rPr lang="hr-HR" dirty="0"/>
              <a:t> a </a:t>
            </a:r>
            <a:r>
              <a:rPr lang="hr-HR" dirty="0" err="1"/>
              <a:t>foreign</a:t>
            </a:r>
            <a:r>
              <a:rPr lang="hr-HR" dirty="0"/>
              <a:t> element</a:t>
            </a:r>
          </a:p>
          <a:p>
            <a:r>
              <a:rPr lang="hr-HR" dirty="0" err="1"/>
              <a:t>Conflict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laws</a:t>
            </a:r>
            <a:r>
              <a:rPr lang="hr-HR" dirty="0"/>
              <a:t>, </a:t>
            </a:r>
            <a:r>
              <a:rPr lang="hr-HR" dirty="0" err="1"/>
              <a:t>private</a:t>
            </a:r>
            <a:r>
              <a:rPr lang="hr-HR" dirty="0"/>
              <a:t> </a:t>
            </a:r>
            <a:r>
              <a:rPr lang="hr-HR" dirty="0" err="1"/>
              <a:t>international</a:t>
            </a:r>
            <a:r>
              <a:rPr lang="hr-HR" dirty="0"/>
              <a:t> </a:t>
            </a:r>
            <a:r>
              <a:rPr lang="hr-HR" dirty="0" err="1"/>
              <a:t>law</a:t>
            </a:r>
            <a:endParaRPr lang="hr-HR" dirty="0"/>
          </a:p>
          <a:p>
            <a:endParaRPr lang="hr-HR" dirty="0" smtClean="0"/>
          </a:p>
          <a:p>
            <a:endParaRPr lang="hr-H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19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hr-HR" dirty="0" err="1"/>
              <a:t>conventional</a:t>
            </a:r>
            <a:r>
              <a:rPr lang="hr-HR" dirty="0"/>
              <a:t>, </a:t>
            </a:r>
            <a:r>
              <a:rPr lang="hr-HR" dirty="0" err="1"/>
              <a:t>nations</a:t>
            </a:r>
            <a:r>
              <a:rPr lang="hr-HR" dirty="0"/>
              <a:t>, </a:t>
            </a:r>
            <a:r>
              <a:rPr lang="hr-HR" dirty="0" err="1"/>
              <a:t>Public</a:t>
            </a:r>
            <a:r>
              <a:rPr lang="hr-HR" dirty="0"/>
              <a:t>, </a:t>
            </a:r>
            <a:r>
              <a:rPr lang="hr-HR" dirty="0" err="1"/>
              <a:t>signatories</a:t>
            </a:r>
            <a:r>
              <a:rPr lang="hr-HR" dirty="0"/>
              <a:t>, </a:t>
            </a:r>
            <a:r>
              <a:rPr lang="hr-HR" dirty="0" err="1"/>
              <a:t>sovereignty</a:t>
            </a:r>
            <a:r>
              <a:rPr lang="hr-HR" dirty="0"/>
              <a:t>, </a:t>
            </a:r>
            <a:r>
              <a:rPr lang="hr-HR" dirty="0" err="1"/>
              <a:t>Treaties</a:t>
            </a:r>
            <a:r>
              <a:rPr lang="hr-HR" dirty="0" smtClean="0"/>
              <a:t>,  </a:t>
            </a:r>
            <a:endParaRPr lang="hr-HR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sr-Latn-RS"/>
              <a:t>___International Law derives its authority from three main sources.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/>
              <a:t>1. __and international conventions are written agreements concluded by two or more sovereign__ or by a nation and an international organization, such as the European Union. The power to enter into treaty relations is an essential attribute of ___. There is a cardinal principle of international law that treaties validly concluded must not be broken by the__. This source is also known as __international law.</a:t>
            </a:r>
          </a:p>
          <a:p>
            <a:pPr eaLnBrk="1" hangingPunct="1"/>
            <a:endParaRPr lang="hr-HR" alt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Customs, law, principles, source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altLang="sr-Latn-RS" dirty="0" smtClean="0"/>
              <a:t>General __</a:t>
            </a:r>
            <a:r>
              <a:rPr lang="hr-HR" altLang="sr-Latn-RS" dirty="0" err="1" smtClean="0"/>
              <a:t>common</a:t>
            </a:r>
            <a:r>
              <a:rPr lang="hr-HR" altLang="sr-Latn-RS" dirty="0" smtClean="0"/>
              <a:t> to </a:t>
            </a:r>
            <a:r>
              <a:rPr lang="hr-HR" altLang="sr-Latn-RS" dirty="0" err="1" smtClean="0"/>
              <a:t>systems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of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national</a:t>
            </a:r>
            <a:r>
              <a:rPr lang="hr-HR" altLang="sr-Latn-RS" dirty="0" smtClean="0"/>
              <a:t> __ </a:t>
            </a:r>
            <a:r>
              <a:rPr lang="hr-HR" altLang="sr-Latn-RS" dirty="0" err="1" smtClean="0"/>
              <a:t>fall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into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the</a:t>
            </a:r>
            <a:r>
              <a:rPr lang="hr-HR" altLang="sr-Latn-RS" dirty="0" smtClean="0"/>
              <a:t> same </a:t>
            </a:r>
            <a:r>
              <a:rPr lang="hr-HR" altLang="sr-Latn-RS" dirty="0" err="1" smtClean="0"/>
              <a:t>category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and</a:t>
            </a:r>
            <a:r>
              <a:rPr lang="hr-HR" altLang="sr-Latn-RS" dirty="0" smtClean="0"/>
              <a:t> are, </a:t>
            </a:r>
            <a:r>
              <a:rPr lang="hr-HR" altLang="sr-Latn-RS" dirty="0" err="1" smtClean="0"/>
              <a:t>in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fact</a:t>
            </a:r>
            <a:r>
              <a:rPr lang="hr-HR" altLang="sr-Latn-RS" dirty="0" smtClean="0"/>
              <a:t>, </a:t>
            </a:r>
            <a:r>
              <a:rPr lang="hr-HR" altLang="sr-Latn-RS" dirty="0" err="1" smtClean="0"/>
              <a:t>often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difficult</a:t>
            </a:r>
            <a:r>
              <a:rPr lang="hr-HR" altLang="sr-Latn-RS" dirty="0" smtClean="0"/>
              <a:t> to </a:t>
            </a:r>
            <a:r>
              <a:rPr lang="hr-HR" altLang="sr-Latn-RS" dirty="0" err="1" smtClean="0"/>
              <a:t>distinguish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from</a:t>
            </a:r>
            <a:r>
              <a:rPr lang="hr-HR" altLang="sr-Latn-RS" dirty="0" smtClean="0"/>
              <a:t> __as a __</a:t>
            </a:r>
            <a:r>
              <a:rPr lang="hr-HR" altLang="sr-Latn-RS" dirty="0" err="1" smtClean="0"/>
              <a:t>of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international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law</a:t>
            </a:r>
            <a:r>
              <a:rPr lang="hr-HR" altLang="sr-Latn-R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Airspace</a:t>
            </a:r>
            <a:r>
              <a:rPr lang="hr-HR" dirty="0" smtClean="0"/>
              <a:t>,</a:t>
            </a:r>
            <a:r>
              <a:rPr lang="en-GB" dirty="0" smtClean="0"/>
              <a:t>    Assembly</a:t>
            </a:r>
            <a:r>
              <a:rPr lang="hr-HR" dirty="0" smtClean="0"/>
              <a:t>,</a:t>
            </a:r>
            <a:r>
              <a:rPr lang="en-GB" dirty="0" smtClean="0"/>
              <a:t>    benefit</a:t>
            </a:r>
            <a:r>
              <a:rPr lang="hr-HR" dirty="0" smtClean="0"/>
              <a:t>,</a:t>
            </a:r>
            <a:r>
              <a:rPr lang="en-GB" dirty="0" smtClean="0"/>
              <a:t>    </a:t>
            </a:r>
            <a:r>
              <a:rPr lang="en-GB" dirty="0"/>
              <a:t> </a:t>
            </a:r>
            <a:r>
              <a:rPr lang="en-GB" dirty="0" smtClean="0"/>
              <a:t>heritage</a:t>
            </a:r>
            <a:r>
              <a:rPr lang="hr-HR" dirty="0" smtClean="0"/>
              <a:t>,</a:t>
            </a:r>
            <a:r>
              <a:rPr lang="en-GB" dirty="0" smtClean="0"/>
              <a:t>    </a:t>
            </a:r>
            <a:r>
              <a:rPr lang="en-GB" dirty="0"/>
              <a:t>Treaty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Outer space lies beyond the currently undefined upper limit of a state’s sovereign ___________. It was declared free for exploration and use by all states and incapable of national appropriation by a 1963 UN General _______________ resolution. The Outer Space ___________________</a:t>
            </a:r>
            <a:r>
              <a:rPr lang="en-GB" u="sng" dirty="0"/>
              <a:t> </a:t>
            </a:r>
            <a:r>
              <a:rPr lang="en-GB" dirty="0"/>
              <a:t>(1967) reiterated these principles and provided that the exploration and use of outer space should be carried out for the ________________of all countries. The Moon Treaty (1979) provided for the demilitarization of the Moon and other celestial bodies and declared the Moon and its resources to be a “common __________________ of mankind.” A number of agreements concerning space objects (1972 and (1974) and the rescue of astronauts (1968) have also been signed.</a:t>
            </a:r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42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168</TotalTime>
  <Words>1190</Words>
  <Application>Microsoft Office PowerPoint</Application>
  <PresentationFormat>Widescreen</PresentationFormat>
  <Paragraphs>73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Trebuchet MS</vt:lpstr>
      <vt:lpstr>Berlin</vt:lpstr>
      <vt:lpstr>English IV</vt:lpstr>
      <vt:lpstr>Answer the following questions</vt:lpstr>
      <vt:lpstr>Answer the following questions:</vt:lpstr>
      <vt:lpstr>Answer the following:</vt:lpstr>
      <vt:lpstr>claims,    concurrent,    defendant,    federal,    jurisdiction,    jury, law,    plaintiff’s,    procedural,    sue </vt:lpstr>
      <vt:lpstr>Supply the missing terms:</vt:lpstr>
      <vt:lpstr>conventional, nations, Public, signatories, sovereignty, Treaties,  </vt:lpstr>
      <vt:lpstr>Customs, law, principles, source</vt:lpstr>
      <vt:lpstr>Airspace,    Assembly,    benefit,     heritage,    Treaty</vt:lpstr>
      <vt:lpstr>flag,    lay ,   navigation,    piracy,    research,    states,    suspected,   territorial </vt:lpstr>
      <vt:lpstr>Supply the missing terms</vt:lpstr>
      <vt:lpstr>Fill in the missing words: applicants, applications, breaches, Party, victims, violation</vt:lpstr>
      <vt:lpstr>Supply the missing term:</vt:lpstr>
      <vt:lpstr>Supply the missing terms</vt:lpstr>
      <vt:lpstr>Supply the missing terms</vt:lpstr>
      <vt:lpstr>Translate the following</vt:lpstr>
      <vt:lpstr>Translate the following:</vt:lpstr>
      <vt:lpstr>Translate the following: </vt:lpstr>
      <vt:lpstr>Translate: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IV</dc:title>
  <dc:creator>Lelija Socanac</dc:creator>
  <cp:lastModifiedBy>Lelija Sočanac</cp:lastModifiedBy>
  <cp:revision>18</cp:revision>
  <dcterms:created xsi:type="dcterms:W3CDTF">2018-05-14T10:24:31Z</dcterms:created>
  <dcterms:modified xsi:type="dcterms:W3CDTF">2018-05-14T15:59:39Z</dcterms:modified>
</cp:coreProperties>
</file>