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98" r:id="rId6"/>
    <p:sldId id="260" r:id="rId7"/>
    <p:sldId id="261" r:id="rId8"/>
    <p:sldId id="262" r:id="rId9"/>
    <p:sldId id="263" r:id="rId10"/>
    <p:sldId id="266" r:id="rId11"/>
    <p:sldId id="264" r:id="rId12"/>
    <p:sldId id="267" r:id="rId13"/>
    <p:sldId id="265" r:id="rId14"/>
    <p:sldId id="268" r:id="rId15"/>
    <p:sldId id="269" r:id="rId16"/>
    <p:sldId id="270" r:id="rId17"/>
    <p:sldId id="271" r:id="rId18"/>
    <p:sldId id="299" r:id="rId19"/>
    <p:sldId id="300" r:id="rId20"/>
    <p:sldId id="282" r:id="rId21"/>
    <p:sldId id="283" r:id="rId22"/>
    <p:sldId id="284" r:id="rId23"/>
    <p:sldId id="285" r:id="rId24"/>
    <p:sldId id="272" r:id="rId25"/>
    <p:sldId id="273" r:id="rId26"/>
    <p:sldId id="274" r:id="rId27"/>
    <p:sldId id="275" r:id="rId28"/>
    <p:sldId id="276" r:id="rId29"/>
    <p:sldId id="277" r:id="rId30"/>
    <p:sldId id="278" r:id="rId31"/>
    <p:sldId id="279" r:id="rId32"/>
    <p:sldId id="280" r:id="rId33"/>
    <p:sldId id="281" r:id="rId34"/>
    <p:sldId id="286" r:id="rId35"/>
    <p:sldId id="287" r:id="rId36"/>
    <p:sldId id="288" r:id="rId37"/>
    <p:sldId id="289" r:id="rId38"/>
    <p:sldId id="294" r:id="rId39"/>
    <p:sldId id="295" r:id="rId40"/>
    <p:sldId id="296" r:id="rId41"/>
    <p:sldId id="301" r:id="rId42"/>
    <p:sldId id="291" r:id="rId43"/>
    <p:sldId id="292" r:id="rId44"/>
    <p:sldId id="293" r:id="rId45"/>
    <p:sldId id="297"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3/31/2019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3/31/2019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3/31/2019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3/31/2019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3/31/2019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3/31/2019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European_Ombudsman#cite_note-compliance-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European_Ombudsman#cite_note-compliance-3" TargetMode="External"/><Relationship Id="rId2" Type="http://schemas.openxmlformats.org/officeDocument/2006/relationships/hyperlink" Target="https://en.wikipedia.org/wiki/European_Ombudsman#cite_note-Scot-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en.wikipedia.org/wiki/European_Citizens'_Initiative#cite_note-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Revision</a:t>
            </a:r>
            <a:r>
              <a:rPr lang="hr-HR" dirty="0" smtClean="0"/>
              <a:t> </a:t>
            </a:r>
            <a:endParaRPr lang="en-US" dirty="0"/>
          </a:p>
        </p:txBody>
      </p:sp>
      <p:sp>
        <p:nvSpPr>
          <p:cNvPr id="3" name="Subtitle 2"/>
          <p:cNvSpPr>
            <a:spLocks noGrp="1"/>
          </p:cNvSpPr>
          <p:nvPr>
            <p:ph type="subTitle" idx="1"/>
          </p:nvPr>
        </p:nvSpPr>
        <p:spPr/>
        <p:txBody>
          <a:bodyPr/>
          <a:lstStyle/>
          <a:p>
            <a:r>
              <a:rPr lang="hr-HR" dirty="0" smtClean="0"/>
              <a:t>English for </a:t>
            </a:r>
            <a:r>
              <a:rPr lang="hr-HR" dirty="0" err="1" smtClean="0"/>
              <a:t>Public</a:t>
            </a:r>
            <a:r>
              <a:rPr lang="hr-HR" dirty="0" smtClean="0"/>
              <a:t> </a:t>
            </a:r>
            <a:r>
              <a:rPr lang="hr-HR" dirty="0" err="1" smtClean="0"/>
              <a:t>Administration</a:t>
            </a:r>
            <a:r>
              <a:rPr lang="hr-HR" dirty="0" smtClean="0"/>
              <a:t> IV (1)</a:t>
            </a:r>
            <a:endParaRPr lang="en-US" dirty="0"/>
          </a:p>
        </p:txBody>
      </p:sp>
    </p:spTree>
    <p:extLst>
      <p:ext uri="{BB962C8B-B14F-4D97-AF65-F5344CB8AC3E}">
        <p14:creationId xmlns:p14="http://schemas.microsoft.com/office/powerpoint/2010/main" val="3232034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a:t>a</a:t>
            </a:r>
            <a:r>
              <a:rPr lang="en-US" dirty="0" err="1" smtClean="0"/>
              <a:t>buse</a:t>
            </a:r>
            <a:r>
              <a:rPr lang="hr-HR" dirty="0" smtClean="0"/>
              <a:t>,</a:t>
            </a:r>
            <a:r>
              <a:rPr lang="en-US" dirty="0" smtClean="0"/>
              <a:t> delay</a:t>
            </a:r>
            <a:r>
              <a:rPr lang="hr-HR" dirty="0" smtClean="0"/>
              <a:t>, General,</a:t>
            </a:r>
            <a:r>
              <a:rPr lang="en-US" dirty="0" smtClean="0"/>
              <a:t> judicial</a:t>
            </a:r>
            <a:r>
              <a:rPr lang="hr-HR" dirty="0" smtClean="0"/>
              <a:t>,</a:t>
            </a:r>
            <a:r>
              <a:rPr lang="en-US" dirty="0" smtClean="0"/>
              <a:t> </a:t>
            </a:r>
            <a:r>
              <a:rPr lang="en-US" dirty="0" smtClean="0"/>
              <a:t>law</a:t>
            </a:r>
            <a:r>
              <a:rPr lang="hr-HR" dirty="0" smtClean="0"/>
              <a:t>,</a:t>
            </a:r>
            <a:r>
              <a:rPr lang="en-US" dirty="0" smtClean="0"/>
              <a:t> </a:t>
            </a:r>
            <a:r>
              <a:rPr lang="en-US" dirty="0" smtClean="0"/>
              <a:t>maladministration</a:t>
            </a:r>
            <a:r>
              <a:rPr lang="hr-HR" dirty="0" smtClean="0"/>
              <a:t>,</a:t>
            </a:r>
            <a:r>
              <a:rPr lang="en-US" dirty="0" smtClean="0"/>
              <a:t> Ombudsman</a:t>
            </a:r>
            <a:endParaRPr lang="en-US" dirty="0"/>
          </a:p>
        </p:txBody>
      </p:sp>
      <p:sp>
        <p:nvSpPr>
          <p:cNvPr id="3" name="Content Placeholder 2"/>
          <p:cNvSpPr>
            <a:spLocks noGrp="1"/>
          </p:cNvSpPr>
          <p:nvPr>
            <p:ph idx="1"/>
          </p:nvPr>
        </p:nvSpPr>
        <p:spPr/>
        <p:txBody>
          <a:bodyPr/>
          <a:lstStyle/>
          <a:p>
            <a:r>
              <a:rPr lang="en-US" dirty="0"/>
              <a:t>Any EU citizen or entity may appeal </a:t>
            </a:r>
            <a:r>
              <a:rPr lang="hr-HR" dirty="0" smtClean="0"/>
              <a:t>to </a:t>
            </a:r>
            <a:r>
              <a:rPr lang="en-US" dirty="0" smtClean="0"/>
              <a:t>the </a:t>
            </a:r>
            <a:r>
              <a:rPr lang="hr-HR" dirty="0" smtClean="0"/>
              <a:t>__________</a:t>
            </a:r>
            <a:r>
              <a:rPr lang="en-US" dirty="0" smtClean="0"/>
              <a:t> </a:t>
            </a:r>
            <a:r>
              <a:rPr lang="en-US" dirty="0"/>
              <a:t>to investigate an EU institution on the grounds of </a:t>
            </a:r>
            <a:r>
              <a:rPr lang="hr-HR" dirty="0" smtClean="0"/>
              <a:t>__________</a:t>
            </a:r>
            <a:r>
              <a:rPr lang="en-US" dirty="0" smtClean="0"/>
              <a:t>: </a:t>
            </a:r>
            <a:r>
              <a:rPr lang="en-US" dirty="0"/>
              <a:t>administrative irregularities, unfairness, discrimination, </a:t>
            </a:r>
            <a:r>
              <a:rPr lang="hr-HR" dirty="0" smtClean="0"/>
              <a:t>______</a:t>
            </a:r>
            <a:r>
              <a:rPr lang="en-US" dirty="0" smtClean="0"/>
              <a:t>of </a:t>
            </a:r>
            <a:r>
              <a:rPr lang="en-US" dirty="0"/>
              <a:t>power, failure to reply, refusal of information or unnecessary </a:t>
            </a:r>
            <a:r>
              <a:rPr lang="hr-HR" dirty="0" smtClean="0"/>
              <a:t>_________</a:t>
            </a:r>
            <a:r>
              <a:rPr lang="en-US" dirty="0" smtClean="0"/>
              <a:t>. </a:t>
            </a:r>
            <a:r>
              <a:rPr lang="en-US" dirty="0"/>
              <a:t>The Ombudsman can not investigate the European Court of Justice in its </a:t>
            </a:r>
            <a:r>
              <a:rPr lang="hr-HR" dirty="0" smtClean="0"/>
              <a:t>___________</a:t>
            </a:r>
            <a:r>
              <a:rPr lang="en-US" dirty="0" smtClean="0"/>
              <a:t>capacity</a:t>
            </a:r>
            <a:r>
              <a:rPr lang="en-US" dirty="0"/>
              <a:t>, the </a:t>
            </a:r>
            <a:r>
              <a:rPr lang="hr-HR" dirty="0" smtClean="0"/>
              <a:t>_________</a:t>
            </a:r>
            <a:r>
              <a:rPr lang="en-US" dirty="0" smtClean="0"/>
              <a:t> </a:t>
            </a:r>
            <a:r>
              <a:rPr lang="en-US" dirty="0"/>
              <a:t>Court, </a:t>
            </a:r>
            <a:r>
              <a:rPr lang="en-US" dirty="0" smtClean="0"/>
              <a:t>national </a:t>
            </a:r>
            <a:r>
              <a:rPr lang="en-US" dirty="0"/>
              <a:t>and regional administrations (even where </a:t>
            </a:r>
            <a:r>
              <a:rPr lang="en-US" dirty="0" smtClean="0"/>
              <a:t>EU</a:t>
            </a:r>
            <a:r>
              <a:rPr lang="hr-HR" dirty="0" smtClean="0"/>
              <a:t> _____</a:t>
            </a:r>
            <a:r>
              <a:rPr lang="en-US" dirty="0" smtClean="0"/>
              <a:t> is </a:t>
            </a:r>
            <a:r>
              <a:rPr lang="en-US" dirty="0"/>
              <a:t>concerned), judiciaries, private individuals or corporations</a:t>
            </a:r>
            <a:r>
              <a:rPr lang="en-US" dirty="0" smtClean="0"/>
              <a:t>.</a:t>
            </a:r>
            <a:endParaRPr lang="en-US" dirty="0"/>
          </a:p>
          <a:p>
            <a:endParaRPr lang="en-US" dirty="0"/>
          </a:p>
        </p:txBody>
      </p:sp>
    </p:spTree>
    <p:extLst>
      <p:ext uri="{BB962C8B-B14F-4D97-AF65-F5344CB8AC3E}">
        <p14:creationId xmlns:p14="http://schemas.microsoft.com/office/powerpoint/2010/main" val="771888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a:bodyPr>
          <a:lstStyle/>
          <a:p>
            <a:r>
              <a:rPr lang="en-US" dirty="0"/>
              <a:t>Any EU citizen or entity may appeal </a:t>
            </a:r>
            <a:r>
              <a:rPr lang="hr-HR" dirty="0" smtClean="0"/>
              <a:t>to </a:t>
            </a:r>
            <a:r>
              <a:rPr lang="en-US" dirty="0" smtClean="0"/>
              <a:t>the </a:t>
            </a:r>
            <a:r>
              <a:rPr lang="en-US" dirty="0"/>
              <a:t>Ombudsman to investigate an EU institution on the grounds of maladministration: administrative irregularities, unfairness, discrimination, abuse of power, failure to reply, refusal of information or unnecessary delay. The Ombudsman can not investigate the European Court of Justice in its judicial capacity, the General Court, the Civil Service Tribunal, national and regional administrations (even where EU law is concerned), judiciaries, private individuals or corporations</a:t>
            </a:r>
            <a:r>
              <a:rPr lang="en-US" dirty="0" smtClean="0"/>
              <a:t>.</a:t>
            </a:r>
            <a:endParaRPr lang="en-US" dirty="0"/>
          </a:p>
          <a:p>
            <a:endParaRPr lang="en-US" dirty="0"/>
          </a:p>
        </p:txBody>
      </p:sp>
    </p:spTree>
    <p:extLst>
      <p:ext uri="{BB962C8B-B14F-4D97-AF65-F5344CB8AC3E}">
        <p14:creationId xmlns:p14="http://schemas.microsoft.com/office/powerpoint/2010/main" val="3211129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a:t>a</a:t>
            </a:r>
            <a:r>
              <a:rPr lang="en-US" dirty="0" err="1" smtClean="0"/>
              <a:t>gencies</a:t>
            </a:r>
            <a:r>
              <a:rPr lang="hr-HR" dirty="0"/>
              <a:t>,</a:t>
            </a:r>
            <a:r>
              <a:rPr lang="en-US" dirty="0" smtClean="0"/>
              <a:t> </a:t>
            </a:r>
            <a:r>
              <a:rPr lang="hr-HR" dirty="0"/>
              <a:t>b</a:t>
            </a:r>
            <a:r>
              <a:rPr lang="en-US" dirty="0" err="1" smtClean="0"/>
              <a:t>inding</a:t>
            </a:r>
            <a:r>
              <a:rPr lang="hr-HR" dirty="0" smtClean="0"/>
              <a:t>, </a:t>
            </a:r>
            <a:r>
              <a:rPr lang="en-US" dirty="0" smtClean="0"/>
              <a:t>compliance</a:t>
            </a:r>
            <a:r>
              <a:rPr lang="hr-HR" dirty="0" smtClean="0"/>
              <a:t>,</a:t>
            </a:r>
            <a:r>
              <a:rPr lang="en-US" dirty="0" smtClean="0"/>
              <a:t> institutions</a:t>
            </a:r>
            <a:r>
              <a:rPr lang="hr-HR" dirty="0" smtClean="0"/>
              <a:t>,</a:t>
            </a:r>
            <a:r>
              <a:rPr lang="en-US" dirty="0" smtClean="0"/>
              <a:t> persuasion</a:t>
            </a:r>
            <a:r>
              <a:rPr lang="hr-HR" dirty="0" smtClean="0"/>
              <a:t>,</a:t>
            </a:r>
            <a:r>
              <a:rPr lang="en-US" dirty="0" smtClean="0"/>
              <a:t> </a:t>
            </a:r>
            <a:r>
              <a:rPr lang="en-US" dirty="0"/>
              <a:t>rate</a:t>
            </a:r>
          </a:p>
        </p:txBody>
      </p:sp>
      <p:sp>
        <p:nvSpPr>
          <p:cNvPr id="3" name="Content Placeholder 2"/>
          <p:cNvSpPr>
            <a:spLocks noGrp="1"/>
          </p:cNvSpPr>
          <p:nvPr>
            <p:ph idx="1"/>
          </p:nvPr>
        </p:nvSpPr>
        <p:spPr/>
        <p:txBody>
          <a:bodyPr/>
          <a:lstStyle/>
          <a:p>
            <a:r>
              <a:rPr lang="en-US" dirty="0"/>
              <a:t>The Ombudsman has no </a:t>
            </a:r>
            <a:r>
              <a:rPr lang="hr-HR" dirty="0" smtClean="0"/>
              <a:t>__________</a:t>
            </a:r>
            <a:r>
              <a:rPr lang="en-US" dirty="0" smtClean="0"/>
              <a:t>powers </a:t>
            </a:r>
            <a:r>
              <a:rPr lang="en-US" dirty="0"/>
              <a:t>to compel </a:t>
            </a:r>
            <a:r>
              <a:rPr lang="hr-HR" dirty="0" smtClean="0"/>
              <a:t>_________</a:t>
            </a:r>
            <a:r>
              <a:rPr lang="en-US" dirty="0" smtClean="0"/>
              <a:t> </a:t>
            </a:r>
            <a:r>
              <a:rPr lang="en-US" dirty="0"/>
              <a:t>with his rulings, but the overall level of compliance is high. The Ombudsman primarily relies on the power of </a:t>
            </a:r>
            <a:r>
              <a:rPr lang="hr-HR" dirty="0" smtClean="0"/>
              <a:t>_________</a:t>
            </a:r>
            <a:r>
              <a:rPr lang="en-US" dirty="0" smtClean="0"/>
              <a:t> </a:t>
            </a:r>
            <a:r>
              <a:rPr lang="en-US" dirty="0"/>
              <a:t>and </a:t>
            </a:r>
            <a:r>
              <a:rPr lang="en-US" dirty="0" smtClean="0"/>
              <a:t>publicity.</a:t>
            </a:r>
            <a:r>
              <a:rPr lang="hr-HR" baseline="30000" dirty="0"/>
              <a:t> </a:t>
            </a:r>
            <a:r>
              <a:rPr lang="en-US" dirty="0" smtClean="0"/>
              <a:t>In </a:t>
            </a:r>
            <a:r>
              <a:rPr lang="en-US" dirty="0"/>
              <a:t>2011, the overall </a:t>
            </a:r>
            <a:r>
              <a:rPr lang="hr-HR" dirty="0" smtClean="0"/>
              <a:t>________</a:t>
            </a:r>
            <a:r>
              <a:rPr lang="en-US" dirty="0" smtClean="0"/>
              <a:t>of </a:t>
            </a:r>
            <a:r>
              <a:rPr lang="en-US" dirty="0"/>
              <a:t>compliance by the EU </a:t>
            </a:r>
            <a:r>
              <a:rPr lang="hr-HR" dirty="0" smtClean="0"/>
              <a:t>___________</a:t>
            </a:r>
            <a:r>
              <a:rPr lang="en-US" dirty="0" smtClean="0"/>
              <a:t>with </a:t>
            </a:r>
            <a:r>
              <a:rPr lang="en-US" dirty="0"/>
              <a:t>his suggestions was 82%. The EU </a:t>
            </a:r>
            <a:r>
              <a:rPr lang="hr-HR" dirty="0" smtClean="0"/>
              <a:t>_________</a:t>
            </a:r>
            <a:r>
              <a:rPr lang="en-US" dirty="0" smtClean="0"/>
              <a:t> </a:t>
            </a:r>
            <a:r>
              <a:rPr lang="en-US" dirty="0"/>
              <a:t>had a compliance rate of 100%. The compliance rate of the European Commission was the same as the overall figure of 82%, while the European Personnel Selection Office (EPSO) scored 69%.</a:t>
            </a:r>
            <a:r>
              <a:rPr lang="en-US" baseline="30000" dirty="0">
                <a:hlinkClick r:id="rId2"/>
              </a:rPr>
              <a:t>[</a:t>
            </a:r>
            <a:endParaRPr lang="en-US" dirty="0"/>
          </a:p>
          <a:p>
            <a:endParaRPr lang="en-US" dirty="0"/>
          </a:p>
        </p:txBody>
      </p:sp>
    </p:spTree>
    <p:extLst>
      <p:ext uri="{BB962C8B-B14F-4D97-AF65-F5344CB8AC3E}">
        <p14:creationId xmlns:p14="http://schemas.microsoft.com/office/powerpoint/2010/main" val="3117901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The Ombudsman has no binding powers to compel compliance with his rulings, but the overall level of compliance is high. The Ombudsman primarily relies on the power of persuasion and publicity.</a:t>
            </a:r>
            <a:r>
              <a:rPr lang="en-US" baseline="30000" dirty="0">
                <a:hlinkClick r:id="rId2"/>
              </a:rPr>
              <a:t>[2]</a:t>
            </a:r>
            <a:r>
              <a:rPr lang="en-US" dirty="0"/>
              <a:t> In 2011, the overall rate of compliance by the EU institutions with his suggestions was 82%. The EU Agencies had a compliance rate of 100%. The compliance rate of the European Commission was the same as the overall figure of 82%, while the European Personnel Selection Office (EPSO) scored 69%.</a:t>
            </a:r>
            <a:r>
              <a:rPr lang="en-US" baseline="30000" dirty="0">
                <a:hlinkClick r:id="rId3"/>
              </a:rPr>
              <a:t>[</a:t>
            </a:r>
            <a:endParaRPr lang="en-US" dirty="0"/>
          </a:p>
          <a:p>
            <a:endParaRPr lang="en-US" dirty="0"/>
          </a:p>
        </p:txBody>
      </p:sp>
    </p:spTree>
    <p:extLst>
      <p:ext uri="{BB962C8B-B14F-4D97-AF65-F5344CB8AC3E}">
        <p14:creationId xmlns:p14="http://schemas.microsoft.com/office/powerpoint/2010/main" val="4202919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Supply</a:t>
            </a:r>
            <a:r>
              <a:rPr lang="hr-HR" dirty="0" smtClean="0"/>
              <a:t> </a:t>
            </a:r>
            <a:r>
              <a:rPr lang="hr-HR" dirty="0" err="1" smtClean="0"/>
              <a:t>the</a:t>
            </a:r>
            <a:r>
              <a:rPr lang="hr-HR" dirty="0" smtClean="0"/>
              <a:t> </a:t>
            </a:r>
            <a:r>
              <a:rPr lang="hr-HR" dirty="0" err="1" smtClean="0"/>
              <a:t>appropriate</a:t>
            </a:r>
            <a:r>
              <a:rPr lang="hr-HR" dirty="0" smtClean="0"/>
              <a:t> </a:t>
            </a:r>
            <a:r>
              <a:rPr lang="hr-HR" dirty="0" err="1" smtClean="0"/>
              <a:t>legal</a:t>
            </a:r>
            <a:r>
              <a:rPr lang="hr-HR" dirty="0" smtClean="0"/>
              <a:t> </a:t>
            </a:r>
            <a:r>
              <a:rPr lang="hr-HR" dirty="0" err="1" smtClean="0"/>
              <a:t>terms</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formally</a:t>
            </a:r>
            <a:r>
              <a:rPr lang="hr-HR" dirty="0" smtClean="0"/>
              <a:t> </a:t>
            </a:r>
            <a:r>
              <a:rPr lang="hr-HR" dirty="0" err="1" smtClean="0"/>
              <a:t>concluded</a:t>
            </a:r>
            <a:r>
              <a:rPr lang="hr-HR" dirty="0" smtClean="0"/>
              <a:t> </a:t>
            </a:r>
            <a:r>
              <a:rPr lang="hr-HR" dirty="0" err="1" smtClean="0"/>
              <a:t>and</a:t>
            </a:r>
            <a:r>
              <a:rPr lang="hr-HR" dirty="0" smtClean="0"/>
              <a:t> </a:t>
            </a:r>
            <a:r>
              <a:rPr lang="hr-HR" dirty="0" err="1" smtClean="0"/>
              <a:t>ratified</a:t>
            </a:r>
            <a:r>
              <a:rPr lang="hr-HR" dirty="0" smtClean="0"/>
              <a:t> </a:t>
            </a:r>
            <a:r>
              <a:rPr lang="hr-HR" dirty="0" err="1" smtClean="0"/>
              <a:t>written</a:t>
            </a:r>
            <a:r>
              <a:rPr lang="hr-HR" dirty="0" smtClean="0"/>
              <a:t> </a:t>
            </a:r>
            <a:r>
              <a:rPr lang="hr-HR" dirty="0" err="1" smtClean="0"/>
              <a:t>agreement</a:t>
            </a:r>
            <a:r>
              <a:rPr lang="hr-HR" dirty="0" smtClean="0"/>
              <a:t> </a:t>
            </a:r>
            <a:r>
              <a:rPr lang="hr-HR" dirty="0" err="1" smtClean="0"/>
              <a:t>between</a:t>
            </a:r>
            <a:r>
              <a:rPr lang="hr-HR" dirty="0" smtClean="0"/>
              <a:t> </a:t>
            </a:r>
            <a:r>
              <a:rPr lang="hr-HR" dirty="0" err="1" smtClean="0"/>
              <a:t>two</a:t>
            </a:r>
            <a:r>
              <a:rPr lang="hr-HR" dirty="0" smtClean="0"/>
              <a:t> </a:t>
            </a:r>
            <a:r>
              <a:rPr lang="hr-HR" dirty="0" err="1" smtClean="0"/>
              <a:t>or</a:t>
            </a:r>
            <a:r>
              <a:rPr lang="hr-HR" dirty="0" smtClean="0"/>
              <a:t> more </a:t>
            </a:r>
            <a:r>
              <a:rPr lang="hr-HR" dirty="0" err="1" smtClean="0"/>
              <a:t>states</a:t>
            </a:r>
            <a:r>
              <a:rPr lang="hr-HR" dirty="0" smtClean="0"/>
              <a:t> </a:t>
            </a:r>
            <a:r>
              <a:rPr lang="hr-HR" dirty="0" err="1" smtClean="0"/>
              <a:t>or</a:t>
            </a:r>
            <a:r>
              <a:rPr lang="hr-HR" dirty="0" smtClean="0"/>
              <a:t> </a:t>
            </a:r>
            <a:r>
              <a:rPr lang="hr-HR" dirty="0" err="1" smtClean="0"/>
              <a:t>international</a:t>
            </a:r>
            <a:r>
              <a:rPr lang="hr-HR" dirty="0" smtClean="0"/>
              <a:t> </a:t>
            </a:r>
            <a:r>
              <a:rPr lang="hr-HR" dirty="0" err="1" smtClean="0"/>
              <a:t>organizations</a:t>
            </a:r>
            <a:r>
              <a:rPr lang="hr-HR" dirty="0" smtClean="0"/>
              <a:t> </a:t>
            </a:r>
            <a:r>
              <a:rPr lang="hr-HR" dirty="0" err="1" smtClean="0"/>
              <a:t>with</a:t>
            </a:r>
            <a:r>
              <a:rPr lang="hr-HR" dirty="0" smtClean="0"/>
              <a:t> </a:t>
            </a:r>
            <a:r>
              <a:rPr lang="hr-HR" dirty="0" err="1" smtClean="0"/>
              <a:t>treaty-making</a:t>
            </a:r>
            <a:r>
              <a:rPr lang="hr-HR" dirty="0" smtClean="0"/>
              <a:t> </a:t>
            </a:r>
            <a:r>
              <a:rPr lang="hr-HR" dirty="0" err="1" smtClean="0"/>
              <a:t>capacity</a:t>
            </a:r>
            <a:r>
              <a:rPr lang="hr-HR" dirty="0" smtClean="0"/>
              <a:t>.</a:t>
            </a:r>
          </a:p>
          <a:p>
            <a:r>
              <a:rPr lang="hr-HR" dirty="0" err="1" smtClean="0"/>
              <a:t>Treaty</a:t>
            </a:r>
            <a:endParaRPr lang="hr-HR" dirty="0" smtClean="0"/>
          </a:p>
          <a:p>
            <a:r>
              <a:rPr lang="hr-HR" dirty="0" smtClean="0"/>
              <a:t>To </a:t>
            </a:r>
            <a:r>
              <a:rPr lang="hr-HR" dirty="0" err="1" smtClean="0"/>
              <a:t>sign</a:t>
            </a:r>
            <a:r>
              <a:rPr lang="hr-HR" dirty="0" smtClean="0"/>
              <a:t> </a:t>
            </a:r>
            <a:r>
              <a:rPr lang="hr-HR" dirty="0" err="1" smtClean="0"/>
              <a:t>or</a:t>
            </a:r>
            <a:r>
              <a:rPr lang="hr-HR" dirty="0" smtClean="0"/>
              <a:t> </a:t>
            </a:r>
            <a:r>
              <a:rPr lang="hr-HR" dirty="0" err="1" smtClean="0"/>
              <a:t>give</a:t>
            </a:r>
            <a:r>
              <a:rPr lang="hr-HR" dirty="0" smtClean="0"/>
              <a:t> </a:t>
            </a:r>
            <a:r>
              <a:rPr lang="hr-HR" dirty="0" err="1" smtClean="0"/>
              <a:t>formal</a:t>
            </a:r>
            <a:r>
              <a:rPr lang="hr-HR" dirty="0" smtClean="0"/>
              <a:t> </a:t>
            </a:r>
            <a:r>
              <a:rPr lang="hr-HR" dirty="0" err="1" smtClean="0"/>
              <a:t>consent</a:t>
            </a:r>
            <a:r>
              <a:rPr lang="hr-HR" dirty="0" smtClean="0"/>
              <a:t> to a </a:t>
            </a:r>
            <a:r>
              <a:rPr lang="hr-HR" dirty="0" err="1" smtClean="0"/>
              <a:t>treaty</a:t>
            </a:r>
            <a:r>
              <a:rPr lang="hr-HR" dirty="0" smtClean="0"/>
              <a:t> </a:t>
            </a:r>
            <a:r>
              <a:rPr lang="hr-HR" dirty="0" err="1" smtClean="0"/>
              <a:t>or</a:t>
            </a:r>
            <a:r>
              <a:rPr lang="hr-HR" dirty="0" smtClean="0"/>
              <a:t> </a:t>
            </a:r>
            <a:r>
              <a:rPr lang="hr-HR" dirty="0" err="1" smtClean="0"/>
              <a:t>international</a:t>
            </a:r>
            <a:r>
              <a:rPr lang="hr-HR" dirty="0" smtClean="0"/>
              <a:t> </a:t>
            </a:r>
            <a:r>
              <a:rPr lang="hr-HR" dirty="0" err="1" smtClean="0"/>
              <a:t>agreement</a:t>
            </a:r>
            <a:r>
              <a:rPr lang="hr-HR" dirty="0" smtClean="0"/>
              <a:t>, </a:t>
            </a:r>
            <a:r>
              <a:rPr lang="hr-HR" dirty="0" err="1" smtClean="0"/>
              <a:t>making</a:t>
            </a:r>
            <a:r>
              <a:rPr lang="hr-HR" dirty="0" smtClean="0"/>
              <a:t> </a:t>
            </a:r>
            <a:r>
              <a:rPr lang="hr-HR" dirty="0" err="1" smtClean="0"/>
              <a:t>it</a:t>
            </a:r>
            <a:r>
              <a:rPr lang="hr-HR" dirty="0" smtClean="0"/>
              <a:t> </a:t>
            </a:r>
            <a:r>
              <a:rPr lang="hr-HR" dirty="0" err="1" smtClean="0"/>
              <a:t>officially</a:t>
            </a:r>
            <a:r>
              <a:rPr lang="hr-HR" dirty="0" smtClean="0"/>
              <a:t> </a:t>
            </a:r>
            <a:r>
              <a:rPr lang="hr-HR" dirty="0" err="1" smtClean="0"/>
              <a:t>valid</a:t>
            </a:r>
            <a:endParaRPr lang="hr-HR" dirty="0" smtClean="0"/>
          </a:p>
          <a:p>
            <a:r>
              <a:rPr lang="hr-HR" dirty="0" smtClean="0"/>
              <a:t>To </a:t>
            </a:r>
            <a:r>
              <a:rPr lang="hr-HR" dirty="0" err="1" smtClean="0"/>
              <a:t>ratify</a:t>
            </a:r>
            <a:endParaRPr lang="en-US" dirty="0"/>
          </a:p>
        </p:txBody>
      </p:sp>
    </p:spTree>
    <p:extLst>
      <p:ext uri="{BB962C8B-B14F-4D97-AF65-F5344CB8AC3E}">
        <p14:creationId xmlns:p14="http://schemas.microsoft.com/office/powerpoint/2010/main" val="273499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The </a:t>
            </a:r>
            <a:r>
              <a:rPr lang="en-GB" b="1" dirty="0"/>
              <a:t>Court of Justice of the European Union</a:t>
            </a:r>
            <a:r>
              <a:rPr lang="en-GB" dirty="0"/>
              <a:t> (formerly the European Court of Justice) makes sure EU legislation is interpreted and applied in the same way in all member countries. The Court can also rule in legal disputes involving EU countries, EU institutions, businesses or individuals. It is located in Luxembourg and made up of judges from all EU countries.</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739928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b="1" dirty="0"/>
              <a:t>Heads of state or government</a:t>
            </a:r>
            <a:r>
              <a:rPr lang="en-GB" dirty="0"/>
              <a:t> from EU member countries meet at least 4 times a year in the form of the European Council. The Council President can convene additional meetings as and when required. Meetings are intended to provide impetus and define political priorities. Decisions are usually taken by consensus.</a:t>
            </a:r>
            <a:endParaRPr lang="hr-HR" dirty="0"/>
          </a:p>
          <a:p>
            <a:endParaRPr lang="en-US" dirty="0"/>
          </a:p>
        </p:txBody>
      </p:sp>
    </p:spTree>
    <p:extLst>
      <p:ext uri="{BB962C8B-B14F-4D97-AF65-F5344CB8AC3E}">
        <p14:creationId xmlns:p14="http://schemas.microsoft.com/office/powerpoint/2010/main" val="3249261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i="1" dirty="0"/>
              <a:t>A</a:t>
            </a:r>
            <a:r>
              <a:rPr lang="en-GB" b="1" i="1" dirty="0" err="1" smtClean="0"/>
              <a:t>nswer</a:t>
            </a:r>
            <a:r>
              <a:rPr lang="en-GB" b="1" i="1" dirty="0" smtClean="0"/>
              <a:t> </a:t>
            </a:r>
            <a:r>
              <a:rPr lang="en-GB" b="1" i="1" dirty="0"/>
              <a:t>the following questions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hr-HR" dirty="0" err="1" smtClean="0"/>
              <a:t>When</a:t>
            </a:r>
            <a:r>
              <a:rPr lang="hr-HR" dirty="0" smtClean="0"/>
              <a:t> </a:t>
            </a:r>
            <a:r>
              <a:rPr lang="hr-HR" dirty="0" err="1" smtClean="0"/>
              <a:t>was</a:t>
            </a:r>
            <a:r>
              <a:rPr lang="hr-HR" dirty="0" smtClean="0"/>
              <a:t> </a:t>
            </a:r>
            <a:r>
              <a:rPr lang="hr-HR" dirty="0" err="1" smtClean="0"/>
              <a:t>the</a:t>
            </a:r>
            <a:r>
              <a:rPr lang="hr-HR" dirty="0" smtClean="0"/>
              <a:t> CJEU </a:t>
            </a:r>
            <a:r>
              <a:rPr lang="hr-HR" dirty="0" err="1" smtClean="0"/>
              <a:t>established</a:t>
            </a:r>
            <a:r>
              <a:rPr lang="hr-HR" dirty="0" smtClean="0"/>
              <a:t> </a:t>
            </a:r>
            <a:r>
              <a:rPr lang="hr-HR" dirty="0" err="1" smtClean="0"/>
              <a:t>and</a:t>
            </a:r>
            <a:r>
              <a:rPr lang="hr-HR" dirty="0" smtClean="0"/>
              <a:t> </a:t>
            </a:r>
            <a:r>
              <a:rPr lang="hr-HR" dirty="0" err="1" smtClean="0"/>
              <a:t>where</a:t>
            </a:r>
            <a:r>
              <a:rPr lang="hr-HR" dirty="0" smtClean="0"/>
              <a:t> </a:t>
            </a:r>
            <a:r>
              <a:rPr lang="hr-HR" dirty="0" err="1" smtClean="0"/>
              <a:t>is</a:t>
            </a:r>
            <a:r>
              <a:rPr lang="hr-HR" dirty="0" smtClean="0"/>
              <a:t> </a:t>
            </a:r>
            <a:r>
              <a:rPr lang="hr-HR" dirty="0" err="1" smtClean="0"/>
              <a:t>it</a:t>
            </a:r>
            <a:r>
              <a:rPr lang="hr-HR" dirty="0" smtClean="0"/>
              <a:t> </a:t>
            </a:r>
            <a:r>
              <a:rPr lang="hr-HR" dirty="0" err="1" smtClean="0"/>
              <a:t>located</a:t>
            </a:r>
            <a:r>
              <a:rPr lang="hr-HR" dirty="0" smtClean="0"/>
              <a:t>?</a:t>
            </a:r>
          </a:p>
          <a:p>
            <a:pPr lvl="0"/>
            <a:r>
              <a:rPr lang="en-GB" dirty="0" smtClean="0"/>
              <a:t>What </a:t>
            </a:r>
            <a:r>
              <a:rPr lang="en-GB" dirty="0"/>
              <a:t>is the main task of the Court of Justice of the European Union</a:t>
            </a:r>
            <a:r>
              <a:rPr lang="en-GB" dirty="0" smtClean="0"/>
              <a:t>?</a:t>
            </a:r>
            <a:endParaRPr lang="hr-HR" dirty="0" smtClean="0"/>
          </a:p>
          <a:p>
            <a:pPr lvl="0"/>
            <a:r>
              <a:rPr lang="hr-HR" dirty="0" smtClean="0"/>
              <a:t>Who </a:t>
            </a:r>
            <a:r>
              <a:rPr lang="hr-HR" dirty="0" err="1" smtClean="0"/>
              <a:t>can</a:t>
            </a:r>
            <a:r>
              <a:rPr lang="hr-HR" dirty="0" smtClean="0"/>
              <a:t> take </a:t>
            </a:r>
            <a:r>
              <a:rPr lang="hr-HR" dirty="0" err="1" smtClean="0"/>
              <a:t>action</a:t>
            </a:r>
            <a:r>
              <a:rPr lang="hr-HR" dirty="0" smtClean="0"/>
              <a:t> </a:t>
            </a:r>
            <a:r>
              <a:rPr lang="hr-HR" dirty="0" err="1" smtClean="0"/>
              <a:t>before</a:t>
            </a:r>
            <a:r>
              <a:rPr lang="hr-HR" dirty="0" smtClean="0"/>
              <a:t> </a:t>
            </a:r>
            <a:r>
              <a:rPr lang="hr-HR" dirty="0" err="1" smtClean="0"/>
              <a:t>the</a:t>
            </a:r>
            <a:r>
              <a:rPr lang="hr-HR" dirty="0" smtClean="0"/>
              <a:t> CJEU?</a:t>
            </a:r>
            <a:endParaRPr lang="hr-HR" dirty="0"/>
          </a:p>
          <a:p>
            <a:pPr lvl="0"/>
            <a:r>
              <a:rPr lang="en-GB" dirty="0"/>
              <a:t>What does it consist of</a:t>
            </a:r>
            <a:r>
              <a:rPr lang="en-GB" dirty="0" smtClean="0"/>
              <a:t>?</a:t>
            </a:r>
            <a:endParaRPr lang="hr-HR" dirty="0" smtClean="0"/>
          </a:p>
          <a:p>
            <a:pPr lvl="0"/>
            <a:r>
              <a:rPr lang="hr-HR" dirty="0" smtClean="0"/>
              <a:t>How </a:t>
            </a:r>
            <a:r>
              <a:rPr lang="hr-HR" dirty="0" err="1" smtClean="0"/>
              <a:t>many</a:t>
            </a:r>
            <a:r>
              <a:rPr lang="hr-HR" dirty="0" smtClean="0"/>
              <a:t> </a:t>
            </a:r>
            <a:r>
              <a:rPr lang="hr-HR" dirty="0" err="1" smtClean="0"/>
              <a:t>judges</a:t>
            </a:r>
            <a:r>
              <a:rPr lang="hr-HR" dirty="0" smtClean="0"/>
              <a:t> are </a:t>
            </a:r>
            <a:r>
              <a:rPr lang="hr-HR" dirty="0" err="1" smtClean="0"/>
              <a:t>there</a:t>
            </a:r>
            <a:r>
              <a:rPr lang="hr-HR" dirty="0" smtClean="0"/>
              <a:t> </a:t>
            </a:r>
            <a:r>
              <a:rPr lang="hr-HR" dirty="0" err="1" smtClean="0"/>
              <a:t>and</a:t>
            </a:r>
            <a:r>
              <a:rPr lang="hr-HR" dirty="0" smtClean="0"/>
              <a:t> </a:t>
            </a:r>
            <a:r>
              <a:rPr lang="hr-HR" dirty="0" err="1" smtClean="0"/>
              <a:t>why</a:t>
            </a:r>
            <a:r>
              <a:rPr lang="hr-HR" dirty="0" smtClean="0"/>
              <a:t>?</a:t>
            </a:r>
          </a:p>
          <a:p>
            <a:pPr lvl="0"/>
            <a:r>
              <a:rPr lang="hr-HR" dirty="0" err="1" smtClean="0"/>
              <a:t>What</a:t>
            </a:r>
            <a:r>
              <a:rPr lang="hr-HR" dirty="0" smtClean="0"/>
              <a:t> are </a:t>
            </a:r>
            <a:r>
              <a:rPr lang="hr-HR" dirty="0" err="1" smtClean="0"/>
              <a:t>the</a:t>
            </a:r>
            <a:r>
              <a:rPr lang="hr-HR" dirty="0" smtClean="0"/>
              <a:t> </a:t>
            </a:r>
            <a:r>
              <a:rPr lang="hr-HR" dirty="0" err="1" smtClean="0"/>
              <a:t>formations</a:t>
            </a:r>
            <a:r>
              <a:rPr lang="hr-HR" dirty="0" smtClean="0"/>
              <a:t> </a:t>
            </a:r>
            <a:r>
              <a:rPr lang="hr-HR" dirty="0" err="1" smtClean="0"/>
              <a:t>in</a:t>
            </a:r>
            <a:r>
              <a:rPr lang="hr-HR" dirty="0" smtClean="0"/>
              <a:t> </a:t>
            </a:r>
            <a:r>
              <a:rPr lang="hr-HR" dirty="0" err="1" smtClean="0"/>
              <a:t>which</a:t>
            </a:r>
            <a:r>
              <a:rPr lang="hr-HR" dirty="0" smtClean="0"/>
              <a:t> </a:t>
            </a:r>
            <a:r>
              <a:rPr lang="hr-HR" dirty="0" err="1" smtClean="0"/>
              <a:t>the</a:t>
            </a:r>
            <a:r>
              <a:rPr lang="hr-HR" dirty="0" smtClean="0"/>
              <a:t> </a:t>
            </a:r>
            <a:r>
              <a:rPr lang="hr-HR" dirty="0" err="1" smtClean="0"/>
              <a:t>court</a:t>
            </a:r>
            <a:r>
              <a:rPr lang="hr-HR" dirty="0" smtClean="0"/>
              <a:t> </a:t>
            </a:r>
            <a:r>
              <a:rPr lang="hr-HR" dirty="0" err="1" smtClean="0"/>
              <a:t>may</a:t>
            </a:r>
            <a:r>
              <a:rPr lang="hr-HR" dirty="0" smtClean="0"/>
              <a:t> sit?</a:t>
            </a:r>
          </a:p>
          <a:p>
            <a:pPr lvl="0"/>
            <a:r>
              <a:rPr lang="hr-HR" dirty="0" smtClean="0"/>
              <a:t>How are </a:t>
            </a:r>
            <a:r>
              <a:rPr lang="hr-HR" dirty="0" err="1" smtClean="0"/>
              <a:t>judges</a:t>
            </a:r>
            <a:r>
              <a:rPr lang="hr-HR" dirty="0" smtClean="0"/>
              <a:t> </a:t>
            </a:r>
            <a:r>
              <a:rPr lang="hr-HR" dirty="0" err="1" smtClean="0"/>
              <a:t>appointed</a:t>
            </a:r>
            <a:r>
              <a:rPr lang="hr-HR" dirty="0" smtClean="0"/>
              <a:t> </a:t>
            </a:r>
            <a:r>
              <a:rPr lang="hr-HR" dirty="0" err="1" smtClean="0"/>
              <a:t>and</a:t>
            </a:r>
            <a:r>
              <a:rPr lang="hr-HR" dirty="0" smtClean="0"/>
              <a:t> </a:t>
            </a:r>
            <a:r>
              <a:rPr lang="hr-HR" dirty="0" err="1" smtClean="0"/>
              <a:t>what</a:t>
            </a:r>
            <a:r>
              <a:rPr lang="hr-HR" dirty="0" smtClean="0"/>
              <a:t> </a:t>
            </a:r>
            <a:r>
              <a:rPr lang="hr-HR" dirty="0" err="1" smtClean="0"/>
              <a:t>is</a:t>
            </a:r>
            <a:r>
              <a:rPr lang="hr-HR" dirty="0" smtClean="0"/>
              <a:t> </a:t>
            </a:r>
            <a:r>
              <a:rPr lang="hr-HR" dirty="0" err="1" smtClean="0"/>
              <a:t>their</a:t>
            </a:r>
            <a:r>
              <a:rPr lang="hr-HR" dirty="0" smtClean="0"/>
              <a:t> </a:t>
            </a:r>
            <a:r>
              <a:rPr lang="hr-HR" dirty="0" err="1" smtClean="0"/>
              <a:t>term</a:t>
            </a:r>
            <a:r>
              <a:rPr lang="hr-HR" dirty="0" smtClean="0"/>
              <a:t> </a:t>
            </a:r>
            <a:r>
              <a:rPr lang="hr-HR" dirty="0" err="1" smtClean="0"/>
              <a:t>of</a:t>
            </a:r>
            <a:r>
              <a:rPr lang="hr-HR" dirty="0" smtClean="0"/>
              <a:t> </a:t>
            </a:r>
            <a:r>
              <a:rPr lang="hr-HR" dirty="0" err="1" smtClean="0"/>
              <a:t>office</a:t>
            </a:r>
            <a:r>
              <a:rPr lang="hr-HR" dirty="0" smtClean="0"/>
              <a:t>?</a:t>
            </a:r>
          </a:p>
          <a:p>
            <a:pPr lvl="0"/>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term</a:t>
            </a:r>
            <a:r>
              <a:rPr lang="hr-HR" dirty="0" smtClean="0"/>
              <a:t> </a:t>
            </a:r>
            <a:r>
              <a:rPr lang="hr-HR" dirty="0" err="1" smtClean="0"/>
              <a:t>of</a:t>
            </a:r>
            <a:r>
              <a:rPr lang="hr-HR" dirty="0" smtClean="0"/>
              <a:t> </a:t>
            </a:r>
            <a:r>
              <a:rPr lang="hr-HR" dirty="0" err="1" smtClean="0"/>
              <a:t>office</a:t>
            </a:r>
            <a:r>
              <a:rPr lang="hr-HR" dirty="0" smtClean="0"/>
              <a:t> </a:t>
            </a:r>
            <a:r>
              <a:rPr lang="hr-HR" dirty="0" err="1" smtClean="0"/>
              <a:t>of</a:t>
            </a:r>
            <a:r>
              <a:rPr lang="hr-HR" dirty="0" smtClean="0"/>
              <a:t> </a:t>
            </a:r>
            <a:r>
              <a:rPr lang="hr-HR" dirty="0" err="1" smtClean="0"/>
              <a:t>the</a:t>
            </a:r>
            <a:r>
              <a:rPr lang="hr-HR" dirty="0" smtClean="0"/>
              <a:t> </a:t>
            </a:r>
            <a:r>
              <a:rPr lang="hr-HR" dirty="0" err="1" smtClean="0"/>
              <a:t>President</a:t>
            </a:r>
            <a:r>
              <a:rPr lang="hr-HR" dirty="0" smtClean="0"/>
              <a:t> </a:t>
            </a:r>
            <a:r>
              <a:rPr lang="hr-HR" dirty="0" err="1" smtClean="0"/>
              <a:t>and</a:t>
            </a:r>
            <a:r>
              <a:rPr lang="hr-HR" dirty="0" smtClean="0"/>
              <a:t> Vice-</a:t>
            </a:r>
            <a:r>
              <a:rPr lang="hr-HR" dirty="0" err="1" smtClean="0"/>
              <a:t>Presidents</a:t>
            </a:r>
            <a:r>
              <a:rPr lang="hr-HR" dirty="0" smtClean="0"/>
              <a:t>?</a:t>
            </a:r>
          </a:p>
          <a:p>
            <a:pPr lvl="0"/>
            <a:r>
              <a:rPr lang="hr-HR" dirty="0" err="1" smtClean="0"/>
              <a:t>What</a:t>
            </a:r>
            <a:r>
              <a:rPr lang="hr-HR" dirty="0" smtClean="0"/>
              <a:t> are </a:t>
            </a:r>
            <a:r>
              <a:rPr lang="hr-HR" dirty="0" err="1" smtClean="0"/>
              <a:t>the</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a:t>
            </a:r>
            <a:r>
              <a:rPr lang="hr-HR" dirty="0" err="1" smtClean="0"/>
              <a:t>President</a:t>
            </a:r>
            <a:r>
              <a:rPr lang="hr-HR" dirty="0" smtClean="0"/>
              <a:t>?</a:t>
            </a:r>
          </a:p>
          <a:p>
            <a:endParaRPr lang="en-US" dirty="0"/>
          </a:p>
        </p:txBody>
      </p:sp>
    </p:spTree>
    <p:extLst>
      <p:ext uri="{BB962C8B-B14F-4D97-AF65-F5344CB8AC3E}">
        <p14:creationId xmlns:p14="http://schemas.microsoft.com/office/powerpoint/2010/main" val="997927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What is the role of Advocates General?</a:t>
            </a:r>
            <a:endParaRPr lang="hr-HR" dirty="0"/>
          </a:p>
          <a:p>
            <a:pPr lvl="0"/>
            <a:r>
              <a:rPr lang="hr-HR" dirty="0" err="1" smtClean="0"/>
              <a:t>What</a:t>
            </a:r>
            <a:r>
              <a:rPr lang="hr-HR" dirty="0" smtClean="0"/>
              <a:t> </a:t>
            </a:r>
            <a:r>
              <a:rPr lang="hr-HR" dirty="0" smtClean="0"/>
              <a:t>are </a:t>
            </a:r>
            <a:r>
              <a:rPr lang="hr-HR" dirty="0" err="1" smtClean="0"/>
              <a:t>the</a:t>
            </a:r>
            <a:r>
              <a:rPr lang="hr-HR" dirty="0" smtClean="0"/>
              <a:t> </a:t>
            </a:r>
            <a:r>
              <a:rPr lang="hr-HR" dirty="0" err="1" smtClean="0"/>
              <a:t>main</a:t>
            </a:r>
            <a:r>
              <a:rPr lang="hr-HR" dirty="0" smtClean="0"/>
              <a:t> </a:t>
            </a:r>
            <a:r>
              <a:rPr lang="hr-HR" dirty="0" err="1" smtClean="0"/>
              <a:t>types</a:t>
            </a:r>
            <a:r>
              <a:rPr lang="hr-HR" dirty="0" smtClean="0"/>
              <a:t> </a:t>
            </a:r>
            <a:r>
              <a:rPr lang="hr-HR" dirty="0" err="1" smtClean="0"/>
              <a:t>of</a:t>
            </a:r>
            <a:r>
              <a:rPr lang="hr-HR" dirty="0" smtClean="0"/>
              <a:t> procedure?</a:t>
            </a:r>
          </a:p>
          <a:p>
            <a:pPr lvl="0"/>
            <a:r>
              <a:rPr lang="hr-HR" dirty="0" err="1" smtClean="0"/>
              <a:t>What</a:t>
            </a:r>
            <a:r>
              <a:rPr lang="hr-HR" dirty="0" smtClean="0"/>
              <a:t> </a:t>
            </a:r>
            <a:r>
              <a:rPr lang="hr-HR" dirty="0" err="1" smtClean="0"/>
              <a:t>is</a:t>
            </a:r>
            <a:r>
              <a:rPr lang="hr-HR" dirty="0" smtClean="0"/>
              <a:t> reference for </a:t>
            </a:r>
            <a:r>
              <a:rPr lang="hr-HR" dirty="0" err="1" smtClean="0"/>
              <a:t>preliminary</a:t>
            </a:r>
            <a:r>
              <a:rPr lang="hr-HR" dirty="0" smtClean="0"/>
              <a:t> </a:t>
            </a:r>
            <a:r>
              <a:rPr lang="hr-HR" dirty="0" err="1" smtClean="0"/>
              <a:t>ruling</a:t>
            </a:r>
            <a:r>
              <a:rPr lang="hr-HR" dirty="0" smtClean="0"/>
              <a:t>?</a:t>
            </a:r>
          </a:p>
          <a:p>
            <a:pPr lvl="0"/>
            <a:r>
              <a:rPr lang="hr-HR" dirty="0" err="1" smtClean="0"/>
              <a:t>Is</a:t>
            </a:r>
            <a:r>
              <a:rPr lang="hr-HR" dirty="0" smtClean="0"/>
              <a:t> </a:t>
            </a:r>
            <a:r>
              <a:rPr lang="hr-HR" dirty="0" err="1" smtClean="0"/>
              <a:t>the</a:t>
            </a:r>
            <a:r>
              <a:rPr lang="hr-HR" dirty="0" smtClean="0"/>
              <a:t> </a:t>
            </a:r>
            <a:r>
              <a:rPr lang="hr-HR" dirty="0" err="1" smtClean="0"/>
              <a:t>opinion</a:t>
            </a:r>
            <a:r>
              <a:rPr lang="hr-HR" dirty="0" smtClean="0"/>
              <a:t> </a:t>
            </a:r>
            <a:r>
              <a:rPr lang="hr-HR" dirty="0" err="1" smtClean="0"/>
              <a:t>of</a:t>
            </a:r>
            <a:r>
              <a:rPr lang="hr-HR" dirty="0" smtClean="0"/>
              <a:t> </a:t>
            </a:r>
            <a:r>
              <a:rPr lang="hr-HR" dirty="0" err="1" smtClean="0"/>
              <a:t>the</a:t>
            </a:r>
            <a:r>
              <a:rPr lang="hr-HR" dirty="0" smtClean="0"/>
              <a:t> Court </a:t>
            </a:r>
            <a:r>
              <a:rPr lang="hr-HR" dirty="0" err="1" smtClean="0"/>
              <a:t>of</a:t>
            </a:r>
            <a:r>
              <a:rPr lang="hr-HR" dirty="0" smtClean="0"/>
              <a:t> </a:t>
            </a:r>
            <a:r>
              <a:rPr lang="hr-HR" dirty="0" err="1" smtClean="0"/>
              <a:t>Justice</a:t>
            </a:r>
            <a:r>
              <a:rPr lang="hr-HR" dirty="0" smtClean="0"/>
              <a:t> </a:t>
            </a:r>
            <a:r>
              <a:rPr lang="hr-HR" dirty="0" err="1" smtClean="0"/>
              <a:t>in</a:t>
            </a:r>
            <a:r>
              <a:rPr lang="hr-HR" dirty="0" smtClean="0"/>
              <a:t> </a:t>
            </a:r>
            <a:r>
              <a:rPr lang="hr-HR" dirty="0" err="1" smtClean="0"/>
              <a:t>preliminary</a:t>
            </a:r>
            <a:r>
              <a:rPr lang="hr-HR" dirty="0" smtClean="0"/>
              <a:t> </a:t>
            </a:r>
            <a:r>
              <a:rPr lang="hr-HR" dirty="0" err="1" smtClean="0"/>
              <a:t>ruling</a:t>
            </a:r>
            <a:r>
              <a:rPr lang="hr-HR" dirty="0" smtClean="0"/>
              <a:t> </a:t>
            </a:r>
            <a:r>
              <a:rPr lang="hr-HR" dirty="0" err="1" smtClean="0"/>
              <a:t>binding</a:t>
            </a:r>
            <a:r>
              <a:rPr lang="hr-HR" dirty="0" smtClean="0"/>
              <a:t> </a:t>
            </a:r>
            <a:r>
              <a:rPr lang="hr-HR" dirty="0" err="1" smtClean="0"/>
              <a:t>and</a:t>
            </a:r>
            <a:r>
              <a:rPr lang="hr-HR" dirty="0" smtClean="0"/>
              <a:t> for </a:t>
            </a:r>
            <a:r>
              <a:rPr lang="hr-HR" dirty="0" err="1" smtClean="0"/>
              <a:t>whom</a:t>
            </a:r>
            <a:r>
              <a:rPr lang="hr-HR" dirty="0" smtClean="0"/>
              <a:t>?</a:t>
            </a:r>
          </a:p>
          <a:p>
            <a:pPr lvl="0"/>
            <a:r>
              <a:rPr lang="hr-HR" dirty="0" err="1" smtClean="0"/>
              <a:t>What</a:t>
            </a:r>
            <a:r>
              <a:rPr lang="hr-HR" dirty="0" smtClean="0"/>
              <a:t> </a:t>
            </a:r>
            <a:r>
              <a:rPr lang="hr-HR" dirty="0" err="1" smtClean="0"/>
              <a:t>happens</a:t>
            </a:r>
            <a:r>
              <a:rPr lang="hr-HR" dirty="0" smtClean="0"/>
              <a:t> </a:t>
            </a:r>
            <a:r>
              <a:rPr lang="hr-HR" dirty="0" err="1" smtClean="0"/>
              <a:t>if</a:t>
            </a:r>
            <a:r>
              <a:rPr lang="hr-HR" dirty="0" smtClean="0"/>
              <a:t> a </a:t>
            </a:r>
            <a:r>
              <a:rPr lang="hr-HR" dirty="0" err="1" smtClean="0"/>
              <a:t>Member</a:t>
            </a:r>
            <a:r>
              <a:rPr lang="hr-HR" dirty="0" smtClean="0"/>
              <a:t> State </a:t>
            </a:r>
            <a:r>
              <a:rPr lang="hr-HR" dirty="0" err="1" smtClean="0"/>
              <a:t>does</a:t>
            </a:r>
            <a:r>
              <a:rPr lang="hr-HR" dirty="0" smtClean="0"/>
              <a:t> </a:t>
            </a:r>
            <a:r>
              <a:rPr lang="hr-HR" dirty="0" err="1" smtClean="0"/>
              <a:t>not</a:t>
            </a:r>
            <a:r>
              <a:rPr lang="hr-HR" dirty="0" smtClean="0"/>
              <a:t> </a:t>
            </a:r>
            <a:r>
              <a:rPr lang="hr-HR" dirty="0" err="1" smtClean="0"/>
              <a:t>terminate</a:t>
            </a:r>
            <a:r>
              <a:rPr lang="hr-HR" dirty="0" smtClean="0"/>
              <a:t> </a:t>
            </a:r>
            <a:r>
              <a:rPr lang="hr-HR" dirty="0" err="1" smtClean="0"/>
              <a:t>the</a:t>
            </a:r>
            <a:r>
              <a:rPr lang="hr-HR" dirty="0" smtClean="0"/>
              <a:t> </a:t>
            </a:r>
            <a:r>
              <a:rPr lang="hr-HR" dirty="0" err="1" smtClean="0"/>
              <a:t>failure</a:t>
            </a:r>
            <a:r>
              <a:rPr lang="hr-HR" dirty="0" smtClean="0"/>
              <a:t> to </a:t>
            </a:r>
            <a:r>
              <a:rPr lang="hr-HR" dirty="0" err="1" smtClean="0"/>
              <a:t>fulfil</a:t>
            </a:r>
            <a:r>
              <a:rPr lang="hr-HR" dirty="0" smtClean="0"/>
              <a:t> </a:t>
            </a:r>
            <a:r>
              <a:rPr lang="hr-HR" dirty="0" err="1" smtClean="0"/>
              <a:t>obligations</a:t>
            </a:r>
            <a:r>
              <a:rPr lang="hr-HR" dirty="0" smtClean="0"/>
              <a:t>?</a:t>
            </a:r>
          </a:p>
          <a:p>
            <a:pPr lvl="0"/>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purpose</a:t>
            </a:r>
            <a:r>
              <a:rPr lang="hr-HR" dirty="0" smtClean="0"/>
              <a:t> </a:t>
            </a:r>
            <a:r>
              <a:rPr lang="hr-HR" dirty="0" err="1" smtClean="0"/>
              <a:t>of</a:t>
            </a:r>
            <a:r>
              <a:rPr lang="hr-HR" dirty="0" smtClean="0"/>
              <a:t> </a:t>
            </a:r>
            <a:r>
              <a:rPr lang="hr-HR" dirty="0" err="1" smtClean="0"/>
              <a:t>an</a:t>
            </a:r>
            <a:r>
              <a:rPr lang="hr-HR" dirty="0" smtClean="0"/>
              <a:t> </a:t>
            </a:r>
            <a:r>
              <a:rPr lang="hr-HR" dirty="0" err="1" smtClean="0"/>
              <a:t>action</a:t>
            </a:r>
            <a:r>
              <a:rPr lang="hr-HR" dirty="0" smtClean="0"/>
              <a:t> for </a:t>
            </a:r>
            <a:r>
              <a:rPr lang="hr-HR" dirty="0" err="1" smtClean="0"/>
              <a:t>annulment</a:t>
            </a:r>
            <a:r>
              <a:rPr lang="hr-HR" dirty="0" smtClean="0"/>
              <a:t>?</a:t>
            </a:r>
          </a:p>
          <a:p>
            <a:pPr lvl="0"/>
            <a:r>
              <a:rPr lang="hr-HR" dirty="0" err="1" smtClean="0"/>
              <a:t>What</a:t>
            </a:r>
            <a:r>
              <a:rPr lang="hr-HR" dirty="0" smtClean="0"/>
              <a:t> do </a:t>
            </a:r>
            <a:r>
              <a:rPr lang="hr-HR" dirty="0" err="1" smtClean="0"/>
              <a:t>actions</a:t>
            </a:r>
            <a:r>
              <a:rPr lang="hr-HR" dirty="0" smtClean="0"/>
              <a:t> for </a:t>
            </a:r>
            <a:r>
              <a:rPr lang="hr-HR" dirty="0" err="1" smtClean="0"/>
              <a:t>failure</a:t>
            </a:r>
            <a:r>
              <a:rPr lang="hr-HR" dirty="0" smtClean="0"/>
              <a:t> to </a:t>
            </a:r>
            <a:r>
              <a:rPr lang="hr-HR" dirty="0" err="1" smtClean="0"/>
              <a:t>act</a:t>
            </a:r>
            <a:r>
              <a:rPr lang="hr-HR" dirty="0" smtClean="0"/>
              <a:t> </a:t>
            </a:r>
            <a:r>
              <a:rPr lang="hr-HR" dirty="0" err="1" smtClean="0"/>
              <a:t>enable</a:t>
            </a:r>
            <a:r>
              <a:rPr lang="hr-HR" dirty="0" smtClean="0"/>
              <a:t>?</a:t>
            </a:r>
            <a:endParaRPr lang="hr-HR" dirty="0"/>
          </a:p>
          <a:p>
            <a:pPr lvl="0"/>
            <a:endParaRPr lang="hr-HR" dirty="0"/>
          </a:p>
          <a:p>
            <a:r>
              <a:rPr lang="en-GB" dirty="0"/>
              <a:t> </a:t>
            </a:r>
            <a:endParaRPr lang="hr-HR" dirty="0"/>
          </a:p>
          <a:p>
            <a:endParaRPr lang="en-US" dirty="0"/>
          </a:p>
        </p:txBody>
      </p:sp>
    </p:spTree>
    <p:extLst>
      <p:ext uri="{BB962C8B-B14F-4D97-AF65-F5344CB8AC3E}">
        <p14:creationId xmlns:p14="http://schemas.microsoft.com/office/powerpoint/2010/main" val="1286064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lnSpcReduction="10000"/>
          </a:bodyPr>
          <a:lstStyle/>
          <a:p>
            <a:pPr lvl="0"/>
            <a:endParaRPr lang="hr-HR" dirty="0" smtClean="0"/>
          </a:p>
          <a:p>
            <a:pPr lvl="0"/>
            <a:r>
              <a:rPr lang="en-GB" dirty="0" smtClean="0"/>
              <a:t>Are </a:t>
            </a:r>
            <a:r>
              <a:rPr lang="en-GB" dirty="0"/>
              <a:t>there court fees for proceedings before the CJEU</a:t>
            </a:r>
            <a:r>
              <a:rPr lang="en-GB" dirty="0" smtClean="0"/>
              <a:t>?</a:t>
            </a:r>
            <a:endParaRPr lang="hr-HR" dirty="0" smtClean="0"/>
          </a:p>
          <a:p>
            <a:pPr lvl="0"/>
            <a:r>
              <a:rPr lang="hr-HR" dirty="0" err="1" smtClean="0"/>
              <a:t>What</a:t>
            </a:r>
            <a:r>
              <a:rPr lang="hr-HR" dirty="0" smtClean="0"/>
              <a:t> </a:t>
            </a:r>
            <a:r>
              <a:rPr lang="hr-HR" dirty="0" err="1" smtClean="0"/>
              <a:t>can</a:t>
            </a:r>
            <a:r>
              <a:rPr lang="hr-HR" dirty="0" smtClean="0"/>
              <a:t> a party </a:t>
            </a:r>
            <a:r>
              <a:rPr lang="hr-HR" dirty="0" err="1" smtClean="0"/>
              <a:t>unable</a:t>
            </a:r>
            <a:r>
              <a:rPr lang="hr-HR" dirty="0" smtClean="0"/>
              <a:t> to </a:t>
            </a:r>
            <a:r>
              <a:rPr lang="hr-HR" dirty="0" err="1" smtClean="0"/>
              <a:t>meet</a:t>
            </a:r>
            <a:r>
              <a:rPr lang="hr-HR" dirty="0" smtClean="0"/>
              <a:t> he </a:t>
            </a:r>
            <a:r>
              <a:rPr lang="hr-HR" dirty="0" err="1" smtClean="0"/>
              <a:t>costs</a:t>
            </a:r>
            <a:r>
              <a:rPr lang="hr-HR" dirty="0" smtClean="0"/>
              <a:t> do?</a:t>
            </a:r>
            <a:endParaRPr lang="hr-HR" dirty="0"/>
          </a:p>
          <a:p>
            <a:pPr lvl="0"/>
            <a:r>
              <a:rPr lang="en-GB" dirty="0"/>
              <a:t>Which languages are used in the CJEU</a:t>
            </a:r>
            <a:r>
              <a:rPr lang="en-GB" dirty="0" smtClean="0"/>
              <a:t>?</a:t>
            </a:r>
            <a:endParaRPr lang="hr-HR" dirty="0" smtClean="0"/>
          </a:p>
          <a:p>
            <a:pPr lvl="0"/>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working</a:t>
            </a:r>
            <a:r>
              <a:rPr lang="hr-HR" dirty="0" smtClean="0"/>
              <a:t> </a:t>
            </a:r>
            <a:r>
              <a:rPr lang="hr-HR" dirty="0" err="1" smtClean="0"/>
              <a:t>language</a:t>
            </a:r>
            <a:r>
              <a:rPr lang="hr-HR" dirty="0" smtClean="0"/>
              <a:t> </a:t>
            </a:r>
            <a:r>
              <a:rPr lang="hr-HR" dirty="0" err="1" smtClean="0"/>
              <a:t>of</a:t>
            </a:r>
            <a:r>
              <a:rPr lang="hr-HR" dirty="0" smtClean="0"/>
              <a:t> </a:t>
            </a:r>
            <a:r>
              <a:rPr lang="hr-HR" dirty="0" err="1" smtClean="0"/>
              <a:t>the</a:t>
            </a:r>
            <a:r>
              <a:rPr lang="hr-HR" dirty="0" smtClean="0"/>
              <a:t> Court?</a:t>
            </a:r>
          </a:p>
          <a:p>
            <a:pPr lvl="0"/>
            <a:r>
              <a:rPr lang="hr-HR" dirty="0" err="1" smtClean="0"/>
              <a:t>What</a:t>
            </a:r>
            <a:r>
              <a:rPr lang="hr-HR" dirty="0" smtClean="0"/>
              <a:t> </a:t>
            </a:r>
            <a:r>
              <a:rPr lang="hr-HR" dirty="0" err="1" smtClean="0"/>
              <a:t>is</a:t>
            </a:r>
            <a:r>
              <a:rPr lang="hr-HR" dirty="0" smtClean="0"/>
              <a:t> </a:t>
            </a:r>
            <a:r>
              <a:rPr lang="hr-HR" dirty="0" err="1" smtClean="0"/>
              <a:t>usually</a:t>
            </a:r>
            <a:r>
              <a:rPr lang="hr-HR" dirty="0" smtClean="0"/>
              <a:t> </a:t>
            </a:r>
            <a:r>
              <a:rPr lang="hr-HR" dirty="0" err="1" smtClean="0"/>
              <a:t>the</a:t>
            </a:r>
            <a:r>
              <a:rPr lang="hr-HR" dirty="0" smtClean="0"/>
              <a:t> </a:t>
            </a:r>
            <a:r>
              <a:rPr lang="hr-HR" dirty="0" err="1" smtClean="0"/>
              <a:t>language</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a:t>
            </a:r>
            <a:r>
              <a:rPr lang="hr-HR" dirty="0" err="1" smtClean="0"/>
              <a:t>in</a:t>
            </a:r>
            <a:r>
              <a:rPr lang="hr-HR" dirty="0" smtClean="0"/>
              <a:t> </a:t>
            </a:r>
            <a:r>
              <a:rPr lang="hr-HR" dirty="0" err="1" smtClean="0"/>
              <a:t>direct</a:t>
            </a:r>
            <a:r>
              <a:rPr lang="hr-HR" dirty="0" smtClean="0"/>
              <a:t> </a:t>
            </a:r>
            <a:r>
              <a:rPr lang="hr-HR" dirty="0" err="1" smtClean="0"/>
              <a:t>actions</a:t>
            </a:r>
            <a:r>
              <a:rPr lang="hr-HR" dirty="0" smtClean="0"/>
              <a:t>?</a:t>
            </a:r>
          </a:p>
          <a:p>
            <a:pPr lvl="0"/>
            <a:r>
              <a:rPr lang="hr-HR" dirty="0" err="1" smtClean="0"/>
              <a:t>What</a:t>
            </a:r>
            <a:r>
              <a:rPr lang="hr-HR" dirty="0" smtClean="0"/>
              <a:t> </a:t>
            </a:r>
            <a:r>
              <a:rPr lang="hr-HR" dirty="0" err="1" smtClean="0"/>
              <a:t>is</a:t>
            </a:r>
            <a:r>
              <a:rPr lang="hr-HR" dirty="0" smtClean="0"/>
              <a:t> </a:t>
            </a:r>
            <a:r>
              <a:rPr lang="hr-HR" dirty="0" err="1" smtClean="0"/>
              <a:t>usually</a:t>
            </a:r>
            <a:r>
              <a:rPr lang="hr-HR" dirty="0" smtClean="0"/>
              <a:t> </a:t>
            </a:r>
            <a:r>
              <a:rPr lang="hr-HR" dirty="0" err="1" smtClean="0"/>
              <a:t>the</a:t>
            </a:r>
            <a:r>
              <a:rPr lang="hr-HR" dirty="0" smtClean="0"/>
              <a:t> </a:t>
            </a:r>
            <a:r>
              <a:rPr lang="hr-HR" dirty="0" err="1" smtClean="0"/>
              <a:t>language</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a:t>
            </a:r>
            <a:r>
              <a:rPr lang="hr-HR" dirty="0" err="1" smtClean="0"/>
              <a:t>in</a:t>
            </a:r>
            <a:r>
              <a:rPr lang="hr-HR" dirty="0" smtClean="0"/>
              <a:t> </a:t>
            </a:r>
            <a:r>
              <a:rPr lang="hr-HR" dirty="0" err="1" smtClean="0"/>
              <a:t>preliminary</a:t>
            </a:r>
            <a:r>
              <a:rPr lang="hr-HR" dirty="0" smtClean="0"/>
              <a:t> </a:t>
            </a:r>
            <a:r>
              <a:rPr lang="hr-HR" dirty="0" err="1" smtClean="0"/>
              <a:t>rulings</a:t>
            </a:r>
            <a:r>
              <a:rPr lang="hr-HR" dirty="0" smtClean="0"/>
              <a:t>?</a:t>
            </a:r>
          </a:p>
          <a:p>
            <a:pPr lvl="0"/>
            <a:r>
              <a:rPr lang="hr-HR" dirty="0" err="1" smtClean="0"/>
              <a:t>What</a:t>
            </a:r>
            <a:r>
              <a:rPr lang="hr-HR" dirty="0" smtClean="0"/>
              <a:t> </a:t>
            </a:r>
            <a:r>
              <a:rPr lang="hr-HR" dirty="0" err="1" smtClean="0"/>
              <a:t>is</a:t>
            </a:r>
            <a:r>
              <a:rPr lang="hr-HR" dirty="0" smtClean="0"/>
              <a:t> </a:t>
            </a:r>
            <a:r>
              <a:rPr lang="hr-HR" dirty="0" err="1" smtClean="0"/>
              <a:t>usually</a:t>
            </a:r>
            <a:r>
              <a:rPr lang="hr-HR" dirty="0" smtClean="0"/>
              <a:t> </a:t>
            </a:r>
            <a:r>
              <a:rPr lang="hr-HR" dirty="0" err="1" smtClean="0"/>
              <a:t>the</a:t>
            </a:r>
            <a:r>
              <a:rPr lang="hr-HR" dirty="0" smtClean="0"/>
              <a:t> </a:t>
            </a:r>
            <a:r>
              <a:rPr lang="hr-HR" dirty="0" err="1" smtClean="0"/>
              <a:t>language</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a:t>
            </a:r>
            <a:r>
              <a:rPr lang="hr-HR" dirty="0" err="1" smtClean="0"/>
              <a:t>in</a:t>
            </a:r>
            <a:r>
              <a:rPr lang="hr-HR" dirty="0" smtClean="0"/>
              <a:t> </a:t>
            </a:r>
            <a:r>
              <a:rPr lang="hr-HR" dirty="0" err="1" smtClean="0"/>
              <a:t>appeals</a:t>
            </a:r>
            <a:r>
              <a:rPr lang="hr-HR" dirty="0" smtClean="0"/>
              <a:t>?</a:t>
            </a:r>
            <a:endParaRPr lang="hr-HR" dirty="0"/>
          </a:p>
          <a:p>
            <a:endParaRPr lang="en-US" dirty="0"/>
          </a:p>
        </p:txBody>
      </p:sp>
    </p:spTree>
    <p:extLst>
      <p:ext uri="{BB962C8B-B14F-4D97-AF65-F5344CB8AC3E}">
        <p14:creationId xmlns:p14="http://schemas.microsoft.com/office/powerpoint/2010/main" val="2189144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i="1" dirty="0"/>
              <a:t>A</a:t>
            </a:r>
            <a:r>
              <a:rPr lang="en-GB" b="1" i="1" dirty="0" err="1" smtClean="0"/>
              <a:t>nswer</a:t>
            </a:r>
            <a:r>
              <a:rPr lang="en-GB" b="1" i="1" dirty="0" smtClean="0"/>
              <a:t> </a:t>
            </a:r>
            <a:r>
              <a:rPr lang="en-GB" b="1" i="1" dirty="0"/>
              <a:t>the following questions:</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10000"/>
          </a:bodyPr>
          <a:lstStyle/>
          <a:p>
            <a:pPr lvl="0"/>
            <a:r>
              <a:rPr lang="en-GB" dirty="0"/>
              <a:t>Why was the European Coal and Steel Community established?</a:t>
            </a:r>
            <a:endParaRPr lang="hr-HR" dirty="0"/>
          </a:p>
          <a:p>
            <a:pPr lvl="0"/>
            <a:r>
              <a:rPr lang="en-GB" dirty="0"/>
              <a:t>Which were the founding states?</a:t>
            </a:r>
            <a:endParaRPr lang="hr-HR" dirty="0"/>
          </a:p>
          <a:p>
            <a:pPr lvl="0"/>
            <a:r>
              <a:rPr lang="hr-HR" dirty="0" err="1" smtClean="0"/>
              <a:t>Which</a:t>
            </a:r>
            <a:r>
              <a:rPr lang="hr-HR" dirty="0" smtClean="0"/>
              <a:t> </a:t>
            </a:r>
            <a:r>
              <a:rPr lang="hr-HR" dirty="0" err="1" smtClean="0"/>
              <a:t>Treaty</a:t>
            </a:r>
            <a:r>
              <a:rPr lang="hr-HR" dirty="0" smtClean="0"/>
              <a:t> </a:t>
            </a:r>
            <a:r>
              <a:rPr lang="hr-HR" dirty="0" err="1" smtClean="0"/>
              <a:t>established</a:t>
            </a:r>
            <a:r>
              <a:rPr lang="en-GB" dirty="0" smtClean="0"/>
              <a:t> </a:t>
            </a:r>
            <a:r>
              <a:rPr lang="en-GB" dirty="0"/>
              <a:t>the European Economic </a:t>
            </a:r>
            <a:r>
              <a:rPr lang="en-GB" dirty="0" smtClean="0"/>
              <a:t>Community</a:t>
            </a:r>
            <a:r>
              <a:rPr lang="hr-HR" dirty="0" smtClean="0"/>
              <a:t>? </a:t>
            </a:r>
            <a:r>
              <a:rPr lang="hr-HR" dirty="0" err="1" smtClean="0"/>
              <a:t>When</a:t>
            </a:r>
            <a:r>
              <a:rPr lang="hr-HR" dirty="0" smtClean="0"/>
              <a:t> </a:t>
            </a:r>
            <a:r>
              <a:rPr lang="hr-HR" dirty="0" err="1" smtClean="0"/>
              <a:t>was</a:t>
            </a:r>
            <a:r>
              <a:rPr lang="hr-HR" dirty="0" smtClean="0"/>
              <a:t> </a:t>
            </a:r>
            <a:r>
              <a:rPr lang="hr-HR" dirty="0" err="1" smtClean="0"/>
              <a:t>it</a:t>
            </a:r>
            <a:r>
              <a:rPr lang="hr-HR" dirty="0" smtClean="0"/>
              <a:t> </a:t>
            </a:r>
            <a:r>
              <a:rPr lang="hr-HR" dirty="0" err="1" smtClean="0"/>
              <a:t>established</a:t>
            </a:r>
            <a:r>
              <a:rPr lang="en-GB" dirty="0" smtClean="0"/>
              <a:t>?</a:t>
            </a:r>
            <a:endParaRPr lang="hr-HR" dirty="0" smtClean="0"/>
          </a:p>
          <a:p>
            <a:pPr lvl="0"/>
            <a:r>
              <a:rPr lang="hr-HR" dirty="0" err="1" smtClean="0"/>
              <a:t>Which</a:t>
            </a:r>
            <a:r>
              <a:rPr lang="hr-HR" dirty="0" smtClean="0"/>
              <a:t> </a:t>
            </a:r>
            <a:r>
              <a:rPr lang="hr-HR" dirty="0" err="1" smtClean="0"/>
              <a:t>organization</a:t>
            </a:r>
            <a:r>
              <a:rPr lang="hr-HR" dirty="0" smtClean="0"/>
              <a:t> </a:t>
            </a:r>
            <a:r>
              <a:rPr lang="hr-HR" dirty="0" err="1" smtClean="0"/>
              <a:t>was</a:t>
            </a:r>
            <a:r>
              <a:rPr lang="hr-HR" dirty="0" smtClean="0"/>
              <a:t> </a:t>
            </a:r>
            <a:r>
              <a:rPr lang="hr-HR" dirty="0" err="1" smtClean="0"/>
              <a:t>established</a:t>
            </a:r>
            <a:r>
              <a:rPr lang="hr-HR" dirty="0" smtClean="0"/>
              <a:t> </a:t>
            </a:r>
            <a:r>
              <a:rPr lang="hr-HR" dirty="0" err="1" smtClean="0"/>
              <a:t>in</a:t>
            </a:r>
            <a:r>
              <a:rPr lang="hr-HR" dirty="0" smtClean="0"/>
              <a:t> </a:t>
            </a:r>
            <a:r>
              <a:rPr lang="hr-HR" dirty="0" err="1" smtClean="0"/>
              <a:t>the</a:t>
            </a:r>
            <a:r>
              <a:rPr lang="hr-HR" dirty="0" smtClean="0"/>
              <a:t> same </a:t>
            </a:r>
            <a:r>
              <a:rPr lang="hr-HR" dirty="0" err="1" smtClean="0"/>
              <a:t>year</a:t>
            </a:r>
            <a:r>
              <a:rPr lang="hr-HR" dirty="0" smtClean="0"/>
              <a:t> </a:t>
            </a:r>
            <a:r>
              <a:rPr lang="hr-HR" dirty="0" err="1" smtClean="0"/>
              <a:t>and</a:t>
            </a:r>
            <a:r>
              <a:rPr lang="hr-HR" dirty="0" smtClean="0"/>
              <a:t> </a:t>
            </a:r>
            <a:r>
              <a:rPr lang="hr-HR" dirty="0" err="1" smtClean="0"/>
              <a:t>why</a:t>
            </a:r>
            <a:r>
              <a:rPr lang="hr-HR" dirty="0" smtClean="0"/>
              <a:t>?</a:t>
            </a:r>
          </a:p>
          <a:p>
            <a:pPr lvl="0"/>
            <a:r>
              <a:rPr lang="hr-HR" dirty="0" err="1" smtClean="0"/>
              <a:t>What</a:t>
            </a:r>
            <a:r>
              <a:rPr lang="hr-HR" dirty="0" smtClean="0"/>
              <a:t> </a:t>
            </a:r>
            <a:r>
              <a:rPr lang="hr-HR" dirty="0" err="1" smtClean="0"/>
              <a:t>was</a:t>
            </a:r>
            <a:r>
              <a:rPr lang="hr-HR" dirty="0" smtClean="0"/>
              <a:t> </a:t>
            </a:r>
            <a:r>
              <a:rPr lang="hr-HR" dirty="0" err="1" smtClean="0"/>
              <a:t>the</a:t>
            </a:r>
            <a:r>
              <a:rPr lang="hr-HR" dirty="0" smtClean="0"/>
              <a:t> </a:t>
            </a:r>
            <a:r>
              <a:rPr lang="hr-HR" dirty="0" err="1" smtClean="0"/>
              <a:t>first</a:t>
            </a:r>
            <a:r>
              <a:rPr lang="hr-HR" dirty="0" smtClean="0"/>
              <a:t> major </a:t>
            </a:r>
            <a:r>
              <a:rPr lang="hr-HR" dirty="0" err="1" smtClean="0"/>
              <a:t>revision</a:t>
            </a:r>
            <a:r>
              <a:rPr lang="hr-HR" dirty="0" smtClean="0"/>
              <a:t> </a:t>
            </a:r>
            <a:r>
              <a:rPr lang="hr-HR" dirty="0" err="1" smtClean="0"/>
              <a:t>of</a:t>
            </a:r>
            <a:r>
              <a:rPr lang="hr-HR" dirty="0" smtClean="0"/>
              <a:t> </a:t>
            </a:r>
            <a:r>
              <a:rPr lang="hr-HR" dirty="0" err="1" smtClean="0"/>
              <a:t>the</a:t>
            </a:r>
            <a:r>
              <a:rPr lang="hr-HR" dirty="0" smtClean="0"/>
              <a:t> </a:t>
            </a:r>
            <a:r>
              <a:rPr lang="hr-HR" dirty="0" err="1" smtClean="0"/>
              <a:t>Treaty</a:t>
            </a:r>
            <a:r>
              <a:rPr lang="hr-HR" dirty="0" smtClean="0"/>
              <a:t> </a:t>
            </a:r>
            <a:r>
              <a:rPr lang="hr-HR" dirty="0" err="1" smtClean="0"/>
              <a:t>of</a:t>
            </a:r>
            <a:r>
              <a:rPr lang="hr-HR" dirty="0" smtClean="0"/>
              <a:t> Rome?</a:t>
            </a:r>
            <a:endParaRPr lang="hr-HR" dirty="0"/>
          </a:p>
          <a:p>
            <a:pPr lvl="0"/>
            <a:r>
              <a:rPr lang="en-GB" dirty="0"/>
              <a:t>What are the ‘four freedoms’?</a:t>
            </a:r>
            <a:endParaRPr lang="hr-HR" dirty="0"/>
          </a:p>
          <a:p>
            <a:pPr lvl="0"/>
            <a:r>
              <a:rPr lang="en-GB" dirty="0"/>
              <a:t>What is the significance of the Treaty of Maastricht</a:t>
            </a:r>
            <a:r>
              <a:rPr lang="en-GB" dirty="0" smtClean="0"/>
              <a:t>?</a:t>
            </a:r>
            <a:endParaRPr lang="hr-HR" dirty="0" smtClean="0"/>
          </a:p>
          <a:p>
            <a:pPr lvl="0"/>
            <a:r>
              <a:rPr lang="hr-HR" dirty="0" err="1" smtClean="0"/>
              <a:t>Which</a:t>
            </a:r>
            <a:r>
              <a:rPr lang="hr-HR" dirty="0" smtClean="0"/>
              <a:t> </a:t>
            </a:r>
            <a:r>
              <a:rPr lang="hr-HR" dirty="0" err="1" smtClean="0"/>
              <a:t>advantage</a:t>
            </a:r>
            <a:r>
              <a:rPr lang="hr-HR" dirty="0" smtClean="0"/>
              <a:t> do EU </a:t>
            </a:r>
            <a:r>
              <a:rPr lang="hr-HR" dirty="0" err="1" smtClean="0"/>
              <a:t>citizens</a:t>
            </a:r>
            <a:r>
              <a:rPr lang="hr-HR" dirty="0" smtClean="0"/>
              <a:t> </a:t>
            </a:r>
            <a:r>
              <a:rPr lang="hr-HR" dirty="0" err="1" smtClean="0"/>
              <a:t>enjoy</a:t>
            </a:r>
            <a:r>
              <a:rPr lang="hr-HR" dirty="0" smtClean="0"/>
              <a:t> </a:t>
            </a:r>
            <a:r>
              <a:rPr lang="hr-HR" dirty="0" err="1" smtClean="0"/>
              <a:t>thanks</a:t>
            </a:r>
            <a:r>
              <a:rPr lang="hr-HR" dirty="0" smtClean="0"/>
              <a:t> to </a:t>
            </a:r>
            <a:r>
              <a:rPr lang="hr-HR" dirty="0" err="1" smtClean="0"/>
              <a:t>the</a:t>
            </a:r>
            <a:r>
              <a:rPr lang="hr-HR" dirty="0" smtClean="0"/>
              <a:t> Schengen </a:t>
            </a:r>
            <a:r>
              <a:rPr lang="hr-HR" dirty="0" err="1" smtClean="0"/>
              <a:t>agreements</a:t>
            </a:r>
            <a:r>
              <a:rPr lang="hr-HR" dirty="0" smtClean="0"/>
              <a:t>?</a:t>
            </a:r>
          </a:p>
          <a:p>
            <a:pPr lvl="0"/>
            <a:r>
              <a:rPr lang="hr-HR" dirty="0" err="1" smtClean="0"/>
              <a:t>When</a:t>
            </a:r>
            <a:r>
              <a:rPr lang="hr-HR" dirty="0" smtClean="0"/>
              <a:t> </a:t>
            </a:r>
            <a:r>
              <a:rPr lang="hr-HR" dirty="0" err="1" smtClean="0"/>
              <a:t>was</a:t>
            </a:r>
            <a:r>
              <a:rPr lang="hr-HR" dirty="0" smtClean="0"/>
              <a:t> </a:t>
            </a:r>
            <a:r>
              <a:rPr lang="hr-HR" dirty="0" err="1" smtClean="0"/>
              <a:t>the</a:t>
            </a:r>
            <a:r>
              <a:rPr lang="hr-HR" dirty="0" smtClean="0"/>
              <a:t> euro </a:t>
            </a:r>
            <a:r>
              <a:rPr lang="hr-HR" dirty="0" err="1" smtClean="0"/>
              <a:t>launched</a:t>
            </a:r>
            <a:r>
              <a:rPr lang="hr-HR" dirty="0" smtClean="0"/>
              <a:t> for </a:t>
            </a:r>
            <a:r>
              <a:rPr lang="hr-HR" dirty="0" err="1" smtClean="0"/>
              <a:t>the</a:t>
            </a:r>
            <a:r>
              <a:rPr lang="hr-HR" dirty="0" smtClean="0"/>
              <a:t> </a:t>
            </a:r>
            <a:r>
              <a:rPr lang="hr-HR" dirty="0" err="1" smtClean="0"/>
              <a:t>first</a:t>
            </a:r>
            <a:r>
              <a:rPr lang="hr-HR" dirty="0" smtClean="0"/>
              <a:t> time </a:t>
            </a:r>
            <a:r>
              <a:rPr lang="hr-HR" dirty="0" err="1" smtClean="0"/>
              <a:t>and</a:t>
            </a:r>
            <a:r>
              <a:rPr lang="hr-HR" dirty="0" smtClean="0"/>
              <a:t> </a:t>
            </a:r>
            <a:r>
              <a:rPr lang="hr-HR" dirty="0" err="1" smtClean="0"/>
              <a:t>when</a:t>
            </a:r>
            <a:r>
              <a:rPr lang="hr-HR" dirty="0" smtClean="0"/>
              <a:t> </a:t>
            </a:r>
            <a:r>
              <a:rPr lang="hr-HR" dirty="0" err="1" smtClean="0"/>
              <a:t>was</a:t>
            </a:r>
            <a:r>
              <a:rPr lang="hr-HR" dirty="0" smtClean="0"/>
              <a:t> </a:t>
            </a:r>
            <a:r>
              <a:rPr lang="hr-HR" dirty="0" err="1" smtClean="0"/>
              <a:t>it</a:t>
            </a:r>
            <a:r>
              <a:rPr lang="hr-HR" dirty="0" smtClean="0"/>
              <a:t> </a:t>
            </a:r>
            <a:r>
              <a:rPr lang="hr-HR" dirty="0" err="1" smtClean="0"/>
              <a:t>introduced</a:t>
            </a:r>
            <a:r>
              <a:rPr lang="hr-HR" dirty="0" smtClean="0"/>
              <a:t>?</a:t>
            </a:r>
            <a:endParaRPr lang="hr-HR" dirty="0"/>
          </a:p>
        </p:txBody>
      </p:sp>
    </p:spTree>
    <p:extLst>
      <p:ext uri="{BB962C8B-B14F-4D97-AF65-F5344CB8AC3E}">
        <p14:creationId xmlns:p14="http://schemas.microsoft.com/office/powerpoint/2010/main" val="974594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application</a:t>
            </a:r>
            <a:r>
              <a:rPr lang="hr-HR" dirty="0" smtClean="0"/>
              <a:t>,</a:t>
            </a:r>
            <a:r>
              <a:rPr lang="en-US" dirty="0" smtClean="0"/>
              <a:t> </a:t>
            </a:r>
            <a:r>
              <a:rPr lang="en-US" dirty="0" err="1" smtClean="0"/>
              <a:t>defence</a:t>
            </a:r>
            <a:r>
              <a:rPr lang="hr-HR" dirty="0" smtClean="0"/>
              <a:t>, </a:t>
            </a:r>
            <a:r>
              <a:rPr lang="en-US" dirty="0" smtClean="0"/>
              <a:t>General</a:t>
            </a:r>
            <a:r>
              <a:rPr lang="hr-HR" dirty="0" smtClean="0"/>
              <a:t>,</a:t>
            </a:r>
            <a:r>
              <a:rPr lang="en-US" dirty="0" smtClean="0"/>
              <a:t> Procedure</a:t>
            </a:r>
            <a:r>
              <a:rPr lang="hr-HR" dirty="0" smtClean="0"/>
              <a:t>,</a:t>
            </a:r>
            <a:r>
              <a:rPr lang="en-US" dirty="0" smtClean="0"/>
              <a:t> proceedings</a:t>
            </a:r>
            <a:r>
              <a:rPr lang="hr-HR" dirty="0" smtClean="0"/>
              <a:t>,</a:t>
            </a:r>
            <a:r>
              <a:rPr lang="en-US" dirty="0" smtClean="0"/>
              <a:t> Registrar</a:t>
            </a:r>
            <a:r>
              <a:rPr lang="hr-HR" dirty="0" smtClean="0"/>
              <a:t>, </a:t>
            </a:r>
            <a:r>
              <a:rPr lang="en-US" dirty="0" smtClean="0"/>
              <a:t>Registry</a:t>
            </a:r>
            <a:endParaRPr lang="en-US" dirty="0"/>
          </a:p>
        </p:txBody>
      </p:sp>
      <p:sp>
        <p:nvSpPr>
          <p:cNvPr id="3" name="Content Placeholder 2"/>
          <p:cNvSpPr>
            <a:spLocks noGrp="1"/>
          </p:cNvSpPr>
          <p:nvPr>
            <p:ph idx="1"/>
          </p:nvPr>
        </p:nvSpPr>
        <p:spPr/>
        <p:txBody>
          <a:bodyPr>
            <a:normAutofit/>
          </a:bodyPr>
          <a:lstStyle/>
          <a:p>
            <a:r>
              <a:rPr lang="en-US" dirty="0"/>
              <a:t>The </a:t>
            </a:r>
            <a:r>
              <a:rPr lang="hr-HR" dirty="0" smtClean="0"/>
              <a:t>________</a:t>
            </a:r>
            <a:r>
              <a:rPr lang="en-US" dirty="0" smtClean="0"/>
              <a:t>Court </a:t>
            </a:r>
            <a:r>
              <a:rPr lang="en-US" dirty="0"/>
              <a:t>has its own Rules of </a:t>
            </a:r>
            <a:r>
              <a:rPr lang="hr-HR" dirty="0" smtClean="0"/>
              <a:t>________</a:t>
            </a:r>
            <a:r>
              <a:rPr lang="en-US" dirty="0" smtClean="0"/>
              <a:t>. </a:t>
            </a:r>
            <a:r>
              <a:rPr lang="en-US" dirty="0"/>
              <a:t>In principle, the </a:t>
            </a:r>
            <a:r>
              <a:rPr lang="hr-HR" dirty="0" smtClean="0"/>
              <a:t>____________</a:t>
            </a:r>
            <a:r>
              <a:rPr lang="en-US" dirty="0" smtClean="0"/>
              <a:t> </a:t>
            </a:r>
            <a:r>
              <a:rPr lang="en-US" dirty="0"/>
              <a:t>include a written phase and an oral phase.</a:t>
            </a:r>
            <a:br>
              <a:rPr lang="en-US" dirty="0"/>
            </a:br>
            <a:r>
              <a:rPr lang="en-US" b="1" dirty="0"/>
              <a:t>An </a:t>
            </a:r>
            <a:r>
              <a:rPr lang="hr-HR" b="1" dirty="0" smtClean="0"/>
              <a:t>_________</a:t>
            </a:r>
            <a:r>
              <a:rPr lang="en-US" dirty="0" smtClean="0"/>
              <a:t>, </a:t>
            </a:r>
            <a:r>
              <a:rPr lang="en-US" dirty="0"/>
              <a:t>drawn up by a lawyer or agent and sent to </a:t>
            </a:r>
            <a:r>
              <a:rPr lang="en-US" dirty="0" smtClean="0"/>
              <a:t>the</a:t>
            </a:r>
            <a:r>
              <a:rPr lang="hr-HR" dirty="0" smtClean="0"/>
              <a:t> ____________</a:t>
            </a:r>
            <a:r>
              <a:rPr lang="en-US" dirty="0" smtClean="0"/>
              <a:t>, </a:t>
            </a:r>
            <a:r>
              <a:rPr lang="en-US" dirty="0"/>
              <a:t>opens the proceedings. The main points of the action are published in a notice, in all official languages, in the Official Journal of the European Union. The </a:t>
            </a:r>
            <a:r>
              <a:rPr lang="hr-HR" dirty="0" smtClean="0"/>
              <a:t>________</a:t>
            </a:r>
            <a:r>
              <a:rPr lang="en-US" dirty="0" smtClean="0"/>
              <a:t> </a:t>
            </a:r>
            <a:r>
              <a:rPr lang="en-US" dirty="0"/>
              <a:t>sends the application to the other party to the case, which then has a period of two months within which to file a </a:t>
            </a:r>
            <a:r>
              <a:rPr lang="hr-HR" dirty="0" smtClean="0"/>
              <a:t>________</a:t>
            </a:r>
            <a:r>
              <a:rPr lang="en-US" dirty="0" smtClean="0"/>
              <a:t>. </a:t>
            </a:r>
            <a:r>
              <a:rPr lang="en-US" dirty="0"/>
              <a:t>In direct actions, in principle, the applicant may file a reply, within a certain time-limit, to which the defendant may respond with a rejoinder.</a:t>
            </a:r>
          </a:p>
        </p:txBody>
      </p:sp>
    </p:spTree>
    <p:extLst>
      <p:ext uri="{BB962C8B-B14F-4D97-AF65-F5344CB8AC3E}">
        <p14:creationId xmlns:p14="http://schemas.microsoft.com/office/powerpoint/2010/main" val="3232095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The General Court has its own Rules of Procedure. In principle, the proceedings include a written phase and an oral phase.</a:t>
            </a:r>
            <a:br>
              <a:rPr lang="en-US" dirty="0"/>
            </a:br>
            <a:r>
              <a:rPr lang="en-US" b="1" dirty="0"/>
              <a:t>An application</a:t>
            </a:r>
            <a:r>
              <a:rPr lang="en-US" dirty="0"/>
              <a:t>, drawn up by a lawyer or agent and sent to the Registry, opens the proceedings. The main points of the action are published in a notice, in all official languages, in the Official Journal of the European Union. The Registrar sends the application to the other party to the case, which then has a period of two months within which to file a </a:t>
            </a:r>
            <a:r>
              <a:rPr lang="en-US" dirty="0" err="1"/>
              <a:t>defence</a:t>
            </a:r>
            <a:r>
              <a:rPr lang="en-US" dirty="0"/>
              <a:t>. In direct actions, in principle, the applicant may file a reply, within a certain time-limit, to which the defendant may respond with a rejoinder.</a:t>
            </a:r>
          </a:p>
        </p:txBody>
      </p:sp>
    </p:spTree>
    <p:extLst>
      <p:ext uri="{BB962C8B-B14F-4D97-AF65-F5344CB8AC3E}">
        <p14:creationId xmlns:p14="http://schemas.microsoft.com/office/powerpoint/2010/main" val="2079146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case</a:t>
            </a:r>
            <a:r>
              <a:rPr lang="hr-HR" dirty="0" smtClean="0"/>
              <a:t>,</a:t>
            </a:r>
            <a:r>
              <a:rPr lang="en-US" dirty="0" smtClean="0"/>
              <a:t> claims</a:t>
            </a:r>
            <a:r>
              <a:rPr lang="hr-HR" dirty="0" smtClean="0"/>
              <a:t>,</a:t>
            </a:r>
            <a:r>
              <a:rPr lang="en-US" dirty="0" smtClean="0"/>
              <a:t> General</a:t>
            </a:r>
            <a:r>
              <a:rPr lang="hr-HR" dirty="0" smtClean="0"/>
              <a:t>,</a:t>
            </a:r>
            <a:r>
              <a:rPr lang="en-US" dirty="0" smtClean="0"/>
              <a:t> parties</a:t>
            </a:r>
            <a:r>
              <a:rPr lang="hr-HR" dirty="0" smtClean="0"/>
              <a:t>,</a:t>
            </a:r>
            <a:r>
              <a:rPr lang="en-US" dirty="0" smtClean="0"/>
              <a:t> proceedings</a:t>
            </a:r>
            <a:r>
              <a:rPr lang="hr-HR" dirty="0" smtClean="0"/>
              <a:t>,</a:t>
            </a:r>
            <a:r>
              <a:rPr lang="en-US" dirty="0" smtClean="0"/>
              <a:t> respond</a:t>
            </a:r>
            <a:r>
              <a:rPr lang="hr-HR" dirty="0" smtClean="0"/>
              <a:t>,</a:t>
            </a:r>
            <a:r>
              <a:rPr lang="en-US" dirty="0" smtClean="0"/>
              <a:t> </a:t>
            </a:r>
            <a:r>
              <a:rPr lang="en-US" dirty="0" smtClean="0"/>
              <a:t>submits</a:t>
            </a:r>
            <a:endParaRPr lang="en-US" dirty="0"/>
          </a:p>
        </p:txBody>
      </p:sp>
      <p:sp>
        <p:nvSpPr>
          <p:cNvPr id="3" name="Content Placeholder 2"/>
          <p:cNvSpPr>
            <a:spLocks noGrp="1"/>
          </p:cNvSpPr>
          <p:nvPr>
            <p:ph idx="1"/>
          </p:nvPr>
        </p:nvSpPr>
        <p:spPr/>
        <p:txBody>
          <a:bodyPr/>
          <a:lstStyle/>
          <a:p>
            <a:r>
              <a:rPr lang="en-US" dirty="0"/>
              <a:t>Any person who can prove an interest in the outcome of a </a:t>
            </a:r>
            <a:r>
              <a:rPr lang="hr-HR" dirty="0" smtClean="0"/>
              <a:t>_____</a:t>
            </a:r>
            <a:r>
              <a:rPr lang="en-US" dirty="0" smtClean="0"/>
              <a:t> </a:t>
            </a:r>
            <a:r>
              <a:rPr lang="en-US" dirty="0"/>
              <a:t>before the </a:t>
            </a:r>
            <a:r>
              <a:rPr lang="hr-HR" dirty="0" smtClean="0"/>
              <a:t>________</a:t>
            </a:r>
            <a:r>
              <a:rPr lang="en-US" dirty="0" smtClean="0"/>
              <a:t> </a:t>
            </a:r>
            <a:r>
              <a:rPr lang="en-US" dirty="0"/>
              <a:t>Court, as well as the Member States and the institutions of the European Union, may intervene in the </a:t>
            </a:r>
            <a:r>
              <a:rPr lang="hr-HR" dirty="0" smtClean="0"/>
              <a:t>________</a:t>
            </a:r>
            <a:r>
              <a:rPr lang="en-US" dirty="0" smtClean="0"/>
              <a:t>. </a:t>
            </a:r>
            <a:r>
              <a:rPr lang="en-US" dirty="0"/>
              <a:t>The </a:t>
            </a:r>
            <a:r>
              <a:rPr lang="en-US" dirty="0" smtClean="0"/>
              <a:t>intervener</a:t>
            </a:r>
            <a:r>
              <a:rPr lang="hr-HR" dirty="0" smtClean="0"/>
              <a:t> ________</a:t>
            </a:r>
            <a:r>
              <a:rPr lang="en-US" dirty="0" smtClean="0"/>
              <a:t> a </a:t>
            </a:r>
            <a:r>
              <a:rPr lang="en-US" dirty="0"/>
              <a:t>statement in intervention, supporting or opposing the </a:t>
            </a:r>
            <a:r>
              <a:rPr lang="hr-HR" dirty="0" smtClean="0"/>
              <a:t>__________</a:t>
            </a:r>
            <a:r>
              <a:rPr lang="en-US" dirty="0" smtClean="0"/>
              <a:t>of </a:t>
            </a:r>
            <a:r>
              <a:rPr lang="en-US" dirty="0"/>
              <a:t>one of the </a:t>
            </a:r>
            <a:r>
              <a:rPr lang="hr-HR" dirty="0" smtClean="0"/>
              <a:t>__________</a:t>
            </a:r>
            <a:r>
              <a:rPr lang="en-US" dirty="0" smtClean="0"/>
              <a:t>, </a:t>
            </a:r>
            <a:r>
              <a:rPr lang="en-US" dirty="0"/>
              <a:t>to which the parties may then </a:t>
            </a:r>
            <a:r>
              <a:rPr lang="hr-HR" dirty="0" smtClean="0"/>
              <a:t>_________</a:t>
            </a:r>
            <a:r>
              <a:rPr lang="en-US" dirty="0" smtClean="0"/>
              <a:t>.</a:t>
            </a:r>
            <a:endParaRPr lang="en-US" dirty="0"/>
          </a:p>
        </p:txBody>
      </p:sp>
    </p:spTree>
    <p:extLst>
      <p:ext uri="{BB962C8B-B14F-4D97-AF65-F5344CB8AC3E}">
        <p14:creationId xmlns:p14="http://schemas.microsoft.com/office/powerpoint/2010/main" val="16358435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Any person who can prove an interest in the outcome of a case before the General Court, as well as the Member States and the institutions of the European Union, may intervene in the proceedings. The intervener submits a statement in intervention, supporting or opposing the claims of one of the parties, to which the parties may then respond.</a:t>
            </a:r>
          </a:p>
        </p:txBody>
      </p:sp>
    </p:spTree>
    <p:extLst>
      <p:ext uri="{BB962C8B-B14F-4D97-AF65-F5344CB8AC3E}">
        <p14:creationId xmlns:p14="http://schemas.microsoft.com/office/powerpoint/2010/main" val="2205275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normAutofit lnSpcReduction="10000"/>
          </a:bodyPr>
          <a:lstStyle/>
          <a:p>
            <a:r>
              <a:rPr lang="hr-HR" dirty="0"/>
              <a:t>T</a:t>
            </a:r>
            <a:r>
              <a:rPr lang="en-US" dirty="0" smtClean="0"/>
              <a:t>ending </a:t>
            </a:r>
            <a:r>
              <a:rPr lang="en-US" dirty="0"/>
              <a:t>to be different or develop in different </a:t>
            </a:r>
            <a:r>
              <a:rPr lang="en-US" dirty="0" smtClean="0"/>
              <a:t>directions</a:t>
            </a:r>
            <a:r>
              <a:rPr lang="hr-HR" dirty="0" smtClean="0"/>
              <a:t>:</a:t>
            </a:r>
          </a:p>
          <a:p>
            <a:r>
              <a:rPr lang="hr-HR" dirty="0" err="1" smtClean="0"/>
              <a:t>Divergent</a:t>
            </a:r>
            <a:endParaRPr lang="hr-HR" dirty="0" smtClean="0"/>
          </a:p>
          <a:p>
            <a:r>
              <a:rPr lang="en-US" dirty="0"/>
              <a:t>find (something) out for certain; make sure </a:t>
            </a:r>
            <a:r>
              <a:rPr lang="en-US" dirty="0" smtClean="0"/>
              <a:t>of</a:t>
            </a:r>
            <a:r>
              <a:rPr lang="hr-HR" dirty="0" smtClean="0"/>
              <a:t>:</a:t>
            </a:r>
          </a:p>
          <a:p>
            <a:r>
              <a:rPr lang="hr-HR" dirty="0" err="1" smtClean="0"/>
              <a:t>Ascertain</a:t>
            </a:r>
            <a:endParaRPr lang="hr-HR" dirty="0" smtClean="0"/>
          </a:p>
          <a:p>
            <a:r>
              <a:rPr lang="en-US" dirty="0"/>
              <a:t>to act according to an order, set of rules, or request: </a:t>
            </a:r>
            <a:endParaRPr lang="hr-HR" dirty="0" smtClean="0"/>
          </a:p>
          <a:p>
            <a:r>
              <a:rPr lang="hr-HR" dirty="0" err="1" smtClean="0"/>
              <a:t>Comply</a:t>
            </a:r>
            <a:r>
              <a:rPr lang="hr-HR" dirty="0" smtClean="0"/>
              <a:t> (</a:t>
            </a:r>
            <a:r>
              <a:rPr lang="hr-HR" dirty="0" err="1" smtClean="0"/>
              <a:t>with</a:t>
            </a:r>
            <a:r>
              <a:rPr lang="hr-HR" dirty="0" smtClean="0"/>
              <a:t>)</a:t>
            </a:r>
          </a:p>
          <a:p>
            <a:r>
              <a:rPr lang="en-US" dirty="0"/>
              <a:t>a statement that something is unsatisfactory or </a:t>
            </a:r>
            <a:r>
              <a:rPr lang="en-US" dirty="0" smtClean="0"/>
              <a:t>unacceptable</a:t>
            </a:r>
            <a:r>
              <a:rPr lang="hr-HR" dirty="0" smtClean="0"/>
              <a:t>:</a:t>
            </a:r>
          </a:p>
          <a:p>
            <a:r>
              <a:rPr lang="hr-HR" dirty="0" err="1" smtClean="0"/>
              <a:t>complaint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90067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to officially announce that something such as a law, agreement, or marriage no longer exists</a:t>
            </a:r>
            <a:r>
              <a:rPr lang="en-US" dirty="0" smtClean="0"/>
              <a:t>:</a:t>
            </a:r>
            <a:endParaRPr lang="hr-HR" dirty="0" smtClean="0"/>
          </a:p>
          <a:p>
            <a:r>
              <a:rPr lang="hr-HR" dirty="0" err="1" smtClean="0"/>
              <a:t>Annulment</a:t>
            </a:r>
            <a:endParaRPr lang="hr-HR" dirty="0" smtClean="0"/>
          </a:p>
          <a:p>
            <a:r>
              <a:rPr lang="en-US" dirty="0"/>
              <a:t>the official power to make legal decisions and judgements</a:t>
            </a:r>
          </a:p>
          <a:p>
            <a:r>
              <a:rPr lang="hr-HR" dirty="0" err="1" smtClean="0"/>
              <a:t>Jurisdiction</a:t>
            </a:r>
            <a:endParaRPr lang="hr-HR" dirty="0" smtClean="0"/>
          </a:p>
          <a:p>
            <a:r>
              <a:rPr lang="en-US" dirty="0"/>
              <a:t>apply to a higher court for a reversal of the decision of a lower court</a:t>
            </a:r>
            <a:r>
              <a:rPr lang="en-US" dirty="0" smtClean="0"/>
              <a:t>.</a:t>
            </a:r>
            <a:endParaRPr lang="hr-HR" dirty="0" smtClean="0"/>
          </a:p>
          <a:p>
            <a:r>
              <a:rPr lang="hr-HR" dirty="0" err="1" smtClean="0"/>
              <a:t>appeal</a:t>
            </a:r>
            <a:endParaRPr lang="en-US" dirty="0"/>
          </a:p>
          <a:p>
            <a:endParaRPr lang="en-US" dirty="0"/>
          </a:p>
        </p:txBody>
      </p:sp>
    </p:spTree>
    <p:extLst>
      <p:ext uri="{BB962C8B-B14F-4D97-AF65-F5344CB8AC3E}">
        <p14:creationId xmlns:p14="http://schemas.microsoft.com/office/powerpoint/2010/main" val="240480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allowed or permitted by law; not contrary to law</a:t>
            </a:r>
            <a:r>
              <a:rPr lang="en-US" dirty="0" smtClean="0"/>
              <a:t>:</a:t>
            </a:r>
            <a:endParaRPr lang="hr-HR" dirty="0" smtClean="0"/>
          </a:p>
          <a:p>
            <a:r>
              <a:rPr lang="hr-HR" dirty="0" err="1" smtClean="0"/>
              <a:t>Lawful</a:t>
            </a:r>
            <a:endParaRPr lang="hr-HR" dirty="0" smtClean="0"/>
          </a:p>
          <a:p>
            <a:r>
              <a:rPr lang="en-US" dirty="0"/>
              <a:t>to make something stop happening or existing: </a:t>
            </a:r>
            <a:endParaRPr lang="hr-HR" dirty="0" smtClean="0"/>
          </a:p>
          <a:p>
            <a:r>
              <a:rPr lang="hr-HR" dirty="0" smtClean="0"/>
              <a:t>Put </a:t>
            </a:r>
            <a:r>
              <a:rPr lang="hr-HR" dirty="0" err="1" smtClean="0"/>
              <a:t>an</a:t>
            </a:r>
            <a:r>
              <a:rPr lang="hr-HR" dirty="0" smtClean="0"/>
              <a:t> </a:t>
            </a:r>
            <a:r>
              <a:rPr lang="hr-HR" dirty="0" err="1" smtClean="0"/>
              <a:t>end</a:t>
            </a:r>
            <a:r>
              <a:rPr lang="hr-HR" dirty="0" smtClean="0"/>
              <a:t> to</a:t>
            </a:r>
          </a:p>
          <a:p>
            <a:r>
              <a:rPr lang="en-US" dirty="0"/>
              <a:t>acceptable or valid, especially as evidence in a court of </a:t>
            </a:r>
            <a:r>
              <a:rPr lang="en-US" dirty="0" smtClean="0"/>
              <a:t>law</a:t>
            </a:r>
            <a:r>
              <a:rPr lang="hr-HR" dirty="0"/>
              <a:t>:</a:t>
            </a:r>
            <a:endParaRPr lang="hr-HR" dirty="0" smtClean="0"/>
          </a:p>
          <a:p>
            <a:r>
              <a:rPr lang="hr-HR" dirty="0" err="1" smtClean="0"/>
              <a:t>Admissible</a:t>
            </a:r>
            <a:endParaRPr lang="hr-HR" dirty="0" smtClean="0"/>
          </a:p>
          <a:p>
            <a:endParaRPr lang="en-US" dirty="0"/>
          </a:p>
          <a:p>
            <a:endParaRPr lang="hr-HR" dirty="0" smtClean="0"/>
          </a:p>
          <a:p>
            <a:endParaRPr lang="en-US" dirty="0"/>
          </a:p>
        </p:txBody>
      </p:sp>
    </p:spTree>
    <p:extLst>
      <p:ext uri="{BB962C8B-B14F-4D97-AF65-F5344CB8AC3E}">
        <p14:creationId xmlns:p14="http://schemas.microsoft.com/office/powerpoint/2010/main" val="366326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smtClean="0"/>
              <a:t>to </a:t>
            </a:r>
            <a:r>
              <a:rPr lang="en-US" dirty="0"/>
              <a:t>state that </a:t>
            </a:r>
            <a:r>
              <a:rPr lang="hr-HR" dirty="0" smtClean="0"/>
              <a:t>a </a:t>
            </a:r>
            <a:r>
              <a:rPr lang="hr-HR" dirty="0" err="1" smtClean="0"/>
              <a:t>legal</a:t>
            </a:r>
            <a:r>
              <a:rPr lang="hr-HR" dirty="0" smtClean="0"/>
              <a:t> </a:t>
            </a:r>
            <a:r>
              <a:rPr lang="hr-HR" dirty="0" err="1" smtClean="0"/>
              <a:t>decision</a:t>
            </a:r>
            <a:r>
              <a:rPr lang="hr-HR" dirty="0" smtClean="0"/>
              <a:t> </a:t>
            </a:r>
            <a:r>
              <a:rPr lang="hr-HR" dirty="0" err="1" smtClean="0"/>
              <a:t>or</a:t>
            </a:r>
            <a:r>
              <a:rPr lang="hr-HR" dirty="0" smtClean="0"/>
              <a:t> a </a:t>
            </a:r>
            <a:r>
              <a:rPr lang="hr-HR" dirty="0" err="1" smtClean="0"/>
              <a:t>judgment</a:t>
            </a:r>
            <a:r>
              <a:rPr lang="en-US" dirty="0" smtClean="0"/>
              <a:t> </a:t>
            </a:r>
            <a:r>
              <a:rPr lang="en-US" dirty="0"/>
              <a:t>is no longer in </a:t>
            </a:r>
            <a:r>
              <a:rPr lang="en-US" dirty="0" smtClean="0"/>
              <a:t>effect</a:t>
            </a:r>
            <a:endParaRPr lang="hr-HR" dirty="0" smtClean="0"/>
          </a:p>
          <a:p>
            <a:r>
              <a:rPr lang="hr-HR" dirty="0" smtClean="0"/>
              <a:t>To set </a:t>
            </a:r>
            <a:r>
              <a:rPr lang="hr-HR" dirty="0" err="1" smtClean="0"/>
              <a:t>aside</a:t>
            </a:r>
            <a:endParaRPr lang="hr-HR" dirty="0" smtClean="0"/>
          </a:p>
          <a:p>
            <a:r>
              <a:rPr lang="hr-HR" dirty="0" err="1" smtClean="0"/>
              <a:t>The</a:t>
            </a:r>
            <a:r>
              <a:rPr lang="hr-HR" dirty="0" smtClean="0"/>
              <a:t> </a:t>
            </a:r>
            <a:r>
              <a:rPr lang="hr-HR" dirty="0" err="1" smtClean="0"/>
              <a:t>judge</a:t>
            </a:r>
            <a:r>
              <a:rPr lang="hr-HR" dirty="0" smtClean="0"/>
              <a:t> </a:t>
            </a:r>
            <a:r>
              <a:rPr lang="hr-HR" dirty="0" err="1" smtClean="0"/>
              <a:t>in</a:t>
            </a:r>
            <a:r>
              <a:rPr lang="hr-HR" dirty="0" smtClean="0"/>
              <a:t> </a:t>
            </a:r>
            <a:r>
              <a:rPr lang="hr-HR" dirty="0" err="1" smtClean="0"/>
              <a:t>charge</a:t>
            </a:r>
            <a:r>
              <a:rPr lang="hr-HR" dirty="0" smtClean="0"/>
              <a:t> </a:t>
            </a:r>
            <a:r>
              <a:rPr lang="hr-HR" dirty="0" err="1" smtClean="0"/>
              <a:t>of</a:t>
            </a:r>
            <a:r>
              <a:rPr lang="hr-HR" dirty="0" smtClean="0"/>
              <a:t> a </a:t>
            </a:r>
            <a:r>
              <a:rPr lang="hr-HR" dirty="0" err="1" smtClean="0"/>
              <a:t>particular</a:t>
            </a:r>
            <a:r>
              <a:rPr lang="hr-HR" dirty="0" smtClean="0"/>
              <a:t> </a:t>
            </a:r>
            <a:r>
              <a:rPr lang="hr-HR" dirty="0" err="1" smtClean="0"/>
              <a:t>case</a:t>
            </a:r>
            <a:endParaRPr lang="hr-HR" dirty="0" smtClean="0"/>
          </a:p>
          <a:p>
            <a:r>
              <a:rPr lang="hr-HR" dirty="0" err="1" smtClean="0"/>
              <a:t>Judge-Rapporteur</a:t>
            </a:r>
            <a:endParaRPr lang="hr-HR" dirty="0" smtClean="0"/>
          </a:p>
          <a:p>
            <a:r>
              <a:rPr lang="en-US" dirty="0"/>
              <a:t>a group of judges as a collective </a:t>
            </a:r>
            <a:r>
              <a:rPr lang="en-US" dirty="0" smtClean="0"/>
              <a:t>whole</a:t>
            </a:r>
            <a:endParaRPr lang="hr-HR" dirty="0" smtClean="0"/>
          </a:p>
          <a:p>
            <a:r>
              <a:rPr lang="hr-HR" dirty="0" err="1" smtClean="0"/>
              <a:t>bench</a:t>
            </a:r>
            <a:endParaRPr lang="en-US" dirty="0"/>
          </a:p>
        </p:txBody>
      </p:sp>
    </p:spTree>
    <p:extLst>
      <p:ext uri="{BB962C8B-B14F-4D97-AF65-F5344CB8AC3E}">
        <p14:creationId xmlns:p14="http://schemas.microsoft.com/office/powerpoint/2010/main" val="340040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en-US" dirty="0"/>
              <a:t>a senior officer of the </a:t>
            </a:r>
            <a:r>
              <a:rPr lang="en-US" dirty="0" smtClean="0"/>
              <a:t>law</a:t>
            </a:r>
            <a:r>
              <a:rPr lang="hr-HR" dirty="0" smtClean="0"/>
              <a:t>; </a:t>
            </a:r>
            <a:r>
              <a:rPr lang="en-US" dirty="0"/>
              <a:t>a neutral legal advisor to the courts. </a:t>
            </a:r>
            <a:endParaRPr lang="hr-HR" dirty="0" smtClean="0"/>
          </a:p>
          <a:p>
            <a:r>
              <a:rPr lang="hr-HR" dirty="0" err="1" smtClean="0"/>
              <a:t>Advocate</a:t>
            </a:r>
            <a:r>
              <a:rPr lang="hr-HR" dirty="0" smtClean="0"/>
              <a:t> General</a:t>
            </a:r>
          </a:p>
          <a:p>
            <a:r>
              <a:rPr lang="en-US" dirty="0"/>
              <a:t>hold or express opinions that are at variance with those commonly or officially held</a:t>
            </a:r>
            <a:r>
              <a:rPr lang="en-US" dirty="0" smtClean="0"/>
              <a:t>.</a:t>
            </a:r>
            <a:endParaRPr lang="hr-HR" dirty="0" smtClean="0"/>
          </a:p>
          <a:p>
            <a:r>
              <a:rPr lang="hr-HR" dirty="0" err="1" smtClean="0"/>
              <a:t>Dissent</a:t>
            </a:r>
            <a:endParaRPr lang="hr-HR" dirty="0" smtClean="0"/>
          </a:p>
          <a:p>
            <a:r>
              <a:rPr lang="en-US" dirty="0"/>
              <a:t>action taken in a court to settle a </a:t>
            </a:r>
            <a:r>
              <a:rPr lang="en-US" dirty="0" smtClean="0"/>
              <a:t>dispute</a:t>
            </a:r>
            <a:r>
              <a:rPr lang="hr-HR" dirty="0" smtClean="0"/>
              <a:t>; </a:t>
            </a:r>
            <a:r>
              <a:rPr lang="hr-HR" i="1" dirty="0" smtClean="0"/>
              <a:t>a </a:t>
            </a:r>
            <a:r>
              <a:rPr lang="en-US" i="1" dirty="0" smtClean="0"/>
              <a:t>lawsuit</a:t>
            </a:r>
            <a:r>
              <a:rPr lang="en-US" i="1" dirty="0"/>
              <a:t>; </a:t>
            </a:r>
            <a:r>
              <a:rPr lang="en-US" dirty="0"/>
              <a:t>all or some part of a cause heard and determined by a court, an Administrative Agency, or other judicial authority</a:t>
            </a:r>
            <a:endParaRPr lang="hr-HR" dirty="0" smtClean="0"/>
          </a:p>
          <a:p>
            <a:r>
              <a:rPr lang="hr-HR" dirty="0" err="1" smtClean="0"/>
              <a:t>proceedings</a:t>
            </a:r>
            <a:endParaRPr lang="en-US" dirty="0"/>
          </a:p>
          <a:p>
            <a:endParaRPr lang="hr-HR" dirty="0" smtClean="0"/>
          </a:p>
        </p:txBody>
      </p:sp>
    </p:spTree>
    <p:extLst>
      <p:ext uri="{BB962C8B-B14F-4D97-AF65-F5344CB8AC3E}">
        <p14:creationId xmlns:p14="http://schemas.microsoft.com/office/powerpoint/2010/main" val="145003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to employ someone to represent you in a </a:t>
            </a:r>
            <a:r>
              <a:rPr lang="en-US" i="1" dirty="0"/>
              <a:t>legal</a:t>
            </a:r>
            <a:r>
              <a:rPr lang="en-US" dirty="0"/>
              <a:t> situation, especially as a lawyer</a:t>
            </a:r>
            <a:r>
              <a:rPr lang="en-US" dirty="0" smtClean="0"/>
              <a:t>.</a:t>
            </a:r>
            <a:endParaRPr lang="hr-HR" dirty="0" smtClean="0"/>
          </a:p>
          <a:p>
            <a:r>
              <a:rPr lang="hr-HR" dirty="0" err="1" smtClean="0"/>
              <a:t>Instruct</a:t>
            </a:r>
            <a:endParaRPr lang="hr-HR" dirty="0" smtClean="0"/>
          </a:p>
          <a:p>
            <a:r>
              <a:rPr lang="en-US" dirty="0"/>
              <a:t>a formal request to be considered for a position or to be allowed to do or have something, submitted to an authority, institution, or organization</a:t>
            </a:r>
            <a:r>
              <a:rPr lang="en-US" dirty="0" smtClean="0"/>
              <a:t>.</a:t>
            </a:r>
            <a:endParaRPr lang="hr-HR" dirty="0" smtClean="0"/>
          </a:p>
          <a:p>
            <a:r>
              <a:rPr lang="hr-HR" dirty="0" err="1" smtClean="0"/>
              <a:t>application</a:t>
            </a:r>
            <a:endParaRPr lang="en-US" dirty="0"/>
          </a:p>
          <a:p>
            <a:endParaRPr lang="en-US" dirty="0"/>
          </a:p>
        </p:txBody>
      </p:sp>
    </p:spTree>
    <p:extLst>
      <p:ext uri="{BB962C8B-B14F-4D97-AF65-F5344CB8AC3E}">
        <p14:creationId xmlns:p14="http://schemas.microsoft.com/office/powerpoint/2010/main" val="282160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i="1" dirty="0"/>
              <a:t>A</a:t>
            </a:r>
            <a:r>
              <a:rPr lang="en-GB" b="1" i="1" dirty="0" err="1" smtClean="0"/>
              <a:t>nswer</a:t>
            </a:r>
            <a:r>
              <a:rPr lang="en-GB" b="1" i="1" dirty="0" smtClean="0"/>
              <a:t> </a:t>
            </a:r>
            <a:r>
              <a:rPr lang="en-GB" b="1" i="1" dirty="0"/>
              <a:t>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a:r>
              <a:rPr lang="hr-HR" dirty="0" err="1" smtClean="0"/>
              <a:t>When</a:t>
            </a:r>
            <a:r>
              <a:rPr lang="hr-HR" dirty="0" smtClean="0"/>
              <a:t> </a:t>
            </a:r>
            <a:r>
              <a:rPr lang="hr-HR" dirty="0" err="1" smtClean="0"/>
              <a:t>did</a:t>
            </a:r>
            <a:r>
              <a:rPr lang="hr-HR" dirty="0" smtClean="0"/>
              <a:t> Croatia </a:t>
            </a:r>
            <a:r>
              <a:rPr lang="hr-HR" dirty="0" err="1" smtClean="0"/>
              <a:t>become</a:t>
            </a:r>
            <a:r>
              <a:rPr lang="hr-HR" dirty="0" smtClean="0"/>
              <a:t> </a:t>
            </a:r>
            <a:r>
              <a:rPr lang="hr-HR" dirty="0" err="1" smtClean="0"/>
              <a:t>member</a:t>
            </a:r>
            <a:r>
              <a:rPr lang="hr-HR" dirty="0" smtClean="0"/>
              <a:t> </a:t>
            </a:r>
            <a:r>
              <a:rPr lang="hr-HR" dirty="0" err="1" smtClean="0"/>
              <a:t>of</a:t>
            </a:r>
            <a:r>
              <a:rPr lang="hr-HR" dirty="0" smtClean="0"/>
              <a:t> </a:t>
            </a:r>
            <a:r>
              <a:rPr lang="hr-HR" dirty="0" err="1" smtClean="0"/>
              <a:t>the</a:t>
            </a:r>
            <a:r>
              <a:rPr lang="hr-HR" dirty="0" smtClean="0"/>
              <a:t> EU?</a:t>
            </a:r>
          </a:p>
          <a:p>
            <a:pPr lvl="0"/>
            <a:r>
              <a:rPr lang="en-GB" dirty="0" smtClean="0"/>
              <a:t>What </a:t>
            </a:r>
            <a:r>
              <a:rPr lang="en-GB" dirty="0"/>
              <a:t>was the purpose of the Treaty of Lisbon</a:t>
            </a:r>
            <a:r>
              <a:rPr lang="en-GB" dirty="0" smtClean="0"/>
              <a:t>?</a:t>
            </a:r>
            <a:endParaRPr lang="hr-HR" dirty="0" smtClean="0"/>
          </a:p>
          <a:p>
            <a:pPr lvl="0"/>
            <a:r>
              <a:rPr lang="hr-HR" dirty="0" err="1" smtClean="0"/>
              <a:t>Which</a:t>
            </a:r>
            <a:r>
              <a:rPr lang="hr-HR" dirty="0" smtClean="0"/>
              <a:t> </a:t>
            </a:r>
            <a:r>
              <a:rPr lang="hr-HR" dirty="0" err="1" smtClean="0"/>
              <a:t>two</a:t>
            </a:r>
            <a:r>
              <a:rPr lang="hr-HR" dirty="0" smtClean="0"/>
              <a:t> </a:t>
            </a:r>
            <a:r>
              <a:rPr lang="hr-HR" dirty="0" err="1" smtClean="0"/>
              <a:t>parts</a:t>
            </a:r>
            <a:r>
              <a:rPr lang="hr-HR" dirty="0" smtClean="0"/>
              <a:t> </a:t>
            </a:r>
            <a:r>
              <a:rPr lang="hr-HR" dirty="0" err="1" smtClean="0"/>
              <a:t>does</a:t>
            </a:r>
            <a:r>
              <a:rPr lang="hr-HR" dirty="0" smtClean="0"/>
              <a:t> </a:t>
            </a:r>
            <a:r>
              <a:rPr lang="hr-HR" dirty="0" err="1" smtClean="0"/>
              <a:t>the</a:t>
            </a:r>
            <a:r>
              <a:rPr lang="hr-HR" dirty="0" smtClean="0"/>
              <a:t> </a:t>
            </a:r>
            <a:r>
              <a:rPr lang="hr-HR" dirty="0" err="1" smtClean="0"/>
              <a:t>Treaty</a:t>
            </a:r>
            <a:r>
              <a:rPr lang="hr-HR" dirty="0" smtClean="0"/>
              <a:t> </a:t>
            </a:r>
            <a:r>
              <a:rPr lang="hr-HR" dirty="0" err="1" smtClean="0"/>
              <a:t>of</a:t>
            </a:r>
            <a:r>
              <a:rPr lang="hr-HR" dirty="0" smtClean="0"/>
              <a:t> </a:t>
            </a:r>
            <a:r>
              <a:rPr lang="hr-HR" dirty="0" err="1" smtClean="0"/>
              <a:t>Lisbon</a:t>
            </a:r>
            <a:r>
              <a:rPr lang="hr-HR" dirty="0" smtClean="0"/>
              <a:t> </a:t>
            </a:r>
            <a:r>
              <a:rPr lang="hr-HR" dirty="0" err="1" smtClean="0"/>
              <a:t>consist</a:t>
            </a:r>
            <a:r>
              <a:rPr lang="hr-HR" dirty="0" smtClean="0"/>
              <a:t> </a:t>
            </a:r>
            <a:r>
              <a:rPr lang="hr-HR" dirty="0" err="1" smtClean="0"/>
              <a:t>of</a:t>
            </a:r>
            <a:r>
              <a:rPr lang="hr-HR" dirty="0" smtClean="0"/>
              <a:t>?</a:t>
            </a:r>
          </a:p>
          <a:p>
            <a:pPr lvl="0"/>
            <a:r>
              <a:rPr lang="hr-HR" dirty="0" err="1" smtClean="0"/>
              <a:t>What</a:t>
            </a:r>
            <a:r>
              <a:rPr lang="hr-HR" dirty="0" smtClean="0"/>
              <a:t> </a:t>
            </a:r>
            <a:r>
              <a:rPr lang="hr-HR" dirty="0" err="1" smtClean="0"/>
              <a:t>does</a:t>
            </a:r>
            <a:r>
              <a:rPr lang="hr-HR" dirty="0" smtClean="0"/>
              <a:t> </a:t>
            </a:r>
            <a:r>
              <a:rPr lang="hr-HR" dirty="0" err="1" smtClean="0"/>
              <a:t>the</a:t>
            </a:r>
            <a:r>
              <a:rPr lang="hr-HR" dirty="0" smtClean="0"/>
              <a:t> TEU set </a:t>
            </a:r>
            <a:r>
              <a:rPr lang="hr-HR" dirty="0" err="1" smtClean="0"/>
              <a:t>out</a:t>
            </a:r>
            <a:r>
              <a:rPr lang="hr-HR" dirty="0" smtClean="0"/>
              <a:t>?</a:t>
            </a:r>
          </a:p>
          <a:p>
            <a:pPr lvl="0"/>
            <a:r>
              <a:rPr lang="hr-HR" dirty="0" err="1" smtClean="0"/>
              <a:t>What</a:t>
            </a:r>
            <a:r>
              <a:rPr lang="hr-HR" dirty="0" smtClean="0"/>
              <a:t> </a:t>
            </a:r>
            <a:r>
              <a:rPr lang="hr-HR" dirty="0" err="1" smtClean="0"/>
              <a:t>does</a:t>
            </a:r>
            <a:r>
              <a:rPr lang="hr-HR" dirty="0" smtClean="0"/>
              <a:t> </a:t>
            </a:r>
            <a:r>
              <a:rPr lang="hr-HR" dirty="0" err="1" smtClean="0"/>
              <a:t>the</a:t>
            </a:r>
            <a:r>
              <a:rPr lang="hr-HR" dirty="0" smtClean="0"/>
              <a:t> TFEU </a:t>
            </a:r>
            <a:r>
              <a:rPr lang="hr-HR" dirty="0" err="1" smtClean="0"/>
              <a:t>define</a:t>
            </a:r>
            <a:r>
              <a:rPr lang="hr-HR" dirty="0" smtClean="0"/>
              <a:t>?</a:t>
            </a:r>
            <a:endParaRPr lang="hr-HR" dirty="0"/>
          </a:p>
          <a:p>
            <a:endParaRPr lang="en-US" dirty="0"/>
          </a:p>
        </p:txBody>
      </p:sp>
    </p:spTree>
    <p:extLst>
      <p:ext uri="{BB962C8B-B14F-4D97-AF65-F5344CB8AC3E}">
        <p14:creationId xmlns:p14="http://schemas.microsoft.com/office/powerpoint/2010/main" val="9745942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synonymous</a:t>
            </a:r>
            <a:r>
              <a:rPr lang="hr-HR" dirty="0" smtClean="0"/>
              <a:t> </a:t>
            </a:r>
            <a:r>
              <a:rPr lang="hr-HR" dirty="0" err="1" smtClean="0"/>
              <a:t>terms</a:t>
            </a:r>
            <a:r>
              <a:rPr lang="hr-HR" dirty="0" smtClean="0"/>
              <a:t> </a:t>
            </a:r>
            <a:r>
              <a:rPr lang="hr-HR" dirty="0" err="1" smtClean="0"/>
              <a:t>or</a:t>
            </a:r>
            <a:r>
              <a:rPr lang="hr-HR" dirty="0" smtClean="0"/>
              <a:t> </a:t>
            </a:r>
            <a:r>
              <a:rPr lang="hr-HR" dirty="0" err="1" smtClean="0"/>
              <a:t>collocations</a:t>
            </a:r>
            <a:r>
              <a:rPr lang="hr-HR" dirty="0" smtClean="0"/>
              <a:t> for:</a:t>
            </a:r>
            <a:endParaRPr lang="en-US" dirty="0"/>
          </a:p>
        </p:txBody>
      </p:sp>
      <p:sp>
        <p:nvSpPr>
          <p:cNvPr id="3" name="Content Placeholder 2"/>
          <p:cNvSpPr>
            <a:spLocks noGrp="1"/>
          </p:cNvSpPr>
          <p:nvPr>
            <p:ph idx="1"/>
          </p:nvPr>
        </p:nvSpPr>
        <p:spPr/>
        <p:txBody>
          <a:bodyPr>
            <a:normAutofit lnSpcReduction="10000"/>
          </a:bodyPr>
          <a:lstStyle/>
          <a:p>
            <a:r>
              <a:rPr lang="hr-HR" dirty="0" err="1" smtClean="0"/>
              <a:t>Respect</a:t>
            </a:r>
            <a:endParaRPr lang="hr-HR" dirty="0" smtClean="0"/>
          </a:p>
          <a:p>
            <a:r>
              <a:rPr lang="hr-HR" dirty="0" err="1" smtClean="0"/>
              <a:t>Abide</a:t>
            </a:r>
            <a:r>
              <a:rPr lang="hr-HR" dirty="0" smtClean="0"/>
              <a:t> </a:t>
            </a:r>
            <a:r>
              <a:rPr lang="hr-HR" dirty="0" err="1" smtClean="0"/>
              <a:t>by</a:t>
            </a:r>
            <a:endParaRPr lang="hr-HR" dirty="0" smtClean="0"/>
          </a:p>
          <a:p>
            <a:r>
              <a:rPr lang="hr-HR" dirty="0" err="1" smtClean="0"/>
              <a:t>Violate</a:t>
            </a:r>
            <a:endParaRPr lang="hr-HR" dirty="0" smtClean="0"/>
          </a:p>
          <a:p>
            <a:r>
              <a:rPr lang="hr-HR" dirty="0" err="1" smtClean="0"/>
              <a:t>Infringe</a:t>
            </a:r>
            <a:endParaRPr lang="hr-HR" dirty="0" smtClean="0"/>
          </a:p>
          <a:p>
            <a:r>
              <a:rPr lang="hr-HR" dirty="0" err="1" smtClean="0"/>
              <a:t>Sue</a:t>
            </a:r>
            <a:endParaRPr lang="hr-HR" dirty="0" smtClean="0"/>
          </a:p>
          <a:p>
            <a:r>
              <a:rPr lang="hr-HR" dirty="0" smtClean="0"/>
              <a:t>Take </a:t>
            </a:r>
            <a:r>
              <a:rPr lang="hr-HR" dirty="0" err="1" smtClean="0"/>
              <a:t>action</a:t>
            </a:r>
            <a:endParaRPr lang="hr-HR" dirty="0" smtClean="0"/>
          </a:p>
          <a:p>
            <a:r>
              <a:rPr lang="hr-HR" dirty="0" err="1" smtClean="0"/>
              <a:t>Nominate</a:t>
            </a:r>
            <a:r>
              <a:rPr lang="hr-HR" dirty="0" smtClean="0"/>
              <a:t> </a:t>
            </a:r>
          </a:p>
          <a:p>
            <a:r>
              <a:rPr lang="hr-HR" dirty="0" err="1" smtClean="0"/>
              <a:t>appoint</a:t>
            </a:r>
            <a:endParaRPr lang="en-US" dirty="0"/>
          </a:p>
        </p:txBody>
      </p:sp>
    </p:spTree>
    <p:extLst>
      <p:ext uri="{BB962C8B-B14F-4D97-AF65-F5344CB8AC3E}">
        <p14:creationId xmlns:p14="http://schemas.microsoft.com/office/powerpoint/2010/main" val="276309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synonymous</a:t>
            </a:r>
            <a:r>
              <a:rPr lang="hr-HR" dirty="0"/>
              <a:t> </a:t>
            </a:r>
            <a:r>
              <a:rPr lang="hr-HR" dirty="0" err="1"/>
              <a:t>terms</a:t>
            </a:r>
            <a:r>
              <a:rPr lang="hr-HR" dirty="0"/>
              <a:t> </a:t>
            </a:r>
            <a:r>
              <a:rPr lang="hr-HR" dirty="0" err="1"/>
              <a:t>or</a:t>
            </a:r>
            <a:r>
              <a:rPr lang="hr-HR" dirty="0"/>
              <a:t> </a:t>
            </a:r>
            <a:r>
              <a:rPr lang="hr-HR" dirty="0" err="1"/>
              <a:t>collocations</a:t>
            </a:r>
            <a:r>
              <a:rPr lang="hr-HR" dirty="0"/>
              <a:t> for:</a:t>
            </a:r>
            <a:endParaRPr lang="en-US" dirty="0"/>
          </a:p>
        </p:txBody>
      </p:sp>
      <p:sp>
        <p:nvSpPr>
          <p:cNvPr id="3" name="Content Placeholder 2"/>
          <p:cNvSpPr>
            <a:spLocks noGrp="1"/>
          </p:cNvSpPr>
          <p:nvPr>
            <p:ph idx="1"/>
          </p:nvPr>
        </p:nvSpPr>
        <p:spPr/>
        <p:txBody>
          <a:bodyPr>
            <a:normAutofit lnSpcReduction="10000"/>
          </a:bodyPr>
          <a:lstStyle/>
          <a:p>
            <a:r>
              <a:rPr lang="hr-HR" dirty="0" err="1" smtClean="0"/>
              <a:t>Long</a:t>
            </a:r>
            <a:r>
              <a:rPr lang="hr-HR" dirty="0" smtClean="0"/>
              <a:t> </a:t>
            </a:r>
            <a:r>
              <a:rPr lang="hr-HR" dirty="0" err="1" smtClean="0"/>
              <a:t>and</a:t>
            </a:r>
            <a:r>
              <a:rPr lang="hr-HR" dirty="0" smtClean="0"/>
              <a:t> </a:t>
            </a:r>
            <a:r>
              <a:rPr lang="hr-HR" dirty="0" err="1" smtClean="0"/>
              <a:t>careful</a:t>
            </a:r>
            <a:r>
              <a:rPr lang="hr-HR" dirty="0" smtClean="0"/>
              <a:t> </a:t>
            </a:r>
            <a:r>
              <a:rPr lang="hr-HR" dirty="0" err="1" smtClean="0"/>
              <a:t>discussion</a:t>
            </a:r>
            <a:endParaRPr lang="hr-HR" dirty="0" smtClean="0"/>
          </a:p>
          <a:p>
            <a:r>
              <a:rPr lang="hr-HR" dirty="0" err="1" smtClean="0"/>
              <a:t>Deliberation</a:t>
            </a:r>
            <a:endParaRPr lang="hr-HR" dirty="0" smtClean="0"/>
          </a:p>
          <a:p>
            <a:r>
              <a:rPr lang="hr-HR" dirty="0" err="1" smtClean="0"/>
              <a:t>Trial</a:t>
            </a:r>
            <a:endParaRPr lang="hr-HR" dirty="0" smtClean="0"/>
          </a:p>
          <a:p>
            <a:r>
              <a:rPr lang="hr-HR" dirty="0" err="1" smtClean="0"/>
              <a:t>Hearing</a:t>
            </a:r>
            <a:endParaRPr lang="hr-HR" dirty="0"/>
          </a:p>
          <a:p>
            <a:r>
              <a:rPr lang="hr-HR" dirty="0" err="1" smtClean="0"/>
              <a:t>Help</a:t>
            </a:r>
            <a:r>
              <a:rPr lang="hr-HR" dirty="0" smtClean="0"/>
              <a:t> </a:t>
            </a:r>
          </a:p>
          <a:p>
            <a:r>
              <a:rPr lang="hr-HR" dirty="0" err="1" smtClean="0"/>
              <a:t>Assist</a:t>
            </a:r>
            <a:endParaRPr lang="hr-HR" dirty="0" smtClean="0"/>
          </a:p>
          <a:p>
            <a:r>
              <a:rPr lang="hr-HR" dirty="0" err="1" smtClean="0"/>
              <a:t>Explain</a:t>
            </a:r>
            <a:endParaRPr lang="hr-HR" dirty="0" smtClean="0"/>
          </a:p>
          <a:p>
            <a:r>
              <a:rPr lang="hr-HR" dirty="0" err="1" smtClean="0"/>
              <a:t>clarify</a:t>
            </a:r>
            <a:endParaRPr lang="hr-HR" dirty="0" smtClean="0"/>
          </a:p>
          <a:p>
            <a:endParaRPr lang="hr-HR" dirty="0" smtClean="0"/>
          </a:p>
          <a:p>
            <a:endParaRPr lang="hr-HR" dirty="0"/>
          </a:p>
          <a:p>
            <a:endParaRPr lang="en-US" dirty="0"/>
          </a:p>
        </p:txBody>
      </p:sp>
    </p:spTree>
    <p:extLst>
      <p:ext uri="{BB962C8B-B14F-4D97-AF65-F5344CB8AC3E}">
        <p14:creationId xmlns:p14="http://schemas.microsoft.com/office/powerpoint/2010/main" val="399290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synonymous</a:t>
            </a:r>
            <a:r>
              <a:rPr lang="hr-HR" dirty="0"/>
              <a:t> </a:t>
            </a:r>
            <a:r>
              <a:rPr lang="hr-HR" dirty="0" err="1"/>
              <a:t>terms</a:t>
            </a:r>
            <a:r>
              <a:rPr lang="hr-HR" dirty="0"/>
              <a:t> </a:t>
            </a:r>
            <a:r>
              <a:rPr lang="hr-HR" dirty="0" err="1"/>
              <a:t>or</a:t>
            </a:r>
            <a:r>
              <a:rPr lang="hr-HR" dirty="0"/>
              <a:t> </a:t>
            </a:r>
            <a:r>
              <a:rPr lang="hr-HR" dirty="0" err="1"/>
              <a:t>collocations</a:t>
            </a:r>
            <a:r>
              <a:rPr lang="hr-HR" dirty="0"/>
              <a:t> for:</a:t>
            </a:r>
            <a:endParaRPr lang="en-US" dirty="0"/>
          </a:p>
        </p:txBody>
      </p:sp>
      <p:sp>
        <p:nvSpPr>
          <p:cNvPr id="3" name="Content Placeholder 2"/>
          <p:cNvSpPr>
            <a:spLocks noGrp="1"/>
          </p:cNvSpPr>
          <p:nvPr>
            <p:ph idx="1"/>
          </p:nvPr>
        </p:nvSpPr>
        <p:spPr/>
        <p:txBody>
          <a:bodyPr>
            <a:normAutofit lnSpcReduction="10000"/>
          </a:bodyPr>
          <a:lstStyle/>
          <a:p>
            <a:r>
              <a:rPr lang="hr-HR" dirty="0" err="1" smtClean="0"/>
              <a:t>Answer</a:t>
            </a:r>
            <a:endParaRPr lang="hr-HR" dirty="0" smtClean="0"/>
          </a:p>
          <a:p>
            <a:r>
              <a:rPr lang="hr-HR" dirty="0" err="1" smtClean="0"/>
              <a:t>Reply</a:t>
            </a:r>
            <a:endParaRPr lang="hr-HR" dirty="0" smtClean="0"/>
          </a:p>
          <a:p>
            <a:r>
              <a:rPr lang="hr-HR" dirty="0" err="1" smtClean="0"/>
              <a:t>Lodge</a:t>
            </a:r>
            <a:endParaRPr lang="hr-HR" dirty="0" smtClean="0"/>
          </a:p>
          <a:p>
            <a:r>
              <a:rPr lang="hr-HR" dirty="0" err="1" smtClean="0"/>
              <a:t>Bring</a:t>
            </a:r>
            <a:r>
              <a:rPr lang="hr-HR" dirty="0" smtClean="0"/>
              <a:t> a </a:t>
            </a:r>
            <a:r>
              <a:rPr lang="hr-HR" dirty="0" err="1" smtClean="0"/>
              <a:t>case</a:t>
            </a:r>
            <a:endParaRPr lang="hr-HR" dirty="0" smtClean="0"/>
          </a:p>
          <a:p>
            <a:r>
              <a:rPr lang="hr-HR" dirty="0" err="1" smtClean="0"/>
              <a:t>Carry</a:t>
            </a:r>
            <a:r>
              <a:rPr lang="hr-HR" dirty="0" smtClean="0"/>
              <a:t> </a:t>
            </a:r>
            <a:r>
              <a:rPr lang="hr-HR" dirty="0" err="1" smtClean="0"/>
              <a:t>out</a:t>
            </a:r>
            <a:endParaRPr lang="hr-HR" dirty="0" smtClean="0"/>
          </a:p>
          <a:p>
            <a:r>
              <a:rPr lang="hr-HR" dirty="0" err="1" smtClean="0"/>
              <a:t>Conduct</a:t>
            </a:r>
            <a:endParaRPr lang="hr-HR" dirty="0" smtClean="0"/>
          </a:p>
          <a:p>
            <a:r>
              <a:rPr lang="hr-HR" dirty="0" smtClean="0"/>
              <a:t>Put </a:t>
            </a:r>
            <a:r>
              <a:rPr lang="hr-HR" dirty="0" err="1" smtClean="0"/>
              <a:t>an</a:t>
            </a:r>
            <a:r>
              <a:rPr lang="hr-HR" dirty="0" smtClean="0"/>
              <a:t> </a:t>
            </a:r>
            <a:r>
              <a:rPr lang="hr-HR" dirty="0" err="1" smtClean="0"/>
              <a:t>end</a:t>
            </a:r>
            <a:r>
              <a:rPr lang="hr-HR" dirty="0" smtClean="0"/>
              <a:t> to</a:t>
            </a:r>
          </a:p>
          <a:p>
            <a:r>
              <a:rPr lang="hr-HR" dirty="0" err="1" smtClean="0"/>
              <a:t>terminate</a:t>
            </a:r>
            <a:endParaRPr lang="en-US" dirty="0"/>
          </a:p>
        </p:txBody>
      </p:sp>
    </p:spTree>
    <p:extLst>
      <p:ext uri="{BB962C8B-B14F-4D97-AF65-F5344CB8AC3E}">
        <p14:creationId xmlns:p14="http://schemas.microsoft.com/office/powerpoint/2010/main" val="379754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synonymous</a:t>
            </a:r>
            <a:r>
              <a:rPr lang="hr-HR" dirty="0"/>
              <a:t> </a:t>
            </a:r>
            <a:r>
              <a:rPr lang="hr-HR" dirty="0" err="1"/>
              <a:t>terms</a:t>
            </a:r>
            <a:r>
              <a:rPr lang="hr-HR" dirty="0"/>
              <a:t> </a:t>
            </a:r>
            <a:r>
              <a:rPr lang="hr-HR" dirty="0" err="1"/>
              <a:t>or</a:t>
            </a:r>
            <a:r>
              <a:rPr lang="hr-HR" dirty="0"/>
              <a:t> </a:t>
            </a:r>
            <a:r>
              <a:rPr lang="hr-HR" dirty="0" err="1"/>
              <a:t>collocations</a:t>
            </a:r>
            <a:r>
              <a:rPr lang="hr-HR" dirty="0"/>
              <a:t> for:</a:t>
            </a:r>
            <a:endParaRPr lang="en-US" dirty="0"/>
          </a:p>
        </p:txBody>
      </p:sp>
      <p:sp>
        <p:nvSpPr>
          <p:cNvPr id="3" name="Content Placeholder 2"/>
          <p:cNvSpPr>
            <a:spLocks noGrp="1"/>
          </p:cNvSpPr>
          <p:nvPr>
            <p:ph idx="1"/>
          </p:nvPr>
        </p:nvSpPr>
        <p:spPr/>
        <p:txBody>
          <a:bodyPr>
            <a:normAutofit fontScale="92500" lnSpcReduction="10000"/>
          </a:bodyPr>
          <a:lstStyle/>
          <a:p>
            <a:endParaRPr lang="hr-HR" dirty="0" smtClean="0"/>
          </a:p>
          <a:p>
            <a:r>
              <a:rPr lang="hr-HR" dirty="0" err="1" smtClean="0"/>
              <a:t>Violation</a:t>
            </a:r>
            <a:r>
              <a:rPr lang="hr-HR" dirty="0" smtClean="0"/>
              <a:t> </a:t>
            </a:r>
          </a:p>
          <a:p>
            <a:r>
              <a:rPr lang="hr-HR" dirty="0" err="1" smtClean="0"/>
              <a:t>Infringement</a:t>
            </a:r>
            <a:endParaRPr lang="hr-HR" dirty="0" smtClean="0"/>
          </a:p>
          <a:p>
            <a:r>
              <a:rPr lang="hr-HR" dirty="0" err="1" smtClean="0"/>
              <a:t>punishment</a:t>
            </a:r>
            <a:endParaRPr lang="hr-HR" dirty="0" smtClean="0"/>
          </a:p>
          <a:p>
            <a:r>
              <a:rPr lang="hr-HR" dirty="0" err="1" smtClean="0"/>
              <a:t>Penalty</a:t>
            </a:r>
            <a:endParaRPr lang="hr-HR" dirty="0" smtClean="0"/>
          </a:p>
          <a:p>
            <a:r>
              <a:rPr lang="hr-HR" dirty="0" err="1" smtClean="0"/>
              <a:t>Entrust</a:t>
            </a:r>
            <a:endParaRPr lang="hr-HR" dirty="0" smtClean="0"/>
          </a:p>
          <a:p>
            <a:r>
              <a:rPr lang="hr-HR" dirty="0" err="1" smtClean="0"/>
              <a:t>Assign</a:t>
            </a:r>
            <a:r>
              <a:rPr lang="hr-HR" dirty="0" smtClean="0"/>
              <a:t> to</a:t>
            </a:r>
          </a:p>
          <a:p>
            <a:r>
              <a:rPr lang="hr-HR" dirty="0" err="1" smtClean="0"/>
              <a:t>Pay</a:t>
            </a:r>
            <a:endParaRPr lang="hr-HR" dirty="0" smtClean="0"/>
          </a:p>
          <a:p>
            <a:r>
              <a:rPr lang="hr-HR" dirty="0" err="1" smtClean="0"/>
              <a:t>Cover</a:t>
            </a:r>
            <a:r>
              <a:rPr lang="hr-HR" dirty="0" smtClean="0"/>
              <a:t> </a:t>
            </a:r>
            <a:r>
              <a:rPr lang="hr-HR" dirty="0" err="1" smtClean="0"/>
              <a:t>the</a:t>
            </a:r>
            <a:r>
              <a:rPr lang="hr-HR" dirty="0" smtClean="0"/>
              <a:t> </a:t>
            </a:r>
            <a:r>
              <a:rPr lang="hr-HR" dirty="0" err="1" smtClean="0"/>
              <a:t>costs</a:t>
            </a:r>
            <a:endParaRPr lang="en-US" dirty="0"/>
          </a:p>
        </p:txBody>
      </p:sp>
    </p:spTree>
    <p:extLst>
      <p:ext uri="{BB962C8B-B14F-4D97-AF65-F5344CB8AC3E}">
        <p14:creationId xmlns:p14="http://schemas.microsoft.com/office/powerpoint/2010/main" val="165222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Appeals on points of law only may be brought before the Court of Justice against judgments and orders of the General Court. If the appeal is admissible and well founded, the Court of Justice sets aside the judgment of the General Court. Where the member state to whom the proceedings relate, the Court of Justice may itself decide the case. Otherwise, it refers the case back to the General Court, which is bound by the decision given by the Court of Justice on the appeal.  </a:t>
            </a:r>
            <a:endParaRPr lang="hr-HR" dirty="0"/>
          </a:p>
          <a:p>
            <a:endParaRPr lang="en-US" dirty="0"/>
          </a:p>
        </p:txBody>
      </p:sp>
    </p:spTree>
    <p:extLst>
      <p:ext uri="{BB962C8B-B14F-4D97-AF65-F5344CB8AC3E}">
        <p14:creationId xmlns:p14="http://schemas.microsoft.com/office/powerpoint/2010/main" val="42670486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shall</a:t>
            </a:r>
            <a:r>
              <a:rPr lang="hr-HR" dirty="0"/>
              <a:t> </a:t>
            </a:r>
            <a:r>
              <a:rPr lang="hr-HR" dirty="0" err="1"/>
              <a:t>in</a:t>
            </a:r>
            <a:r>
              <a:rPr lang="hr-HR" dirty="0"/>
              <a:t> </a:t>
            </a:r>
            <a:r>
              <a:rPr lang="hr-HR" dirty="0" err="1"/>
              <a:t>particular</a:t>
            </a:r>
            <a:r>
              <a:rPr lang="hr-HR" dirty="0"/>
              <a:t> </a:t>
            </a:r>
            <a:r>
              <a:rPr lang="hr-HR" dirty="0" err="1"/>
              <a:t>be</a:t>
            </a:r>
            <a:r>
              <a:rPr lang="hr-HR" dirty="0"/>
              <a:t> </a:t>
            </a:r>
            <a:r>
              <a:rPr lang="hr-HR" dirty="0" err="1"/>
              <a:t>used</a:t>
            </a:r>
            <a:r>
              <a:rPr lang="hr-HR" dirty="0"/>
              <a:t> </a:t>
            </a:r>
            <a:r>
              <a:rPr lang="hr-HR" dirty="0" err="1"/>
              <a:t>in</a:t>
            </a:r>
            <a:r>
              <a:rPr lang="hr-HR" dirty="0"/>
              <a:t> </a:t>
            </a:r>
            <a:r>
              <a:rPr lang="hr-HR" dirty="0" err="1"/>
              <a:t>the</a:t>
            </a:r>
            <a:r>
              <a:rPr lang="hr-HR" dirty="0"/>
              <a:t> </a:t>
            </a:r>
            <a:r>
              <a:rPr lang="hr-HR" dirty="0" err="1"/>
              <a:t>written</a:t>
            </a:r>
            <a:r>
              <a:rPr lang="hr-HR" dirty="0"/>
              <a:t> </a:t>
            </a:r>
            <a:r>
              <a:rPr lang="hr-HR" dirty="0" err="1"/>
              <a:t>and</a:t>
            </a:r>
            <a:r>
              <a:rPr lang="hr-HR" dirty="0"/>
              <a:t> </a:t>
            </a:r>
            <a:r>
              <a:rPr lang="hr-HR" dirty="0" err="1"/>
              <a:t>oral</a:t>
            </a:r>
            <a:r>
              <a:rPr lang="hr-HR" dirty="0"/>
              <a:t> </a:t>
            </a:r>
            <a:r>
              <a:rPr lang="hr-HR" dirty="0" err="1"/>
              <a:t>pleadings</a:t>
            </a:r>
            <a:r>
              <a:rPr lang="hr-HR" dirty="0"/>
              <a:t> </a:t>
            </a:r>
            <a:r>
              <a:rPr lang="hr-HR" dirty="0" err="1"/>
              <a:t>of</a:t>
            </a:r>
            <a:r>
              <a:rPr lang="hr-HR" dirty="0"/>
              <a:t> </a:t>
            </a:r>
            <a:r>
              <a:rPr lang="hr-HR" dirty="0" err="1"/>
              <a:t>the</a:t>
            </a:r>
            <a:r>
              <a:rPr lang="hr-HR" dirty="0"/>
              <a:t> </a:t>
            </a:r>
            <a:r>
              <a:rPr lang="hr-HR" dirty="0" err="1"/>
              <a:t>parties</a:t>
            </a:r>
            <a:r>
              <a:rPr lang="hr-HR" dirty="0"/>
              <a:t>, </a:t>
            </a:r>
            <a:r>
              <a:rPr lang="hr-HR" dirty="0" err="1"/>
              <a:t>including</a:t>
            </a:r>
            <a:r>
              <a:rPr lang="hr-HR" dirty="0"/>
              <a:t> </a:t>
            </a:r>
            <a:r>
              <a:rPr lang="hr-HR" dirty="0" err="1"/>
              <a:t>the</a:t>
            </a:r>
            <a:r>
              <a:rPr lang="hr-HR" dirty="0"/>
              <a:t> </a:t>
            </a:r>
            <a:r>
              <a:rPr lang="hr-HR" dirty="0" err="1"/>
              <a:t>items</a:t>
            </a:r>
            <a:r>
              <a:rPr lang="hr-HR" dirty="0"/>
              <a:t> </a:t>
            </a:r>
            <a:r>
              <a:rPr lang="hr-HR" dirty="0" err="1"/>
              <a:t>and</a:t>
            </a:r>
            <a:r>
              <a:rPr lang="hr-HR" dirty="0"/>
              <a:t> </a:t>
            </a:r>
            <a:r>
              <a:rPr lang="hr-HR" dirty="0" err="1"/>
              <a:t>documents</a:t>
            </a:r>
            <a:r>
              <a:rPr lang="hr-HR" dirty="0"/>
              <a:t> </a:t>
            </a:r>
            <a:r>
              <a:rPr lang="hr-HR" dirty="0" err="1"/>
              <a:t>produced</a:t>
            </a:r>
            <a:r>
              <a:rPr lang="hr-HR" dirty="0"/>
              <a:t> </a:t>
            </a:r>
            <a:r>
              <a:rPr lang="hr-HR" dirty="0" err="1"/>
              <a:t>or</a:t>
            </a:r>
            <a:r>
              <a:rPr lang="hr-HR" dirty="0"/>
              <a:t> </a:t>
            </a:r>
            <a:r>
              <a:rPr lang="hr-HR" dirty="0" err="1"/>
              <a:t>annexed</a:t>
            </a:r>
            <a:r>
              <a:rPr lang="hr-HR" dirty="0"/>
              <a:t> to </a:t>
            </a:r>
            <a:r>
              <a:rPr lang="hr-HR" dirty="0" err="1"/>
              <a:t>them</a:t>
            </a:r>
            <a:r>
              <a:rPr lang="hr-HR" dirty="0"/>
              <a:t>, </a:t>
            </a:r>
            <a:r>
              <a:rPr lang="hr-HR" dirty="0" err="1"/>
              <a:t>and</a:t>
            </a:r>
            <a:r>
              <a:rPr lang="hr-HR" dirty="0"/>
              <a:t> </a:t>
            </a:r>
            <a:r>
              <a:rPr lang="hr-HR" dirty="0" err="1"/>
              <a:t>also</a:t>
            </a:r>
            <a:r>
              <a:rPr lang="hr-HR" dirty="0"/>
              <a:t> </a:t>
            </a:r>
            <a:r>
              <a:rPr lang="hr-HR" dirty="0" err="1"/>
              <a:t>in</a:t>
            </a:r>
            <a:r>
              <a:rPr lang="hr-HR" dirty="0"/>
              <a:t> </a:t>
            </a:r>
            <a:r>
              <a:rPr lang="hr-HR" dirty="0" err="1"/>
              <a:t>the</a:t>
            </a:r>
            <a:r>
              <a:rPr lang="hr-HR" dirty="0"/>
              <a:t> </a:t>
            </a:r>
            <a:r>
              <a:rPr lang="hr-HR" dirty="0" err="1"/>
              <a:t>minutes</a:t>
            </a:r>
            <a:r>
              <a:rPr lang="hr-HR" dirty="0"/>
              <a:t> </a:t>
            </a:r>
            <a:r>
              <a:rPr lang="hr-HR" dirty="0" err="1"/>
              <a:t>and</a:t>
            </a:r>
            <a:r>
              <a:rPr lang="hr-HR" dirty="0"/>
              <a:t> </a:t>
            </a:r>
            <a:r>
              <a:rPr lang="hr-HR" dirty="0" err="1"/>
              <a:t>decisions</a:t>
            </a:r>
            <a:r>
              <a:rPr lang="hr-HR" dirty="0"/>
              <a:t> </a:t>
            </a:r>
            <a:r>
              <a:rPr lang="hr-HR" dirty="0" err="1"/>
              <a:t>of</a:t>
            </a:r>
            <a:r>
              <a:rPr lang="hr-HR" dirty="0"/>
              <a:t> </a:t>
            </a:r>
            <a:r>
              <a:rPr lang="hr-HR" dirty="0" err="1"/>
              <a:t>the</a:t>
            </a:r>
            <a:r>
              <a:rPr lang="hr-HR" dirty="0"/>
              <a:t> Court</a:t>
            </a:r>
            <a:r>
              <a:rPr lang="hr-HR" dirty="0" smtClean="0"/>
              <a:t>.</a:t>
            </a:r>
            <a:endParaRPr lang="hr-HR" dirty="0"/>
          </a:p>
        </p:txBody>
      </p:sp>
    </p:spTree>
    <p:extLst>
      <p:ext uri="{BB962C8B-B14F-4D97-AF65-F5344CB8AC3E}">
        <p14:creationId xmlns:p14="http://schemas.microsoft.com/office/powerpoint/2010/main" val="28852665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hr-HR" dirty="0"/>
              <a:t>A </a:t>
            </a:r>
            <a:r>
              <a:rPr lang="hr-HR" dirty="0" err="1"/>
              <a:t>Member</a:t>
            </a:r>
            <a:r>
              <a:rPr lang="hr-HR" dirty="0"/>
              <a:t> State </a:t>
            </a:r>
            <a:r>
              <a:rPr lang="hr-HR" dirty="0" err="1"/>
              <a:t>shall</a:t>
            </a:r>
            <a:r>
              <a:rPr lang="hr-HR" dirty="0"/>
              <a:t> </a:t>
            </a:r>
            <a:r>
              <a:rPr lang="hr-HR" dirty="0" err="1"/>
              <a:t>be</a:t>
            </a:r>
            <a:r>
              <a:rPr lang="hr-HR" dirty="0"/>
              <a:t> </a:t>
            </a:r>
            <a:r>
              <a:rPr lang="hr-HR" dirty="0" err="1"/>
              <a:t>entitled</a:t>
            </a:r>
            <a:r>
              <a:rPr lang="hr-HR" dirty="0"/>
              <a:t> to use </a:t>
            </a:r>
            <a:r>
              <a:rPr lang="hr-HR" dirty="0" err="1"/>
              <a:t>its</a:t>
            </a:r>
            <a:r>
              <a:rPr lang="hr-HR" dirty="0"/>
              <a:t> </a:t>
            </a:r>
            <a:r>
              <a:rPr lang="hr-HR" dirty="0" err="1"/>
              <a:t>official</a:t>
            </a:r>
            <a:r>
              <a:rPr lang="hr-HR" dirty="0"/>
              <a:t> </a:t>
            </a:r>
            <a:r>
              <a:rPr lang="hr-HR" dirty="0" err="1"/>
              <a:t>language</a:t>
            </a:r>
            <a:r>
              <a:rPr lang="hr-HR" dirty="0"/>
              <a:t> </a:t>
            </a:r>
            <a:r>
              <a:rPr lang="hr-HR" dirty="0" err="1"/>
              <a:t>when</a:t>
            </a:r>
            <a:r>
              <a:rPr lang="hr-HR" dirty="0"/>
              <a:t> </a:t>
            </a:r>
            <a:r>
              <a:rPr lang="hr-HR" dirty="0" err="1"/>
              <a:t>taking</a:t>
            </a:r>
            <a:r>
              <a:rPr lang="hr-HR" dirty="0"/>
              <a:t> </a:t>
            </a:r>
            <a:r>
              <a:rPr lang="hr-HR" dirty="0" err="1"/>
              <a:t>part</a:t>
            </a:r>
            <a:r>
              <a:rPr lang="hr-HR" dirty="0"/>
              <a:t> </a:t>
            </a:r>
            <a:r>
              <a:rPr lang="hr-HR" dirty="0" err="1"/>
              <a:t>in</a:t>
            </a:r>
            <a:r>
              <a:rPr lang="hr-HR" dirty="0"/>
              <a:t> </a:t>
            </a:r>
            <a:r>
              <a:rPr lang="hr-HR" dirty="0" err="1"/>
              <a:t>preliminary</a:t>
            </a:r>
            <a:r>
              <a:rPr lang="hr-HR" dirty="0"/>
              <a:t> </a:t>
            </a:r>
            <a:r>
              <a:rPr lang="hr-HR" dirty="0" err="1"/>
              <a:t>ruling</a:t>
            </a:r>
            <a:r>
              <a:rPr lang="hr-HR" dirty="0"/>
              <a:t> </a:t>
            </a:r>
            <a:r>
              <a:rPr lang="hr-HR" dirty="0" err="1"/>
              <a:t>proceedings</a:t>
            </a:r>
            <a:r>
              <a:rPr lang="hr-HR" dirty="0"/>
              <a:t>, </a:t>
            </a:r>
            <a:r>
              <a:rPr lang="hr-HR" dirty="0" err="1"/>
              <a:t>when</a:t>
            </a:r>
            <a:r>
              <a:rPr lang="hr-HR" dirty="0"/>
              <a:t> </a:t>
            </a:r>
            <a:r>
              <a:rPr lang="hr-HR" dirty="0" err="1"/>
              <a:t>intervening</a:t>
            </a:r>
            <a:r>
              <a:rPr lang="hr-HR" dirty="0"/>
              <a:t> </a:t>
            </a:r>
            <a:r>
              <a:rPr lang="hr-HR" dirty="0" err="1"/>
              <a:t>in</a:t>
            </a:r>
            <a:r>
              <a:rPr lang="hr-HR" dirty="0"/>
              <a:t> a </a:t>
            </a:r>
            <a:r>
              <a:rPr lang="hr-HR" dirty="0" err="1"/>
              <a:t>case</a:t>
            </a:r>
            <a:r>
              <a:rPr lang="hr-HR" dirty="0"/>
              <a:t> </a:t>
            </a:r>
            <a:r>
              <a:rPr lang="hr-HR" dirty="0" err="1"/>
              <a:t>before</a:t>
            </a:r>
            <a:r>
              <a:rPr lang="hr-HR" dirty="0"/>
              <a:t> </a:t>
            </a:r>
            <a:r>
              <a:rPr lang="hr-HR" dirty="0" err="1"/>
              <a:t>the</a:t>
            </a:r>
            <a:r>
              <a:rPr lang="hr-HR" dirty="0"/>
              <a:t> Court </a:t>
            </a:r>
            <a:r>
              <a:rPr lang="hr-HR" dirty="0" err="1"/>
              <a:t>or</a:t>
            </a:r>
            <a:r>
              <a:rPr lang="hr-HR" dirty="0"/>
              <a:t> </a:t>
            </a:r>
            <a:r>
              <a:rPr lang="hr-HR" dirty="0" err="1"/>
              <a:t>when</a:t>
            </a:r>
            <a:r>
              <a:rPr lang="hr-HR" dirty="0"/>
              <a:t> </a:t>
            </a:r>
            <a:r>
              <a:rPr lang="hr-HR" dirty="0" err="1"/>
              <a:t>bringing</a:t>
            </a:r>
            <a:r>
              <a:rPr lang="hr-HR" dirty="0"/>
              <a:t> a </a:t>
            </a:r>
            <a:r>
              <a:rPr lang="hr-HR" dirty="0" err="1"/>
              <a:t>matter</a:t>
            </a:r>
            <a:r>
              <a:rPr lang="hr-HR" dirty="0"/>
              <a:t> </a:t>
            </a:r>
            <a:r>
              <a:rPr lang="hr-HR" dirty="0" err="1"/>
              <a:t>before</a:t>
            </a:r>
            <a:r>
              <a:rPr lang="hr-HR" dirty="0"/>
              <a:t> </a:t>
            </a:r>
            <a:r>
              <a:rPr lang="hr-HR" dirty="0" err="1"/>
              <a:t>the</a:t>
            </a:r>
            <a:r>
              <a:rPr lang="hr-HR" dirty="0"/>
              <a:t> Court </a:t>
            </a:r>
            <a:r>
              <a:rPr lang="hr-HR" dirty="0" err="1"/>
              <a:t>pursuant</a:t>
            </a:r>
            <a:r>
              <a:rPr lang="hr-HR" dirty="0"/>
              <a:t> to </a:t>
            </a:r>
            <a:r>
              <a:rPr lang="hr-HR" dirty="0" err="1"/>
              <a:t>Article</a:t>
            </a:r>
            <a:r>
              <a:rPr lang="hr-HR" dirty="0"/>
              <a:t> 259 TFEU.</a:t>
            </a:r>
          </a:p>
          <a:p>
            <a:endParaRPr lang="en-US" dirty="0"/>
          </a:p>
          <a:p>
            <a:endParaRPr lang="en-US" dirty="0"/>
          </a:p>
        </p:txBody>
      </p:sp>
    </p:spTree>
    <p:extLst>
      <p:ext uri="{BB962C8B-B14F-4D97-AF65-F5344CB8AC3E}">
        <p14:creationId xmlns:p14="http://schemas.microsoft.com/office/powerpoint/2010/main" val="16317480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i="1" dirty="0"/>
              <a:t>A</a:t>
            </a:r>
            <a:r>
              <a:rPr lang="en-GB" b="1" i="1" dirty="0" err="1" smtClean="0"/>
              <a:t>nswer</a:t>
            </a:r>
            <a:r>
              <a:rPr lang="en-GB" b="1" i="1" dirty="0" smtClean="0"/>
              <a:t> </a:t>
            </a:r>
            <a:r>
              <a:rPr lang="en-GB" b="1" i="1" dirty="0"/>
              <a:t>the following questions: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When was European citizenship introduced as a concept?</a:t>
            </a:r>
            <a:endParaRPr lang="hr-HR" dirty="0"/>
          </a:p>
          <a:p>
            <a:pPr lvl="0"/>
            <a:r>
              <a:rPr lang="en-GB" dirty="0"/>
              <a:t>By which Treaty is the citizenship of the Union conferred directly on every EU citizen</a:t>
            </a:r>
            <a:r>
              <a:rPr lang="en-GB" dirty="0" smtClean="0"/>
              <a:t>?</a:t>
            </a:r>
            <a:endParaRPr lang="hr-HR" dirty="0"/>
          </a:p>
          <a:p>
            <a:pPr lvl="0"/>
            <a:r>
              <a:rPr lang="en-GB" dirty="0"/>
              <a:t>Which rights do EU citizens enjoy</a:t>
            </a:r>
            <a:r>
              <a:rPr lang="en-GB" dirty="0" smtClean="0"/>
              <a:t>?</a:t>
            </a:r>
            <a:endParaRPr lang="hr-HR" dirty="0" smtClean="0"/>
          </a:p>
          <a:p>
            <a:r>
              <a:rPr lang="hr-HR" dirty="0" smtClean="0"/>
              <a:t>On </a:t>
            </a:r>
            <a:r>
              <a:rPr lang="hr-HR" dirty="0" err="1" smtClean="0"/>
              <a:t>which</a:t>
            </a:r>
            <a:r>
              <a:rPr lang="hr-HR" dirty="0" smtClean="0"/>
              <a:t> </a:t>
            </a:r>
            <a:r>
              <a:rPr lang="hr-HR" smtClean="0"/>
              <a:t>levels</a:t>
            </a:r>
            <a:r>
              <a:rPr lang="en-GB" smtClean="0"/>
              <a:t> </a:t>
            </a:r>
            <a:r>
              <a:rPr lang="en-GB" dirty="0"/>
              <a:t>can these rights be </a:t>
            </a:r>
            <a:r>
              <a:rPr lang="en-GB" dirty="0" smtClean="0"/>
              <a:t>enforced?</a:t>
            </a:r>
            <a:endParaRPr lang="hr-HR" dirty="0" smtClean="0"/>
          </a:p>
          <a:p>
            <a:r>
              <a:rPr lang="en-GB" dirty="0" smtClean="0"/>
              <a:t>Who </a:t>
            </a:r>
            <a:r>
              <a:rPr lang="en-GB" dirty="0"/>
              <a:t>can EU citizens complain to</a:t>
            </a:r>
            <a:r>
              <a:rPr lang="en-GB" dirty="0" smtClean="0"/>
              <a:t>?</a:t>
            </a:r>
            <a:endParaRPr lang="hr-HR" dirty="0" smtClean="0"/>
          </a:p>
          <a:p>
            <a:pPr lvl="0"/>
            <a:r>
              <a:rPr lang="hr-HR" dirty="0" err="1" smtClean="0"/>
              <a:t>What</a:t>
            </a:r>
            <a:r>
              <a:rPr lang="hr-HR" dirty="0" smtClean="0"/>
              <a:t> </a:t>
            </a:r>
            <a:r>
              <a:rPr lang="hr-HR" dirty="0" err="1" smtClean="0"/>
              <a:t>is</a:t>
            </a:r>
            <a:r>
              <a:rPr lang="hr-HR" dirty="0" smtClean="0"/>
              <a:t> </a:t>
            </a:r>
            <a:r>
              <a:rPr lang="hr-HR" dirty="0" err="1" smtClean="0"/>
              <a:t>the</a:t>
            </a:r>
            <a:r>
              <a:rPr lang="hr-HR" dirty="0" smtClean="0"/>
              <a:t> EU Civil Service?</a:t>
            </a:r>
            <a:endParaRPr lang="hr-HR" dirty="0"/>
          </a:p>
          <a:p>
            <a:pPr lvl="0"/>
            <a:r>
              <a:rPr lang="en-GB" dirty="0"/>
              <a:t>What is the Citizens’ Initiative?</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9189821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en-US" b="1" dirty="0"/>
              <a:t> </a:t>
            </a:r>
            <a:r>
              <a:rPr lang="en-US" dirty="0" smtClean="0"/>
              <a:t>Commission</a:t>
            </a:r>
            <a:r>
              <a:rPr lang="hr-HR" dirty="0" smtClean="0"/>
              <a:t>,</a:t>
            </a:r>
            <a:r>
              <a:rPr lang="en-US" dirty="0" smtClean="0"/>
              <a:t> conferred</a:t>
            </a:r>
            <a:r>
              <a:rPr lang="hr-HR" dirty="0" smtClean="0"/>
              <a:t>,</a:t>
            </a:r>
            <a:r>
              <a:rPr lang="en-US" dirty="0" smtClean="0"/>
              <a:t> direct</a:t>
            </a:r>
            <a:r>
              <a:rPr lang="hr-HR" dirty="0" smtClean="0"/>
              <a:t>,</a:t>
            </a:r>
            <a:r>
              <a:rPr lang="en-US" dirty="0" smtClean="0"/>
              <a:t> Initiative</a:t>
            </a:r>
            <a:r>
              <a:rPr lang="hr-HR" dirty="0" smtClean="0"/>
              <a:t>,</a:t>
            </a:r>
            <a:r>
              <a:rPr lang="en-US" dirty="0" smtClean="0"/>
              <a:t> nationals</a:t>
            </a:r>
            <a:r>
              <a:rPr lang="hr-HR" dirty="0" smtClean="0"/>
              <a:t>,</a:t>
            </a:r>
            <a:r>
              <a:rPr lang="en-US" dirty="0" smtClean="0"/>
              <a:t> participate</a:t>
            </a:r>
            <a:r>
              <a:rPr lang="hr-HR" dirty="0" smtClean="0"/>
              <a:t>,</a:t>
            </a:r>
            <a:r>
              <a:rPr lang="en-US" dirty="0" smtClean="0"/>
              <a:t> </a:t>
            </a:r>
            <a:r>
              <a:rPr lang="en-US" dirty="0"/>
              <a:t>proposal</a:t>
            </a:r>
          </a:p>
        </p:txBody>
      </p:sp>
      <p:sp>
        <p:nvSpPr>
          <p:cNvPr id="3" name="Content Placeholder 2"/>
          <p:cNvSpPr>
            <a:spLocks noGrp="1"/>
          </p:cNvSpPr>
          <p:nvPr>
            <p:ph idx="1"/>
          </p:nvPr>
        </p:nvSpPr>
        <p:spPr/>
        <p:txBody>
          <a:bodyPr>
            <a:normAutofit lnSpcReduction="10000"/>
          </a:bodyPr>
          <a:lstStyle/>
          <a:p>
            <a:r>
              <a:rPr lang="en-US" dirty="0"/>
              <a:t>The European Citizens</a:t>
            </a:r>
            <a:r>
              <a:rPr lang="en-US" b="1" dirty="0" smtClean="0"/>
              <a:t>'</a:t>
            </a:r>
            <a:r>
              <a:rPr lang="en-US" b="1" dirty="0"/>
              <a:t> </a:t>
            </a:r>
            <a:r>
              <a:rPr lang="hr-HR" b="1" dirty="0" smtClean="0"/>
              <a:t>_________</a:t>
            </a:r>
            <a:r>
              <a:rPr lang="en-US" b="1" dirty="0" smtClean="0"/>
              <a:t> </a:t>
            </a:r>
            <a:r>
              <a:rPr lang="en-US" dirty="0" smtClean="0"/>
              <a:t>(</a:t>
            </a:r>
            <a:r>
              <a:rPr lang="en-US" dirty="0"/>
              <a:t>ECI) is a European Union mechanism aimed at </a:t>
            </a:r>
            <a:r>
              <a:rPr lang="en-US" dirty="0" smtClean="0"/>
              <a:t>increasing</a:t>
            </a:r>
            <a:r>
              <a:rPr lang="hr-HR" dirty="0" smtClean="0"/>
              <a:t>_______</a:t>
            </a:r>
            <a:r>
              <a:rPr lang="en-US" dirty="0" smtClean="0"/>
              <a:t> democracy </a:t>
            </a:r>
            <a:r>
              <a:rPr lang="en-US" dirty="0"/>
              <a:t>by enabling "EU citizens to </a:t>
            </a:r>
            <a:r>
              <a:rPr lang="hr-HR" dirty="0" smtClean="0"/>
              <a:t>_________</a:t>
            </a:r>
            <a:r>
              <a:rPr lang="en-US" dirty="0" smtClean="0"/>
              <a:t> </a:t>
            </a:r>
            <a:r>
              <a:rPr lang="en-US" dirty="0"/>
              <a:t>directly in the development of EU policies</a:t>
            </a:r>
            <a:r>
              <a:rPr lang="en-US" dirty="0" smtClean="0"/>
              <a:t>", </a:t>
            </a:r>
            <a:r>
              <a:rPr lang="en-US" dirty="0"/>
              <a:t>introduced with the Treaty of Lisbon in </a:t>
            </a:r>
            <a:r>
              <a:rPr lang="en-US" dirty="0" smtClean="0"/>
              <a:t>200</a:t>
            </a:r>
            <a:r>
              <a:rPr lang="hr-HR" dirty="0" smtClean="0"/>
              <a:t>9</a:t>
            </a:r>
            <a:r>
              <a:rPr lang="en-US" dirty="0" smtClean="0"/>
              <a:t>. </a:t>
            </a:r>
            <a:r>
              <a:rPr lang="en-US" dirty="0"/>
              <a:t>The initiative enables one million citizens of the European Union, who are </a:t>
            </a:r>
            <a:r>
              <a:rPr lang="hr-HR" dirty="0" smtClean="0"/>
              <a:t>__________</a:t>
            </a:r>
            <a:r>
              <a:rPr lang="en-US" dirty="0" smtClean="0"/>
              <a:t> </a:t>
            </a:r>
            <a:r>
              <a:rPr lang="en-US" dirty="0"/>
              <a:t>of at least one quarter of the member states, to call directly on the European </a:t>
            </a:r>
            <a:r>
              <a:rPr lang="hr-HR" dirty="0" smtClean="0"/>
              <a:t>__________</a:t>
            </a:r>
            <a:r>
              <a:rPr lang="en-US" dirty="0" smtClean="0"/>
              <a:t> </a:t>
            </a:r>
            <a:r>
              <a:rPr lang="en-US" dirty="0"/>
              <a:t>to propose a legal </a:t>
            </a:r>
            <a:r>
              <a:rPr lang="en-US" dirty="0" smtClean="0"/>
              <a:t>act</a:t>
            </a:r>
            <a:r>
              <a:rPr lang="hr-HR" baseline="30000" dirty="0"/>
              <a:t> </a:t>
            </a:r>
            <a:r>
              <a:rPr lang="en-US" dirty="0" smtClean="0"/>
              <a:t>in </a:t>
            </a:r>
            <a:r>
              <a:rPr lang="en-US" dirty="0"/>
              <a:t>an area where the Member States </a:t>
            </a:r>
            <a:r>
              <a:rPr lang="en-US" dirty="0" smtClean="0"/>
              <a:t>have</a:t>
            </a:r>
            <a:r>
              <a:rPr lang="hr-HR" dirty="0" smtClean="0"/>
              <a:t> _________</a:t>
            </a:r>
            <a:r>
              <a:rPr lang="en-US" dirty="0" smtClean="0"/>
              <a:t> powers </a:t>
            </a:r>
            <a:r>
              <a:rPr lang="en-US" dirty="0"/>
              <a:t>onto the EU level</a:t>
            </a:r>
            <a:r>
              <a:rPr lang="en-US" dirty="0" smtClean="0"/>
              <a:t>. </a:t>
            </a:r>
            <a:r>
              <a:rPr lang="en-US" dirty="0"/>
              <a:t>This right to request the Commission to initiate a legislative </a:t>
            </a:r>
            <a:r>
              <a:rPr lang="hr-HR" dirty="0" smtClean="0"/>
              <a:t>________</a:t>
            </a:r>
            <a:r>
              <a:rPr lang="en-US" dirty="0" smtClean="0"/>
              <a:t> </a:t>
            </a:r>
            <a:r>
              <a:rPr lang="en-US" dirty="0"/>
              <a:t>puts citizens on the same footing as the EP and the Council,</a:t>
            </a:r>
          </a:p>
        </p:txBody>
      </p:sp>
    </p:spTree>
    <p:extLst>
      <p:ext uri="{BB962C8B-B14F-4D97-AF65-F5344CB8AC3E}">
        <p14:creationId xmlns:p14="http://schemas.microsoft.com/office/powerpoint/2010/main" val="26602290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lnSpcReduction="10000"/>
          </a:bodyPr>
          <a:lstStyle/>
          <a:p>
            <a:r>
              <a:rPr lang="en-US" dirty="0"/>
              <a:t>The </a:t>
            </a:r>
            <a:r>
              <a:rPr lang="en-US" b="1" dirty="0"/>
              <a:t>European Citizens' Initiative</a:t>
            </a:r>
            <a:r>
              <a:rPr lang="en-US" dirty="0"/>
              <a:t> (ECI) is a European Union mechanism aimed at increasing direct democracy by enabling "EU citizens to participate directly in the development of EU policies",</a:t>
            </a:r>
            <a:r>
              <a:rPr lang="en-US" baseline="30000" dirty="0">
                <a:hlinkClick r:id="rId2"/>
              </a:rPr>
              <a:t>[1]</a:t>
            </a:r>
            <a:r>
              <a:rPr lang="en-US" dirty="0"/>
              <a:t> introduced with the Treaty of Lisbon in </a:t>
            </a:r>
            <a:r>
              <a:rPr lang="en-US" dirty="0" smtClean="0"/>
              <a:t>200</a:t>
            </a:r>
            <a:r>
              <a:rPr lang="hr-HR" dirty="0" smtClean="0"/>
              <a:t>9</a:t>
            </a:r>
            <a:r>
              <a:rPr lang="en-US" dirty="0" smtClean="0"/>
              <a:t>. </a:t>
            </a:r>
            <a:r>
              <a:rPr lang="en-US" dirty="0"/>
              <a:t>The initiative enables one million citizens of the European Union, who are nationals of at least one quarter of the member states, to call directly on the European Commission to propose a legal </a:t>
            </a:r>
            <a:r>
              <a:rPr lang="en-US" dirty="0" smtClean="0"/>
              <a:t>act</a:t>
            </a:r>
            <a:r>
              <a:rPr lang="hr-HR" baseline="30000" dirty="0"/>
              <a:t> </a:t>
            </a:r>
            <a:r>
              <a:rPr lang="en-US" dirty="0" smtClean="0"/>
              <a:t>in </a:t>
            </a:r>
            <a:r>
              <a:rPr lang="en-US" dirty="0"/>
              <a:t>an area where the Member States have conferred powers onto the EU </a:t>
            </a:r>
            <a:r>
              <a:rPr lang="en-US" dirty="0" smtClean="0"/>
              <a:t>level.</a:t>
            </a:r>
            <a:r>
              <a:rPr lang="hr-HR" baseline="30000" dirty="0"/>
              <a:t> </a:t>
            </a:r>
            <a:r>
              <a:rPr lang="en-US" dirty="0" smtClean="0"/>
              <a:t>This </a:t>
            </a:r>
            <a:r>
              <a:rPr lang="en-US" dirty="0"/>
              <a:t>right to request the Commission to initiate a legislative proposal puts citizens on the same footing as the EP and the </a:t>
            </a:r>
            <a:r>
              <a:rPr lang="en-US" dirty="0" smtClean="0"/>
              <a:t>Council</a:t>
            </a:r>
            <a:r>
              <a:rPr lang="hr-HR" dirty="0" smtClean="0"/>
              <a:t>.</a:t>
            </a:r>
            <a:endParaRPr lang="en-US" dirty="0"/>
          </a:p>
        </p:txBody>
      </p:sp>
    </p:spTree>
    <p:extLst>
      <p:ext uri="{BB962C8B-B14F-4D97-AF65-F5344CB8AC3E}">
        <p14:creationId xmlns:p14="http://schemas.microsoft.com/office/powerpoint/2010/main" val="242553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hr-HR" dirty="0" err="1" smtClean="0"/>
              <a:t>What</a:t>
            </a:r>
            <a:r>
              <a:rPr lang="hr-HR" dirty="0" smtClean="0"/>
              <a:t> </a:t>
            </a:r>
            <a:r>
              <a:rPr lang="hr-HR" dirty="0" err="1" smtClean="0"/>
              <a:t>constitutes</a:t>
            </a:r>
            <a:r>
              <a:rPr lang="hr-HR" dirty="0" smtClean="0"/>
              <a:t> </a:t>
            </a:r>
            <a:r>
              <a:rPr lang="hr-HR" dirty="0" err="1" smtClean="0"/>
              <a:t>the</a:t>
            </a:r>
            <a:r>
              <a:rPr lang="hr-HR" dirty="0" smtClean="0"/>
              <a:t> </a:t>
            </a:r>
            <a:r>
              <a:rPr lang="hr-HR" dirty="0" err="1" smtClean="0"/>
              <a:t>executive</a:t>
            </a:r>
            <a:r>
              <a:rPr lang="hr-HR" dirty="0" smtClean="0"/>
              <a:t>/legislative/ </a:t>
            </a:r>
            <a:r>
              <a:rPr lang="hr-HR" dirty="0" err="1" smtClean="0"/>
              <a:t>judicial</a:t>
            </a:r>
            <a:r>
              <a:rPr lang="hr-HR" dirty="0" smtClean="0"/>
              <a:t> </a:t>
            </a:r>
            <a:r>
              <a:rPr lang="hr-HR" dirty="0" err="1" smtClean="0"/>
              <a:t>branch</a:t>
            </a:r>
            <a:r>
              <a:rPr lang="hr-HR" dirty="0" smtClean="0"/>
              <a:t> </a:t>
            </a:r>
            <a:r>
              <a:rPr lang="hr-HR" dirty="0" err="1" smtClean="0"/>
              <a:t>of</a:t>
            </a:r>
            <a:r>
              <a:rPr lang="hr-HR" dirty="0" smtClean="0"/>
              <a:t> </a:t>
            </a:r>
            <a:r>
              <a:rPr lang="hr-HR" dirty="0" err="1" smtClean="0"/>
              <a:t>the</a:t>
            </a:r>
            <a:r>
              <a:rPr lang="hr-HR" dirty="0" smtClean="0"/>
              <a:t> EU?</a:t>
            </a:r>
          </a:p>
          <a:p>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EU </a:t>
            </a:r>
            <a:r>
              <a:rPr lang="hr-HR" dirty="0" err="1" smtClean="0"/>
              <a:t>Parliament</a:t>
            </a:r>
            <a:r>
              <a:rPr lang="hr-HR" dirty="0" smtClean="0"/>
              <a:t>?</a:t>
            </a:r>
          </a:p>
          <a:p>
            <a:r>
              <a:rPr lang="hr-HR" dirty="0" smtClean="0"/>
              <a:t>Who are </a:t>
            </a:r>
            <a:r>
              <a:rPr lang="hr-HR" dirty="0" err="1" smtClean="0"/>
              <a:t>members</a:t>
            </a:r>
            <a:r>
              <a:rPr lang="hr-HR" dirty="0" smtClean="0"/>
              <a:t> </a:t>
            </a:r>
            <a:r>
              <a:rPr lang="hr-HR" dirty="0" err="1" smtClean="0"/>
              <a:t>of</a:t>
            </a:r>
            <a:r>
              <a:rPr lang="hr-HR" dirty="0" smtClean="0"/>
              <a:t> </a:t>
            </a:r>
            <a:r>
              <a:rPr lang="hr-HR" dirty="0" err="1" smtClean="0"/>
              <a:t>the</a:t>
            </a:r>
            <a:r>
              <a:rPr lang="hr-HR" dirty="0" smtClean="0"/>
              <a:t> European </a:t>
            </a:r>
            <a:r>
              <a:rPr lang="hr-HR" dirty="0" err="1" smtClean="0"/>
              <a:t>Council</a:t>
            </a:r>
            <a:r>
              <a:rPr lang="hr-HR" dirty="0" smtClean="0"/>
              <a:t>?</a:t>
            </a:r>
          </a:p>
          <a:p>
            <a:r>
              <a:rPr lang="hr-HR" dirty="0" smtClean="0"/>
              <a:t>Who are </a:t>
            </a:r>
            <a:r>
              <a:rPr lang="hr-HR" dirty="0" err="1" smtClean="0"/>
              <a:t>members</a:t>
            </a:r>
            <a:r>
              <a:rPr lang="hr-HR" dirty="0" smtClean="0"/>
              <a:t> </a:t>
            </a:r>
            <a:r>
              <a:rPr lang="hr-HR" dirty="0" err="1" smtClean="0"/>
              <a:t>of</a:t>
            </a:r>
            <a:r>
              <a:rPr lang="hr-HR" dirty="0" smtClean="0"/>
              <a:t> </a:t>
            </a:r>
            <a:r>
              <a:rPr lang="hr-HR" dirty="0" err="1" smtClean="0"/>
              <a:t>the</a:t>
            </a:r>
            <a:r>
              <a:rPr lang="hr-HR" dirty="0" smtClean="0"/>
              <a:t> </a:t>
            </a:r>
            <a:r>
              <a:rPr lang="hr-HR" dirty="0" err="1" smtClean="0"/>
              <a:t>Council</a:t>
            </a:r>
            <a:r>
              <a:rPr lang="hr-HR" dirty="0" smtClean="0"/>
              <a:t> </a:t>
            </a:r>
            <a:r>
              <a:rPr lang="hr-HR" dirty="0" err="1" smtClean="0"/>
              <a:t>of</a:t>
            </a:r>
            <a:r>
              <a:rPr lang="hr-HR" dirty="0" smtClean="0"/>
              <a:t> </a:t>
            </a:r>
            <a:r>
              <a:rPr lang="hr-HR" dirty="0" err="1" smtClean="0"/>
              <a:t>the</a:t>
            </a:r>
            <a:r>
              <a:rPr lang="hr-HR" dirty="0" smtClean="0"/>
              <a:t> EU?</a:t>
            </a:r>
          </a:p>
          <a:p>
            <a:r>
              <a:rPr lang="hr-HR" dirty="0" err="1" smtClean="0"/>
              <a:t>What</a:t>
            </a:r>
            <a:r>
              <a:rPr lang="hr-HR" dirty="0" smtClean="0"/>
              <a:t> are </a:t>
            </a:r>
            <a:r>
              <a:rPr lang="hr-HR" dirty="0" err="1" smtClean="0"/>
              <a:t>the</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a:t>
            </a:r>
            <a:r>
              <a:rPr lang="hr-HR" dirty="0" err="1" smtClean="0"/>
              <a:t>Council</a:t>
            </a:r>
            <a:r>
              <a:rPr lang="hr-HR" dirty="0"/>
              <a:t> </a:t>
            </a:r>
            <a:r>
              <a:rPr lang="hr-HR" dirty="0" err="1" smtClean="0"/>
              <a:t>of</a:t>
            </a:r>
            <a:r>
              <a:rPr lang="hr-HR" dirty="0" smtClean="0"/>
              <a:t> </a:t>
            </a:r>
            <a:r>
              <a:rPr lang="hr-HR" dirty="0" err="1" smtClean="0"/>
              <a:t>the</a:t>
            </a:r>
            <a:r>
              <a:rPr lang="hr-HR" dirty="0" smtClean="0"/>
              <a:t> EU?</a:t>
            </a:r>
          </a:p>
          <a:p>
            <a:r>
              <a:rPr lang="hr-HR" dirty="0" err="1" smtClean="0"/>
              <a:t>What</a:t>
            </a:r>
            <a:r>
              <a:rPr lang="hr-HR" dirty="0" smtClean="0"/>
              <a:t> are </a:t>
            </a:r>
            <a:r>
              <a:rPr lang="hr-HR" dirty="0" err="1" smtClean="0"/>
              <a:t>the</a:t>
            </a:r>
            <a:r>
              <a:rPr lang="hr-HR" dirty="0" smtClean="0"/>
              <a:t> </a:t>
            </a:r>
            <a:r>
              <a:rPr lang="hr-HR" dirty="0" err="1" smtClean="0"/>
              <a:t>essential</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European </a:t>
            </a:r>
            <a:r>
              <a:rPr lang="hr-HR" dirty="0" err="1" smtClean="0"/>
              <a:t>Commission</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main</a:t>
            </a:r>
            <a:r>
              <a:rPr lang="hr-HR" dirty="0" smtClean="0"/>
              <a:t> </a:t>
            </a:r>
            <a:r>
              <a:rPr lang="hr-HR" dirty="0" err="1" smtClean="0"/>
              <a:t>function</a:t>
            </a:r>
            <a:r>
              <a:rPr lang="hr-HR" dirty="0" smtClean="0"/>
              <a:t> </a:t>
            </a:r>
            <a:r>
              <a:rPr lang="hr-HR" dirty="0" err="1" smtClean="0"/>
              <a:t>of</a:t>
            </a:r>
            <a:r>
              <a:rPr lang="hr-HR" dirty="0" smtClean="0"/>
              <a:t> </a:t>
            </a:r>
            <a:r>
              <a:rPr lang="hr-HR" dirty="0" err="1" smtClean="0"/>
              <a:t>the</a:t>
            </a:r>
            <a:r>
              <a:rPr lang="hr-HR" dirty="0" smtClean="0"/>
              <a:t> Court </a:t>
            </a:r>
            <a:r>
              <a:rPr lang="hr-HR" dirty="0" err="1" smtClean="0"/>
              <a:t>of</a:t>
            </a:r>
            <a:r>
              <a:rPr lang="hr-HR" dirty="0" smtClean="0"/>
              <a:t> </a:t>
            </a:r>
            <a:r>
              <a:rPr lang="hr-HR" dirty="0" err="1" smtClean="0"/>
              <a:t>Justice</a:t>
            </a:r>
            <a:r>
              <a:rPr lang="hr-HR" dirty="0" smtClean="0"/>
              <a:t> </a:t>
            </a:r>
            <a:r>
              <a:rPr lang="hr-HR" dirty="0" err="1" smtClean="0"/>
              <a:t>of</a:t>
            </a:r>
            <a:r>
              <a:rPr lang="hr-HR" dirty="0" smtClean="0"/>
              <a:t> </a:t>
            </a:r>
            <a:r>
              <a:rPr lang="hr-HR" dirty="0" err="1" smtClean="0"/>
              <a:t>the</a:t>
            </a:r>
            <a:r>
              <a:rPr lang="hr-HR" dirty="0" smtClean="0"/>
              <a:t> EU?</a:t>
            </a:r>
          </a:p>
          <a:p>
            <a:r>
              <a:rPr lang="hr-HR" dirty="0" smtClean="0"/>
              <a:t>Name at </a:t>
            </a:r>
            <a:r>
              <a:rPr lang="hr-HR" dirty="0" err="1" smtClean="0"/>
              <a:t>least</a:t>
            </a:r>
            <a:r>
              <a:rPr lang="hr-HR" dirty="0" smtClean="0"/>
              <a:t> </a:t>
            </a:r>
            <a:r>
              <a:rPr lang="hr-HR" dirty="0" err="1" smtClean="0"/>
              <a:t>three</a:t>
            </a:r>
            <a:r>
              <a:rPr lang="hr-HR" dirty="0" smtClean="0"/>
              <a:t> </a:t>
            </a:r>
            <a:r>
              <a:rPr lang="hr-HR" dirty="0" err="1" smtClean="0"/>
              <a:t>of</a:t>
            </a:r>
            <a:r>
              <a:rPr lang="hr-HR" dirty="0" smtClean="0"/>
              <a:t> </a:t>
            </a:r>
            <a:r>
              <a:rPr lang="hr-HR" dirty="0" err="1" smtClean="0"/>
              <a:t>the</a:t>
            </a:r>
            <a:r>
              <a:rPr lang="hr-HR" dirty="0" smtClean="0"/>
              <a:t> </a:t>
            </a:r>
            <a:r>
              <a:rPr lang="hr-HR" dirty="0" err="1" smtClean="0"/>
              <a:t>other</a:t>
            </a:r>
            <a:r>
              <a:rPr lang="hr-HR" dirty="0" smtClean="0"/>
              <a:t> </a:t>
            </a:r>
            <a:r>
              <a:rPr lang="hr-HR" dirty="0" err="1" smtClean="0"/>
              <a:t>institutions</a:t>
            </a:r>
            <a:r>
              <a:rPr lang="hr-HR" dirty="0" smtClean="0"/>
              <a:t> </a:t>
            </a:r>
            <a:r>
              <a:rPr lang="hr-HR" dirty="0" err="1" smtClean="0"/>
              <a:t>and</a:t>
            </a:r>
            <a:r>
              <a:rPr lang="hr-HR" dirty="0" smtClean="0"/>
              <a:t> </a:t>
            </a:r>
            <a:r>
              <a:rPr lang="hr-HR" dirty="0" err="1" smtClean="0"/>
              <a:t>bodies</a:t>
            </a:r>
            <a:r>
              <a:rPr lang="hr-HR" dirty="0" smtClean="0"/>
              <a:t> </a:t>
            </a:r>
            <a:r>
              <a:rPr lang="hr-HR" dirty="0" err="1" smtClean="0"/>
              <a:t>of</a:t>
            </a:r>
            <a:r>
              <a:rPr lang="hr-HR" dirty="0" smtClean="0"/>
              <a:t> </a:t>
            </a:r>
            <a:r>
              <a:rPr lang="hr-HR" dirty="0" err="1" smtClean="0"/>
              <a:t>the</a:t>
            </a:r>
            <a:r>
              <a:rPr lang="hr-HR" dirty="0" smtClean="0"/>
              <a:t> EU?</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main</a:t>
            </a:r>
            <a:r>
              <a:rPr lang="hr-HR" dirty="0" smtClean="0"/>
              <a:t> </a:t>
            </a:r>
            <a:r>
              <a:rPr lang="hr-HR" dirty="0" err="1" smtClean="0"/>
              <a:t>function</a:t>
            </a:r>
            <a:r>
              <a:rPr lang="hr-HR" dirty="0" smtClean="0"/>
              <a:t> </a:t>
            </a:r>
            <a:r>
              <a:rPr lang="hr-HR" dirty="0" err="1" smtClean="0"/>
              <a:t>of</a:t>
            </a:r>
            <a:r>
              <a:rPr lang="hr-HR" dirty="0" smtClean="0"/>
              <a:t> </a:t>
            </a:r>
            <a:r>
              <a:rPr lang="hr-HR" dirty="0" err="1" smtClean="0"/>
              <a:t>the</a:t>
            </a:r>
            <a:r>
              <a:rPr lang="hr-HR" dirty="0" smtClean="0"/>
              <a:t> Court </a:t>
            </a:r>
            <a:r>
              <a:rPr lang="hr-HR" dirty="0" err="1" smtClean="0"/>
              <a:t>of</a:t>
            </a:r>
            <a:r>
              <a:rPr lang="hr-HR" dirty="0" smtClean="0"/>
              <a:t> </a:t>
            </a:r>
            <a:r>
              <a:rPr lang="hr-HR" dirty="0" err="1" smtClean="0"/>
              <a:t>Auditors</a:t>
            </a:r>
            <a:r>
              <a:rPr lang="hr-HR" dirty="0" smtClean="0"/>
              <a:t>?</a:t>
            </a:r>
          </a:p>
          <a:p>
            <a:endParaRPr lang="en-US" dirty="0"/>
          </a:p>
        </p:txBody>
      </p:sp>
    </p:spTree>
    <p:extLst>
      <p:ext uri="{BB962C8B-B14F-4D97-AF65-F5344CB8AC3E}">
        <p14:creationId xmlns:p14="http://schemas.microsoft.com/office/powerpoint/2010/main" val="37098603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Commission</a:t>
            </a:r>
            <a:r>
              <a:rPr lang="hr-HR" dirty="0" smtClean="0"/>
              <a:t>, </a:t>
            </a:r>
            <a:r>
              <a:rPr lang="hr-HR" dirty="0" err="1" smtClean="0"/>
              <a:t>initiatives,legislation</a:t>
            </a:r>
            <a:r>
              <a:rPr lang="hr-HR" dirty="0" smtClean="0"/>
              <a:t>,</a:t>
            </a:r>
            <a:r>
              <a:rPr lang="en-US" dirty="0" smtClean="0"/>
              <a:t> parliament</a:t>
            </a:r>
            <a:r>
              <a:rPr lang="hr-HR" dirty="0" smtClean="0"/>
              <a:t>, </a:t>
            </a:r>
            <a:r>
              <a:rPr lang="en-US" dirty="0" smtClean="0"/>
              <a:t>referendums</a:t>
            </a:r>
            <a:r>
              <a:rPr lang="hr-HR" dirty="0" smtClean="0"/>
              <a:t>,</a:t>
            </a:r>
            <a:r>
              <a:rPr lang="en-US" dirty="0" smtClean="0"/>
              <a:t> reject</a:t>
            </a:r>
            <a:r>
              <a:rPr lang="hr-HR" dirty="0" smtClean="0"/>
              <a:t>, </a:t>
            </a:r>
            <a:r>
              <a:rPr lang="hr-HR" dirty="0" err="1" smtClean="0"/>
              <a:t>signatures</a:t>
            </a:r>
            <a:r>
              <a:rPr lang="hr-HR" dirty="0" smtClean="0"/>
              <a:t>, </a:t>
            </a:r>
            <a:r>
              <a:rPr lang="hr-HR" dirty="0" err="1" smtClean="0"/>
              <a:t>vote</a:t>
            </a:r>
            <a:endParaRPr lang="en-US" dirty="0"/>
          </a:p>
        </p:txBody>
      </p:sp>
      <p:sp>
        <p:nvSpPr>
          <p:cNvPr id="3" name="Content Placeholder 2"/>
          <p:cNvSpPr>
            <a:spLocks noGrp="1"/>
          </p:cNvSpPr>
          <p:nvPr>
            <p:ph idx="1"/>
          </p:nvPr>
        </p:nvSpPr>
        <p:spPr/>
        <p:txBody>
          <a:bodyPr>
            <a:normAutofit lnSpcReduction="10000"/>
          </a:bodyPr>
          <a:lstStyle/>
          <a:p>
            <a:r>
              <a:rPr lang="en-US" dirty="0"/>
              <a:t>Citizen </a:t>
            </a:r>
            <a:r>
              <a:rPr lang="hr-HR" dirty="0" smtClean="0"/>
              <a:t>_________</a:t>
            </a:r>
            <a:r>
              <a:rPr lang="en-US" dirty="0" smtClean="0"/>
              <a:t> </a:t>
            </a:r>
            <a:r>
              <a:rPr lang="en-US" dirty="0"/>
              <a:t>are democratic mechanisms that let citizens propose and </a:t>
            </a:r>
            <a:r>
              <a:rPr lang="hr-HR" dirty="0" smtClean="0"/>
              <a:t>_________</a:t>
            </a:r>
            <a:r>
              <a:rPr lang="en-US" dirty="0" smtClean="0"/>
              <a:t> </a:t>
            </a:r>
            <a:r>
              <a:rPr lang="en-US" dirty="0"/>
              <a:t>on laws and policies. By gathering a certain number of </a:t>
            </a:r>
            <a:r>
              <a:rPr lang="hr-HR" dirty="0" smtClean="0"/>
              <a:t>__________</a:t>
            </a:r>
            <a:r>
              <a:rPr lang="en-US" dirty="0" smtClean="0"/>
              <a:t>, </a:t>
            </a:r>
            <a:r>
              <a:rPr lang="en-US" dirty="0"/>
              <a:t>citizens can demand a binding vote on a proposed policy or </a:t>
            </a:r>
            <a:r>
              <a:rPr lang="hr-HR" dirty="0" smtClean="0"/>
              <a:t>________</a:t>
            </a:r>
            <a:r>
              <a:rPr lang="en-US" dirty="0" smtClean="0"/>
              <a:t>. </a:t>
            </a:r>
            <a:r>
              <a:rPr lang="en-US" dirty="0"/>
              <a:t>With the European Citizens’ Initiative, citizens can invite the </a:t>
            </a:r>
            <a:r>
              <a:rPr lang="hr-HR" dirty="0" smtClean="0"/>
              <a:t>___________</a:t>
            </a:r>
            <a:r>
              <a:rPr lang="en-US" dirty="0" smtClean="0"/>
              <a:t> </a:t>
            </a:r>
            <a:r>
              <a:rPr lang="en-US" dirty="0"/>
              <a:t>to look at the proposed policy or legislation; it is not obliged to act. Citizen initiatives differ from </a:t>
            </a:r>
            <a:r>
              <a:rPr lang="hr-HR" dirty="0" smtClean="0"/>
              <a:t>_________</a:t>
            </a:r>
            <a:r>
              <a:rPr lang="en-US" dirty="0" smtClean="0"/>
              <a:t>in </a:t>
            </a:r>
            <a:r>
              <a:rPr lang="en-US" dirty="0"/>
              <a:t>which citizens only can accept or reject a law or policy proposed by </a:t>
            </a:r>
            <a:r>
              <a:rPr lang="hr-HR" dirty="0" smtClean="0"/>
              <a:t>________</a:t>
            </a:r>
            <a:r>
              <a:rPr lang="en-US" dirty="0" smtClean="0"/>
              <a:t>. </a:t>
            </a:r>
            <a:r>
              <a:rPr lang="en-US" dirty="0"/>
              <a:t>Also, it has been stated by the European Commission that an ECI can only be the subject of the acceptation/creation of a law, but it cannot ask to </a:t>
            </a:r>
            <a:r>
              <a:rPr lang="hr-HR" dirty="0" smtClean="0"/>
              <a:t>________</a:t>
            </a:r>
            <a:r>
              <a:rPr lang="en-US" dirty="0" smtClean="0"/>
              <a:t> </a:t>
            </a:r>
            <a:r>
              <a:rPr lang="en-US" dirty="0"/>
              <a:t>a law</a:t>
            </a:r>
          </a:p>
        </p:txBody>
      </p:sp>
    </p:spTree>
    <p:extLst>
      <p:ext uri="{BB962C8B-B14F-4D97-AF65-F5344CB8AC3E}">
        <p14:creationId xmlns:p14="http://schemas.microsoft.com/office/powerpoint/2010/main" val="109084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lnSpcReduction="10000"/>
          </a:bodyPr>
          <a:lstStyle/>
          <a:p>
            <a:r>
              <a:rPr lang="en-US" dirty="0"/>
              <a:t>Citizen initiatives are democratic mechanisms that let citizens propose and vote on laws and policies. By gathering a certain number of signatures, citizens can demand a binding vote on a proposed policy or legislation. With the European Citizens’ Initiative, citizens can invite the Commission to look at the proposed policy or legislation; it is not obliged to act. Citizen initiatives differ from referendums in which citizens only can accept or reject a law or policy proposed by parliament. Also, it has been stated by the European Commission that an ECI can only be the subject of the acceptation/creation of a law, but it cannot ask to reject a law</a:t>
            </a:r>
          </a:p>
        </p:txBody>
      </p:sp>
    </p:spTree>
    <p:extLst>
      <p:ext uri="{BB962C8B-B14F-4D97-AF65-F5344CB8AC3E}">
        <p14:creationId xmlns:p14="http://schemas.microsoft.com/office/powerpoint/2010/main" val="1006049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en-US" dirty="0"/>
              <a:t>the state of being a member of a particular country and having rights because of it: </a:t>
            </a:r>
            <a:endParaRPr lang="hr-HR" dirty="0" smtClean="0"/>
          </a:p>
          <a:p>
            <a:r>
              <a:rPr lang="hr-HR" dirty="0" err="1" smtClean="0"/>
              <a:t>citizenship</a:t>
            </a:r>
            <a:endParaRPr lang="hr-HR" dirty="0" smtClean="0"/>
          </a:p>
          <a:p>
            <a:r>
              <a:rPr lang="hr-HR" dirty="0" smtClean="0"/>
              <a:t>To </a:t>
            </a:r>
            <a:r>
              <a:rPr lang="en-US" dirty="0" smtClean="0"/>
              <a:t>grant </a:t>
            </a:r>
            <a:r>
              <a:rPr lang="en-US" dirty="0"/>
              <a:t>(a title, degree, benefit, or right</a:t>
            </a:r>
            <a:r>
              <a:rPr lang="en-US" dirty="0" smtClean="0"/>
              <a:t>).</a:t>
            </a:r>
            <a:endParaRPr lang="hr-HR" dirty="0" smtClean="0"/>
          </a:p>
          <a:p>
            <a:r>
              <a:rPr lang="hr-HR" dirty="0" err="1" smtClean="0"/>
              <a:t>Confer</a:t>
            </a:r>
            <a:endParaRPr lang="hr-HR" dirty="0" smtClean="0"/>
          </a:p>
          <a:p>
            <a:r>
              <a:rPr lang="en-US" dirty="0"/>
              <a:t>have one's permanent home in a particular </a:t>
            </a:r>
            <a:r>
              <a:rPr lang="en-US" dirty="0" smtClean="0"/>
              <a:t>place</a:t>
            </a:r>
            <a:endParaRPr lang="hr-HR" dirty="0" smtClean="0"/>
          </a:p>
          <a:p>
            <a:r>
              <a:rPr lang="hr-HR" dirty="0" err="1" smtClean="0"/>
              <a:t>reside</a:t>
            </a:r>
            <a:endParaRPr lang="en-US" dirty="0"/>
          </a:p>
          <a:p>
            <a:endParaRPr lang="en-US" dirty="0"/>
          </a:p>
          <a:p>
            <a:endParaRPr lang="hr-HR" dirty="0" smtClean="0"/>
          </a:p>
          <a:p>
            <a:endParaRPr lang="en-US" dirty="0"/>
          </a:p>
        </p:txBody>
      </p:sp>
    </p:spTree>
    <p:extLst>
      <p:ext uri="{BB962C8B-B14F-4D97-AF65-F5344CB8AC3E}">
        <p14:creationId xmlns:p14="http://schemas.microsoft.com/office/powerpoint/2010/main" val="342733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relating to a town or district or its governing body</a:t>
            </a:r>
            <a:r>
              <a:rPr lang="en-US" dirty="0" smtClean="0"/>
              <a:t>.</a:t>
            </a:r>
            <a:endParaRPr lang="hr-HR" dirty="0" smtClean="0"/>
          </a:p>
          <a:p>
            <a:r>
              <a:rPr lang="hr-HR" dirty="0" err="1" smtClean="0"/>
              <a:t>Municipal</a:t>
            </a:r>
            <a:endParaRPr lang="hr-HR" dirty="0" smtClean="0"/>
          </a:p>
          <a:p>
            <a:r>
              <a:rPr lang="en-US" dirty="0"/>
              <a:t>an official appointed to investigate individuals' complaints against a company or organization, especially a public authority.</a:t>
            </a:r>
          </a:p>
          <a:p>
            <a:r>
              <a:rPr lang="hr-HR" dirty="0" err="1" smtClean="0"/>
              <a:t>Ombudsman</a:t>
            </a:r>
            <a:endParaRPr lang="hr-HR" dirty="0" smtClean="0"/>
          </a:p>
          <a:p>
            <a:r>
              <a:rPr lang="en-US" dirty="0"/>
              <a:t>an exemption from or relaxation of a rule or law</a:t>
            </a:r>
            <a:r>
              <a:rPr lang="en-US" dirty="0" smtClean="0"/>
              <a:t>.</a:t>
            </a:r>
            <a:endParaRPr lang="hr-HR" dirty="0" smtClean="0"/>
          </a:p>
          <a:p>
            <a:r>
              <a:rPr lang="hr-HR" dirty="0" err="1" smtClean="0"/>
              <a:t>derogation</a:t>
            </a:r>
            <a:endParaRPr lang="en-US" dirty="0"/>
          </a:p>
          <a:p>
            <a:endParaRPr lang="en-US" dirty="0"/>
          </a:p>
          <a:p>
            <a:endParaRPr lang="en-US" dirty="0"/>
          </a:p>
        </p:txBody>
      </p:sp>
    </p:spTree>
    <p:extLst>
      <p:ext uri="{BB962C8B-B14F-4D97-AF65-F5344CB8AC3E}">
        <p14:creationId xmlns:p14="http://schemas.microsoft.com/office/powerpoint/2010/main" val="156244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Translate the following sentences into Croatian:</a:t>
            </a:r>
            <a:endParaRPr lang="en-US" dirty="0"/>
          </a:p>
        </p:txBody>
      </p:sp>
      <p:sp>
        <p:nvSpPr>
          <p:cNvPr id="3" name="Content Placeholder 2"/>
          <p:cNvSpPr>
            <a:spLocks noGrp="1"/>
          </p:cNvSpPr>
          <p:nvPr>
            <p:ph idx="1"/>
          </p:nvPr>
        </p:nvSpPr>
        <p:spPr/>
        <p:txBody>
          <a:bodyPr/>
          <a:lstStyle/>
          <a:p>
            <a:r>
              <a:rPr lang="en-GB" dirty="0"/>
              <a:t>Every person holding the nationality of a Member State of the European Union is also automatically a citizen of the EU. This European citizenship does not replace</a:t>
            </a:r>
            <a:r>
              <a:rPr lang="en-GB" b="1" dirty="0"/>
              <a:t> national citizenship</a:t>
            </a:r>
            <a:r>
              <a:rPr lang="en-GB" dirty="0"/>
              <a:t> and it is for each EU country to lay down the conditions for the acquisition and loss of nationality of that country. Citizenship of the Union is conferred directly on every EU citizen by </a:t>
            </a:r>
            <a:r>
              <a:rPr lang="en-GB" b="1" dirty="0"/>
              <a:t>the Treaty on the Functioning of the EU (TFEU)</a:t>
            </a:r>
            <a:r>
              <a:rPr lang="en-GB" dirty="0"/>
              <a:t>.</a:t>
            </a:r>
            <a:endParaRPr lang="en-US" dirty="0"/>
          </a:p>
        </p:txBody>
      </p:sp>
    </p:spTree>
    <p:extLst>
      <p:ext uri="{BB962C8B-B14F-4D97-AF65-F5344CB8AC3E}">
        <p14:creationId xmlns:p14="http://schemas.microsoft.com/office/powerpoint/2010/main" val="19096782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EU citizens also have the right to equal access to the </a:t>
            </a:r>
            <a:r>
              <a:rPr lang="en-GB" b="1" dirty="0"/>
              <a:t>EU Civil Service</a:t>
            </a:r>
            <a:r>
              <a:rPr lang="en-US" dirty="0"/>
              <a:t>. The </a:t>
            </a:r>
            <a:r>
              <a:rPr lang="en-US" b="1" dirty="0"/>
              <a:t>European Civil Service</a:t>
            </a:r>
            <a:r>
              <a:rPr lang="en-US" dirty="0"/>
              <a:t> is a generic term applied to all staff serving the institutions and agencies of the EU, including but not restricted to the European Commission, the Council of the EU, the European Council and the European Parliament. </a:t>
            </a:r>
          </a:p>
        </p:txBody>
      </p:sp>
    </p:spTree>
    <p:extLst>
      <p:ext uri="{BB962C8B-B14F-4D97-AF65-F5344CB8AC3E}">
        <p14:creationId xmlns:p14="http://schemas.microsoft.com/office/powerpoint/2010/main" val="223956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hr-HR" dirty="0" err="1" smtClean="0"/>
              <a:t>Whom</a:t>
            </a:r>
            <a:r>
              <a:rPr lang="hr-HR" dirty="0" smtClean="0"/>
              <a:t> do </a:t>
            </a:r>
            <a:r>
              <a:rPr lang="hr-HR" dirty="0" err="1" smtClean="0"/>
              <a:t>the</a:t>
            </a:r>
            <a:r>
              <a:rPr lang="hr-HR" dirty="0" smtClean="0"/>
              <a:t> European </a:t>
            </a:r>
            <a:r>
              <a:rPr lang="hr-HR" dirty="0" err="1" smtClean="0"/>
              <a:t>and</a:t>
            </a:r>
            <a:r>
              <a:rPr lang="hr-HR" dirty="0" smtClean="0"/>
              <a:t> </a:t>
            </a:r>
            <a:r>
              <a:rPr lang="hr-HR" dirty="0" err="1" smtClean="0"/>
              <a:t>Social</a:t>
            </a:r>
            <a:r>
              <a:rPr lang="hr-HR" dirty="0" smtClean="0"/>
              <a:t> </a:t>
            </a:r>
            <a:r>
              <a:rPr lang="hr-HR" dirty="0" err="1" smtClean="0"/>
              <a:t>Committee</a:t>
            </a:r>
            <a:r>
              <a:rPr lang="hr-HR" dirty="0" smtClean="0"/>
              <a:t> </a:t>
            </a:r>
            <a:r>
              <a:rPr lang="hr-HR" dirty="0" err="1" smtClean="0"/>
              <a:t>and</a:t>
            </a:r>
            <a:r>
              <a:rPr lang="hr-HR" dirty="0" smtClean="0"/>
              <a:t> </a:t>
            </a:r>
            <a:r>
              <a:rPr lang="hr-HR" dirty="0" err="1" smtClean="0"/>
              <a:t>Committee</a:t>
            </a:r>
            <a:r>
              <a:rPr lang="hr-HR" dirty="0" smtClean="0"/>
              <a:t> </a:t>
            </a:r>
            <a:r>
              <a:rPr lang="hr-HR" dirty="0" err="1" smtClean="0"/>
              <a:t>of</a:t>
            </a:r>
            <a:r>
              <a:rPr lang="hr-HR" dirty="0" smtClean="0"/>
              <a:t> </a:t>
            </a:r>
            <a:r>
              <a:rPr lang="hr-HR" dirty="0" err="1" smtClean="0"/>
              <a:t>the</a:t>
            </a:r>
            <a:r>
              <a:rPr lang="hr-HR" dirty="0" smtClean="0"/>
              <a:t> </a:t>
            </a:r>
            <a:r>
              <a:rPr lang="hr-HR" dirty="0"/>
              <a:t>R</a:t>
            </a:r>
            <a:r>
              <a:rPr lang="hr-HR" dirty="0" smtClean="0"/>
              <a:t>egions </a:t>
            </a:r>
            <a:r>
              <a:rPr lang="hr-HR" dirty="0" err="1" smtClean="0"/>
              <a:t>represent</a:t>
            </a:r>
            <a:r>
              <a:rPr lang="hr-HR" dirty="0" smtClean="0"/>
              <a:t>?</a:t>
            </a:r>
          </a:p>
          <a:p>
            <a:r>
              <a:rPr lang="hr-HR" dirty="0" err="1" smtClean="0"/>
              <a:t>What</a:t>
            </a:r>
            <a:r>
              <a:rPr lang="hr-HR" dirty="0" smtClean="0"/>
              <a:t> are </a:t>
            </a:r>
            <a:r>
              <a:rPr lang="hr-HR" dirty="0" err="1" smtClean="0"/>
              <a:t>the</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European </a:t>
            </a:r>
            <a:r>
              <a:rPr lang="hr-HR" dirty="0" err="1" smtClean="0"/>
              <a:t>Ombudsman</a:t>
            </a:r>
            <a:r>
              <a:rPr lang="hr-HR" dirty="0" smtClean="0"/>
              <a:t>?</a:t>
            </a:r>
            <a:endParaRPr lang="en-US" dirty="0"/>
          </a:p>
        </p:txBody>
      </p:sp>
    </p:spTree>
    <p:extLst>
      <p:ext uri="{BB962C8B-B14F-4D97-AF65-F5344CB8AC3E}">
        <p14:creationId xmlns:p14="http://schemas.microsoft.com/office/powerpoint/2010/main" val="419510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allocated</a:t>
            </a:r>
            <a:r>
              <a:rPr lang="hr-HR" dirty="0" smtClean="0"/>
              <a:t>,</a:t>
            </a:r>
            <a:r>
              <a:rPr lang="en-US" dirty="0" smtClean="0"/>
              <a:t> citizens</a:t>
            </a:r>
            <a:r>
              <a:rPr lang="hr-HR" dirty="0" smtClean="0"/>
              <a:t>,</a:t>
            </a:r>
            <a:r>
              <a:rPr lang="en-US" dirty="0" smtClean="0"/>
              <a:t> governed</a:t>
            </a:r>
            <a:r>
              <a:rPr lang="hr-HR" dirty="0" smtClean="0"/>
              <a:t>,</a:t>
            </a:r>
            <a:r>
              <a:rPr lang="en-US" dirty="0" smtClean="0"/>
              <a:t> proportional</a:t>
            </a:r>
            <a:r>
              <a:rPr lang="hr-HR" dirty="0" smtClean="0"/>
              <a:t>,</a:t>
            </a:r>
            <a:r>
              <a:rPr lang="en-US" dirty="0" smtClean="0"/>
              <a:t> representatives</a:t>
            </a:r>
            <a:r>
              <a:rPr lang="hr-HR" dirty="0" smtClean="0"/>
              <a:t>,</a:t>
            </a:r>
            <a:r>
              <a:rPr lang="en-US" dirty="0" smtClean="0"/>
              <a:t> seats</a:t>
            </a:r>
            <a:r>
              <a:rPr lang="hr-HR" dirty="0" smtClean="0"/>
              <a:t>, </a:t>
            </a:r>
            <a:r>
              <a:rPr lang="en-US" dirty="0"/>
              <a:t>State</a:t>
            </a:r>
          </a:p>
        </p:txBody>
      </p:sp>
      <p:sp>
        <p:nvSpPr>
          <p:cNvPr id="3" name="Content Placeholder 2"/>
          <p:cNvSpPr>
            <a:spLocks noGrp="1"/>
          </p:cNvSpPr>
          <p:nvPr>
            <p:ph idx="1"/>
          </p:nvPr>
        </p:nvSpPr>
        <p:spPr/>
        <p:txBody>
          <a:bodyPr>
            <a:normAutofit/>
          </a:bodyPr>
          <a:lstStyle/>
          <a:p>
            <a:r>
              <a:rPr lang="en-US" dirty="0"/>
              <a:t>Decisions on the apportionment of </a:t>
            </a:r>
            <a:r>
              <a:rPr lang="hr-HR" dirty="0" smtClean="0"/>
              <a:t>__________</a:t>
            </a:r>
            <a:r>
              <a:rPr lang="en-US" dirty="0" smtClean="0"/>
              <a:t> </a:t>
            </a:r>
            <a:r>
              <a:rPr lang="en-US" dirty="0"/>
              <a:t>in the Parliament are </a:t>
            </a:r>
            <a:r>
              <a:rPr lang="hr-HR" dirty="0" smtClean="0"/>
              <a:t>_____________</a:t>
            </a:r>
            <a:r>
              <a:rPr lang="en-US" dirty="0" smtClean="0"/>
              <a:t> </a:t>
            </a:r>
            <a:r>
              <a:rPr lang="en-US" dirty="0"/>
              <a:t>by article 14 of the </a:t>
            </a:r>
            <a:r>
              <a:rPr lang="hr-HR" dirty="0" err="1" smtClean="0"/>
              <a:t>Treaty</a:t>
            </a:r>
            <a:r>
              <a:rPr lang="hr-HR" dirty="0" smtClean="0"/>
              <a:t> </a:t>
            </a:r>
            <a:r>
              <a:rPr lang="en-US" dirty="0" smtClean="0"/>
              <a:t>of </a:t>
            </a:r>
            <a:r>
              <a:rPr lang="en-US" dirty="0"/>
              <a:t>Lisbon. This article lays down that "[t]he European Parliament shall be composed of </a:t>
            </a:r>
            <a:r>
              <a:rPr lang="hr-HR" dirty="0" smtClean="0"/>
              <a:t>______________</a:t>
            </a:r>
            <a:r>
              <a:rPr lang="en-US" dirty="0" smtClean="0"/>
              <a:t>of </a:t>
            </a:r>
            <a:r>
              <a:rPr lang="en-US" dirty="0"/>
              <a:t>the Union's </a:t>
            </a:r>
            <a:r>
              <a:rPr lang="hr-HR" dirty="0" smtClean="0"/>
              <a:t>__________</a:t>
            </a:r>
            <a:r>
              <a:rPr lang="en-US" dirty="0" smtClean="0"/>
              <a:t>. </a:t>
            </a:r>
            <a:r>
              <a:rPr lang="en-US" dirty="0"/>
              <a:t>They shall not exceed seven hundred and fifty in number, plus the President. Representation of citizens shall be </a:t>
            </a:r>
            <a:r>
              <a:rPr lang="en-US" dirty="0" smtClean="0"/>
              <a:t>d</a:t>
            </a:r>
            <a:r>
              <a:rPr lang="hr-HR" dirty="0" smtClean="0"/>
              <a:t>i</a:t>
            </a:r>
            <a:r>
              <a:rPr lang="en-US" dirty="0" err="1" smtClean="0"/>
              <a:t>gressively</a:t>
            </a:r>
            <a:r>
              <a:rPr lang="hr-HR" dirty="0" smtClean="0"/>
              <a:t> </a:t>
            </a:r>
            <a:r>
              <a:rPr lang="hr-HR" dirty="0" smtClean="0"/>
              <a:t>_________</a:t>
            </a:r>
            <a:r>
              <a:rPr lang="en-US" dirty="0" smtClean="0"/>
              <a:t>, </a:t>
            </a:r>
            <a:r>
              <a:rPr lang="en-US" dirty="0"/>
              <a:t>with a minimum threshold of six members per Member </a:t>
            </a:r>
            <a:r>
              <a:rPr lang="hr-HR" dirty="0" smtClean="0"/>
              <a:t>_________</a:t>
            </a:r>
            <a:r>
              <a:rPr lang="en-US" dirty="0" smtClean="0"/>
              <a:t>. </a:t>
            </a:r>
            <a:r>
              <a:rPr lang="en-US" dirty="0"/>
              <a:t>No Member State shall </a:t>
            </a:r>
            <a:r>
              <a:rPr lang="en-US" dirty="0" smtClean="0"/>
              <a:t>be</a:t>
            </a:r>
            <a:r>
              <a:rPr lang="hr-HR" dirty="0" smtClean="0"/>
              <a:t> __________</a:t>
            </a:r>
            <a:r>
              <a:rPr lang="en-US" dirty="0" smtClean="0"/>
              <a:t> more </a:t>
            </a:r>
            <a:r>
              <a:rPr lang="en-US" dirty="0"/>
              <a:t>than ninety-six seats". </a:t>
            </a:r>
          </a:p>
          <a:p>
            <a:endParaRPr lang="en-US" dirty="0"/>
          </a:p>
        </p:txBody>
      </p:sp>
    </p:spTree>
    <p:extLst>
      <p:ext uri="{BB962C8B-B14F-4D97-AF65-F5344CB8AC3E}">
        <p14:creationId xmlns:p14="http://schemas.microsoft.com/office/powerpoint/2010/main" val="1871670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a:bodyPr>
          <a:lstStyle/>
          <a:p>
            <a:r>
              <a:rPr lang="en-US" dirty="0"/>
              <a:t>Decisions on the apportionment of </a:t>
            </a:r>
            <a:r>
              <a:rPr lang="hr-HR" dirty="0" err="1" smtClean="0"/>
              <a:t>seats</a:t>
            </a:r>
            <a:r>
              <a:rPr lang="hr-HR" dirty="0" smtClean="0"/>
              <a:t> </a:t>
            </a:r>
            <a:r>
              <a:rPr lang="en-US" dirty="0" smtClean="0"/>
              <a:t>in </a:t>
            </a:r>
            <a:r>
              <a:rPr lang="en-US" dirty="0"/>
              <a:t>the Parliament are governed by article 14 of the </a:t>
            </a:r>
            <a:r>
              <a:rPr lang="hr-HR" dirty="0" err="1" smtClean="0"/>
              <a:t>Treaty</a:t>
            </a:r>
            <a:r>
              <a:rPr lang="hr-HR" dirty="0" smtClean="0"/>
              <a:t> </a:t>
            </a:r>
            <a:r>
              <a:rPr lang="en-US" dirty="0" smtClean="0"/>
              <a:t>of </a:t>
            </a:r>
            <a:r>
              <a:rPr lang="en-US" dirty="0"/>
              <a:t>Lisbon. This article lays down that "[t]he European Parliament shall be composed of representatives of the Union's citizens. They shall not exceed seven hundred and fifty in number, plus the President. Representation of citizens shall be </a:t>
            </a:r>
            <a:r>
              <a:rPr lang="hr-HR" dirty="0" err="1" smtClean="0"/>
              <a:t>digressively</a:t>
            </a:r>
            <a:r>
              <a:rPr lang="hr-HR" dirty="0" smtClean="0"/>
              <a:t> </a:t>
            </a:r>
            <a:r>
              <a:rPr lang="en-US" dirty="0" smtClean="0"/>
              <a:t>proportional</a:t>
            </a:r>
            <a:r>
              <a:rPr lang="en-US" dirty="0"/>
              <a:t>, with a minimum threshold of six members per Member State. No Member State shall be allocated more than ninety-six seats". </a:t>
            </a:r>
          </a:p>
          <a:p>
            <a:endParaRPr lang="en-US" dirty="0"/>
          </a:p>
        </p:txBody>
      </p:sp>
    </p:spTree>
    <p:extLst>
      <p:ext uri="{BB962C8B-B14F-4D97-AF65-F5344CB8AC3E}">
        <p14:creationId xmlns:p14="http://schemas.microsoft.com/office/powerpoint/2010/main" val="3398944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Brexit</a:t>
            </a:r>
            <a:r>
              <a:rPr lang="hr-HR" dirty="0" smtClean="0"/>
              <a:t>, </a:t>
            </a:r>
            <a:r>
              <a:rPr lang="en-US" dirty="0"/>
              <a:t>constituency </a:t>
            </a:r>
            <a:r>
              <a:rPr lang="en-US" dirty="0" smtClean="0"/>
              <a:t>election</a:t>
            </a:r>
            <a:r>
              <a:rPr lang="hr-HR" dirty="0" smtClean="0"/>
              <a:t>, </a:t>
            </a:r>
            <a:r>
              <a:rPr lang="en-US" dirty="0" smtClean="0"/>
              <a:t>lawmakers</a:t>
            </a:r>
            <a:r>
              <a:rPr lang="hr-HR" dirty="0" smtClean="0"/>
              <a:t>, </a:t>
            </a:r>
            <a:r>
              <a:rPr lang="en-US" dirty="0" smtClean="0"/>
              <a:t>replacement</a:t>
            </a:r>
            <a:r>
              <a:rPr lang="hr-HR" dirty="0" smtClean="0"/>
              <a:t>, </a:t>
            </a:r>
            <a:r>
              <a:rPr lang="en-US" dirty="0" smtClean="0"/>
              <a:t>seats</a:t>
            </a:r>
            <a:endParaRPr lang="en-US" dirty="0"/>
          </a:p>
        </p:txBody>
      </p:sp>
      <p:sp>
        <p:nvSpPr>
          <p:cNvPr id="3" name="Content Placeholder 2"/>
          <p:cNvSpPr>
            <a:spLocks noGrp="1"/>
          </p:cNvSpPr>
          <p:nvPr>
            <p:ph idx="1"/>
          </p:nvPr>
        </p:nvSpPr>
        <p:spPr/>
        <p:txBody>
          <a:bodyPr/>
          <a:lstStyle/>
          <a:p>
            <a:r>
              <a:rPr lang="en-US" dirty="0"/>
              <a:t>Due to the </a:t>
            </a:r>
            <a:r>
              <a:rPr lang="hr-HR" dirty="0" smtClean="0"/>
              <a:t>__________</a:t>
            </a:r>
            <a:r>
              <a:rPr lang="en-US" dirty="0" smtClean="0"/>
              <a:t>process</a:t>
            </a:r>
            <a:r>
              <a:rPr lang="en-US" dirty="0"/>
              <a:t>, the United Kingdom's 73 MEPs are expected to be removed a few months before the 2019 European Parliament </a:t>
            </a:r>
            <a:r>
              <a:rPr lang="hr-HR" dirty="0" smtClean="0"/>
              <a:t>__________</a:t>
            </a:r>
            <a:r>
              <a:rPr lang="en-US" dirty="0" smtClean="0"/>
              <a:t>. </a:t>
            </a:r>
            <a:r>
              <a:rPr lang="en-US" dirty="0"/>
              <a:t>In April 2017, a group of European </a:t>
            </a:r>
            <a:r>
              <a:rPr lang="hr-HR" dirty="0" smtClean="0"/>
              <a:t>_____________</a:t>
            </a:r>
            <a:r>
              <a:rPr lang="en-US" dirty="0" smtClean="0"/>
              <a:t> </a:t>
            </a:r>
            <a:r>
              <a:rPr lang="en-US" dirty="0"/>
              <a:t>discussed what should be done about the vacated </a:t>
            </a:r>
            <a:r>
              <a:rPr lang="hr-HR" dirty="0" smtClean="0"/>
              <a:t>_______</a:t>
            </a:r>
            <a:r>
              <a:rPr lang="en-US" dirty="0" smtClean="0"/>
              <a:t>. </a:t>
            </a:r>
            <a:r>
              <a:rPr lang="en-US" dirty="0"/>
              <a:t>One </a:t>
            </a:r>
            <a:r>
              <a:rPr lang="en-US" dirty="0" smtClean="0"/>
              <a:t>plan</a:t>
            </a:r>
            <a:r>
              <a:rPr lang="hr-HR" dirty="0" smtClean="0"/>
              <a:t> </a:t>
            </a:r>
            <a:r>
              <a:rPr lang="en-US" dirty="0" smtClean="0"/>
              <a:t>was </a:t>
            </a:r>
            <a:r>
              <a:rPr lang="en-US" dirty="0"/>
              <a:t>to replace the 73 seats with a pan-European </a:t>
            </a:r>
            <a:r>
              <a:rPr lang="hr-HR" dirty="0" smtClean="0"/>
              <a:t>___________</a:t>
            </a:r>
            <a:r>
              <a:rPr lang="en-US" dirty="0" smtClean="0"/>
              <a:t> </a:t>
            </a:r>
            <a:r>
              <a:rPr lang="en-US" dirty="0"/>
              <a:t>list. Other options which were considered include dropping the British seats without </a:t>
            </a:r>
            <a:r>
              <a:rPr lang="hr-HR" dirty="0" smtClean="0"/>
              <a:t>__________</a:t>
            </a:r>
            <a:r>
              <a:rPr lang="en-US" dirty="0" smtClean="0"/>
              <a:t> </a:t>
            </a:r>
            <a:r>
              <a:rPr lang="en-US" dirty="0"/>
              <a:t>and reassigning some or all of the existing seats from other countries to reduce inequality of representation</a:t>
            </a:r>
          </a:p>
          <a:p>
            <a:endParaRPr lang="en-US" dirty="0"/>
          </a:p>
        </p:txBody>
      </p:sp>
    </p:spTree>
    <p:extLst>
      <p:ext uri="{BB962C8B-B14F-4D97-AF65-F5344CB8AC3E}">
        <p14:creationId xmlns:p14="http://schemas.microsoft.com/office/powerpoint/2010/main" val="344110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Due to the Brexit process, the United Kingdom's 73 MEPs are expected to be removed a few months before the 2019 European Parliament election. In April 2017, a group of European lawmakers discussed what should be done about the vacated seats. One </a:t>
            </a:r>
            <a:r>
              <a:rPr lang="en-US" dirty="0" smtClean="0"/>
              <a:t>plan</a:t>
            </a:r>
            <a:r>
              <a:rPr lang="hr-HR" dirty="0" smtClean="0"/>
              <a:t> </a:t>
            </a:r>
            <a:r>
              <a:rPr lang="en-US" dirty="0" smtClean="0"/>
              <a:t>was </a:t>
            </a:r>
            <a:r>
              <a:rPr lang="en-US" dirty="0"/>
              <a:t>to replace the 73 seats with a pan-European constituency list. Other options which were considered include dropping the British seats without replacement and reassigning some or all of the existing seats from other countries to reduce inequality of representation</a:t>
            </a:r>
          </a:p>
          <a:p>
            <a:endParaRPr lang="en-US" dirty="0"/>
          </a:p>
        </p:txBody>
      </p:sp>
    </p:spTree>
    <p:extLst>
      <p:ext uri="{BB962C8B-B14F-4D97-AF65-F5344CB8AC3E}">
        <p14:creationId xmlns:p14="http://schemas.microsoft.com/office/powerpoint/2010/main" val="47656794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512</TotalTime>
  <Words>3133</Words>
  <Application>Microsoft Office PowerPoint</Application>
  <PresentationFormat>Widescreen</PresentationFormat>
  <Paragraphs>218</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Trebuchet MS</vt:lpstr>
      <vt:lpstr>Berlin</vt:lpstr>
      <vt:lpstr>Revision </vt:lpstr>
      <vt:lpstr>Answer the following questions: </vt:lpstr>
      <vt:lpstr>Answer the following questions: </vt:lpstr>
      <vt:lpstr>Answer the following:</vt:lpstr>
      <vt:lpstr>Answer the following questions:</vt:lpstr>
      <vt:lpstr>Fill in the missing words: allocated, citizens, governed, proportional, representatives, seats, State</vt:lpstr>
      <vt:lpstr>Key</vt:lpstr>
      <vt:lpstr>Fill in the missing words: Brexit, constituency election, lawmakers, replacement, seats</vt:lpstr>
      <vt:lpstr>Key</vt:lpstr>
      <vt:lpstr>Fill in the missing words: abuse, delay, General, judicial, law, maladministration, Ombudsman</vt:lpstr>
      <vt:lpstr>Key</vt:lpstr>
      <vt:lpstr>Fill in the missing words: agencies, binding, compliance, institutions, persuasion, rate</vt:lpstr>
      <vt:lpstr>Key</vt:lpstr>
      <vt:lpstr>Supply the appropriate legal terms</vt:lpstr>
      <vt:lpstr>Translate into Croatian:</vt:lpstr>
      <vt:lpstr>Translate into Croatian:</vt:lpstr>
      <vt:lpstr>Answer the following questions </vt:lpstr>
      <vt:lpstr>Answer the following:</vt:lpstr>
      <vt:lpstr>Answer the following questions:</vt:lpstr>
      <vt:lpstr>Fill in the missing words: application, defence, General, Procedure, proceedings, Registrar, Registry</vt:lpstr>
      <vt:lpstr>Key</vt:lpstr>
      <vt:lpstr>Fill in the missing words: case, claims, General, parties, proceedings, respond, submits</vt:lpstr>
      <vt:lpstr>Key</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synonymous terms or collocations for:</vt:lpstr>
      <vt:lpstr>Provide synonymous terms or collocations for:</vt:lpstr>
      <vt:lpstr>Provide synonymous terms or collocations for:</vt:lpstr>
      <vt:lpstr>Provide synonymous terms or collocations for:</vt:lpstr>
      <vt:lpstr>Translate into Croatian</vt:lpstr>
      <vt:lpstr>Translate into Croatian:</vt:lpstr>
      <vt:lpstr>Translate into Croatian:</vt:lpstr>
      <vt:lpstr>Answer the following questions: </vt:lpstr>
      <vt:lpstr>Fill in the missing words: Commission, conferred, direct, Initiative, nationals, participate, proposal</vt:lpstr>
      <vt:lpstr>Key</vt:lpstr>
      <vt:lpstr>Fill in the missing words: Commission, initiatives,legislation, parliament, referendums, reject, signatures, vote</vt:lpstr>
      <vt:lpstr>Key</vt:lpstr>
      <vt:lpstr>Provide the terms matching the following definitions</vt:lpstr>
      <vt:lpstr>Provide the terms matching the following definitions</vt:lpstr>
      <vt:lpstr>Translate the following sentences into Croatian:</vt:lpstr>
      <vt:lpstr>Translate into Croatian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dc:title>
  <dc:creator>Lelija Socanac</dc:creator>
  <cp:lastModifiedBy>Lelija Socanac</cp:lastModifiedBy>
  <cp:revision>34</cp:revision>
  <dcterms:created xsi:type="dcterms:W3CDTF">2019-03-28T15:35:57Z</dcterms:created>
  <dcterms:modified xsi:type="dcterms:W3CDTF">2019-03-31T21:23:36Z</dcterms:modified>
</cp:coreProperties>
</file>