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66" r:id="rId4"/>
    <p:sldId id="267" r:id="rId5"/>
    <p:sldId id="258" r:id="rId6"/>
    <p:sldId id="273" r:id="rId7"/>
    <p:sldId id="268" r:id="rId8"/>
    <p:sldId id="259" r:id="rId9"/>
    <p:sldId id="269" r:id="rId10"/>
    <p:sldId id="263" r:id="rId11"/>
    <p:sldId id="260" r:id="rId12"/>
    <p:sldId id="274" r:id="rId13"/>
    <p:sldId id="270" r:id="rId14"/>
    <p:sldId id="261" r:id="rId15"/>
    <p:sldId id="272" r:id="rId16"/>
    <p:sldId id="271" r:id="rId17"/>
    <p:sldId id="262" r:id="rId18"/>
    <p:sldId id="275" r:id="rId19"/>
    <p:sldId id="264" r:id="rId20"/>
    <p:sldId id="26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76" d="100"/>
          <a:sy n="76" d="100"/>
        </p:scale>
        <p:origin x="-96" y="-79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61BEF0D-F0BB-DE4B-95CE-6DB70DBA9567}" type="datetimeFigureOut">
              <a:rPr lang="en-US" smtClean="0"/>
              <a:pPr/>
              <a:t>1/6/2020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1BEF0D-F0BB-DE4B-95CE-6DB70DBA9567}" type="datetimeFigureOut">
              <a:rPr lang="en-US" smtClean="0"/>
              <a:pPr/>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1BEF0D-F0BB-DE4B-95CE-6DB70DBA9567}" type="datetimeFigureOut">
              <a:rPr lang="en-US" smtClean="0"/>
              <a:pPr/>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1BEF0D-F0BB-DE4B-95CE-6DB70DBA9567}" type="datetimeFigureOut">
              <a:rPr lang="en-US" smtClean="0"/>
              <a:pPr/>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61BEF0D-F0BB-DE4B-95CE-6DB70DBA9567}" type="datetimeFigureOut">
              <a:rPr lang="en-US" smtClean="0"/>
              <a:pPr/>
              <a:t>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61BEF0D-F0BB-DE4B-95CE-6DB70DBA9567}" type="datetimeFigureOut">
              <a:rPr lang="en-US" smtClean="0"/>
              <a:pPr/>
              <a:t>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61BEF0D-F0BB-DE4B-95CE-6DB70DBA9567}" type="datetimeFigureOut">
              <a:rPr lang="en-US" smtClean="0"/>
              <a:pPr/>
              <a:t>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61BEF0D-F0BB-DE4B-95CE-6DB70DBA9567}" type="datetimeFigureOut">
              <a:rPr lang="en-US" smtClean="0"/>
              <a:pPr/>
              <a:t>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69600" y="6356351"/>
            <a:ext cx="812800" cy="365125"/>
          </a:xfrm>
        </p:spPr>
        <p:txBody>
          <a:bodyPr/>
          <a:lstStyle/>
          <a:p>
            <a:fld id="{D57F1E4F-1CFF-5643-939E-217C01CDF565}" type="slidenum">
              <a:rPr lang="en-US" smtClean="0"/>
              <a:pPr/>
              <a:t>‹#›</a:t>
            </a:fld>
            <a:endParaRPr lang="en-US" dirty="0"/>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61BEF0D-F0BB-DE4B-95CE-6DB70DBA9567}" type="datetimeFigureOut">
              <a:rPr lang="en-US" smtClean="0"/>
              <a:pPr/>
              <a:t>1/6/2020</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57F1E4F-1CFF-5643-939E-217C01CDF565}" type="slidenum">
              <a:rPr lang="en-US" smtClean="0"/>
              <a:pPr/>
              <a:t>‹#›</a:t>
            </a:fld>
            <a:endParaRPr lang="en-US" dirty="0"/>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hr-HR" dirty="0" smtClean="0"/>
              <a:t/>
            </a:r>
            <a:br>
              <a:rPr lang="hr-HR" dirty="0" smtClean="0"/>
            </a:br>
            <a:r>
              <a:rPr lang="hr-HR" dirty="0" smtClean="0"/>
              <a:t>English for </a:t>
            </a:r>
            <a:r>
              <a:rPr lang="hr-HR" dirty="0" err="1" smtClean="0"/>
              <a:t>Public</a:t>
            </a:r>
            <a:r>
              <a:rPr lang="hr-HR" dirty="0" smtClean="0"/>
              <a:t> </a:t>
            </a:r>
            <a:r>
              <a:rPr lang="hr-HR" dirty="0" err="1" smtClean="0"/>
              <a:t>Administration</a:t>
            </a:r>
            <a:r>
              <a:rPr lang="hr-HR" dirty="0" smtClean="0"/>
              <a:t> I</a:t>
            </a:r>
            <a:endParaRPr lang="hr-HR" dirty="0"/>
          </a:p>
        </p:txBody>
      </p:sp>
      <p:sp>
        <p:nvSpPr>
          <p:cNvPr id="3" name="Subtitle 2"/>
          <p:cNvSpPr>
            <a:spLocks noGrp="1"/>
          </p:cNvSpPr>
          <p:nvPr>
            <p:ph type="subTitle" idx="1"/>
          </p:nvPr>
        </p:nvSpPr>
        <p:spPr/>
        <p:txBody>
          <a:bodyPr>
            <a:normAutofit/>
          </a:bodyPr>
          <a:lstStyle/>
          <a:p>
            <a:r>
              <a:rPr lang="hr-HR" sz="4800" dirty="0" smtClean="0"/>
              <a:t>Revision</a:t>
            </a:r>
            <a:endParaRPr lang="hr-HR" sz="4800" dirty="0"/>
          </a:p>
        </p:txBody>
      </p:sp>
    </p:spTree>
    <p:extLst>
      <p:ext uri="{BB962C8B-B14F-4D97-AF65-F5344CB8AC3E}">
        <p14:creationId xmlns="" xmlns:p14="http://schemas.microsoft.com/office/powerpoint/2010/main" val="1615694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Match</a:t>
            </a:r>
            <a:r>
              <a:rPr lang="hr-HR" dirty="0" smtClean="0"/>
              <a:t> </a:t>
            </a:r>
            <a:r>
              <a:rPr lang="hr-HR" dirty="0" err="1" smtClean="0"/>
              <a:t>the</a:t>
            </a:r>
            <a:r>
              <a:rPr lang="hr-HR" dirty="0" smtClean="0"/>
              <a:t> </a:t>
            </a:r>
            <a:r>
              <a:rPr lang="hr-HR" dirty="0" err="1" smtClean="0"/>
              <a:t>term</a:t>
            </a:r>
            <a:r>
              <a:rPr lang="hr-HR" dirty="0" smtClean="0"/>
              <a:t> </a:t>
            </a:r>
            <a:r>
              <a:rPr lang="hr-HR" dirty="0" err="1" smtClean="0"/>
              <a:t>with</a:t>
            </a:r>
            <a:r>
              <a:rPr lang="hr-HR" dirty="0" smtClean="0"/>
              <a:t> </a:t>
            </a:r>
            <a:r>
              <a:rPr lang="hr-HR" dirty="0" err="1" smtClean="0"/>
              <a:t>its</a:t>
            </a:r>
            <a:r>
              <a:rPr lang="hr-HR" dirty="0" smtClean="0"/>
              <a:t> </a:t>
            </a:r>
            <a:r>
              <a:rPr lang="hr-HR" dirty="0" err="1" smtClean="0"/>
              <a:t>synonym</a:t>
            </a:r>
            <a:r>
              <a:rPr lang="hr-HR" dirty="0" smtClean="0"/>
              <a:t>:</a:t>
            </a:r>
            <a:endParaRPr lang="hr-HR"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68074481"/>
              </p:ext>
            </p:extLst>
          </p:nvPr>
        </p:nvGraphicFramePr>
        <p:xfrm>
          <a:off x="609600" y="1935163"/>
          <a:ext cx="10972800" cy="1483360"/>
        </p:xfrm>
        <a:graphic>
          <a:graphicData uri="http://schemas.openxmlformats.org/drawingml/2006/table">
            <a:tbl>
              <a:tblPr firstRow="1" bandRow="1">
                <a:tableStyleId>{5C22544A-7EE6-4342-B048-85BDC9FD1C3A}</a:tableStyleId>
              </a:tblPr>
              <a:tblGrid>
                <a:gridCol w="5486400">
                  <a:extLst>
                    <a:ext uri="{9D8B030D-6E8A-4147-A177-3AD203B41FA5}">
                      <a16:colId xmlns="" xmlns:a16="http://schemas.microsoft.com/office/drawing/2014/main" val="3912872409"/>
                    </a:ext>
                  </a:extLst>
                </a:gridCol>
                <a:gridCol w="5486400">
                  <a:extLst>
                    <a:ext uri="{9D8B030D-6E8A-4147-A177-3AD203B41FA5}">
                      <a16:colId xmlns="" xmlns:a16="http://schemas.microsoft.com/office/drawing/2014/main" val="1272960835"/>
                    </a:ext>
                  </a:extLst>
                </a:gridCol>
              </a:tblGrid>
              <a:tr h="370840">
                <a:tc>
                  <a:txBody>
                    <a:bodyPr/>
                    <a:lstStyle/>
                    <a:p>
                      <a:r>
                        <a:rPr lang="hr-HR" dirty="0" err="1" smtClean="0"/>
                        <a:t>impartiality</a:t>
                      </a:r>
                      <a:endParaRPr lang="hr-HR" dirty="0"/>
                    </a:p>
                  </a:txBody>
                  <a:tcPr marL="103223" marR="103223"/>
                </a:tc>
                <a:tc>
                  <a:txBody>
                    <a:bodyPr/>
                    <a:lstStyle/>
                    <a:p>
                      <a:r>
                        <a:rPr lang="hr-HR" dirty="0" err="1" smtClean="0"/>
                        <a:t>agreement</a:t>
                      </a:r>
                      <a:endParaRPr lang="hr-HR" dirty="0"/>
                    </a:p>
                  </a:txBody>
                  <a:tcPr marL="103223" marR="103223"/>
                </a:tc>
                <a:extLst>
                  <a:ext uri="{0D108BD9-81ED-4DB2-BD59-A6C34878D82A}">
                    <a16:rowId xmlns="" xmlns:a16="http://schemas.microsoft.com/office/drawing/2014/main" val="4037512712"/>
                  </a:ext>
                </a:extLst>
              </a:tr>
              <a:tr h="370840">
                <a:tc>
                  <a:txBody>
                    <a:bodyPr/>
                    <a:lstStyle/>
                    <a:p>
                      <a:r>
                        <a:rPr lang="hr-HR" dirty="0" err="1" smtClean="0"/>
                        <a:t>compliance</a:t>
                      </a:r>
                      <a:endParaRPr lang="hr-HR" dirty="0"/>
                    </a:p>
                  </a:txBody>
                  <a:tcPr marL="103223" marR="103223"/>
                </a:tc>
                <a:tc>
                  <a:txBody>
                    <a:bodyPr/>
                    <a:lstStyle/>
                    <a:p>
                      <a:r>
                        <a:rPr lang="hr-HR" dirty="0" err="1" smtClean="0"/>
                        <a:t>breach</a:t>
                      </a:r>
                      <a:endParaRPr lang="hr-HR" dirty="0"/>
                    </a:p>
                  </a:txBody>
                  <a:tcPr marL="103223" marR="103223"/>
                </a:tc>
                <a:extLst>
                  <a:ext uri="{0D108BD9-81ED-4DB2-BD59-A6C34878D82A}">
                    <a16:rowId xmlns="" xmlns:a16="http://schemas.microsoft.com/office/drawing/2014/main" val="424581965"/>
                  </a:ext>
                </a:extLst>
              </a:tr>
              <a:tr h="370840">
                <a:tc>
                  <a:txBody>
                    <a:bodyPr/>
                    <a:lstStyle/>
                    <a:p>
                      <a:r>
                        <a:rPr lang="hr-HR" dirty="0" err="1" smtClean="0"/>
                        <a:t>treaty</a:t>
                      </a:r>
                      <a:endParaRPr lang="hr-HR" dirty="0"/>
                    </a:p>
                  </a:txBody>
                  <a:tcPr marL="103223" marR="103223"/>
                </a:tc>
                <a:tc>
                  <a:txBody>
                    <a:bodyPr/>
                    <a:lstStyle/>
                    <a:p>
                      <a:r>
                        <a:rPr lang="hr-HR" dirty="0" err="1" smtClean="0"/>
                        <a:t>adherence</a:t>
                      </a:r>
                      <a:endParaRPr lang="hr-HR" dirty="0"/>
                    </a:p>
                  </a:txBody>
                  <a:tcPr marL="103223" marR="103223"/>
                </a:tc>
                <a:extLst>
                  <a:ext uri="{0D108BD9-81ED-4DB2-BD59-A6C34878D82A}">
                    <a16:rowId xmlns="" xmlns:a16="http://schemas.microsoft.com/office/drawing/2014/main" val="1287094794"/>
                  </a:ext>
                </a:extLst>
              </a:tr>
              <a:tr h="370840">
                <a:tc>
                  <a:txBody>
                    <a:bodyPr/>
                    <a:lstStyle/>
                    <a:p>
                      <a:r>
                        <a:rPr lang="hr-HR" dirty="0" err="1" smtClean="0"/>
                        <a:t>contravention</a:t>
                      </a:r>
                      <a:endParaRPr lang="hr-HR" dirty="0"/>
                    </a:p>
                  </a:txBody>
                  <a:tcPr marL="103223" marR="103223"/>
                </a:tc>
                <a:tc>
                  <a:txBody>
                    <a:bodyPr/>
                    <a:lstStyle/>
                    <a:p>
                      <a:r>
                        <a:rPr lang="hr-HR" dirty="0" err="1" smtClean="0"/>
                        <a:t>objectivity</a:t>
                      </a:r>
                      <a:endParaRPr lang="hr-HR" dirty="0"/>
                    </a:p>
                  </a:txBody>
                  <a:tcPr marL="103223" marR="103223"/>
                </a:tc>
                <a:extLst>
                  <a:ext uri="{0D108BD9-81ED-4DB2-BD59-A6C34878D82A}">
                    <a16:rowId xmlns="" xmlns:a16="http://schemas.microsoft.com/office/drawing/2014/main" val="3213100177"/>
                  </a:ext>
                </a:extLst>
              </a:tr>
            </a:tbl>
          </a:graphicData>
        </a:graphic>
      </p:graphicFrame>
    </p:spTree>
    <p:extLst>
      <p:ext uri="{BB962C8B-B14F-4D97-AF65-F5344CB8AC3E}">
        <p14:creationId xmlns="" xmlns:p14="http://schemas.microsoft.com/office/powerpoint/2010/main" val="368032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Human Rights</a:t>
            </a:r>
            <a:endParaRPr lang="hr-HR" dirty="0"/>
          </a:p>
        </p:txBody>
      </p:sp>
      <p:sp>
        <p:nvSpPr>
          <p:cNvPr id="3" name="Content Placeholder 2"/>
          <p:cNvSpPr>
            <a:spLocks noGrp="1"/>
          </p:cNvSpPr>
          <p:nvPr>
            <p:ph idx="1"/>
          </p:nvPr>
        </p:nvSpPr>
        <p:spPr/>
        <p:txBody>
          <a:bodyPr>
            <a:normAutofit/>
          </a:bodyPr>
          <a:lstStyle/>
          <a:p>
            <a:r>
              <a:rPr lang="hr-HR" dirty="0" err="1" smtClean="0"/>
              <a:t>What</a:t>
            </a:r>
            <a:r>
              <a:rPr lang="hr-HR" dirty="0" smtClean="0"/>
              <a:t> are human </a:t>
            </a:r>
            <a:r>
              <a:rPr lang="hr-HR" dirty="0" err="1" smtClean="0"/>
              <a:t>rights</a:t>
            </a:r>
            <a:r>
              <a:rPr lang="hr-HR" dirty="0" smtClean="0"/>
              <a:t>?</a:t>
            </a:r>
          </a:p>
          <a:p>
            <a:r>
              <a:rPr lang="hr-HR" dirty="0" err="1" smtClean="0"/>
              <a:t>Which</a:t>
            </a:r>
            <a:r>
              <a:rPr lang="hr-HR" dirty="0" smtClean="0"/>
              <a:t> human </a:t>
            </a:r>
            <a:r>
              <a:rPr lang="hr-HR" dirty="0" err="1" smtClean="0"/>
              <a:t>rights</a:t>
            </a:r>
            <a:r>
              <a:rPr lang="hr-HR" dirty="0" smtClean="0"/>
              <a:t> are </a:t>
            </a:r>
            <a:r>
              <a:rPr lang="hr-HR" dirty="0" err="1" smtClean="0"/>
              <a:t>regarded</a:t>
            </a:r>
            <a:r>
              <a:rPr lang="hr-HR" dirty="0" smtClean="0"/>
              <a:t> as </a:t>
            </a:r>
            <a:r>
              <a:rPr lang="hr-HR" dirty="0" err="1" smtClean="0"/>
              <a:t>fundamental</a:t>
            </a:r>
            <a:r>
              <a:rPr lang="hr-HR" dirty="0" smtClean="0"/>
              <a:t>?</a:t>
            </a:r>
          </a:p>
          <a:p>
            <a:r>
              <a:rPr lang="hr-HR" dirty="0" smtClean="0"/>
              <a:t>Who </a:t>
            </a:r>
            <a:r>
              <a:rPr lang="hr-HR" dirty="0" err="1" smtClean="0"/>
              <a:t>is</a:t>
            </a:r>
            <a:r>
              <a:rPr lang="hr-HR" dirty="0" smtClean="0"/>
              <a:t> </a:t>
            </a:r>
            <a:r>
              <a:rPr lang="hr-HR" dirty="0" err="1" smtClean="0"/>
              <a:t>entitled</a:t>
            </a:r>
            <a:r>
              <a:rPr lang="hr-HR" dirty="0" smtClean="0"/>
              <a:t> to </a:t>
            </a:r>
            <a:r>
              <a:rPr lang="hr-HR" dirty="0" err="1" smtClean="0"/>
              <a:t>these</a:t>
            </a:r>
            <a:r>
              <a:rPr lang="hr-HR" dirty="0" smtClean="0"/>
              <a:t> </a:t>
            </a:r>
            <a:r>
              <a:rPr lang="hr-HR" dirty="0" err="1" smtClean="0"/>
              <a:t>rights</a:t>
            </a:r>
            <a:r>
              <a:rPr lang="hr-HR" dirty="0" smtClean="0"/>
              <a:t>?</a:t>
            </a:r>
          </a:p>
          <a:p>
            <a:r>
              <a:rPr lang="hr-HR" dirty="0" err="1" smtClean="0"/>
              <a:t>What</a:t>
            </a:r>
            <a:r>
              <a:rPr lang="hr-HR" dirty="0" smtClean="0"/>
              <a:t> are </a:t>
            </a:r>
            <a:r>
              <a:rPr lang="hr-HR" dirty="0" err="1" smtClean="0"/>
              <a:t>the</a:t>
            </a:r>
            <a:r>
              <a:rPr lang="hr-HR" dirty="0" smtClean="0"/>
              <a:t> </a:t>
            </a:r>
            <a:r>
              <a:rPr lang="hr-HR" dirty="0" err="1" smtClean="0"/>
              <a:t>foundations</a:t>
            </a:r>
            <a:r>
              <a:rPr lang="hr-HR" dirty="0" smtClean="0"/>
              <a:t> </a:t>
            </a:r>
            <a:r>
              <a:rPr lang="hr-HR" dirty="0" err="1" smtClean="0"/>
              <a:t>of</a:t>
            </a:r>
            <a:r>
              <a:rPr lang="hr-HR" dirty="0" smtClean="0"/>
              <a:t> human </a:t>
            </a:r>
            <a:r>
              <a:rPr lang="hr-HR" dirty="0" err="1" smtClean="0"/>
              <a:t>rights</a:t>
            </a:r>
            <a:r>
              <a:rPr lang="hr-HR" dirty="0" smtClean="0"/>
              <a:t> </a:t>
            </a:r>
            <a:r>
              <a:rPr lang="hr-HR" dirty="0" err="1" smtClean="0"/>
              <a:t>law</a:t>
            </a:r>
            <a:r>
              <a:rPr lang="hr-HR" dirty="0" smtClean="0"/>
              <a:t>?</a:t>
            </a:r>
          </a:p>
          <a:p>
            <a:r>
              <a:rPr lang="hr-HR" dirty="0" smtClean="0"/>
              <a:t> </a:t>
            </a:r>
            <a:r>
              <a:rPr lang="en-US" dirty="0" smtClean="0"/>
              <a:t>What are the main aims of the Council of Europe?</a:t>
            </a:r>
          </a:p>
          <a:p>
            <a:r>
              <a:rPr lang="en-US" dirty="0" smtClean="0"/>
              <a:t>When did the European Convention on Human Rights enter into force?</a:t>
            </a:r>
          </a:p>
          <a:p>
            <a:r>
              <a:rPr lang="en-US" dirty="0" smtClean="0"/>
              <a:t>What is prohibited by the Convention?</a:t>
            </a:r>
          </a:p>
          <a:p>
            <a:r>
              <a:rPr lang="en-US" dirty="0" smtClean="0"/>
              <a:t>Where is the European Court of Human Rights located?</a:t>
            </a:r>
          </a:p>
          <a:p>
            <a:r>
              <a:rPr lang="en-US" dirty="0" smtClean="0"/>
              <a:t>Who can lodge an application with the European Court of Human Rights?</a:t>
            </a:r>
          </a:p>
          <a:p>
            <a:endParaRPr lang="hr-HR" dirty="0"/>
          </a:p>
        </p:txBody>
      </p:sp>
    </p:spTree>
    <p:extLst>
      <p:ext uri="{BB962C8B-B14F-4D97-AF65-F5344CB8AC3E}">
        <p14:creationId xmlns="" xmlns:p14="http://schemas.microsoft.com/office/powerpoint/2010/main" val="895740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TRANSLATE INTO ENGLISH:</a:t>
            </a:r>
            <a:endParaRPr lang="hr-HR" dirty="0"/>
          </a:p>
        </p:txBody>
      </p:sp>
      <p:sp>
        <p:nvSpPr>
          <p:cNvPr id="3" name="Content Placeholder 2"/>
          <p:cNvSpPr>
            <a:spLocks noGrp="1"/>
          </p:cNvSpPr>
          <p:nvPr>
            <p:ph idx="1"/>
          </p:nvPr>
        </p:nvSpPr>
        <p:spPr/>
        <p:txBody>
          <a:bodyPr/>
          <a:lstStyle/>
          <a:p>
            <a:r>
              <a:rPr lang="hr-HR" dirty="0"/>
              <a:t>p</a:t>
            </a:r>
            <a:r>
              <a:rPr lang="hr-HR" dirty="0" smtClean="0"/>
              <a:t>odnijeti zahtjev Europskom sudu za ljudska prava ___________________</a:t>
            </a:r>
          </a:p>
          <a:p>
            <a:r>
              <a:rPr lang="hr-HR" dirty="0"/>
              <a:t>n</a:t>
            </a:r>
            <a:r>
              <a:rPr lang="hr-HR" dirty="0" smtClean="0"/>
              <a:t>avodno kršenje temeljnih ljudskih prava ___________________________</a:t>
            </a:r>
          </a:p>
          <a:p>
            <a:r>
              <a:rPr lang="hr-HR" dirty="0"/>
              <a:t>o</a:t>
            </a:r>
            <a:r>
              <a:rPr lang="hr-HR" dirty="0" smtClean="0"/>
              <a:t>bvezujuća odluka ______________________________________________</a:t>
            </a:r>
          </a:p>
          <a:p>
            <a:r>
              <a:rPr lang="hr-HR" dirty="0"/>
              <a:t>z</a:t>
            </a:r>
            <a:r>
              <a:rPr lang="hr-HR" dirty="0" smtClean="0"/>
              <a:t>abrana smrtne kazne ___________________________________________</a:t>
            </a:r>
          </a:p>
          <a:p>
            <a:r>
              <a:rPr lang="hr-HR" dirty="0"/>
              <a:t>n</a:t>
            </a:r>
            <a:r>
              <a:rPr lang="hr-HR" dirty="0" smtClean="0"/>
              <a:t>eobnovljivi devetogodišnji mandat ________________________________</a:t>
            </a:r>
          </a:p>
          <a:p>
            <a:r>
              <a:rPr lang="hr-HR" dirty="0" err="1"/>
              <a:t>a</a:t>
            </a:r>
            <a:r>
              <a:rPr lang="hr-HR" dirty="0" err="1" smtClean="0"/>
              <a:t>kuzatorni</a:t>
            </a:r>
            <a:r>
              <a:rPr lang="hr-HR" dirty="0" smtClean="0"/>
              <a:t> postupak _____________________________________________</a:t>
            </a:r>
            <a:endParaRPr lang="hr-HR" dirty="0"/>
          </a:p>
        </p:txBody>
      </p:sp>
    </p:spTree>
    <p:extLst>
      <p:ext uri="{BB962C8B-B14F-4D97-AF65-F5344CB8AC3E}">
        <p14:creationId xmlns="" xmlns:p14="http://schemas.microsoft.com/office/powerpoint/2010/main" val="3702862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Croatian:</a:t>
            </a:r>
            <a:endParaRPr lang="hr-HR" dirty="0"/>
          </a:p>
        </p:txBody>
      </p:sp>
      <p:sp>
        <p:nvSpPr>
          <p:cNvPr id="3" name="Content Placeholder 2"/>
          <p:cNvSpPr>
            <a:spLocks noGrp="1"/>
          </p:cNvSpPr>
          <p:nvPr>
            <p:ph idx="1"/>
          </p:nvPr>
        </p:nvSpPr>
        <p:spPr/>
        <p:txBody>
          <a:bodyPr/>
          <a:lstStyle/>
          <a:p>
            <a:r>
              <a:rPr lang="en-US" dirty="0" smtClean="0"/>
              <a:t>The rights and freedoms protected by the Convention include: </a:t>
            </a:r>
            <a:endParaRPr lang="hr-HR" dirty="0" smtClean="0"/>
          </a:p>
          <a:p>
            <a:pPr>
              <a:buNone/>
            </a:pPr>
            <a:r>
              <a:rPr lang="hr-HR" dirty="0" smtClean="0"/>
              <a:t> 	</a:t>
            </a:r>
            <a:r>
              <a:rPr lang="en-US" dirty="0" smtClean="0"/>
              <a:t>the right to life, liberty and security of person; the right to a fair trial in civil and criminal matters; freedom of thought, conscience and religion, and freedom of expression (including freedom of the press). </a:t>
            </a:r>
            <a:endParaRPr lang="hr-HR" dirty="0"/>
          </a:p>
        </p:txBody>
      </p:sp>
    </p:spTree>
    <p:extLst>
      <p:ext uri="{BB962C8B-B14F-4D97-AF65-F5344CB8AC3E}">
        <p14:creationId xmlns="" xmlns:p14="http://schemas.microsoft.com/office/powerpoint/2010/main" val="1593207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Constitutions</a:t>
            </a:r>
            <a:r>
              <a:rPr lang="hr-HR" dirty="0" smtClean="0"/>
              <a:t> </a:t>
            </a:r>
            <a:r>
              <a:rPr lang="hr-HR" dirty="0" err="1" smtClean="0"/>
              <a:t>and</a:t>
            </a:r>
            <a:r>
              <a:rPr lang="hr-HR" dirty="0" smtClean="0"/>
              <a:t> </a:t>
            </a:r>
            <a:r>
              <a:rPr lang="hr-HR" dirty="0" err="1" smtClean="0"/>
              <a:t>Constitutionalism</a:t>
            </a:r>
            <a:endParaRPr lang="hr-HR" dirty="0"/>
          </a:p>
        </p:txBody>
      </p:sp>
      <p:sp>
        <p:nvSpPr>
          <p:cNvPr id="3" name="Content Placeholder 2"/>
          <p:cNvSpPr>
            <a:spLocks noGrp="1"/>
          </p:cNvSpPr>
          <p:nvPr>
            <p:ph idx="1"/>
          </p:nvPr>
        </p:nvSpPr>
        <p:spPr/>
        <p:txBody>
          <a:bodyPr/>
          <a:lstStyle/>
          <a:p>
            <a:r>
              <a:rPr lang="hr-HR" dirty="0" err="1" smtClean="0"/>
              <a:t>What</a:t>
            </a:r>
            <a:r>
              <a:rPr lang="hr-HR" dirty="0" smtClean="0"/>
              <a:t> </a:t>
            </a:r>
            <a:r>
              <a:rPr lang="hr-HR" dirty="0" err="1" smtClean="0"/>
              <a:t>is</a:t>
            </a:r>
            <a:r>
              <a:rPr lang="hr-HR" dirty="0" smtClean="0"/>
              <a:t> a </a:t>
            </a:r>
            <a:r>
              <a:rPr lang="hr-HR" dirty="0" err="1" smtClean="0"/>
              <a:t>constitution</a:t>
            </a:r>
            <a:r>
              <a:rPr lang="hr-HR" dirty="0" smtClean="0"/>
              <a:t>?</a:t>
            </a:r>
          </a:p>
          <a:p>
            <a:r>
              <a:rPr lang="en-US" dirty="0" smtClean="0"/>
              <a:t>What are the traditional ways of classifying constitutions?</a:t>
            </a:r>
            <a:endParaRPr lang="hr-HR" dirty="0" smtClean="0"/>
          </a:p>
          <a:p>
            <a:r>
              <a:rPr lang="hr-HR" dirty="0" err="1" smtClean="0"/>
              <a:t>What</a:t>
            </a:r>
            <a:r>
              <a:rPr lang="hr-HR" dirty="0" smtClean="0"/>
              <a:t> </a:t>
            </a:r>
            <a:r>
              <a:rPr lang="hr-HR" dirty="0" err="1" smtClean="0"/>
              <a:t>is</a:t>
            </a:r>
            <a:r>
              <a:rPr lang="hr-HR" dirty="0" smtClean="0"/>
              <a:t> a </a:t>
            </a:r>
            <a:r>
              <a:rPr lang="hr-HR" dirty="0" err="1" smtClean="0"/>
              <a:t>soft</a:t>
            </a:r>
            <a:r>
              <a:rPr lang="hr-HR" dirty="0" smtClean="0"/>
              <a:t> </a:t>
            </a:r>
            <a:r>
              <a:rPr lang="hr-HR" dirty="0" err="1" smtClean="0"/>
              <a:t>constitution</a:t>
            </a:r>
            <a:r>
              <a:rPr lang="hr-HR" dirty="0" smtClean="0"/>
              <a:t>?</a:t>
            </a:r>
          </a:p>
          <a:p>
            <a:r>
              <a:rPr lang="hr-HR" dirty="0" err="1" smtClean="0"/>
              <a:t>What</a:t>
            </a:r>
            <a:r>
              <a:rPr lang="hr-HR" dirty="0" smtClean="0"/>
              <a:t> </a:t>
            </a:r>
            <a:r>
              <a:rPr lang="hr-HR" dirty="0" err="1" smtClean="0"/>
              <a:t>is</a:t>
            </a:r>
            <a:r>
              <a:rPr lang="hr-HR" dirty="0" smtClean="0"/>
              <a:t> </a:t>
            </a:r>
            <a:r>
              <a:rPr lang="hr-HR" dirty="0" err="1" smtClean="0"/>
              <a:t>constitutionalism</a:t>
            </a:r>
            <a:r>
              <a:rPr lang="hr-HR" dirty="0" smtClean="0"/>
              <a:t>?</a:t>
            </a:r>
          </a:p>
          <a:p>
            <a:r>
              <a:rPr lang="en-US" dirty="0" smtClean="0"/>
              <a:t>What is the highest legislative body in the United States?</a:t>
            </a:r>
          </a:p>
          <a:p>
            <a:r>
              <a:rPr lang="en-US" dirty="0" smtClean="0"/>
              <a:t>Who is the head of the executive branch in the United States?</a:t>
            </a:r>
          </a:p>
          <a:p>
            <a:r>
              <a:rPr lang="en-US" dirty="0" smtClean="0"/>
              <a:t>How are the first ten Amendments in the US Constitution called?</a:t>
            </a:r>
          </a:p>
          <a:p>
            <a:endParaRPr lang="hr-HR" dirty="0"/>
          </a:p>
        </p:txBody>
      </p:sp>
    </p:spTree>
    <p:extLst>
      <p:ext uri="{BB962C8B-B14F-4D97-AF65-F5344CB8AC3E}">
        <p14:creationId xmlns="" xmlns:p14="http://schemas.microsoft.com/office/powerpoint/2010/main" val="1825221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Complete</a:t>
            </a:r>
            <a:r>
              <a:rPr lang="hr-HR" dirty="0" smtClean="0"/>
              <a:t> </a:t>
            </a:r>
            <a:r>
              <a:rPr lang="hr-HR" dirty="0" err="1" smtClean="0"/>
              <a:t>the</a:t>
            </a:r>
            <a:r>
              <a:rPr lang="hr-HR" dirty="0" smtClean="0"/>
              <a:t> </a:t>
            </a:r>
            <a:r>
              <a:rPr lang="hr-HR" dirty="0" err="1" smtClean="0"/>
              <a:t>following</a:t>
            </a:r>
            <a:r>
              <a:rPr lang="hr-HR" dirty="0" smtClean="0"/>
              <a:t>:</a:t>
            </a:r>
            <a:br>
              <a:rPr lang="hr-HR" dirty="0" smtClean="0"/>
            </a:br>
            <a:endParaRPr lang="hr-HR" dirty="0"/>
          </a:p>
        </p:txBody>
      </p:sp>
      <p:sp>
        <p:nvSpPr>
          <p:cNvPr id="3" name="Content Placeholder 2"/>
          <p:cNvSpPr>
            <a:spLocks noGrp="1"/>
          </p:cNvSpPr>
          <p:nvPr>
            <p:ph idx="1"/>
          </p:nvPr>
        </p:nvSpPr>
        <p:spPr/>
        <p:txBody>
          <a:bodyPr>
            <a:normAutofit/>
          </a:bodyPr>
          <a:lstStyle/>
          <a:p>
            <a:r>
              <a:rPr lang="hr-HR" dirty="0" smtClean="0"/>
              <a:t>A </a:t>
            </a:r>
            <a:r>
              <a:rPr lang="hr-HR" dirty="0" err="1" smtClean="0"/>
              <a:t>constitution</a:t>
            </a:r>
            <a:r>
              <a:rPr lang="hr-HR" dirty="0" smtClean="0"/>
              <a:t> </a:t>
            </a:r>
            <a:r>
              <a:rPr lang="hr-HR" dirty="0" err="1" smtClean="0"/>
              <a:t>can</a:t>
            </a:r>
            <a:r>
              <a:rPr lang="hr-HR" dirty="0" smtClean="0"/>
              <a:t> </a:t>
            </a:r>
            <a:r>
              <a:rPr lang="hr-HR" dirty="0" err="1" smtClean="0"/>
              <a:t>be</a:t>
            </a:r>
            <a:r>
              <a:rPr lang="hr-HR" dirty="0" smtClean="0"/>
              <a:t> </a:t>
            </a:r>
            <a:r>
              <a:rPr lang="hr-HR" dirty="0" err="1" smtClean="0"/>
              <a:t>defined</a:t>
            </a:r>
            <a:r>
              <a:rPr lang="hr-HR" dirty="0" smtClean="0"/>
              <a:t> as _________________ </a:t>
            </a:r>
            <a:r>
              <a:rPr lang="hr-HR" dirty="0" err="1" smtClean="0"/>
              <a:t>of</a:t>
            </a:r>
            <a:r>
              <a:rPr lang="hr-HR" dirty="0" smtClean="0"/>
              <a:t> a </a:t>
            </a:r>
            <a:r>
              <a:rPr lang="hr-HR" dirty="0" err="1" smtClean="0"/>
              <a:t>country</a:t>
            </a:r>
            <a:r>
              <a:rPr lang="hr-HR" dirty="0" smtClean="0"/>
              <a:t>.</a:t>
            </a:r>
          </a:p>
          <a:p>
            <a:r>
              <a:rPr lang="en-US" dirty="0" smtClean="0"/>
              <a:t>A flexible constitution is one which can be easily </a:t>
            </a:r>
            <a:r>
              <a:rPr lang="hr-HR" dirty="0" smtClean="0"/>
              <a:t>_______________.</a:t>
            </a:r>
          </a:p>
          <a:p>
            <a:r>
              <a:rPr lang="hr-HR" dirty="0" err="1" smtClean="0"/>
              <a:t>Institutions</a:t>
            </a:r>
            <a:r>
              <a:rPr lang="hr-HR" dirty="0" smtClean="0"/>
              <a:t> </a:t>
            </a:r>
            <a:r>
              <a:rPr lang="hr-HR" dirty="0" err="1" smtClean="0"/>
              <a:t>such</a:t>
            </a:r>
            <a:r>
              <a:rPr lang="hr-HR" dirty="0" smtClean="0"/>
              <a:t> as ___________________ </a:t>
            </a:r>
            <a:r>
              <a:rPr lang="hr-HR" dirty="0" err="1" smtClean="0"/>
              <a:t>or</a:t>
            </a:r>
            <a:r>
              <a:rPr lang="hr-HR" dirty="0" smtClean="0"/>
              <a:t> _________________ </a:t>
            </a:r>
            <a:r>
              <a:rPr lang="hr-HR" dirty="0" err="1" smtClean="0"/>
              <a:t>have</a:t>
            </a:r>
            <a:r>
              <a:rPr lang="en-US" dirty="0" smtClean="0"/>
              <a:t> the power to invalidate laws passed in contravention of the constitution.</a:t>
            </a:r>
            <a:endParaRPr lang="hr-HR" dirty="0" smtClean="0"/>
          </a:p>
          <a:p>
            <a:r>
              <a:rPr lang="en-US" dirty="0" smtClean="0"/>
              <a:t>An </a:t>
            </a:r>
            <a:r>
              <a:rPr lang="hr-HR" dirty="0" smtClean="0"/>
              <a:t>___________________ constitution</a:t>
            </a:r>
            <a:r>
              <a:rPr lang="en-US" dirty="0" smtClean="0"/>
              <a:t> </a:t>
            </a:r>
            <a:r>
              <a:rPr lang="en-US" dirty="0" smtClean="0"/>
              <a:t>is made and adopted by a constituent assembly or council. </a:t>
            </a:r>
            <a:endParaRPr lang="hr-HR" dirty="0" smtClean="0"/>
          </a:p>
          <a:p>
            <a:r>
              <a:rPr lang="hr-HR" dirty="0" err="1" smtClean="0"/>
              <a:t>The</a:t>
            </a:r>
            <a:r>
              <a:rPr lang="en-US" dirty="0" smtClean="0"/>
              <a:t> Congress of the United States consist</a:t>
            </a:r>
            <a:r>
              <a:rPr lang="hr-HR" dirty="0" smtClean="0"/>
              <a:t>s</a:t>
            </a:r>
            <a:r>
              <a:rPr lang="en-US" dirty="0" smtClean="0"/>
              <a:t> </a:t>
            </a:r>
            <a:r>
              <a:rPr lang="en-US" dirty="0" smtClean="0"/>
              <a:t>of </a:t>
            </a:r>
            <a:r>
              <a:rPr lang="hr-HR" dirty="0" smtClean="0"/>
              <a:t>_____________</a:t>
            </a:r>
            <a:r>
              <a:rPr lang="en-US" dirty="0" smtClean="0"/>
              <a:t> and </a:t>
            </a:r>
            <a:r>
              <a:rPr lang="hr-HR" dirty="0" smtClean="0"/>
              <a:t>_____________________________</a:t>
            </a:r>
            <a:r>
              <a:rPr lang="en-US" dirty="0" smtClean="0"/>
              <a:t>.</a:t>
            </a:r>
            <a:endParaRPr lang="hr-HR" dirty="0"/>
          </a:p>
        </p:txBody>
      </p:sp>
    </p:spTree>
    <p:extLst>
      <p:ext uri="{BB962C8B-B14F-4D97-AF65-F5344CB8AC3E}">
        <p14:creationId xmlns="" xmlns:p14="http://schemas.microsoft.com/office/powerpoint/2010/main" val="182451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Croatian:</a:t>
            </a:r>
            <a:endParaRPr lang="hr-HR" dirty="0"/>
          </a:p>
        </p:txBody>
      </p:sp>
      <p:sp>
        <p:nvSpPr>
          <p:cNvPr id="3" name="Content Placeholder 2"/>
          <p:cNvSpPr>
            <a:spLocks noGrp="1"/>
          </p:cNvSpPr>
          <p:nvPr>
            <p:ph idx="1"/>
          </p:nvPr>
        </p:nvSpPr>
        <p:spPr/>
        <p:txBody>
          <a:bodyPr/>
          <a:lstStyle/>
          <a:p>
            <a:pPr marL="0" indent="0">
              <a:buNone/>
            </a:pPr>
            <a:r>
              <a:rPr lang="en-US" dirty="0" smtClean="0"/>
              <a:t>A good constitution should be systematically written</a:t>
            </a:r>
            <a:r>
              <a:rPr lang="hr-HR" dirty="0" smtClean="0"/>
              <a:t>,</a:t>
            </a:r>
            <a:r>
              <a:rPr lang="en-US" dirty="0" smtClean="0"/>
              <a:t> have the ability to develop and change in accordance with the changes in the environment</a:t>
            </a:r>
            <a:r>
              <a:rPr lang="hr-HR" dirty="0" smtClean="0"/>
              <a:t> </a:t>
            </a:r>
            <a:r>
              <a:rPr lang="hr-HR" dirty="0" err="1" smtClean="0"/>
              <a:t>and</a:t>
            </a:r>
            <a:r>
              <a:rPr lang="hr-HR" dirty="0" smtClean="0"/>
              <a:t> </a:t>
            </a:r>
            <a:r>
              <a:rPr lang="hr-HR" dirty="0" err="1" smtClean="0"/>
              <a:t>it</a:t>
            </a:r>
            <a:r>
              <a:rPr lang="hr-HR" dirty="0" smtClean="0"/>
              <a:t> </a:t>
            </a:r>
            <a:r>
              <a:rPr lang="hr-HR" dirty="0" err="1" smtClean="0"/>
              <a:t>should</a:t>
            </a:r>
            <a:r>
              <a:rPr lang="hr-HR" dirty="0" smtClean="0"/>
              <a:t> provide </a:t>
            </a:r>
            <a:r>
              <a:rPr lang="en-US" dirty="0" smtClean="0"/>
              <a:t>for the fundamental rights and freedoms of the people.</a:t>
            </a:r>
            <a:r>
              <a:rPr lang="hr-HR" dirty="0" smtClean="0"/>
              <a:t> </a:t>
            </a:r>
            <a:endParaRPr lang="en-US" dirty="0" smtClean="0"/>
          </a:p>
          <a:p>
            <a:endParaRPr lang="hr-HR" dirty="0"/>
          </a:p>
        </p:txBody>
      </p:sp>
    </p:spTree>
    <p:extLst>
      <p:ext uri="{BB962C8B-B14F-4D97-AF65-F5344CB8AC3E}">
        <p14:creationId xmlns="" xmlns:p14="http://schemas.microsoft.com/office/powerpoint/2010/main" val="42510565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Decentralization</a:t>
            </a:r>
            <a:r>
              <a:rPr lang="hr-HR" dirty="0" smtClean="0"/>
              <a:t> </a:t>
            </a:r>
            <a:r>
              <a:rPr lang="hr-HR" dirty="0" err="1" smtClean="0"/>
              <a:t>and</a:t>
            </a:r>
            <a:r>
              <a:rPr lang="hr-HR" dirty="0" smtClean="0"/>
              <a:t> </a:t>
            </a:r>
            <a:r>
              <a:rPr lang="hr-HR" dirty="0" err="1" smtClean="0"/>
              <a:t>Devolution</a:t>
            </a:r>
            <a:endParaRPr lang="hr-HR" dirty="0"/>
          </a:p>
        </p:txBody>
      </p:sp>
      <p:sp>
        <p:nvSpPr>
          <p:cNvPr id="3" name="Content Placeholder 2"/>
          <p:cNvSpPr>
            <a:spLocks noGrp="1"/>
          </p:cNvSpPr>
          <p:nvPr>
            <p:ph idx="1"/>
          </p:nvPr>
        </p:nvSpPr>
        <p:spPr/>
        <p:txBody>
          <a:bodyPr/>
          <a:lstStyle/>
          <a:p>
            <a:r>
              <a:rPr lang="hr-HR" dirty="0" err="1" smtClean="0"/>
              <a:t>What</a:t>
            </a:r>
            <a:r>
              <a:rPr lang="hr-HR" dirty="0" smtClean="0"/>
              <a:t> </a:t>
            </a:r>
            <a:r>
              <a:rPr lang="hr-HR" dirty="0" err="1" smtClean="0"/>
              <a:t>is</a:t>
            </a:r>
            <a:r>
              <a:rPr lang="hr-HR" dirty="0" smtClean="0"/>
              <a:t> </a:t>
            </a:r>
            <a:r>
              <a:rPr lang="hr-HR" dirty="0" err="1" smtClean="0"/>
              <a:t>decentralization</a:t>
            </a:r>
            <a:r>
              <a:rPr lang="hr-HR" dirty="0" smtClean="0"/>
              <a:t>?</a:t>
            </a:r>
          </a:p>
          <a:p>
            <a:r>
              <a:rPr lang="hr-HR" dirty="0" err="1" smtClean="0"/>
              <a:t>Which</a:t>
            </a:r>
            <a:r>
              <a:rPr lang="hr-HR" dirty="0" smtClean="0"/>
              <a:t> are </a:t>
            </a:r>
            <a:r>
              <a:rPr lang="hr-HR" dirty="0" err="1" smtClean="0"/>
              <a:t>the</a:t>
            </a:r>
            <a:r>
              <a:rPr lang="hr-HR" dirty="0" smtClean="0"/>
              <a:t> </a:t>
            </a:r>
            <a:r>
              <a:rPr lang="hr-HR" dirty="0" err="1" smtClean="0"/>
              <a:t>reasons</a:t>
            </a:r>
            <a:r>
              <a:rPr lang="hr-HR" dirty="0" smtClean="0"/>
              <a:t> for </a:t>
            </a:r>
            <a:r>
              <a:rPr lang="hr-HR" dirty="0" err="1" smtClean="0"/>
              <a:t>decentralization</a:t>
            </a:r>
            <a:r>
              <a:rPr lang="hr-HR" dirty="0" smtClean="0"/>
              <a:t>?</a:t>
            </a:r>
          </a:p>
          <a:p>
            <a:r>
              <a:rPr lang="hr-HR" dirty="0" err="1" smtClean="0"/>
              <a:t>What</a:t>
            </a:r>
            <a:r>
              <a:rPr lang="hr-HR" dirty="0" smtClean="0"/>
              <a:t> </a:t>
            </a:r>
            <a:r>
              <a:rPr lang="hr-HR" dirty="0" err="1" smtClean="0"/>
              <a:t>is</a:t>
            </a:r>
            <a:r>
              <a:rPr lang="hr-HR" dirty="0" smtClean="0"/>
              <a:t> </a:t>
            </a:r>
            <a:r>
              <a:rPr lang="hr-HR" dirty="0" err="1" smtClean="0"/>
              <a:t>self-rule</a:t>
            </a:r>
            <a:r>
              <a:rPr lang="hr-HR" dirty="0" smtClean="0"/>
              <a:t>?</a:t>
            </a:r>
          </a:p>
          <a:p>
            <a:r>
              <a:rPr lang="hr-HR" dirty="0" err="1" smtClean="0"/>
              <a:t>What</a:t>
            </a:r>
            <a:r>
              <a:rPr lang="hr-HR" dirty="0" smtClean="0"/>
              <a:t> </a:t>
            </a:r>
            <a:r>
              <a:rPr lang="hr-HR" dirty="0" err="1" smtClean="0"/>
              <a:t>is</a:t>
            </a:r>
            <a:r>
              <a:rPr lang="hr-HR" dirty="0" smtClean="0"/>
              <a:t> </a:t>
            </a:r>
            <a:r>
              <a:rPr lang="hr-HR" dirty="0" err="1" smtClean="0"/>
              <a:t>multilevel</a:t>
            </a:r>
            <a:r>
              <a:rPr lang="hr-HR" dirty="0" smtClean="0"/>
              <a:t> </a:t>
            </a:r>
            <a:r>
              <a:rPr lang="hr-HR" dirty="0" err="1" smtClean="0"/>
              <a:t>governance</a:t>
            </a:r>
            <a:r>
              <a:rPr lang="hr-HR" dirty="0" smtClean="0"/>
              <a:t>?</a:t>
            </a:r>
          </a:p>
          <a:p>
            <a:r>
              <a:rPr lang="en-US" dirty="0" smtClean="0"/>
              <a:t>What is devolution?</a:t>
            </a:r>
          </a:p>
          <a:p>
            <a:r>
              <a:rPr lang="en-US" dirty="0" smtClean="0"/>
              <a:t>What are the three Devolution Acts passed by UK Parliament?</a:t>
            </a:r>
          </a:p>
          <a:p>
            <a:endParaRPr lang="hr-HR" dirty="0"/>
          </a:p>
        </p:txBody>
      </p:sp>
    </p:spTree>
    <p:extLst>
      <p:ext uri="{BB962C8B-B14F-4D97-AF65-F5344CB8AC3E}">
        <p14:creationId xmlns="" xmlns:p14="http://schemas.microsoft.com/office/powerpoint/2010/main" val="1969636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Match the terms with their definitions: </a:t>
            </a:r>
            <a:endParaRPr lang="hr-HR"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120036951"/>
              </p:ext>
            </p:extLst>
          </p:nvPr>
        </p:nvGraphicFramePr>
        <p:xfrm>
          <a:off x="609600" y="1935163"/>
          <a:ext cx="10972800" cy="4572000"/>
        </p:xfrm>
        <a:graphic>
          <a:graphicData uri="http://schemas.openxmlformats.org/drawingml/2006/table">
            <a:tbl>
              <a:tblPr firstRow="1" bandRow="1">
                <a:tableStyleId>{5C22544A-7EE6-4342-B048-85BDC9FD1C3A}</a:tableStyleId>
              </a:tblPr>
              <a:tblGrid>
                <a:gridCol w="5486400">
                  <a:extLst>
                    <a:ext uri="{9D8B030D-6E8A-4147-A177-3AD203B41FA5}">
                      <a16:colId xmlns="" xmlns:a16="http://schemas.microsoft.com/office/drawing/2014/main" val="283712608"/>
                    </a:ext>
                  </a:extLst>
                </a:gridCol>
                <a:gridCol w="5486400">
                  <a:extLst>
                    <a:ext uri="{9D8B030D-6E8A-4147-A177-3AD203B41FA5}">
                      <a16:colId xmlns="" xmlns:a16="http://schemas.microsoft.com/office/drawing/2014/main" val="3700925548"/>
                    </a:ext>
                  </a:extLst>
                </a:gridCol>
              </a:tblGrid>
              <a:tr h="370840">
                <a:tc>
                  <a:txBody>
                    <a:bodyPr/>
                    <a:lstStyle/>
                    <a:p>
                      <a:r>
                        <a:rPr lang="hr-HR" dirty="0" err="1" smtClean="0"/>
                        <a:t>unitary</a:t>
                      </a:r>
                      <a:r>
                        <a:rPr lang="hr-HR" dirty="0" smtClean="0"/>
                        <a:t> </a:t>
                      </a:r>
                      <a:r>
                        <a:rPr lang="hr-HR" dirty="0" err="1" smtClean="0"/>
                        <a:t>state</a:t>
                      </a:r>
                      <a:endParaRPr lang="hr-HR" dirty="0"/>
                    </a:p>
                  </a:txBody>
                  <a:tcPr marL="103223" marR="103223"/>
                </a:tc>
                <a:tc>
                  <a:txBody>
                    <a:bodyPr/>
                    <a:lstStyle/>
                    <a:p>
                      <a:r>
                        <a:rPr lang="hr-HR" baseline="0" dirty="0" smtClean="0"/>
                        <a:t> a s</a:t>
                      </a:r>
                      <a:r>
                        <a:rPr lang="en-US" dirty="0" err="1" smtClean="0"/>
                        <a:t>tate</a:t>
                      </a:r>
                      <a:r>
                        <a:rPr lang="hr-HR" baseline="0" dirty="0" smtClean="0"/>
                        <a:t> </a:t>
                      </a:r>
                      <a:r>
                        <a:rPr lang="hr-HR" baseline="0" dirty="0" err="1" smtClean="0"/>
                        <a:t>in</a:t>
                      </a:r>
                      <a:r>
                        <a:rPr lang="hr-HR" baseline="0" dirty="0" smtClean="0"/>
                        <a:t> </a:t>
                      </a:r>
                      <a:r>
                        <a:rPr lang="hr-HR" baseline="0" dirty="0" err="1" smtClean="0"/>
                        <a:t>which</a:t>
                      </a:r>
                      <a:r>
                        <a:rPr lang="hr-HR" baseline="0" dirty="0" smtClean="0"/>
                        <a:t> t</a:t>
                      </a:r>
                      <a:r>
                        <a:rPr lang="en-US" dirty="0" smtClean="0"/>
                        <a:t>he authority and responsibility for some public functions have been transferred from the central government to the regional government. </a:t>
                      </a:r>
                      <a:endParaRPr lang="hr-HR" dirty="0"/>
                    </a:p>
                  </a:txBody>
                  <a:tcPr marL="103223" marR="103223"/>
                </a:tc>
                <a:extLst>
                  <a:ext uri="{0D108BD9-81ED-4DB2-BD59-A6C34878D82A}">
                    <a16:rowId xmlns="" xmlns:a16="http://schemas.microsoft.com/office/drawing/2014/main" val="3567701660"/>
                  </a:ext>
                </a:extLst>
              </a:tr>
              <a:tr h="370840">
                <a:tc>
                  <a:txBody>
                    <a:bodyPr/>
                    <a:lstStyle/>
                    <a:p>
                      <a:r>
                        <a:rPr lang="hr-HR" dirty="0" err="1" smtClean="0"/>
                        <a:t>devolved</a:t>
                      </a:r>
                      <a:r>
                        <a:rPr lang="hr-HR" dirty="0" smtClean="0"/>
                        <a:t> </a:t>
                      </a:r>
                      <a:r>
                        <a:rPr lang="hr-HR" dirty="0" err="1" smtClean="0"/>
                        <a:t>state</a:t>
                      </a:r>
                      <a:endParaRPr lang="hr-HR" dirty="0"/>
                    </a:p>
                  </a:txBody>
                  <a:tcPr marL="103223" marR="103223"/>
                </a:tc>
                <a:tc>
                  <a:txBody>
                    <a:bodyPr/>
                    <a:lstStyle/>
                    <a:p>
                      <a:r>
                        <a:rPr lang="en-US" dirty="0" smtClean="0"/>
                        <a:t>a union of sovereign states, united for purposes of common action often in relation to other states.</a:t>
                      </a:r>
                    </a:p>
                    <a:p>
                      <a:endParaRPr lang="hr-HR" dirty="0"/>
                    </a:p>
                  </a:txBody>
                  <a:tcPr marL="103223" marR="103223"/>
                </a:tc>
                <a:extLst>
                  <a:ext uri="{0D108BD9-81ED-4DB2-BD59-A6C34878D82A}">
                    <a16:rowId xmlns="" xmlns:a16="http://schemas.microsoft.com/office/drawing/2014/main" val="3371891294"/>
                  </a:ext>
                </a:extLst>
              </a:tr>
              <a:tr h="370840">
                <a:tc>
                  <a:txBody>
                    <a:bodyPr/>
                    <a:lstStyle/>
                    <a:p>
                      <a:r>
                        <a:rPr lang="hr-HR" dirty="0" err="1" smtClean="0"/>
                        <a:t>confederal</a:t>
                      </a:r>
                      <a:r>
                        <a:rPr lang="hr-HR" dirty="0" smtClean="0"/>
                        <a:t> </a:t>
                      </a:r>
                      <a:r>
                        <a:rPr lang="hr-HR" dirty="0" err="1" smtClean="0"/>
                        <a:t>state</a:t>
                      </a:r>
                      <a:endParaRPr lang="hr-HR" dirty="0"/>
                    </a:p>
                  </a:txBody>
                  <a:tcPr marL="103223" marR="103223"/>
                </a:tc>
                <a:tc>
                  <a:txBody>
                    <a:bodyPr/>
                    <a:lstStyle/>
                    <a:p>
                      <a:r>
                        <a:rPr lang="en-US" dirty="0" smtClean="0"/>
                        <a:t>a type of sovereign state in which sovereignty is constitutionally divided between a central government and the subnational governments </a:t>
                      </a:r>
                      <a:endParaRPr lang="hr-HR" dirty="0"/>
                    </a:p>
                  </a:txBody>
                  <a:tcPr marL="103223" marR="103223"/>
                </a:tc>
                <a:extLst>
                  <a:ext uri="{0D108BD9-81ED-4DB2-BD59-A6C34878D82A}">
                    <a16:rowId xmlns="" xmlns:a16="http://schemas.microsoft.com/office/drawing/2014/main" val="3867639757"/>
                  </a:ext>
                </a:extLst>
              </a:tr>
              <a:tr h="370840">
                <a:tc>
                  <a:txBody>
                    <a:bodyPr/>
                    <a:lstStyle/>
                    <a:p>
                      <a:r>
                        <a:rPr lang="hr-HR" dirty="0" err="1" smtClean="0"/>
                        <a:t>decentralized</a:t>
                      </a:r>
                      <a:r>
                        <a:rPr lang="hr-HR" baseline="0" dirty="0" smtClean="0"/>
                        <a:t> </a:t>
                      </a:r>
                      <a:r>
                        <a:rPr lang="hr-HR" baseline="0" dirty="0" err="1" smtClean="0"/>
                        <a:t>state</a:t>
                      </a:r>
                      <a:endParaRPr lang="hr-HR" dirty="0"/>
                    </a:p>
                  </a:txBody>
                  <a:tcPr marL="103223" marR="103223"/>
                </a:tc>
                <a:tc>
                  <a:txBody>
                    <a:bodyPr/>
                    <a:lstStyle/>
                    <a:p>
                      <a:r>
                        <a:rPr lang="en-US" dirty="0" smtClean="0"/>
                        <a:t>a state governed as one single unit in which the central government is the decision </a:t>
                      </a:r>
                      <a:r>
                        <a:rPr lang="en-US" dirty="0" err="1" smtClean="0"/>
                        <a:t>centre</a:t>
                      </a:r>
                      <a:endParaRPr lang="hr-HR" dirty="0"/>
                    </a:p>
                  </a:txBody>
                  <a:tcPr marL="103223" marR="103223"/>
                </a:tc>
                <a:extLst>
                  <a:ext uri="{0D108BD9-81ED-4DB2-BD59-A6C34878D82A}">
                    <a16:rowId xmlns="" xmlns:a16="http://schemas.microsoft.com/office/drawing/2014/main" val="2496929741"/>
                  </a:ext>
                </a:extLst>
              </a:tr>
              <a:tr h="370840">
                <a:tc>
                  <a:txBody>
                    <a:bodyPr/>
                    <a:lstStyle/>
                    <a:p>
                      <a:r>
                        <a:rPr lang="hr-HR" dirty="0" err="1" smtClean="0"/>
                        <a:t>federal</a:t>
                      </a:r>
                      <a:r>
                        <a:rPr lang="hr-HR" dirty="0" smtClean="0"/>
                        <a:t> </a:t>
                      </a:r>
                      <a:r>
                        <a:rPr lang="hr-HR" dirty="0" err="1" smtClean="0"/>
                        <a:t>state</a:t>
                      </a:r>
                      <a:endParaRPr lang="hr-HR" dirty="0"/>
                    </a:p>
                  </a:txBody>
                  <a:tcPr marL="103223" marR="103223"/>
                </a:tc>
                <a:tc>
                  <a:txBody>
                    <a:bodyPr/>
                    <a:lstStyle/>
                    <a:p>
                      <a:r>
                        <a:rPr lang="en-US" dirty="0" smtClean="0"/>
                        <a:t>a centralized state where subnational governments have a degree of autonomous power devolved from the central government. </a:t>
                      </a:r>
                      <a:endParaRPr lang="hr-HR" dirty="0"/>
                    </a:p>
                  </a:txBody>
                  <a:tcPr marL="103223" marR="103223"/>
                </a:tc>
                <a:extLst>
                  <a:ext uri="{0D108BD9-81ED-4DB2-BD59-A6C34878D82A}">
                    <a16:rowId xmlns="" xmlns:a16="http://schemas.microsoft.com/office/drawing/2014/main" val="4090670316"/>
                  </a:ext>
                </a:extLst>
              </a:tr>
            </a:tbl>
          </a:graphicData>
        </a:graphic>
      </p:graphicFrame>
    </p:spTree>
    <p:extLst>
      <p:ext uri="{BB962C8B-B14F-4D97-AF65-F5344CB8AC3E}">
        <p14:creationId xmlns="" xmlns:p14="http://schemas.microsoft.com/office/powerpoint/2010/main" val="2205438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Croatian:</a:t>
            </a:r>
            <a:endParaRPr lang="hr-HR" dirty="0"/>
          </a:p>
        </p:txBody>
      </p:sp>
      <p:sp>
        <p:nvSpPr>
          <p:cNvPr id="3" name="Content Placeholder 2"/>
          <p:cNvSpPr>
            <a:spLocks noGrp="1"/>
          </p:cNvSpPr>
          <p:nvPr>
            <p:ph idx="1"/>
          </p:nvPr>
        </p:nvSpPr>
        <p:spPr/>
        <p:txBody>
          <a:bodyPr/>
          <a:lstStyle/>
          <a:p>
            <a:r>
              <a:rPr lang="en-US" dirty="0" smtClean="0"/>
              <a:t>Decentralization refers to the allocation of power in organizations or social structures from the higher to the lower-level. In administrative science, decentralization usually refers to multilevel structures of government or administration. </a:t>
            </a:r>
            <a:r>
              <a:rPr lang="hr-HR" dirty="0" smtClean="0"/>
              <a:t> </a:t>
            </a:r>
            <a:endParaRPr lang="hr-HR" dirty="0"/>
          </a:p>
        </p:txBody>
      </p:sp>
    </p:spTree>
    <p:extLst>
      <p:ext uri="{BB962C8B-B14F-4D97-AF65-F5344CB8AC3E}">
        <p14:creationId xmlns="" xmlns:p14="http://schemas.microsoft.com/office/powerpoint/2010/main" val="3051819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State, Its Development and Functions</a:t>
            </a:r>
            <a:endParaRPr lang="hr-HR" dirty="0"/>
          </a:p>
        </p:txBody>
      </p:sp>
      <p:sp>
        <p:nvSpPr>
          <p:cNvPr id="3" name="Content Placeholder 2"/>
          <p:cNvSpPr>
            <a:spLocks noGrp="1"/>
          </p:cNvSpPr>
          <p:nvPr>
            <p:ph idx="1"/>
          </p:nvPr>
        </p:nvSpPr>
        <p:spPr/>
        <p:txBody>
          <a:bodyPr/>
          <a:lstStyle/>
          <a:p>
            <a:r>
              <a:rPr lang="hr-HR" dirty="0" err="1" smtClean="0"/>
              <a:t>What</a:t>
            </a:r>
            <a:r>
              <a:rPr lang="hr-HR" dirty="0" smtClean="0"/>
              <a:t> </a:t>
            </a:r>
            <a:r>
              <a:rPr lang="hr-HR" dirty="0" err="1" smtClean="0"/>
              <a:t>is</a:t>
            </a:r>
            <a:r>
              <a:rPr lang="hr-HR" dirty="0" smtClean="0"/>
              <a:t> </a:t>
            </a:r>
            <a:r>
              <a:rPr lang="hr-HR" dirty="0" err="1" smtClean="0"/>
              <a:t>the</a:t>
            </a:r>
            <a:r>
              <a:rPr lang="hr-HR" dirty="0" smtClean="0"/>
              <a:t> </a:t>
            </a:r>
            <a:r>
              <a:rPr lang="hr-HR" dirty="0" err="1" smtClean="0"/>
              <a:t>state</a:t>
            </a:r>
            <a:r>
              <a:rPr lang="hr-HR" dirty="0" smtClean="0"/>
              <a:t>?</a:t>
            </a:r>
          </a:p>
          <a:p>
            <a:r>
              <a:rPr lang="en-US" dirty="0" smtClean="0"/>
              <a:t>What are the three main functions of the state (corresponding to the three branches of government)?</a:t>
            </a:r>
          </a:p>
          <a:p>
            <a:r>
              <a:rPr lang="en-US" dirty="0" smtClean="0"/>
              <a:t>What is the highest legislative institution?</a:t>
            </a:r>
          </a:p>
          <a:p>
            <a:r>
              <a:rPr lang="en-US" dirty="0" smtClean="0"/>
              <a:t>What are the main types of state organization?</a:t>
            </a:r>
          </a:p>
          <a:p>
            <a:endParaRPr lang="hr-HR" dirty="0"/>
          </a:p>
        </p:txBody>
      </p:sp>
    </p:spTree>
    <p:extLst>
      <p:ext uri="{BB962C8B-B14F-4D97-AF65-F5344CB8AC3E}">
        <p14:creationId xmlns="" xmlns:p14="http://schemas.microsoft.com/office/powerpoint/2010/main" val="15919993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hr-HR" dirty="0" err="1" smtClean="0"/>
              <a:t>Thank</a:t>
            </a:r>
            <a:r>
              <a:rPr lang="hr-HR" dirty="0" smtClean="0"/>
              <a:t> </a:t>
            </a:r>
            <a:r>
              <a:rPr lang="hr-HR" dirty="0" err="1" smtClean="0"/>
              <a:t>you</a:t>
            </a:r>
            <a:r>
              <a:rPr lang="hr-HR" dirty="0" smtClean="0"/>
              <a:t> for </a:t>
            </a:r>
            <a:r>
              <a:rPr lang="hr-HR" dirty="0" err="1" smtClean="0"/>
              <a:t>your</a:t>
            </a:r>
            <a:r>
              <a:rPr lang="hr-HR" dirty="0" smtClean="0"/>
              <a:t> </a:t>
            </a:r>
            <a:r>
              <a:rPr lang="hr-HR" dirty="0" err="1" smtClean="0"/>
              <a:t>co-operation</a:t>
            </a:r>
            <a:r>
              <a:rPr lang="hr-HR" dirty="0" smtClean="0"/>
              <a:t>!</a:t>
            </a:r>
            <a:endParaRPr lang="hr-HR" dirty="0"/>
          </a:p>
        </p:txBody>
      </p:sp>
      <p:sp>
        <p:nvSpPr>
          <p:cNvPr id="5" name="Subtitle 4"/>
          <p:cNvSpPr>
            <a:spLocks noGrp="1"/>
          </p:cNvSpPr>
          <p:nvPr>
            <p:ph type="subTitle" idx="1"/>
          </p:nvPr>
        </p:nvSpPr>
        <p:spPr/>
        <p:txBody>
          <a:bodyPr/>
          <a:lstStyle/>
          <a:p>
            <a:endParaRPr lang="hr-HR"/>
          </a:p>
        </p:txBody>
      </p:sp>
    </p:spTree>
    <p:extLst>
      <p:ext uri="{BB962C8B-B14F-4D97-AF65-F5344CB8AC3E}">
        <p14:creationId xmlns="" xmlns:p14="http://schemas.microsoft.com/office/powerpoint/2010/main" val="1890719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Complete</a:t>
            </a:r>
            <a:r>
              <a:rPr lang="hr-HR" dirty="0" smtClean="0"/>
              <a:t> </a:t>
            </a:r>
            <a:r>
              <a:rPr lang="hr-HR" dirty="0" err="1" smtClean="0"/>
              <a:t>the</a:t>
            </a:r>
            <a:r>
              <a:rPr lang="hr-HR" dirty="0" smtClean="0"/>
              <a:t> </a:t>
            </a:r>
            <a:r>
              <a:rPr lang="hr-HR" dirty="0" err="1" smtClean="0"/>
              <a:t>following</a:t>
            </a:r>
            <a:r>
              <a:rPr lang="hr-HR" dirty="0" smtClean="0"/>
              <a:t>:</a:t>
            </a:r>
            <a:endParaRPr lang="hr-HR" dirty="0"/>
          </a:p>
        </p:txBody>
      </p:sp>
      <p:sp>
        <p:nvSpPr>
          <p:cNvPr id="3" name="Content Placeholder 2"/>
          <p:cNvSpPr>
            <a:spLocks noGrp="1"/>
          </p:cNvSpPr>
          <p:nvPr>
            <p:ph idx="1"/>
          </p:nvPr>
        </p:nvSpPr>
        <p:spPr/>
        <p:txBody>
          <a:bodyPr/>
          <a:lstStyle/>
          <a:p>
            <a:pPr marL="0" indent="0">
              <a:buNone/>
            </a:pPr>
            <a:r>
              <a:rPr lang="hr-HR" dirty="0"/>
              <a:t>T</a:t>
            </a:r>
            <a:r>
              <a:rPr lang="en-US" dirty="0" smtClean="0"/>
              <a:t>he state as a space possesses a permanent </a:t>
            </a:r>
            <a:r>
              <a:rPr lang="hr-HR" dirty="0" smtClean="0"/>
              <a:t>________________</a:t>
            </a:r>
            <a:r>
              <a:rPr lang="en-US" dirty="0" smtClean="0"/>
              <a:t>, </a:t>
            </a:r>
            <a:r>
              <a:rPr lang="hr-HR" dirty="0" smtClean="0"/>
              <a:t> </a:t>
            </a:r>
            <a:r>
              <a:rPr lang="en-US" dirty="0" smtClean="0"/>
              <a:t>a defined </a:t>
            </a:r>
            <a:r>
              <a:rPr lang="hr-HR" dirty="0" smtClean="0"/>
              <a:t>_________________,</a:t>
            </a:r>
            <a:r>
              <a:rPr lang="en-US" dirty="0" smtClean="0"/>
              <a:t> a </a:t>
            </a:r>
            <a:r>
              <a:rPr lang="hr-HR" dirty="0" smtClean="0"/>
              <a:t>______________</a:t>
            </a:r>
            <a:r>
              <a:rPr lang="en-US" dirty="0" smtClean="0"/>
              <a:t> that is capable of maintaining effective control, and</a:t>
            </a:r>
            <a:r>
              <a:rPr lang="hr-HR" dirty="0" smtClean="0"/>
              <a:t> </a:t>
            </a:r>
            <a:r>
              <a:rPr lang="en-US" dirty="0" smtClean="0"/>
              <a:t>the ability to conduct international </a:t>
            </a:r>
            <a:r>
              <a:rPr lang="hr-HR" dirty="0" smtClean="0"/>
              <a:t>___________________</a:t>
            </a:r>
            <a:r>
              <a:rPr lang="en-US" dirty="0" smtClean="0"/>
              <a:t> with other states.</a:t>
            </a:r>
          </a:p>
          <a:p>
            <a:endParaRPr lang="hr-HR" dirty="0"/>
          </a:p>
        </p:txBody>
      </p:sp>
    </p:spTree>
    <p:extLst>
      <p:ext uri="{BB962C8B-B14F-4D97-AF65-F5344CB8AC3E}">
        <p14:creationId xmlns="" xmlns:p14="http://schemas.microsoft.com/office/powerpoint/2010/main" val="4229172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into</a:t>
            </a:r>
            <a:r>
              <a:rPr lang="hr-HR" dirty="0" smtClean="0"/>
              <a:t> Croatian:</a:t>
            </a:r>
            <a:endParaRPr lang="hr-HR" dirty="0"/>
          </a:p>
        </p:txBody>
      </p:sp>
      <p:sp>
        <p:nvSpPr>
          <p:cNvPr id="3" name="Content Placeholder 2"/>
          <p:cNvSpPr>
            <a:spLocks noGrp="1"/>
          </p:cNvSpPr>
          <p:nvPr>
            <p:ph idx="1"/>
          </p:nvPr>
        </p:nvSpPr>
        <p:spPr/>
        <p:txBody>
          <a:bodyPr/>
          <a:lstStyle/>
          <a:p>
            <a:pPr>
              <a:buNone/>
            </a:pPr>
            <a:r>
              <a:rPr lang="hr-HR" dirty="0" smtClean="0"/>
              <a:t>	</a:t>
            </a:r>
            <a:r>
              <a:rPr lang="en-US" dirty="0" smtClean="0"/>
              <a:t>The state has three main functions: legislative, judicial, and executive. The</a:t>
            </a:r>
            <a:r>
              <a:rPr lang="hr-HR" dirty="0" smtClean="0"/>
              <a:t> </a:t>
            </a:r>
            <a:r>
              <a:rPr lang="en-US" dirty="0" smtClean="0"/>
              <a:t>legislative function is exercised mainly through Parliament which has the power to make laws of general application and to grant to other bodies the power to make delegated legislation under the authority of an Act of Parliament. </a:t>
            </a:r>
          </a:p>
          <a:p>
            <a:endParaRPr lang="hr-HR" dirty="0"/>
          </a:p>
        </p:txBody>
      </p:sp>
    </p:spTree>
    <p:extLst>
      <p:ext uri="{BB962C8B-B14F-4D97-AF65-F5344CB8AC3E}">
        <p14:creationId xmlns="" xmlns:p14="http://schemas.microsoft.com/office/powerpoint/2010/main" val="1920892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Public</a:t>
            </a:r>
            <a:r>
              <a:rPr lang="hr-HR" dirty="0" smtClean="0"/>
              <a:t> </a:t>
            </a:r>
            <a:r>
              <a:rPr lang="hr-HR" dirty="0" err="1" smtClean="0"/>
              <a:t>Administration</a:t>
            </a:r>
            <a:r>
              <a:rPr lang="hr-HR" dirty="0" smtClean="0"/>
              <a:t> </a:t>
            </a:r>
            <a:r>
              <a:rPr lang="hr-HR" dirty="0" err="1" smtClean="0"/>
              <a:t>and</a:t>
            </a:r>
            <a:r>
              <a:rPr lang="hr-HR" dirty="0" smtClean="0"/>
              <a:t> </a:t>
            </a:r>
            <a:r>
              <a:rPr lang="hr-HR" dirty="0" err="1" smtClean="0"/>
              <a:t>Bureaucracy</a:t>
            </a:r>
            <a:endParaRPr lang="hr-HR" dirty="0"/>
          </a:p>
        </p:txBody>
      </p:sp>
      <p:sp>
        <p:nvSpPr>
          <p:cNvPr id="3" name="Content Placeholder 2"/>
          <p:cNvSpPr>
            <a:spLocks noGrp="1"/>
          </p:cNvSpPr>
          <p:nvPr>
            <p:ph idx="1"/>
          </p:nvPr>
        </p:nvSpPr>
        <p:spPr/>
        <p:txBody>
          <a:bodyPr/>
          <a:lstStyle/>
          <a:p>
            <a:r>
              <a:rPr lang="hr-HR" dirty="0" smtClean="0"/>
              <a:t>How </a:t>
            </a:r>
            <a:r>
              <a:rPr lang="hr-HR" dirty="0" err="1" smtClean="0"/>
              <a:t>can</a:t>
            </a:r>
            <a:r>
              <a:rPr lang="hr-HR" dirty="0" smtClean="0"/>
              <a:t> </a:t>
            </a:r>
            <a:r>
              <a:rPr lang="hr-HR" dirty="0" err="1" smtClean="0"/>
              <a:t>public</a:t>
            </a:r>
            <a:r>
              <a:rPr lang="hr-HR" dirty="0" smtClean="0"/>
              <a:t> </a:t>
            </a:r>
            <a:r>
              <a:rPr lang="hr-HR" dirty="0" err="1" smtClean="0"/>
              <a:t>administration</a:t>
            </a:r>
            <a:r>
              <a:rPr lang="hr-HR" dirty="0" smtClean="0"/>
              <a:t> </a:t>
            </a:r>
            <a:r>
              <a:rPr lang="hr-HR" dirty="0" err="1" smtClean="0"/>
              <a:t>be</a:t>
            </a:r>
            <a:r>
              <a:rPr lang="hr-HR" dirty="0" smtClean="0"/>
              <a:t> </a:t>
            </a:r>
            <a:r>
              <a:rPr lang="hr-HR" dirty="0" err="1" smtClean="0"/>
              <a:t>defined</a:t>
            </a:r>
            <a:r>
              <a:rPr lang="hr-HR" dirty="0" smtClean="0"/>
              <a:t>?</a:t>
            </a:r>
          </a:p>
          <a:p>
            <a:r>
              <a:rPr lang="hr-HR" dirty="0" err="1" smtClean="0"/>
              <a:t>What</a:t>
            </a:r>
            <a:r>
              <a:rPr lang="hr-HR" dirty="0" smtClean="0"/>
              <a:t> </a:t>
            </a:r>
            <a:r>
              <a:rPr lang="hr-HR" dirty="0" err="1" smtClean="0"/>
              <a:t>is</a:t>
            </a:r>
            <a:r>
              <a:rPr lang="hr-HR" dirty="0" smtClean="0"/>
              <a:t> </a:t>
            </a:r>
            <a:r>
              <a:rPr lang="hr-HR" dirty="0" err="1" smtClean="0"/>
              <a:t>bureaucracy</a:t>
            </a:r>
            <a:r>
              <a:rPr lang="hr-HR" dirty="0" smtClean="0"/>
              <a:t>?</a:t>
            </a:r>
          </a:p>
          <a:p>
            <a:r>
              <a:rPr lang="en-US" dirty="0" smtClean="0"/>
              <a:t>What are the characteristics of bureaucracy?</a:t>
            </a:r>
            <a:endParaRPr lang="hr-HR" dirty="0" smtClean="0"/>
          </a:p>
          <a:p>
            <a:r>
              <a:rPr lang="en-US" dirty="0" smtClean="0"/>
              <a:t>Where does bureaucracy derive its authority from?</a:t>
            </a:r>
            <a:endParaRPr lang="hr-HR" dirty="0" smtClean="0"/>
          </a:p>
          <a:p>
            <a:r>
              <a:rPr lang="hr-HR" dirty="0" smtClean="0"/>
              <a:t>Who are civil </a:t>
            </a:r>
            <a:r>
              <a:rPr lang="hr-HR" dirty="0" err="1" smtClean="0"/>
              <a:t>servants</a:t>
            </a:r>
            <a:r>
              <a:rPr lang="hr-HR" dirty="0" smtClean="0"/>
              <a:t>?</a:t>
            </a:r>
          </a:p>
          <a:p>
            <a:r>
              <a:rPr lang="en-US" dirty="0" smtClean="0"/>
              <a:t>What are the positive and negative aspects associated with modern bureaucracy?</a:t>
            </a:r>
            <a:endParaRPr lang="hr-HR" dirty="0"/>
          </a:p>
        </p:txBody>
      </p:sp>
    </p:spTree>
    <p:extLst>
      <p:ext uri="{BB962C8B-B14F-4D97-AF65-F5344CB8AC3E}">
        <p14:creationId xmlns="" xmlns:p14="http://schemas.microsoft.com/office/powerpoint/2010/main" val="3849978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Complete</a:t>
            </a:r>
            <a:r>
              <a:rPr lang="hr-HR" dirty="0" smtClean="0"/>
              <a:t> </a:t>
            </a:r>
            <a:r>
              <a:rPr lang="hr-HR" dirty="0" err="1" smtClean="0"/>
              <a:t>the</a:t>
            </a:r>
            <a:r>
              <a:rPr lang="hr-HR" dirty="0" smtClean="0"/>
              <a:t> </a:t>
            </a:r>
            <a:r>
              <a:rPr lang="hr-HR" dirty="0" err="1" smtClean="0"/>
              <a:t>following</a:t>
            </a:r>
            <a:r>
              <a:rPr lang="hr-HR" dirty="0" smtClean="0"/>
              <a:t>:</a:t>
            </a:r>
            <a:endParaRPr lang="hr-HR" dirty="0"/>
          </a:p>
        </p:txBody>
      </p:sp>
      <p:sp>
        <p:nvSpPr>
          <p:cNvPr id="3" name="Content Placeholder 2"/>
          <p:cNvSpPr>
            <a:spLocks noGrp="1"/>
          </p:cNvSpPr>
          <p:nvPr>
            <p:ph idx="1"/>
          </p:nvPr>
        </p:nvSpPr>
        <p:spPr/>
        <p:txBody>
          <a:bodyPr/>
          <a:lstStyle/>
          <a:p>
            <a:r>
              <a:rPr lang="en-US" dirty="0" smtClean="0"/>
              <a:t>Bureaucracy </a:t>
            </a:r>
            <a:r>
              <a:rPr lang="en-US" dirty="0"/>
              <a:t>has differentiated </a:t>
            </a:r>
            <a:r>
              <a:rPr lang="hr-HR" dirty="0" smtClean="0"/>
              <a:t>______________</a:t>
            </a:r>
            <a:r>
              <a:rPr lang="en-US" dirty="0" smtClean="0"/>
              <a:t> </a:t>
            </a:r>
            <a:r>
              <a:rPr lang="en-US" dirty="0"/>
              <a:t>or </a:t>
            </a:r>
            <a:r>
              <a:rPr lang="hr-HR" dirty="0" smtClean="0"/>
              <a:t>_______________</a:t>
            </a:r>
            <a:r>
              <a:rPr lang="en-US" dirty="0" smtClean="0"/>
              <a:t> </a:t>
            </a:r>
            <a:r>
              <a:rPr lang="en-US" dirty="0"/>
              <a:t>that have specialized competencies and jurisdictions. </a:t>
            </a:r>
            <a:endParaRPr lang="hr-HR" dirty="0" smtClean="0"/>
          </a:p>
          <a:p>
            <a:r>
              <a:rPr lang="en-US" dirty="0" smtClean="0"/>
              <a:t>Bureaucracy </a:t>
            </a:r>
            <a:r>
              <a:rPr lang="en-US" dirty="0"/>
              <a:t>is also characterized by </a:t>
            </a:r>
            <a:r>
              <a:rPr lang="hr-HR" dirty="0" smtClean="0"/>
              <a:t>_______________</a:t>
            </a:r>
            <a:r>
              <a:rPr lang="en-US" dirty="0" smtClean="0"/>
              <a:t> </a:t>
            </a:r>
            <a:r>
              <a:rPr lang="en-US" dirty="0"/>
              <a:t>and </a:t>
            </a:r>
            <a:r>
              <a:rPr lang="hr-HR" dirty="0" smtClean="0"/>
              <a:t>_______________</a:t>
            </a:r>
            <a:r>
              <a:rPr lang="en-US" dirty="0" smtClean="0"/>
              <a:t> </a:t>
            </a:r>
            <a:r>
              <a:rPr lang="en-US" dirty="0"/>
              <a:t>that govern its internal functions. </a:t>
            </a:r>
            <a:endParaRPr lang="hr-HR" dirty="0"/>
          </a:p>
          <a:p>
            <a:r>
              <a:rPr lang="hr-HR" dirty="0" smtClean="0"/>
              <a:t>C</a:t>
            </a:r>
            <a:r>
              <a:rPr lang="en-US" dirty="0" err="1" smtClean="0"/>
              <a:t>ivil</a:t>
            </a:r>
            <a:r>
              <a:rPr lang="en-US" dirty="0" smtClean="0"/>
              <a:t> servants </a:t>
            </a:r>
            <a:r>
              <a:rPr lang="en-US" dirty="0"/>
              <a:t>represent the </a:t>
            </a:r>
            <a:r>
              <a:rPr lang="hr-HR" dirty="0" smtClean="0"/>
              <a:t>__________________</a:t>
            </a:r>
            <a:r>
              <a:rPr lang="en-US" dirty="0" smtClean="0"/>
              <a:t> </a:t>
            </a:r>
            <a:r>
              <a:rPr lang="en-US" dirty="0"/>
              <a:t>of the organization of government.</a:t>
            </a:r>
            <a:endParaRPr lang="hr-HR" dirty="0"/>
          </a:p>
        </p:txBody>
      </p:sp>
    </p:spTree>
    <p:extLst>
      <p:ext uri="{BB962C8B-B14F-4D97-AF65-F5344CB8AC3E}">
        <p14:creationId xmlns="" xmlns:p14="http://schemas.microsoft.com/office/powerpoint/2010/main" val="446670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Croatian:</a:t>
            </a:r>
            <a:endParaRPr lang="hr-HR" dirty="0"/>
          </a:p>
        </p:txBody>
      </p:sp>
      <p:sp>
        <p:nvSpPr>
          <p:cNvPr id="3" name="Content Placeholder 2"/>
          <p:cNvSpPr>
            <a:spLocks noGrp="1"/>
          </p:cNvSpPr>
          <p:nvPr>
            <p:ph idx="1"/>
          </p:nvPr>
        </p:nvSpPr>
        <p:spPr/>
        <p:txBody>
          <a:bodyPr/>
          <a:lstStyle/>
          <a:p>
            <a:r>
              <a:rPr lang="en-US" dirty="0" smtClean="0"/>
              <a:t>Bureaucracy derives its authority from law. It depends neither on traditional nor on personal modes of authority. It is instead based on a form of legal rational authority that defines the foundations of the organization's jurisdiction and its procedures of operation.</a:t>
            </a:r>
            <a:endParaRPr lang="hr-HR" dirty="0"/>
          </a:p>
        </p:txBody>
      </p:sp>
    </p:spTree>
    <p:extLst>
      <p:ext uri="{BB962C8B-B14F-4D97-AF65-F5344CB8AC3E}">
        <p14:creationId xmlns="" xmlns:p14="http://schemas.microsoft.com/office/powerpoint/2010/main" val="2417050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Basic Democratic Principles: the Rule of Law and the Separation of Powers</a:t>
            </a:r>
            <a:endParaRPr lang="hr-HR" dirty="0"/>
          </a:p>
        </p:txBody>
      </p:sp>
      <p:sp>
        <p:nvSpPr>
          <p:cNvPr id="3" name="Content Placeholder 2"/>
          <p:cNvSpPr>
            <a:spLocks noGrp="1"/>
          </p:cNvSpPr>
          <p:nvPr>
            <p:ph idx="1"/>
          </p:nvPr>
        </p:nvSpPr>
        <p:spPr/>
        <p:txBody>
          <a:bodyPr/>
          <a:lstStyle/>
          <a:p>
            <a:r>
              <a:rPr lang="en-US" dirty="0" smtClean="0"/>
              <a:t>What is the basic meaning of the rule of law?</a:t>
            </a:r>
          </a:p>
          <a:p>
            <a:r>
              <a:rPr lang="en-US" dirty="0" smtClean="0"/>
              <a:t>What is the meaning of the 'democratic state under the rule of law'?</a:t>
            </a:r>
          </a:p>
          <a:p>
            <a:r>
              <a:rPr lang="en-US" dirty="0" smtClean="0"/>
              <a:t>What are the three basic properties of the rule of law?</a:t>
            </a:r>
            <a:endParaRPr lang="hr-HR" dirty="0" smtClean="0"/>
          </a:p>
          <a:p>
            <a:r>
              <a:rPr lang="hr-HR" dirty="0" err="1" smtClean="0"/>
              <a:t>Which</a:t>
            </a:r>
            <a:r>
              <a:rPr lang="hr-HR" dirty="0" smtClean="0"/>
              <a:t> are </a:t>
            </a:r>
            <a:r>
              <a:rPr lang="hr-HR" dirty="0" err="1" smtClean="0"/>
              <a:t>the</a:t>
            </a:r>
            <a:r>
              <a:rPr lang="hr-HR" dirty="0" smtClean="0"/>
              <a:t> </a:t>
            </a:r>
            <a:r>
              <a:rPr lang="hr-HR" dirty="0" err="1" smtClean="0"/>
              <a:t>three</a:t>
            </a:r>
            <a:r>
              <a:rPr lang="hr-HR" dirty="0" smtClean="0"/>
              <a:t> </a:t>
            </a:r>
            <a:r>
              <a:rPr lang="hr-HR" dirty="0" err="1" smtClean="0"/>
              <a:t>branches</a:t>
            </a:r>
            <a:r>
              <a:rPr lang="hr-HR" dirty="0" smtClean="0"/>
              <a:t> </a:t>
            </a:r>
            <a:r>
              <a:rPr lang="hr-HR" dirty="0" err="1" smtClean="0"/>
              <a:t>of</a:t>
            </a:r>
            <a:r>
              <a:rPr lang="hr-HR" dirty="0" smtClean="0"/>
              <a:t> </a:t>
            </a:r>
            <a:r>
              <a:rPr lang="hr-HR" dirty="0" err="1" smtClean="0"/>
              <a:t>government</a:t>
            </a:r>
            <a:r>
              <a:rPr lang="hr-HR" dirty="0" smtClean="0"/>
              <a:t>?</a:t>
            </a:r>
          </a:p>
          <a:p>
            <a:r>
              <a:rPr lang="en-US" dirty="0" smtClean="0"/>
              <a:t>What is the aim of the division between the three branches of government?</a:t>
            </a:r>
            <a:r>
              <a:rPr lang="hr-HR" dirty="0" smtClean="0"/>
              <a:t> </a:t>
            </a:r>
            <a:endParaRPr lang="en-US" dirty="0" smtClean="0"/>
          </a:p>
          <a:p>
            <a:endParaRPr lang="hr-HR" dirty="0"/>
          </a:p>
        </p:txBody>
      </p:sp>
    </p:spTree>
    <p:extLst>
      <p:ext uri="{BB962C8B-B14F-4D97-AF65-F5344CB8AC3E}">
        <p14:creationId xmlns="" xmlns:p14="http://schemas.microsoft.com/office/powerpoint/2010/main" val="1276186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Croatian:</a:t>
            </a:r>
            <a:endParaRPr lang="hr-HR" dirty="0"/>
          </a:p>
        </p:txBody>
      </p:sp>
      <p:sp>
        <p:nvSpPr>
          <p:cNvPr id="3" name="Content Placeholder 2"/>
          <p:cNvSpPr>
            <a:spLocks noGrp="1"/>
          </p:cNvSpPr>
          <p:nvPr>
            <p:ph idx="1"/>
          </p:nvPr>
        </p:nvSpPr>
        <p:spPr/>
        <p:txBody>
          <a:bodyPr/>
          <a:lstStyle/>
          <a:p>
            <a:r>
              <a:rPr lang="en-US" dirty="0" smtClean="0"/>
              <a:t>The term 'democratic state under the rule of law' means a state where citizens elect their own leaders, a state where government itself is bound by the law and helps ensure that the law is respected in the relations between citizens. </a:t>
            </a:r>
            <a:endParaRPr lang="hr-HR" dirty="0"/>
          </a:p>
        </p:txBody>
      </p:sp>
    </p:spTree>
    <p:extLst>
      <p:ext uri="{BB962C8B-B14F-4D97-AF65-F5344CB8AC3E}">
        <p14:creationId xmlns="" xmlns:p14="http://schemas.microsoft.com/office/powerpoint/2010/main" val="14791312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83</TotalTime>
  <Words>871</Words>
  <Application>Microsoft Office PowerPoint</Application>
  <PresentationFormat>Custom</PresentationFormat>
  <Paragraphs>98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 English for Public Administration I</vt:lpstr>
      <vt:lpstr>The State, Its Development and Functions</vt:lpstr>
      <vt:lpstr>Complete the following:</vt:lpstr>
      <vt:lpstr>Translate the following into Croatian:</vt:lpstr>
      <vt:lpstr>Public Administration and Bureaucracy</vt:lpstr>
      <vt:lpstr>Complete the following:</vt:lpstr>
      <vt:lpstr>Translate into Croatian:</vt:lpstr>
      <vt:lpstr>The Basic Democratic Principles: the Rule of Law and the Separation of Powers</vt:lpstr>
      <vt:lpstr>Translate into Croatian:</vt:lpstr>
      <vt:lpstr>Match the term with its synonym:</vt:lpstr>
      <vt:lpstr>Human Rights</vt:lpstr>
      <vt:lpstr>TRANSLATE INTO ENGLISH:</vt:lpstr>
      <vt:lpstr>Translate into Croatian:</vt:lpstr>
      <vt:lpstr>Constitutions and Constitutionalism</vt:lpstr>
      <vt:lpstr>Complete the following: </vt:lpstr>
      <vt:lpstr>Translate into Croatian:</vt:lpstr>
      <vt:lpstr>Decentralization and Devolution</vt:lpstr>
      <vt:lpstr>Match the terms with their definitions: </vt:lpstr>
      <vt:lpstr>Translate into Croatian:</vt:lpstr>
      <vt:lpstr>Thank you for your co-operation!</vt:lpstr>
    </vt:vector>
  </TitlesOfParts>
  <Company>Pravni fakultet u Zagrebu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Revision</dc:title>
  <dc:creator>korisnik</dc:creator>
  <cp:lastModifiedBy>MJC</cp:lastModifiedBy>
  <cp:revision>11</cp:revision>
  <dcterms:created xsi:type="dcterms:W3CDTF">2019-01-07T12:25:09Z</dcterms:created>
  <dcterms:modified xsi:type="dcterms:W3CDTF">2020-01-06T17:32:45Z</dcterms:modified>
</cp:coreProperties>
</file>