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4" r:id="rId9"/>
    <p:sldId id="271" r:id="rId10"/>
    <p:sldId id="266" r:id="rId11"/>
    <p:sldId id="267" r:id="rId12"/>
    <p:sldId id="270" r:id="rId13"/>
    <p:sldId id="268" r:id="rId14"/>
    <p:sldId id="269" r:id="rId15"/>
    <p:sldId id="272" r:id="rId16"/>
    <p:sldId id="273" r:id="rId17"/>
    <p:sldId id="274" r:id="rId18"/>
    <p:sldId id="275" r:id="rId19"/>
    <p:sldId id="276" r:id="rId20"/>
    <p:sldId id="277" r:id="rId21"/>
    <p:sldId id="278" r:id="rId22"/>
    <p:sldId id="279" r:id="rId23"/>
    <p:sldId id="265" r:id="rId2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33A248-47D7-42AE-B7C6-8A8D705E95BA}" type="datetimeFigureOut">
              <a:rPr lang="hr-HR" smtClean="0"/>
              <a:pPr/>
              <a:t>15.5.2019.</a:t>
            </a:fld>
            <a:endParaRPr lang="hr-HR"/>
          </a:p>
        </p:txBody>
      </p:sp>
      <p:sp>
        <p:nvSpPr>
          <p:cNvPr id="5" name="Footer Placeholder 4"/>
          <p:cNvSpPr>
            <a:spLocks noGrp="1"/>
          </p:cNvSpPr>
          <p:nvPr>
            <p:ph type="ftr" sz="quarter" idx="11"/>
          </p:nvPr>
        </p:nvSpPr>
        <p:spPr>
          <a:xfrm>
            <a:off x="2396319" y="329308"/>
            <a:ext cx="3086292" cy="309201"/>
          </a:xfrm>
        </p:spPr>
        <p:txBody>
          <a:bodyPr/>
          <a:lstStyle/>
          <a:p>
            <a:endParaRPr lang="hr-HR"/>
          </a:p>
        </p:txBody>
      </p:sp>
      <p:sp>
        <p:nvSpPr>
          <p:cNvPr id="6" name="Slide Number Placeholder 5"/>
          <p:cNvSpPr>
            <a:spLocks noGrp="1"/>
          </p:cNvSpPr>
          <p:nvPr>
            <p:ph type="sldNum" sz="quarter" idx="12"/>
          </p:nvPr>
        </p:nvSpPr>
        <p:spPr>
          <a:xfrm>
            <a:off x="1434703" y="798973"/>
            <a:ext cx="802005" cy="503578"/>
          </a:xfrm>
        </p:spPr>
        <p:txBody>
          <a:bodyPr/>
          <a:lstStyle/>
          <a:p>
            <a:fld id="{1F82CAA0-3236-42DD-8EAD-D13D8A16C435}" type="slidenum">
              <a:rPr lang="hr-HR" smtClean="0"/>
              <a:pPr/>
              <a:t>‹#›</a:t>
            </a:fld>
            <a:endParaRPr lang="hr-H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903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33A248-47D7-42AE-B7C6-8A8D705E95BA}" type="datetimeFigureOut">
              <a:rPr lang="hr-HR" smtClean="0"/>
              <a:pPr/>
              <a:t>15.5.2019.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82CAA0-3236-42DD-8EAD-D13D8A16C435}" type="slidenum">
              <a:rPr lang="hr-HR" smtClean="0"/>
              <a:pPr/>
              <a:t>‹#›</a:t>
            </a:fld>
            <a:endParaRPr lang="hr-HR"/>
          </a:p>
        </p:txBody>
      </p:sp>
    </p:spTree>
    <p:extLst>
      <p:ext uri="{BB962C8B-B14F-4D97-AF65-F5344CB8AC3E}">
        <p14:creationId xmlns:p14="http://schemas.microsoft.com/office/powerpoint/2010/main" val="209969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33A248-47D7-42AE-B7C6-8A8D705E95BA}" type="datetimeFigureOut">
              <a:rPr lang="hr-HR" smtClean="0"/>
              <a:pPr/>
              <a:t>15.5.2019.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82CAA0-3236-42DD-8EAD-D13D8A16C435}" type="slidenum">
              <a:rPr lang="hr-HR" smtClean="0"/>
              <a:pPr/>
              <a:t>‹#›</a:t>
            </a:fld>
            <a:endParaRPr lang="hr-H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914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33A248-47D7-42AE-B7C6-8A8D705E95BA}" type="datetimeFigureOut">
              <a:rPr lang="hr-HR" smtClean="0"/>
              <a:pPr/>
              <a:t>15.5.2019.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82CAA0-3236-42DD-8EAD-D13D8A16C435}" type="slidenum">
              <a:rPr lang="hr-HR" smtClean="0"/>
              <a:pPr/>
              <a:t>‹#›</a:t>
            </a:fld>
            <a:endParaRPr lang="hr-H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3543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33A248-47D7-42AE-B7C6-8A8D705E95BA}" type="datetimeFigureOut">
              <a:rPr lang="hr-HR" smtClean="0"/>
              <a:pPr/>
              <a:t>15.5.2019.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F82CAA0-3236-42DD-8EAD-D13D8A16C435}" type="slidenum">
              <a:rPr lang="hr-HR" smtClean="0"/>
              <a:pPr/>
              <a:t>‹#›</a:t>
            </a:fld>
            <a:endParaRPr lang="hr-H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47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33A248-47D7-42AE-B7C6-8A8D705E95BA}" type="datetimeFigureOut">
              <a:rPr lang="hr-HR" smtClean="0"/>
              <a:pPr/>
              <a:t>15.5.2019.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82CAA0-3236-42DD-8EAD-D13D8A16C435}" type="slidenum">
              <a:rPr lang="hr-HR" smtClean="0"/>
              <a:pPr/>
              <a:t>‹#›</a:t>
            </a:fld>
            <a:endParaRPr lang="hr-H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7819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33A248-47D7-42AE-B7C6-8A8D705E95BA}" type="datetimeFigureOut">
              <a:rPr lang="hr-HR" smtClean="0"/>
              <a:pPr/>
              <a:t>15.5.2019.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F82CAA0-3236-42DD-8EAD-D13D8A16C435}" type="slidenum">
              <a:rPr lang="hr-HR" smtClean="0"/>
              <a:pPr/>
              <a:t>‹#›</a:t>
            </a:fld>
            <a:endParaRPr lang="hr-HR"/>
          </a:p>
        </p:txBody>
      </p:sp>
    </p:spTree>
    <p:extLst>
      <p:ext uri="{BB962C8B-B14F-4D97-AF65-F5344CB8AC3E}">
        <p14:creationId xmlns:p14="http://schemas.microsoft.com/office/powerpoint/2010/main" val="35137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33A248-47D7-42AE-B7C6-8A8D705E95BA}" type="datetimeFigureOut">
              <a:rPr lang="hr-HR" smtClean="0"/>
              <a:pPr/>
              <a:t>15.5.2019.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F82CAA0-3236-42DD-8EAD-D13D8A16C435}" type="slidenum">
              <a:rPr lang="hr-HR" smtClean="0"/>
              <a:pPr/>
              <a:t>‹#›</a:t>
            </a:fld>
            <a:endParaRPr lang="hr-HR"/>
          </a:p>
        </p:txBody>
      </p:sp>
    </p:spTree>
    <p:extLst>
      <p:ext uri="{BB962C8B-B14F-4D97-AF65-F5344CB8AC3E}">
        <p14:creationId xmlns:p14="http://schemas.microsoft.com/office/powerpoint/2010/main" val="290730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3A248-47D7-42AE-B7C6-8A8D705E95BA}" type="datetimeFigureOut">
              <a:rPr lang="hr-HR" smtClean="0"/>
              <a:pPr/>
              <a:t>15.5.2019.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F82CAA0-3236-42DD-8EAD-D13D8A16C435}" type="slidenum">
              <a:rPr lang="hr-HR" smtClean="0"/>
              <a:pPr/>
              <a:t>‹#›</a:t>
            </a:fld>
            <a:endParaRPr lang="hr-HR"/>
          </a:p>
        </p:txBody>
      </p:sp>
    </p:spTree>
    <p:extLst>
      <p:ext uri="{BB962C8B-B14F-4D97-AF65-F5344CB8AC3E}">
        <p14:creationId xmlns:p14="http://schemas.microsoft.com/office/powerpoint/2010/main" val="303820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C33A248-47D7-42AE-B7C6-8A8D705E95BA}" type="datetimeFigureOut">
              <a:rPr lang="hr-HR" smtClean="0"/>
              <a:pPr/>
              <a:t>15.5.2019.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F82CAA0-3236-42DD-8EAD-D13D8A16C435}" type="slidenum">
              <a:rPr lang="hr-HR" smtClean="0"/>
              <a:pPr/>
              <a:t>‹#›</a:t>
            </a:fld>
            <a:endParaRPr lang="hr-H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262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EC33A248-47D7-42AE-B7C6-8A8D705E95BA}" type="datetimeFigureOut">
              <a:rPr lang="hr-HR" smtClean="0"/>
              <a:pPr/>
              <a:t>15.5.2019.</a:t>
            </a:fld>
            <a:endParaRPr lang="hr-HR"/>
          </a:p>
        </p:txBody>
      </p:sp>
      <p:sp>
        <p:nvSpPr>
          <p:cNvPr id="6" name="Footer Placeholder 5"/>
          <p:cNvSpPr>
            <a:spLocks noGrp="1"/>
          </p:cNvSpPr>
          <p:nvPr>
            <p:ph type="ftr" sz="quarter" idx="11"/>
          </p:nvPr>
        </p:nvSpPr>
        <p:spPr>
          <a:xfrm>
            <a:off x="1437530" y="318641"/>
            <a:ext cx="3251553" cy="320931"/>
          </a:xfrm>
        </p:spPr>
        <p:txBody>
          <a:bodyPr/>
          <a:lstStyle/>
          <a:p>
            <a:endParaRPr lang="hr-HR"/>
          </a:p>
        </p:txBody>
      </p:sp>
      <p:sp>
        <p:nvSpPr>
          <p:cNvPr id="7" name="Slide Number Placeholder 6"/>
          <p:cNvSpPr>
            <a:spLocks noGrp="1"/>
          </p:cNvSpPr>
          <p:nvPr>
            <p:ph type="sldNum" sz="quarter" idx="12"/>
          </p:nvPr>
        </p:nvSpPr>
        <p:spPr/>
        <p:txBody>
          <a:bodyPr/>
          <a:lstStyle/>
          <a:p>
            <a:fld id="{1F82CAA0-3236-42DD-8EAD-D13D8A16C435}" type="slidenum">
              <a:rPr lang="hr-HR" smtClean="0"/>
              <a:pPr/>
              <a:t>‹#›</a:t>
            </a:fld>
            <a:endParaRPr lang="hr-H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560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C33A248-47D7-42AE-B7C6-8A8D705E95BA}" type="datetimeFigureOut">
              <a:rPr lang="hr-HR" smtClean="0"/>
              <a:pPr/>
              <a:t>15.5.2019.</a:t>
            </a:fld>
            <a:endParaRPr lang="hr-H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1F82CAA0-3236-42DD-8EAD-D13D8A16C435}" type="slidenum">
              <a:rPr lang="hr-HR" smtClean="0"/>
              <a:pPr/>
              <a:t>‹#›</a:t>
            </a:fld>
            <a:endParaRPr lang="hr-HR"/>
          </a:p>
        </p:txBody>
      </p:sp>
    </p:spTree>
    <p:extLst>
      <p:ext uri="{BB962C8B-B14F-4D97-AF65-F5344CB8AC3E}">
        <p14:creationId xmlns:p14="http://schemas.microsoft.com/office/powerpoint/2010/main" val="22718087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sz="4000" dirty="0" smtClean="0"/>
              <a:t/>
            </a:r>
            <a:br>
              <a:rPr lang="hr-HR" sz="4000" dirty="0" smtClean="0"/>
            </a:br>
            <a:r>
              <a:rPr lang="en-GB" sz="4000" dirty="0" smtClean="0"/>
              <a:t>European standards in the regulation of services of general interest</a:t>
            </a:r>
            <a:r>
              <a:rPr lang="hr-HR" dirty="0"/>
              <a:t/>
            </a:r>
            <a:br>
              <a:rPr lang="hr-HR" dirty="0"/>
            </a:br>
            <a:endParaRPr lang="hr-HR" dirty="0"/>
          </a:p>
        </p:txBody>
      </p:sp>
      <p:sp>
        <p:nvSpPr>
          <p:cNvPr id="3" name="Subtitle 2"/>
          <p:cNvSpPr>
            <a:spLocks noGrp="1"/>
          </p:cNvSpPr>
          <p:nvPr>
            <p:ph type="subTitle" idx="1"/>
          </p:nvPr>
        </p:nvSpPr>
        <p:spPr/>
        <p:txBody>
          <a:bodyPr/>
          <a:lstStyle/>
          <a:p>
            <a:endParaRPr lang="hr-H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Translation</a:t>
            </a:r>
            <a:endParaRPr lang="hr-HR" dirty="0"/>
          </a:p>
        </p:txBody>
      </p:sp>
      <p:sp>
        <p:nvSpPr>
          <p:cNvPr id="2" name="Content Placeholder 1"/>
          <p:cNvSpPr>
            <a:spLocks noGrp="1"/>
          </p:cNvSpPr>
          <p:nvPr>
            <p:ph idx="1"/>
          </p:nvPr>
        </p:nvSpPr>
        <p:spPr/>
        <p:txBody>
          <a:bodyPr>
            <a:normAutofit/>
          </a:bodyPr>
          <a:lstStyle/>
          <a:p>
            <a:r>
              <a:rPr lang="hr-HR" dirty="0"/>
              <a:t>Poduzeća kojima je povjereno obavljanje usluga od općega gospodarskog interesa ili koja su </a:t>
            </a:r>
            <a:r>
              <a:rPr lang="hr-HR" dirty="0" smtClean="0"/>
              <a:t>po svojoj </a:t>
            </a:r>
            <a:r>
              <a:rPr lang="hr-HR" dirty="0"/>
              <a:t>naravi monopoli koji ostvaruju prihod, podliježu pravilima sadržanima u ovom Ugovoru, </a:t>
            </a:r>
            <a:r>
              <a:rPr lang="hr-HR" dirty="0" smtClean="0"/>
              <a:t>a osobito </a:t>
            </a:r>
            <a:r>
              <a:rPr lang="hr-HR" dirty="0"/>
              <a:t>pravilima o tržišnom natjecanju, i to u mjeri u kojoj primjena takvih pravila ne sprečava, </a:t>
            </a:r>
            <a:r>
              <a:rPr lang="hr-HR" i="1" dirty="0" smtClean="0"/>
              <a:t>de </a:t>
            </a:r>
            <a:r>
              <a:rPr lang="hr-HR" i="1" dirty="0" err="1" smtClean="0"/>
              <a:t>iure</a:t>
            </a:r>
            <a:r>
              <a:rPr lang="hr-HR" i="1" dirty="0" smtClean="0"/>
              <a:t> </a:t>
            </a:r>
            <a:r>
              <a:rPr lang="hr-HR" dirty="0"/>
              <a:t>ili </a:t>
            </a:r>
            <a:r>
              <a:rPr lang="hr-HR" i="1" dirty="0"/>
              <a:t>de </a:t>
            </a:r>
            <a:r>
              <a:rPr lang="hr-HR" i="1" dirty="0" err="1"/>
              <a:t>facto</a:t>
            </a:r>
            <a:r>
              <a:rPr lang="hr-HR" dirty="0"/>
              <a:t>, obavljanje posebnih zadaća koje su im povjerene. Na razvoj trgovine ne smije </a:t>
            </a:r>
            <a:r>
              <a:rPr lang="hr-HR" dirty="0" smtClean="0"/>
              <a:t>se </a:t>
            </a:r>
            <a:r>
              <a:rPr lang="pl-PL" dirty="0" smtClean="0"/>
              <a:t>utjecati </a:t>
            </a:r>
            <a:r>
              <a:rPr lang="pl-PL" dirty="0"/>
              <a:t>u mjeri u kojoj bi to bilo suprotno interesima Zajednice.</a:t>
            </a:r>
            <a:endParaRPr lang="hr-HR" dirty="0"/>
          </a:p>
        </p:txBody>
      </p:sp>
    </p:spTree>
    <p:extLst>
      <p:ext uri="{BB962C8B-B14F-4D97-AF65-F5344CB8AC3E}">
        <p14:creationId xmlns:p14="http://schemas.microsoft.com/office/powerpoint/2010/main" val="90673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Precedence</a:t>
            </a:r>
            <a:r>
              <a:rPr lang="hr-HR" dirty="0" smtClean="0"/>
              <a:t> </a:t>
            </a:r>
            <a:r>
              <a:rPr lang="hr-HR" dirty="0" err="1" smtClean="0"/>
              <a:t>of</a:t>
            </a:r>
            <a:r>
              <a:rPr lang="hr-HR" dirty="0" smtClean="0"/>
              <a:t> </a:t>
            </a:r>
            <a:r>
              <a:rPr lang="hr-HR" dirty="0" err="1" smtClean="0"/>
              <a:t>SGIs</a:t>
            </a:r>
            <a:endParaRPr lang="hr-HR" dirty="0"/>
          </a:p>
        </p:txBody>
      </p:sp>
      <p:sp>
        <p:nvSpPr>
          <p:cNvPr id="2" name="Content Placeholder 1"/>
          <p:cNvSpPr>
            <a:spLocks noGrp="1"/>
          </p:cNvSpPr>
          <p:nvPr>
            <p:ph idx="1"/>
          </p:nvPr>
        </p:nvSpPr>
        <p:spPr/>
        <p:txBody>
          <a:bodyPr/>
          <a:lstStyle/>
          <a:p>
            <a:r>
              <a:rPr lang="en-US" dirty="0"/>
              <a:t>In its 2004 </a:t>
            </a:r>
            <a:r>
              <a:rPr lang="en-US" b="1" dirty="0"/>
              <a:t>White Paper</a:t>
            </a:r>
            <a:r>
              <a:rPr lang="en-US" dirty="0"/>
              <a:t> on services of general interest [[COM (2004) 374, 12.5.2004]] , the Commission </a:t>
            </a:r>
            <a:r>
              <a:rPr lang="en-US" dirty="0" err="1"/>
              <a:t>recognised</a:t>
            </a:r>
            <a:r>
              <a:rPr lang="en-US" dirty="0"/>
              <a:t> that fulfilling a general interest mission takes precedence over the application of the Treaty competition rules, and that the personal nature of many social and health services implies obligations that are very different from those offered on a commercial basis.</a:t>
            </a:r>
            <a:endParaRPr lang="hr-HR" dirty="0"/>
          </a:p>
        </p:txBody>
      </p:sp>
    </p:spTree>
    <p:extLst>
      <p:ext uri="{BB962C8B-B14F-4D97-AF65-F5344CB8AC3E}">
        <p14:creationId xmlns:p14="http://schemas.microsoft.com/office/powerpoint/2010/main" val="1545978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European model of society</a:t>
            </a:r>
            <a:endParaRPr lang="hr-HR" dirty="0"/>
          </a:p>
        </p:txBody>
      </p:sp>
      <p:sp>
        <p:nvSpPr>
          <p:cNvPr id="2" name="Content Placeholder 1"/>
          <p:cNvSpPr>
            <a:spLocks noGrp="1"/>
          </p:cNvSpPr>
          <p:nvPr>
            <p:ph idx="1"/>
          </p:nvPr>
        </p:nvSpPr>
        <p:spPr/>
        <p:txBody>
          <a:bodyPr>
            <a:normAutofit/>
          </a:bodyPr>
          <a:lstStyle/>
          <a:p>
            <a:r>
              <a:rPr lang="en-US" dirty="0" smtClean="0"/>
              <a:t>Europeans have come to expect high-quality services at affordable prices. Many of them even view general interest services as social rights that make an important contribution to economic and social cohesion. This is why general interest services are at the h</a:t>
            </a:r>
            <a:r>
              <a:rPr lang="hr-HR" dirty="0" smtClean="0"/>
              <a:t>e</a:t>
            </a:r>
            <a:r>
              <a:rPr lang="en-US" dirty="0" smtClean="0"/>
              <a:t>art of the European model of society. There are, however, differences between one Member State and another and between one sector and another in the design, scope and organizational approaches of general economic interest services</a:t>
            </a:r>
            <a:r>
              <a:rPr lang="hr-HR" dirty="0" smtClean="0"/>
              <a:t>.</a:t>
            </a:r>
          </a:p>
          <a:p>
            <a:endParaRPr lang="hr-H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Translate into English:</a:t>
            </a:r>
            <a:endParaRPr lang="hr-HR" dirty="0"/>
          </a:p>
        </p:txBody>
      </p:sp>
      <p:sp>
        <p:nvSpPr>
          <p:cNvPr id="2" name="Content Placeholder 1"/>
          <p:cNvSpPr>
            <a:spLocks noGrp="1"/>
          </p:cNvSpPr>
          <p:nvPr>
            <p:ph idx="1"/>
          </p:nvPr>
        </p:nvSpPr>
        <p:spPr/>
        <p:txBody>
          <a:bodyPr>
            <a:normAutofit fontScale="85000" lnSpcReduction="10000"/>
          </a:bodyPr>
          <a:lstStyle/>
          <a:p>
            <a:endParaRPr lang="hr-HR" dirty="0" smtClean="0"/>
          </a:p>
          <a:p>
            <a:r>
              <a:rPr lang="hr-HR" dirty="0" smtClean="0"/>
              <a:t> Solidarnost i jednak tretman zajedno s otvorenim i dinamičnim tržišnim gospodarstvom fundamentalni su ciljevi Europske unije. Takvi se ciljevi sve više odnose i na gospodarske službe od općeg interesa. Ove službe imaju značajnu ulogu u svakodnevnom životu građana u Europskoj uniji. Organizacije koje obavljaju takvu službu u obvezi su pružati visokokvalitetnu uslugu po pristupačnim cijenama za sve korisnike. Premda se takve usluge pružaju u svim europskim državama, međutim, način na koji se one pružaju je različit ovisno o različitim uvjetima kao npr. geografska ograničenja, politička ili upravna struktura, povijest i tradicija.</a:t>
            </a:r>
            <a:endParaRPr lang="hr-H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Translation</a:t>
            </a:r>
            <a:endParaRPr lang="hr-HR" dirty="0"/>
          </a:p>
        </p:txBody>
      </p:sp>
      <p:sp>
        <p:nvSpPr>
          <p:cNvPr id="2" name="Content Placeholder 1"/>
          <p:cNvSpPr>
            <a:spLocks noGrp="1"/>
          </p:cNvSpPr>
          <p:nvPr>
            <p:ph idx="1"/>
          </p:nvPr>
        </p:nvSpPr>
        <p:spPr/>
        <p:txBody>
          <a:bodyPr>
            <a:normAutofit fontScale="92500" lnSpcReduction="20000"/>
          </a:bodyPr>
          <a:lstStyle/>
          <a:p>
            <a:r>
              <a:rPr lang="en-US" dirty="0" smtClean="0"/>
              <a:t>Solidarity and equal treatment within an open and dynamic market economy are fundamental European</a:t>
            </a:r>
            <a:r>
              <a:rPr lang="hr-HR" dirty="0" smtClean="0"/>
              <a:t> Union</a:t>
            </a:r>
            <a:r>
              <a:rPr lang="en-US" dirty="0" smtClean="0"/>
              <a:t> objectives</a:t>
            </a:r>
            <a:r>
              <a:rPr lang="hr-HR" dirty="0" smtClean="0"/>
              <a:t>. Such</a:t>
            </a:r>
            <a:r>
              <a:rPr lang="en-US" dirty="0" smtClean="0"/>
              <a:t> objective</a:t>
            </a:r>
            <a:r>
              <a:rPr lang="hr-HR" dirty="0" smtClean="0"/>
              <a:t>s</a:t>
            </a:r>
            <a:r>
              <a:rPr lang="en-US" dirty="0" smtClean="0"/>
              <a:t> are furthered by services of general interest. </a:t>
            </a:r>
            <a:r>
              <a:rPr lang="hr-HR" dirty="0" smtClean="0"/>
              <a:t>These services have an important place in the daily life of European citizens.  Organisations providing such services are obliged to provide high quality service at affordable prices for all users. Although such services are provided in all European countries, the manner inwhich they are provided differs with respect to different traditions such as, for example, geographic boundaries, political or administrative structure, history and tradition.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Summarising</a:t>
            </a:r>
            <a:endParaRPr lang="hr-HR" dirty="0"/>
          </a:p>
        </p:txBody>
      </p:sp>
      <p:sp>
        <p:nvSpPr>
          <p:cNvPr id="2" name="Content Placeholder 1"/>
          <p:cNvSpPr>
            <a:spLocks noGrp="1"/>
          </p:cNvSpPr>
          <p:nvPr>
            <p:ph idx="1"/>
          </p:nvPr>
        </p:nvSpPr>
        <p:spPr/>
        <p:txBody>
          <a:bodyPr/>
          <a:lstStyle/>
          <a:p>
            <a:r>
              <a:rPr lang="hr-HR" altLang="sr-Latn-RS" dirty="0" err="1"/>
              <a:t>giving</a:t>
            </a:r>
            <a:r>
              <a:rPr lang="hr-HR" altLang="sr-Latn-RS" dirty="0"/>
              <a:t> a </a:t>
            </a:r>
            <a:r>
              <a:rPr lang="hr-HR" altLang="sr-Latn-RS" dirty="0" err="1"/>
              <a:t>brief</a:t>
            </a:r>
            <a:r>
              <a:rPr lang="hr-HR" altLang="sr-Latn-RS" dirty="0"/>
              <a:t> </a:t>
            </a:r>
            <a:r>
              <a:rPr lang="hr-HR" altLang="sr-Latn-RS" dirty="0" err="1"/>
              <a:t>account</a:t>
            </a:r>
            <a:r>
              <a:rPr lang="hr-HR" altLang="sr-Latn-RS" dirty="0"/>
              <a:t> </a:t>
            </a:r>
            <a:r>
              <a:rPr lang="hr-HR" altLang="sr-Latn-RS" dirty="0" err="1"/>
              <a:t>of</a:t>
            </a:r>
            <a:r>
              <a:rPr lang="hr-HR" altLang="sr-Latn-RS" dirty="0"/>
              <a:t> </a:t>
            </a:r>
            <a:r>
              <a:rPr lang="hr-HR" altLang="sr-Latn-RS" dirty="0" err="1"/>
              <a:t>the</a:t>
            </a:r>
            <a:r>
              <a:rPr lang="hr-HR" altLang="sr-Latn-RS" dirty="0"/>
              <a:t> </a:t>
            </a:r>
            <a:r>
              <a:rPr lang="hr-HR" altLang="sr-Latn-RS" dirty="0" err="1"/>
              <a:t>main</a:t>
            </a:r>
            <a:r>
              <a:rPr lang="hr-HR" altLang="sr-Latn-RS" dirty="0"/>
              <a:t> </a:t>
            </a:r>
            <a:r>
              <a:rPr lang="hr-HR" altLang="sr-Latn-RS" dirty="0" err="1"/>
              <a:t>points</a:t>
            </a:r>
            <a:r>
              <a:rPr lang="hr-HR" altLang="sr-Latn-RS" dirty="0"/>
              <a:t> </a:t>
            </a:r>
            <a:r>
              <a:rPr lang="hr-HR" altLang="sr-Latn-RS" dirty="0" err="1"/>
              <a:t>of</a:t>
            </a:r>
            <a:r>
              <a:rPr lang="hr-HR" altLang="sr-Latn-RS" dirty="0"/>
              <a:t> some </a:t>
            </a:r>
            <a:r>
              <a:rPr lang="hr-HR" altLang="sr-Latn-RS" dirty="0" err="1" smtClean="0"/>
              <a:t>writing</a:t>
            </a:r>
            <a:endParaRPr lang="hr-HR" altLang="sr-Latn-RS" dirty="0" smtClean="0"/>
          </a:p>
          <a:p>
            <a:r>
              <a:rPr lang="hr-HR" altLang="sr-Latn-RS" dirty="0" smtClean="0"/>
              <a:t>A </a:t>
            </a:r>
            <a:r>
              <a:rPr lang="hr-HR" altLang="sr-Latn-RS" dirty="0" err="1" smtClean="0"/>
              <a:t>summary</a:t>
            </a:r>
            <a:r>
              <a:rPr lang="hr-HR" altLang="sr-Latn-RS" dirty="0" smtClean="0"/>
              <a:t> </a:t>
            </a:r>
            <a:r>
              <a:rPr lang="hr-HR" altLang="sr-Latn-RS" dirty="0" err="1" smtClean="0"/>
              <a:t>should</a:t>
            </a:r>
            <a:r>
              <a:rPr lang="hr-HR" altLang="sr-Latn-RS" dirty="0" smtClean="0"/>
              <a:t> </a:t>
            </a:r>
            <a:r>
              <a:rPr lang="hr-HR" altLang="sr-Latn-RS" dirty="0" err="1" smtClean="0"/>
              <a:t>include</a:t>
            </a:r>
            <a:r>
              <a:rPr lang="hr-HR" altLang="sr-Latn-RS" dirty="0" smtClean="0"/>
              <a:t> </a:t>
            </a:r>
            <a:r>
              <a:rPr lang="hr-HR" altLang="sr-Latn-RS" dirty="0" err="1" smtClean="0"/>
              <a:t>topic</a:t>
            </a:r>
            <a:r>
              <a:rPr lang="hr-HR" altLang="sr-Latn-RS" dirty="0" smtClean="0"/>
              <a:t> </a:t>
            </a:r>
            <a:r>
              <a:rPr lang="hr-HR" altLang="sr-Latn-RS" dirty="0"/>
              <a:t>sentence(s</a:t>
            </a:r>
            <a:r>
              <a:rPr lang="hr-HR" altLang="sr-Latn-RS" dirty="0" smtClean="0"/>
              <a:t>) </a:t>
            </a:r>
            <a:r>
              <a:rPr lang="hr-HR" altLang="sr-Latn-RS" dirty="0" err="1" smtClean="0"/>
              <a:t>and</a:t>
            </a:r>
            <a:r>
              <a:rPr lang="hr-HR" altLang="sr-Latn-RS" dirty="0" smtClean="0"/>
              <a:t> </a:t>
            </a:r>
            <a:r>
              <a:rPr lang="hr-HR" altLang="sr-Latn-RS" dirty="0" err="1" smtClean="0"/>
              <a:t>keywords</a:t>
            </a:r>
            <a:r>
              <a:rPr lang="hr-HR" altLang="sr-Latn-RS" dirty="0" smtClean="0"/>
              <a:t> </a:t>
            </a:r>
            <a:r>
              <a:rPr lang="hr-HR" altLang="sr-Latn-RS" dirty="0"/>
              <a:t>(</a:t>
            </a:r>
            <a:r>
              <a:rPr lang="hr-HR" altLang="sr-Latn-RS" dirty="0" err="1"/>
              <a:t>the</a:t>
            </a:r>
            <a:r>
              <a:rPr lang="hr-HR" altLang="sr-Latn-RS" dirty="0"/>
              <a:t> </a:t>
            </a:r>
            <a:r>
              <a:rPr lang="hr-HR" altLang="sr-Latn-RS" dirty="0" err="1"/>
              <a:t>main</a:t>
            </a:r>
            <a:r>
              <a:rPr lang="hr-HR" altLang="sr-Latn-RS" dirty="0"/>
              <a:t> </a:t>
            </a:r>
            <a:r>
              <a:rPr lang="hr-HR" altLang="sr-Latn-RS" dirty="0" err="1"/>
              <a:t>information</a:t>
            </a:r>
            <a:r>
              <a:rPr lang="hr-HR" altLang="sr-Latn-RS" dirty="0"/>
              <a:t> </a:t>
            </a:r>
            <a:r>
              <a:rPr lang="hr-HR" altLang="sr-Latn-RS" dirty="0" err="1"/>
              <a:t>points</a:t>
            </a:r>
            <a:r>
              <a:rPr lang="hr-HR" altLang="sr-Latn-RS" dirty="0"/>
              <a:t>)</a:t>
            </a:r>
          </a:p>
          <a:p>
            <a:r>
              <a:rPr lang="hr-HR" altLang="sr-Latn-RS" dirty="0" err="1"/>
              <a:t>References</a:t>
            </a:r>
            <a:r>
              <a:rPr lang="hr-HR" altLang="sr-Latn-RS" dirty="0"/>
              <a:t> to </a:t>
            </a:r>
            <a:r>
              <a:rPr lang="hr-HR" altLang="sr-Latn-RS" dirty="0" err="1"/>
              <a:t>the</a:t>
            </a:r>
            <a:r>
              <a:rPr lang="hr-HR" altLang="sr-Latn-RS" dirty="0"/>
              <a:t> </a:t>
            </a:r>
            <a:r>
              <a:rPr lang="hr-HR" altLang="sr-Latn-RS" dirty="0" err="1"/>
              <a:t>sources</a:t>
            </a:r>
            <a:r>
              <a:rPr lang="hr-HR" altLang="sr-Latn-RS" dirty="0"/>
              <a:t> </a:t>
            </a:r>
            <a:r>
              <a:rPr lang="hr-HR" altLang="sr-Latn-RS" dirty="0" err="1"/>
              <a:t>of</a:t>
            </a:r>
            <a:r>
              <a:rPr lang="hr-HR" altLang="sr-Latn-RS" dirty="0"/>
              <a:t> </a:t>
            </a:r>
            <a:r>
              <a:rPr lang="hr-HR" altLang="sr-Latn-RS" dirty="0" err="1"/>
              <a:t>the</a:t>
            </a:r>
            <a:r>
              <a:rPr lang="hr-HR" altLang="sr-Latn-RS" dirty="0"/>
              <a:t> </a:t>
            </a:r>
            <a:r>
              <a:rPr lang="hr-HR" altLang="sr-Latn-RS" dirty="0" err="1"/>
              <a:t>text</a:t>
            </a:r>
            <a:endParaRPr lang="en-GB" altLang="sr-Latn-RS" dirty="0"/>
          </a:p>
          <a:p>
            <a:endParaRPr lang="en-GB" altLang="sr-Latn-RS" dirty="0"/>
          </a:p>
          <a:p>
            <a:endParaRPr lang="hr-HR" dirty="0"/>
          </a:p>
        </p:txBody>
      </p:sp>
    </p:spTree>
    <p:extLst>
      <p:ext uri="{BB962C8B-B14F-4D97-AF65-F5344CB8AC3E}">
        <p14:creationId xmlns:p14="http://schemas.microsoft.com/office/powerpoint/2010/main" val="77330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Writing</a:t>
            </a:r>
            <a:r>
              <a:rPr lang="hr-HR" dirty="0" smtClean="0"/>
              <a:t> a </a:t>
            </a:r>
            <a:r>
              <a:rPr lang="hr-HR" dirty="0" err="1" smtClean="0"/>
              <a:t>summary</a:t>
            </a:r>
            <a:endParaRPr lang="hr-HR" dirty="0"/>
          </a:p>
        </p:txBody>
      </p:sp>
      <p:sp>
        <p:nvSpPr>
          <p:cNvPr id="2" name="Content Placeholder 1"/>
          <p:cNvSpPr>
            <a:spLocks noGrp="1"/>
          </p:cNvSpPr>
          <p:nvPr>
            <p:ph idx="1"/>
          </p:nvPr>
        </p:nvSpPr>
        <p:spPr/>
        <p:txBody>
          <a:bodyPr/>
          <a:lstStyle/>
          <a:p>
            <a:r>
              <a:rPr lang="hr-HR" altLang="sr-Latn-RS" dirty="0"/>
              <a:t>At </a:t>
            </a:r>
            <a:r>
              <a:rPr lang="hr-HR" altLang="sr-Latn-RS" dirty="0" err="1"/>
              <a:t>the</a:t>
            </a:r>
            <a:r>
              <a:rPr lang="hr-HR" altLang="sr-Latn-RS" dirty="0"/>
              <a:t> </a:t>
            </a:r>
            <a:r>
              <a:rPr lang="hr-HR" altLang="sr-Latn-RS" dirty="0" err="1"/>
              <a:t>beginnning</a:t>
            </a:r>
            <a:r>
              <a:rPr lang="hr-HR" altLang="sr-Latn-RS" dirty="0"/>
              <a:t> </a:t>
            </a:r>
            <a:r>
              <a:rPr lang="hr-HR" altLang="sr-Latn-RS" dirty="0" err="1"/>
              <a:t>write</a:t>
            </a:r>
            <a:r>
              <a:rPr lang="hr-HR" altLang="sr-Latn-RS" dirty="0"/>
              <a:t> </a:t>
            </a:r>
            <a:r>
              <a:rPr lang="hr-HR" altLang="sr-Latn-RS" dirty="0" err="1"/>
              <a:t>the</a:t>
            </a:r>
            <a:r>
              <a:rPr lang="hr-HR" altLang="sr-Latn-RS" dirty="0"/>
              <a:t> title, </a:t>
            </a:r>
            <a:r>
              <a:rPr lang="hr-HR" altLang="sr-Latn-RS" dirty="0" err="1"/>
              <a:t>the</a:t>
            </a:r>
            <a:r>
              <a:rPr lang="hr-HR" altLang="sr-Latn-RS" dirty="0"/>
              <a:t> </a:t>
            </a:r>
            <a:r>
              <a:rPr lang="hr-HR" altLang="sr-Latn-RS" dirty="0" err="1"/>
              <a:t>author</a:t>
            </a:r>
            <a:r>
              <a:rPr lang="hr-HR" altLang="sr-Latn-RS" dirty="0"/>
              <a:t> </a:t>
            </a:r>
            <a:r>
              <a:rPr lang="hr-HR" altLang="sr-Latn-RS" dirty="0" err="1"/>
              <a:t>and</a:t>
            </a:r>
            <a:r>
              <a:rPr lang="hr-HR" altLang="sr-Latn-RS" dirty="0"/>
              <a:t> </a:t>
            </a:r>
            <a:r>
              <a:rPr lang="hr-HR" altLang="sr-Latn-RS" dirty="0" err="1"/>
              <a:t>article</a:t>
            </a:r>
            <a:r>
              <a:rPr lang="hr-HR" altLang="sr-Latn-RS" dirty="0"/>
              <a:t>, </a:t>
            </a:r>
            <a:r>
              <a:rPr lang="hr-HR" altLang="sr-Latn-RS" dirty="0" err="1"/>
              <a:t>publisher</a:t>
            </a:r>
            <a:r>
              <a:rPr lang="hr-HR" altLang="sr-Latn-RS" dirty="0"/>
              <a:t> </a:t>
            </a:r>
            <a:r>
              <a:rPr lang="hr-HR" altLang="sr-Latn-RS" dirty="0" err="1"/>
              <a:t>and</a:t>
            </a:r>
            <a:r>
              <a:rPr lang="hr-HR" altLang="sr-Latn-RS" dirty="0"/>
              <a:t> date</a:t>
            </a:r>
          </a:p>
          <a:p>
            <a:r>
              <a:rPr lang="hr-HR" altLang="sr-Latn-RS" dirty="0" err="1"/>
              <a:t>Quickly</a:t>
            </a:r>
            <a:r>
              <a:rPr lang="hr-HR" altLang="sr-Latn-RS" dirty="0"/>
              <a:t> </a:t>
            </a:r>
            <a:r>
              <a:rPr lang="hr-HR" altLang="sr-Latn-RS" dirty="0" err="1"/>
              <a:t>skim</a:t>
            </a:r>
            <a:r>
              <a:rPr lang="hr-HR" altLang="sr-Latn-RS" dirty="0"/>
              <a:t> </a:t>
            </a:r>
            <a:r>
              <a:rPr lang="hr-HR" altLang="sr-Latn-RS" dirty="0" err="1"/>
              <a:t>the</a:t>
            </a:r>
            <a:r>
              <a:rPr lang="hr-HR" altLang="sr-Latn-RS" dirty="0"/>
              <a:t> </a:t>
            </a:r>
            <a:r>
              <a:rPr lang="hr-HR" altLang="sr-Latn-RS" dirty="0" err="1"/>
              <a:t>text</a:t>
            </a:r>
            <a:r>
              <a:rPr lang="hr-HR" altLang="sr-Latn-RS" dirty="0"/>
              <a:t> to </a:t>
            </a:r>
            <a:r>
              <a:rPr lang="hr-HR" altLang="sr-Latn-RS" dirty="0" err="1"/>
              <a:t>get</a:t>
            </a:r>
            <a:r>
              <a:rPr lang="hr-HR" altLang="sr-Latn-RS" dirty="0"/>
              <a:t> </a:t>
            </a:r>
            <a:r>
              <a:rPr lang="hr-HR" altLang="sr-Latn-RS" dirty="0" err="1"/>
              <a:t>an</a:t>
            </a:r>
            <a:r>
              <a:rPr lang="hr-HR" altLang="sr-Latn-RS" dirty="0"/>
              <a:t> </a:t>
            </a:r>
            <a:r>
              <a:rPr lang="hr-HR" altLang="sr-Latn-RS" dirty="0" err="1"/>
              <a:t>overall</a:t>
            </a:r>
            <a:r>
              <a:rPr lang="hr-HR" altLang="sr-Latn-RS" dirty="0"/>
              <a:t> </a:t>
            </a:r>
            <a:r>
              <a:rPr lang="hr-HR" altLang="sr-Latn-RS" dirty="0" err="1"/>
              <a:t>idea</a:t>
            </a:r>
            <a:r>
              <a:rPr lang="hr-HR" altLang="sr-Latn-RS" dirty="0"/>
              <a:t> </a:t>
            </a:r>
            <a:r>
              <a:rPr lang="hr-HR" altLang="sr-Latn-RS" dirty="0" err="1"/>
              <a:t>of</a:t>
            </a:r>
            <a:r>
              <a:rPr lang="hr-HR" altLang="sr-Latn-RS" dirty="0"/>
              <a:t> </a:t>
            </a:r>
            <a:r>
              <a:rPr lang="hr-HR" altLang="sr-Latn-RS" dirty="0" err="1"/>
              <a:t>it</a:t>
            </a:r>
            <a:endParaRPr lang="hr-HR" altLang="sr-Latn-RS" dirty="0"/>
          </a:p>
          <a:p>
            <a:r>
              <a:rPr lang="hr-HR" altLang="sr-Latn-RS" dirty="0" err="1"/>
              <a:t>Make</a:t>
            </a:r>
            <a:r>
              <a:rPr lang="hr-HR" altLang="sr-Latn-RS" dirty="0"/>
              <a:t> </a:t>
            </a:r>
            <a:r>
              <a:rPr lang="hr-HR" altLang="sr-Latn-RS" dirty="0" err="1"/>
              <a:t>brief</a:t>
            </a:r>
            <a:r>
              <a:rPr lang="hr-HR" altLang="sr-Latn-RS" dirty="0"/>
              <a:t> notes </a:t>
            </a:r>
            <a:r>
              <a:rPr lang="hr-HR" altLang="sr-Latn-RS" dirty="0" err="1"/>
              <a:t>of</a:t>
            </a:r>
            <a:r>
              <a:rPr lang="hr-HR" altLang="sr-Latn-RS" dirty="0"/>
              <a:t> </a:t>
            </a:r>
            <a:r>
              <a:rPr lang="hr-HR" altLang="sr-Latn-RS" dirty="0" err="1"/>
              <a:t>the</a:t>
            </a:r>
            <a:r>
              <a:rPr lang="hr-HR" altLang="sr-Latn-RS" dirty="0"/>
              <a:t> </a:t>
            </a:r>
            <a:r>
              <a:rPr lang="hr-HR" altLang="sr-Latn-RS" dirty="0" err="1"/>
              <a:t>main</a:t>
            </a:r>
            <a:r>
              <a:rPr lang="hr-HR" altLang="sr-Latn-RS" dirty="0"/>
              <a:t> </a:t>
            </a:r>
            <a:r>
              <a:rPr lang="hr-HR" altLang="sr-Latn-RS" dirty="0" err="1"/>
              <a:t>points</a:t>
            </a:r>
            <a:endParaRPr lang="hr-HR" altLang="sr-Latn-RS" dirty="0"/>
          </a:p>
          <a:p>
            <a:r>
              <a:rPr lang="hr-HR" altLang="sr-Latn-RS" dirty="0" err="1"/>
              <a:t>Underline</a:t>
            </a:r>
            <a:r>
              <a:rPr lang="hr-HR" altLang="sr-Latn-RS" dirty="0"/>
              <a:t> </a:t>
            </a:r>
            <a:r>
              <a:rPr lang="hr-HR" altLang="sr-Latn-RS" dirty="0" err="1"/>
              <a:t>important</a:t>
            </a:r>
            <a:r>
              <a:rPr lang="hr-HR" altLang="sr-Latn-RS" dirty="0"/>
              <a:t> </a:t>
            </a:r>
            <a:r>
              <a:rPr lang="hr-HR" altLang="sr-Latn-RS" dirty="0" err="1"/>
              <a:t>sentences</a:t>
            </a:r>
            <a:r>
              <a:rPr lang="hr-HR" altLang="sr-Latn-RS" dirty="0"/>
              <a:t> or </a:t>
            </a:r>
            <a:r>
              <a:rPr lang="hr-HR" altLang="sr-Latn-RS" dirty="0" err="1"/>
              <a:t>phrases</a:t>
            </a:r>
            <a:endParaRPr lang="hr-HR" altLang="sr-Latn-RS" dirty="0"/>
          </a:p>
          <a:p>
            <a:r>
              <a:rPr lang="hr-HR" altLang="sr-Latn-RS" dirty="0"/>
              <a:t>Remove </a:t>
            </a:r>
            <a:r>
              <a:rPr lang="hr-HR" altLang="sr-Latn-RS" dirty="0" err="1"/>
              <a:t>examples</a:t>
            </a:r>
            <a:r>
              <a:rPr lang="hr-HR" altLang="sr-Latn-RS" dirty="0"/>
              <a:t> </a:t>
            </a:r>
            <a:r>
              <a:rPr lang="hr-HR" altLang="sr-Latn-RS" dirty="0" err="1"/>
              <a:t>and</a:t>
            </a:r>
            <a:r>
              <a:rPr lang="hr-HR" altLang="sr-Latn-RS" dirty="0"/>
              <a:t> </a:t>
            </a:r>
            <a:r>
              <a:rPr lang="hr-HR" altLang="sr-Latn-RS" dirty="0" err="1"/>
              <a:t>details</a:t>
            </a:r>
            <a:endParaRPr lang="en-GB" altLang="sr-Latn-RS" dirty="0"/>
          </a:p>
          <a:p>
            <a:endParaRPr lang="hr-HR" dirty="0"/>
          </a:p>
        </p:txBody>
      </p:sp>
    </p:spTree>
    <p:extLst>
      <p:ext uri="{BB962C8B-B14F-4D97-AF65-F5344CB8AC3E}">
        <p14:creationId xmlns:p14="http://schemas.microsoft.com/office/powerpoint/2010/main" val="2803387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Checking</a:t>
            </a:r>
            <a:endParaRPr lang="hr-HR" dirty="0"/>
          </a:p>
        </p:txBody>
      </p:sp>
      <p:sp>
        <p:nvSpPr>
          <p:cNvPr id="2" name="Content Placeholder 1"/>
          <p:cNvSpPr>
            <a:spLocks noGrp="1"/>
          </p:cNvSpPr>
          <p:nvPr>
            <p:ph idx="1"/>
          </p:nvPr>
        </p:nvSpPr>
        <p:spPr/>
        <p:txBody>
          <a:bodyPr/>
          <a:lstStyle/>
          <a:p>
            <a:r>
              <a:rPr lang="hr-HR" altLang="sr-Latn-RS" dirty="0" err="1"/>
              <a:t>Ensure</a:t>
            </a:r>
            <a:r>
              <a:rPr lang="hr-HR" altLang="sr-Latn-RS" dirty="0"/>
              <a:t> </a:t>
            </a:r>
            <a:r>
              <a:rPr lang="hr-HR" altLang="sr-Latn-RS" dirty="0" err="1"/>
              <a:t>that</a:t>
            </a:r>
            <a:r>
              <a:rPr lang="hr-HR" altLang="sr-Latn-RS" dirty="0"/>
              <a:t> </a:t>
            </a:r>
            <a:r>
              <a:rPr lang="hr-HR" altLang="sr-Latn-RS" dirty="0" err="1"/>
              <a:t>your</a:t>
            </a:r>
            <a:r>
              <a:rPr lang="hr-HR" altLang="sr-Latn-RS" dirty="0"/>
              <a:t> </a:t>
            </a:r>
            <a:r>
              <a:rPr lang="hr-HR" altLang="sr-Latn-RS" dirty="0" err="1"/>
              <a:t>summary</a:t>
            </a:r>
            <a:r>
              <a:rPr lang="hr-HR" altLang="sr-Latn-RS" dirty="0"/>
              <a:t> is </a:t>
            </a:r>
            <a:r>
              <a:rPr lang="hr-HR" altLang="sr-Latn-RS" dirty="0" err="1"/>
              <a:t>neutral</a:t>
            </a:r>
            <a:r>
              <a:rPr lang="hr-HR" altLang="sr-Latn-RS" dirty="0"/>
              <a:t> </a:t>
            </a:r>
            <a:r>
              <a:rPr lang="hr-HR" altLang="sr-Latn-RS" dirty="0" err="1"/>
              <a:t>and</a:t>
            </a:r>
            <a:r>
              <a:rPr lang="hr-HR" altLang="sr-Latn-RS" dirty="0"/>
              <a:t> </a:t>
            </a:r>
            <a:r>
              <a:rPr lang="hr-HR" altLang="sr-Latn-RS" dirty="0" err="1"/>
              <a:t>accurate</a:t>
            </a:r>
            <a:r>
              <a:rPr lang="hr-HR" altLang="sr-Latn-RS" dirty="0"/>
              <a:t> (do </a:t>
            </a:r>
            <a:r>
              <a:rPr lang="hr-HR" altLang="sr-Latn-RS" dirty="0" err="1"/>
              <a:t>not</a:t>
            </a:r>
            <a:r>
              <a:rPr lang="hr-HR" altLang="sr-Latn-RS" dirty="0"/>
              <a:t> </a:t>
            </a:r>
            <a:r>
              <a:rPr lang="hr-HR" altLang="sr-Latn-RS" dirty="0" err="1"/>
              <a:t>add</a:t>
            </a:r>
            <a:r>
              <a:rPr lang="hr-HR" altLang="sr-Latn-RS" dirty="0"/>
              <a:t> </a:t>
            </a:r>
            <a:r>
              <a:rPr lang="hr-HR" altLang="sr-Latn-RS" dirty="0" err="1"/>
              <a:t>your</a:t>
            </a:r>
            <a:r>
              <a:rPr lang="hr-HR" altLang="sr-Latn-RS" dirty="0"/>
              <a:t> </a:t>
            </a:r>
            <a:r>
              <a:rPr lang="hr-HR" altLang="sr-Latn-RS" dirty="0" err="1"/>
              <a:t>ideas</a:t>
            </a:r>
            <a:r>
              <a:rPr lang="hr-HR" altLang="sr-Latn-RS" dirty="0"/>
              <a:t>)</a:t>
            </a:r>
          </a:p>
          <a:p>
            <a:r>
              <a:rPr lang="hr-HR" altLang="sr-Latn-RS" dirty="0"/>
              <a:t>As far as </a:t>
            </a:r>
            <a:r>
              <a:rPr lang="hr-HR" altLang="sr-Latn-RS" dirty="0" err="1"/>
              <a:t>possible</a:t>
            </a:r>
            <a:r>
              <a:rPr lang="hr-HR" altLang="sr-Latn-RS" dirty="0"/>
              <a:t> </a:t>
            </a:r>
            <a:r>
              <a:rPr lang="hr-HR" altLang="sr-Latn-RS" dirty="0" err="1"/>
              <a:t>condense</a:t>
            </a:r>
            <a:r>
              <a:rPr lang="hr-HR" altLang="sr-Latn-RS" dirty="0"/>
              <a:t> </a:t>
            </a:r>
            <a:r>
              <a:rPr lang="hr-HR" altLang="sr-Latn-RS" dirty="0" err="1"/>
              <a:t>the</a:t>
            </a:r>
            <a:r>
              <a:rPr lang="hr-HR" altLang="sr-Latn-RS" dirty="0"/>
              <a:t> </a:t>
            </a:r>
            <a:r>
              <a:rPr lang="hr-HR" altLang="sr-Latn-RS" dirty="0" err="1"/>
              <a:t>points</a:t>
            </a:r>
            <a:r>
              <a:rPr lang="hr-HR" altLang="sr-Latn-RS" dirty="0"/>
              <a:t> </a:t>
            </a:r>
            <a:r>
              <a:rPr lang="hr-HR" altLang="sr-Latn-RS" dirty="0" err="1"/>
              <a:t>into</a:t>
            </a:r>
            <a:r>
              <a:rPr lang="hr-HR" altLang="sr-Latn-RS" dirty="0"/>
              <a:t> </a:t>
            </a:r>
            <a:r>
              <a:rPr lang="hr-HR" altLang="sr-Latn-RS" dirty="0" err="1"/>
              <a:t>straightforward</a:t>
            </a:r>
            <a:r>
              <a:rPr lang="hr-HR" altLang="sr-Latn-RS" dirty="0"/>
              <a:t> </a:t>
            </a:r>
            <a:r>
              <a:rPr lang="hr-HR" altLang="sr-Latn-RS" dirty="0" err="1"/>
              <a:t>statements</a:t>
            </a:r>
            <a:endParaRPr lang="hr-HR" altLang="sr-Latn-RS" dirty="0"/>
          </a:p>
          <a:p>
            <a:r>
              <a:rPr lang="hr-HR" altLang="sr-Latn-RS" dirty="0" err="1"/>
              <a:t>Rewrite</a:t>
            </a:r>
            <a:r>
              <a:rPr lang="hr-HR" altLang="sr-Latn-RS" dirty="0"/>
              <a:t> </a:t>
            </a:r>
            <a:r>
              <a:rPr lang="hr-HR" altLang="sr-Latn-RS" dirty="0" err="1"/>
              <a:t>statements</a:t>
            </a:r>
            <a:r>
              <a:rPr lang="hr-HR" altLang="sr-Latn-RS" dirty="0"/>
              <a:t> </a:t>
            </a:r>
            <a:r>
              <a:rPr lang="hr-HR" altLang="sr-Latn-RS" dirty="0" err="1"/>
              <a:t>in</a:t>
            </a:r>
            <a:r>
              <a:rPr lang="hr-HR" altLang="sr-Latn-RS" dirty="0"/>
              <a:t> </a:t>
            </a:r>
            <a:r>
              <a:rPr lang="hr-HR" altLang="sr-Latn-RS" dirty="0" err="1"/>
              <a:t>your</a:t>
            </a:r>
            <a:r>
              <a:rPr lang="hr-HR" altLang="sr-Latn-RS" dirty="0"/>
              <a:t> own </a:t>
            </a:r>
            <a:r>
              <a:rPr lang="hr-HR" altLang="sr-Latn-RS" dirty="0" err="1"/>
              <a:t>words</a:t>
            </a:r>
            <a:r>
              <a:rPr lang="hr-HR" altLang="sr-Latn-RS" dirty="0"/>
              <a:t> </a:t>
            </a:r>
            <a:r>
              <a:rPr lang="hr-HR" altLang="sr-Latn-RS" dirty="0" err="1"/>
              <a:t>where</a:t>
            </a:r>
            <a:r>
              <a:rPr lang="hr-HR" altLang="sr-Latn-RS" dirty="0"/>
              <a:t> </a:t>
            </a:r>
            <a:r>
              <a:rPr lang="hr-HR" altLang="sr-Latn-RS" dirty="0" err="1"/>
              <a:t>possible</a:t>
            </a:r>
            <a:endParaRPr lang="hr-HR" altLang="sr-Latn-RS" dirty="0"/>
          </a:p>
          <a:p>
            <a:r>
              <a:rPr lang="hr-HR" altLang="sr-Latn-RS" dirty="0" err="1"/>
              <a:t>Write</a:t>
            </a:r>
            <a:r>
              <a:rPr lang="hr-HR" altLang="sr-Latn-RS" dirty="0"/>
              <a:t> </a:t>
            </a:r>
            <a:r>
              <a:rPr lang="hr-HR" altLang="sr-Latn-RS" dirty="0" err="1"/>
              <a:t>clearly</a:t>
            </a:r>
            <a:r>
              <a:rPr lang="hr-HR" altLang="sr-Latn-RS" dirty="0"/>
              <a:t>, </a:t>
            </a:r>
            <a:r>
              <a:rPr lang="hr-HR" altLang="sr-Latn-RS" dirty="0" err="1"/>
              <a:t>concisely</a:t>
            </a:r>
            <a:r>
              <a:rPr lang="hr-HR" altLang="sr-Latn-RS" dirty="0"/>
              <a:t> </a:t>
            </a:r>
            <a:r>
              <a:rPr lang="hr-HR" altLang="sr-Latn-RS" dirty="0" err="1"/>
              <a:t>and</a:t>
            </a:r>
            <a:r>
              <a:rPr lang="hr-HR" altLang="sr-Latn-RS" dirty="0"/>
              <a:t> </a:t>
            </a:r>
            <a:r>
              <a:rPr lang="hr-HR" altLang="sr-Latn-RS" dirty="0" err="1"/>
              <a:t>logically</a:t>
            </a:r>
            <a:endParaRPr lang="en-GB" altLang="sr-Latn-RS" dirty="0"/>
          </a:p>
          <a:p>
            <a:endParaRPr lang="hr-HR" dirty="0"/>
          </a:p>
        </p:txBody>
      </p:sp>
    </p:spTree>
    <p:extLst>
      <p:ext uri="{BB962C8B-B14F-4D97-AF65-F5344CB8AC3E}">
        <p14:creationId xmlns:p14="http://schemas.microsoft.com/office/powerpoint/2010/main" val="2204295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Structure</a:t>
            </a:r>
            <a:endParaRPr lang="hr-HR" dirty="0"/>
          </a:p>
        </p:txBody>
      </p:sp>
      <p:sp>
        <p:nvSpPr>
          <p:cNvPr id="2" name="Content Placeholder 1"/>
          <p:cNvSpPr>
            <a:spLocks noGrp="1"/>
          </p:cNvSpPr>
          <p:nvPr>
            <p:ph idx="1"/>
          </p:nvPr>
        </p:nvSpPr>
        <p:spPr/>
        <p:txBody>
          <a:bodyPr/>
          <a:lstStyle/>
          <a:p>
            <a:r>
              <a:rPr lang="hr-HR" altLang="sr-Latn-RS" dirty="0" err="1"/>
              <a:t>Introduction</a:t>
            </a:r>
            <a:r>
              <a:rPr lang="hr-HR" altLang="sr-Latn-RS" dirty="0"/>
              <a:t> (</a:t>
            </a:r>
            <a:r>
              <a:rPr lang="hr-HR" altLang="sr-Latn-RS" dirty="0" err="1"/>
              <a:t>topic</a:t>
            </a:r>
            <a:r>
              <a:rPr lang="hr-HR" altLang="sr-Latn-RS" dirty="0"/>
              <a:t>)</a:t>
            </a:r>
          </a:p>
          <a:p>
            <a:r>
              <a:rPr lang="hr-HR" altLang="sr-Latn-RS" dirty="0" err="1"/>
              <a:t>Development</a:t>
            </a:r>
            <a:r>
              <a:rPr lang="hr-HR" altLang="sr-Latn-RS" dirty="0"/>
              <a:t> (</a:t>
            </a:r>
            <a:r>
              <a:rPr lang="hr-HR" altLang="sr-Latn-RS" dirty="0" err="1"/>
              <a:t>presentation</a:t>
            </a:r>
            <a:r>
              <a:rPr lang="hr-HR" altLang="sr-Latn-RS" dirty="0"/>
              <a:t>, </a:t>
            </a:r>
            <a:r>
              <a:rPr lang="hr-HR" altLang="sr-Latn-RS" dirty="0" err="1"/>
              <a:t>analysis</a:t>
            </a:r>
            <a:r>
              <a:rPr lang="hr-HR" altLang="sr-Latn-RS" dirty="0"/>
              <a:t> </a:t>
            </a:r>
            <a:r>
              <a:rPr lang="hr-HR" altLang="sr-Latn-RS" dirty="0" err="1"/>
              <a:t>and</a:t>
            </a:r>
            <a:r>
              <a:rPr lang="hr-HR" altLang="sr-Latn-RS" dirty="0"/>
              <a:t> </a:t>
            </a:r>
            <a:r>
              <a:rPr lang="hr-HR" altLang="sr-Latn-RS" dirty="0" err="1"/>
              <a:t>discussion</a:t>
            </a:r>
            <a:r>
              <a:rPr lang="hr-HR" altLang="sr-Latn-RS" dirty="0"/>
              <a:t>) – </a:t>
            </a:r>
            <a:r>
              <a:rPr lang="hr-HR" altLang="sr-Latn-RS" dirty="0" err="1"/>
              <a:t>main</a:t>
            </a:r>
            <a:r>
              <a:rPr lang="hr-HR" altLang="sr-Latn-RS" dirty="0"/>
              <a:t> </a:t>
            </a:r>
            <a:r>
              <a:rPr lang="hr-HR" altLang="sr-Latn-RS" dirty="0" err="1"/>
              <a:t>idea</a:t>
            </a:r>
            <a:endParaRPr lang="hr-HR" altLang="sr-Latn-RS" dirty="0"/>
          </a:p>
          <a:p>
            <a:r>
              <a:rPr lang="hr-HR" altLang="sr-Latn-RS" dirty="0" err="1"/>
              <a:t>Conclusion</a:t>
            </a:r>
            <a:endParaRPr lang="en-GB" altLang="sr-Latn-RS" dirty="0"/>
          </a:p>
          <a:p>
            <a:pPr marL="109728" indent="0">
              <a:buNone/>
            </a:pPr>
            <a:endParaRPr lang="hr-HR" dirty="0"/>
          </a:p>
        </p:txBody>
      </p:sp>
    </p:spTree>
    <p:extLst>
      <p:ext uri="{BB962C8B-B14F-4D97-AF65-F5344CB8AC3E}">
        <p14:creationId xmlns:p14="http://schemas.microsoft.com/office/powerpoint/2010/main" val="3579624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Task</a:t>
            </a:r>
            <a:endParaRPr lang="hr-HR" dirty="0"/>
          </a:p>
        </p:txBody>
      </p:sp>
      <p:sp>
        <p:nvSpPr>
          <p:cNvPr id="2" name="Content Placeholder 1"/>
          <p:cNvSpPr>
            <a:spLocks noGrp="1"/>
          </p:cNvSpPr>
          <p:nvPr>
            <p:ph idx="1"/>
          </p:nvPr>
        </p:nvSpPr>
        <p:spPr/>
        <p:txBody>
          <a:bodyPr/>
          <a:lstStyle/>
          <a:p>
            <a:r>
              <a:rPr lang="hr-HR" altLang="sr-Latn-RS" dirty="0" err="1"/>
              <a:t>Read</a:t>
            </a:r>
            <a:r>
              <a:rPr lang="hr-HR" altLang="sr-Latn-RS" dirty="0"/>
              <a:t> </a:t>
            </a:r>
            <a:r>
              <a:rPr lang="hr-HR" altLang="sr-Latn-RS" dirty="0" err="1"/>
              <a:t>the</a:t>
            </a:r>
            <a:r>
              <a:rPr lang="hr-HR" altLang="sr-Latn-RS" dirty="0"/>
              <a:t> </a:t>
            </a:r>
            <a:r>
              <a:rPr lang="hr-HR" altLang="sr-Latn-RS" dirty="0" err="1"/>
              <a:t>text</a:t>
            </a:r>
            <a:r>
              <a:rPr lang="hr-HR" altLang="sr-Latn-RS" dirty="0"/>
              <a:t> </a:t>
            </a:r>
            <a:r>
              <a:rPr lang="hr-HR" altLang="sr-Latn-RS" i="1" dirty="0" err="1"/>
              <a:t>European</a:t>
            </a:r>
            <a:r>
              <a:rPr lang="hr-HR" altLang="sr-Latn-RS" i="1" dirty="0"/>
              <a:t> </a:t>
            </a:r>
            <a:r>
              <a:rPr lang="hr-HR" altLang="sr-Latn-RS" i="1" dirty="0" err="1"/>
              <a:t>standards</a:t>
            </a:r>
            <a:r>
              <a:rPr lang="hr-HR" altLang="sr-Latn-RS" i="1" dirty="0"/>
              <a:t> </a:t>
            </a:r>
            <a:r>
              <a:rPr lang="hr-HR" altLang="sr-Latn-RS" i="1" dirty="0" err="1"/>
              <a:t>in</a:t>
            </a:r>
            <a:r>
              <a:rPr lang="hr-HR" altLang="sr-Latn-RS" i="1" dirty="0"/>
              <a:t> </a:t>
            </a:r>
            <a:r>
              <a:rPr lang="hr-HR" altLang="sr-Latn-RS" i="1" dirty="0" err="1"/>
              <a:t>the</a:t>
            </a:r>
            <a:r>
              <a:rPr lang="hr-HR" altLang="sr-Latn-RS" i="1" dirty="0"/>
              <a:t> </a:t>
            </a:r>
            <a:r>
              <a:rPr lang="hr-HR" altLang="sr-Latn-RS" i="1" dirty="0" err="1"/>
              <a:t>regulation</a:t>
            </a:r>
            <a:r>
              <a:rPr lang="hr-HR" altLang="sr-Latn-RS" i="1" dirty="0"/>
              <a:t> </a:t>
            </a:r>
            <a:r>
              <a:rPr lang="hr-HR" altLang="sr-Latn-RS" i="1" dirty="0" err="1"/>
              <a:t>of</a:t>
            </a:r>
            <a:r>
              <a:rPr lang="hr-HR" altLang="sr-Latn-RS" i="1" dirty="0"/>
              <a:t> </a:t>
            </a:r>
            <a:r>
              <a:rPr lang="hr-HR" altLang="sr-Latn-RS" i="1" dirty="0" err="1"/>
              <a:t>services</a:t>
            </a:r>
            <a:r>
              <a:rPr lang="hr-HR" altLang="sr-Latn-RS" i="1" dirty="0"/>
              <a:t> </a:t>
            </a:r>
            <a:r>
              <a:rPr lang="hr-HR" altLang="sr-Latn-RS" i="1" dirty="0" err="1"/>
              <a:t>of</a:t>
            </a:r>
            <a:r>
              <a:rPr lang="hr-HR" altLang="sr-Latn-RS" i="1" dirty="0"/>
              <a:t> general </a:t>
            </a:r>
            <a:r>
              <a:rPr lang="hr-HR" altLang="sr-Latn-RS" i="1" dirty="0" err="1"/>
              <a:t>interest</a:t>
            </a:r>
            <a:r>
              <a:rPr lang="hr-HR" altLang="sr-Latn-RS" i="1" dirty="0"/>
              <a:t> </a:t>
            </a:r>
            <a:r>
              <a:rPr lang="hr-HR" altLang="sr-Latn-RS" dirty="0" err="1"/>
              <a:t>and</a:t>
            </a:r>
            <a:r>
              <a:rPr lang="hr-HR" altLang="sr-Latn-RS" dirty="0"/>
              <a:t> </a:t>
            </a:r>
            <a:r>
              <a:rPr lang="hr-HR" altLang="sr-Latn-RS" dirty="0" err="1"/>
              <a:t>write</a:t>
            </a:r>
            <a:r>
              <a:rPr lang="hr-HR" altLang="sr-Latn-RS" dirty="0"/>
              <a:t> a </a:t>
            </a:r>
            <a:r>
              <a:rPr lang="hr-HR" altLang="sr-Latn-RS" dirty="0" err="1"/>
              <a:t>summary</a:t>
            </a:r>
            <a:r>
              <a:rPr lang="hr-HR" altLang="sr-Latn-RS" dirty="0"/>
              <a:t>!</a:t>
            </a:r>
          </a:p>
          <a:p>
            <a:endParaRPr lang="hr-HR" dirty="0"/>
          </a:p>
        </p:txBody>
      </p:sp>
    </p:spTree>
    <p:extLst>
      <p:ext uri="{BB962C8B-B14F-4D97-AF65-F5344CB8AC3E}">
        <p14:creationId xmlns:p14="http://schemas.microsoft.com/office/powerpoint/2010/main" val="168747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SGIs</a:t>
            </a:r>
            <a:endParaRPr lang="hr-HR" dirty="0"/>
          </a:p>
        </p:txBody>
      </p:sp>
      <p:sp>
        <p:nvSpPr>
          <p:cNvPr id="3" name="Content Placeholder 2"/>
          <p:cNvSpPr>
            <a:spLocks noGrp="1"/>
          </p:cNvSpPr>
          <p:nvPr>
            <p:ph idx="1"/>
          </p:nvPr>
        </p:nvSpPr>
        <p:spPr/>
        <p:txBody>
          <a:bodyPr/>
          <a:lstStyle/>
          <a:p>
            <a:r>
              <a:rPr lang="en-GB" dirty="0"/>
              <a:t>Public services - known in European Union jargon as </a:t>
            </a:r>
            <a:r>
              <a:rPr lang="en-GB" b="1" dirty="0"/>
              <a:t>services of general interest</a:t>
            </a:r>
            <a:r>
              <a:rPr lang="en-GB" dirty="0"/>
              <a:t> (SGIs) or </a:t>
            </a:r>
            <a:r>
              <a:rPr lang="en-GB" b="1" dirty="0"/>
              <a:t>services of general economic interest</a:t>
            </a:r>
            <a:r>
              <a:rPr lang="en-GB" dirty="0"/>
              <a:t> (SGEIs) fulfil people’s daily needs and are vital to their wellbeing. </a:t>
            </a:r>
            <a:endParaRPr lang="hr-H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err="1" smtClean="0"/>
              <a:t>Discussion</a:t>
            </a:r>
            <a:r>
              <a:rPr lang="hr-HR" dirty="0" smtClean="0"/>
              <a:t> </a:t>
            </a:r>
            <a:r>
              <a:rPr lang="hr-HR" dirty="0" err="1" smtClean="0"/>
              <a:t>points</a:t>
            </a:r>
            <a:endParaRPr lang="hr-HR" dirty="0"/>
          </a:p>
        </p:txBody>
      </p:sp>
      <p:sp>
        <p:nvSpPr>
          <p:cNvPr id="2" name="Content Placeholder 1"/>
          <p:cNvSpPr>
            <a:spLocks noGrp="1"/>
          </p:cNvSpPr>
          <p:nvPr>
            <p:ph idx="1"/>
          </p:nvPr>
        </p:nvSpPr>
        <p:spPr/>
        <p:txBody>
          <a:bodyPr/>
          <a:lstStyle/>
          <a:p>
            <a:r>
              <a:rPr lang="hr-HR" altLang="sr-Latn-RS" dirty="0" err="1"/>
              <a:t>What</a:t>
            </a:r>
            <a:r>
              <a:rPr lang="hr-HR" altLang="sr-Latn-RS" dirty="0"/>
              <a:t> is </a:t>
            </a:r>
            <a:r>
              <a:rPr lang="hr-HR" altLang="sr-Latn-RS" dirty="0" err="1"/>
              <a:t>the</a:t>
            </a:r>
            <a:r>
              <a:rPr lang="hr-HR" altLang="sr-Latn-RS" dirty="0"/>
              <a:t> </a:t>
            </a:r>
            <a:r>
              <a:rPr lang="hr-HR" altLang="sr-Latn-RS" dirty="0" err="1"/>
              <a:t>best</a:t>
            </a:r>
            <a:r>
              <a:rPr lang="hr-HR" altLang="sr-Latn-RS" dirty="0"/>
              <a:t> </a:t>
            </a:r>
            <a:r>
              <a:rPr lang="hr-HR" altLang="sr-Latn-RS" dirty="0" err="1"/>
              <a:t>introductory</a:t>
            </a:r>
            <a:r>
              <a:rPr lang="hr-HR" altLang="sr-Latn-RS" dirty="0"/>
              <a:t> sentence?</a:t>
            </a:r>
          </a:p>
          <a:p>
            <a:r>
              <a:rPr lang="hr-HR" altLang="sr-Latn-RS" dirty="0" err="1"/>
              <a:t>What</a:t>
            </a:r>
            <a:r>
              <a:rPr lang="hr-HR" altLang="sr-Latn-RS" dirty="0"/>
              <a:t> are </a:t>
            </a:r>
            <a:r>
              <a:rPr lang="hr-HR" altLang="sr-Latn-RS" dirty="0" err="1"/>
              <a:t>the</a:t>
            </a:r>
            <a:r>
              <a:rPr lang="hr-HR" altLang="sr-Latn-RS" dirty="0"/>
              <a:t> </a:t>
            </a:r>
            <a:r>
              <a:rPr lang="hr-HR" altLang="sr-Latn-RS" dirty="0" err="1"/>
              <a:t>main</a:t>
            </a:r>
            <a:r>
              <a:rPr lang="hr-HR" altLang="sr-Latn-RS" dirty="0"/>
              <a:t> </a:t>
            </a:r>
            <a:r>
              <a:rPr lang="hr-HR" altLang="sr-Latn-RS" dirty="0" err="1"/>
              <a:t>points</a:t>
            </a:r>
            <a:r>
              <a:rPr lang="hr-HR" altLang="sr-Latn-RS" dirty="0"/>
              <a:t>?</a:t>
            </a:r>
          </a:p>
          <a:p>
            <a:r>
              <a:rPr lang="hr-HR" altLang="sr-Latn-RS" dirty="0" err="1"/>
              <a:t>What</a:t>
            </a:r>
            <a:r>
              <a:rPr lang="hr-HR" altLang="sr-Latn-RS" dirty="0"/>
              <a:t> is </a:t>
            </a:r>
            <a:r>
              <a:rPr lang="hr-HR" altLang="sr-Latn-RS" dirty="0" err="1"/>
              <a:t>the</a:t>
            </a:r>
            <a:r>
              <a:rPr lang="hr-HR" altLang="sr-Latn-RS" dirty="0"/>
              <a:t> </a:t>
            </a:r>
            <a:r>
              <a:rPr lang="hr-HR" altLang="sr-Latn-RS" dirty="0" err="1"/>
              <a:t>conclusion</a:t>
            </a:r>
            <a:r>
              <a:rPr lang="hr-HR" altLang="sr-Latn-RS" dirty="0"/>
              <a:t>?</a:t>
            </a:r>
          </a:p>
          <a:p>
            <a:pPr marL="109728" indent="0">
              <a:buNone/>
            </a:pPr>
            <a:endParaRPr lang="hr-HR" dirty="0"/>
          </a:p>
        </p:txBody>
      </p:sp>
    </p:spTree>
    <p:extLst>
      <p:ext uri="{BB962C8B-B14F-4D97-AF65-F5344CB8AC3E}">
        <p14:creationId xmlns:p14="http://schemas.microsoft.com/office/powerpoint/2010/main" val="2660189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Comprehension</a:t>
            </a:r>
            <a:r>
              <a:rPr lang="hr-HR" dirty="0" smtClean="0"/>
              <a:t> </a:t>
            </a:r>
            <a:r>
              <a:rPr lang="hr-HR" dirty="0" err="1" smtClean="0"/>
              <a:t>check</a:t>
            </a:r>
            <a:endParaRPr lang="hr-HR" dirty="0"/>
          </a:p>
        </p:txBody>
      </p:sp>
      <p:sp>
        <p:nvSpPr>
          <p:cNvPr id="3" name="Content Placeholder 2"/>
          <p:cNvSpPr>
            <a:spLocks noGrp="1"/>
          </p:cNvSpPr>
          <p:nvPr>
            <p:ph idx="1"/>
          </p:nvPr>
        </p:nvSpPr>
        <p:spPr/>
        <p:txBody>
          <a:bodyPr/>
          <a:lstStyle/>
          <a:p>
            <a:r>
              <a:rPr lang="hr-HR" dirty="0" err="1" smtClean="0"/>
              <a:t>Why</a:t>
            </a:r>
            <a:r>
              <a:rPr lang="hr-HR" dirty="0" smtClean="0"/>
              <a:t> are </a:t>
            </a:r>
            <a:r>
              <a:rPr lang="hr-HR" dirty="0" err="1" smtClean="0"/>
              <a:t>SGIs</a:t>
            </a:r>
            <a:r>
              <a:rPr lang="hr-HR" dirty="0" smtClean="0"/>
              <a:t> </a:t>
            </a:r>
            <a:r>
              <a:rPr lang="hr-HR" dirty="0" err="1" smtClean="0"/>
              <a:t>important</a:t>
            </a:r>
            <a:r>
              <a:rPr lang="hr-HR" dirty="0" smtClean="0"/>
              <a:t> for </a:t>
            </a:r>
            <a:r>
              <a:rPr lang="hr-HR" dirty="0" err="1" smtClean="0"/>
              <a:t>social</a:t>
            </a:r>
            <a:r>
              <a:rPr lang="hr-HR" dirty="0" smtClean="0"/>
              <a:t> </a:t>
            </a:r>
            <a:r>
              <a:rPr lang="hr-HR" dirty="0" err="1" smtClean="0"/>
              <a:t>cohesion</a:t>
            </a:r>
            <a:r>
              <a:rPr lang="hr-HR" dirty="0" smtClean="0"/>
              <a:t> </a:t>
            </a:r>
            <a:r>
              <a:rPr lang="hr-HR" dirty="0" err="1" smtClean="0"/>
              <a:t>in</a:t>
            </a:r>
            <a:r>
              <a:rPr lang="hr-HR" dirty="0" smtClean="0"/>
              <a:t> Europe?</a:t>
            </a:r>
          </a:p>
          <a:p>
            <a:r>
              <a:rPr lang="hr-HR" dirty="0" err="1" smtClean="0"/>
              <a:t>What</a:t>
            </a:r>
            <a:r>
              <a:rPr lang="hr-HR" dirty="0" smtClean="0"/>
              <a:t> </a:t>
            </a:r>
            <a:r>
              <a:rPr lang="hr-HR" dirty="0" err="1" smtClean="0"/>
              <a:t>is</a:t>
            </a:r>
            <a:r>
              <a:rPr lang="hr-HR" dirty="0" smtClean="0"/>
              <a:t> </a:t>
            </a:r>
            <a:r>
              <a:rPr lang="hr-HR" dirty="0" err="1" smtClean="0"/>
              <a:t>their</a:t>
            </a:r>
            <a:r>
              <a:rPr lang="hr-HR" dirty="0" smtClean="0"/>
              <a:t> </a:t>
            </a:r>
            <a:r>
              <a:rPr lang="hr-HR" dirty="0" err="1" smtClean="0"/>
              <a:t>public</a:t>
            </a:r>
            <a:r>
              <a:rPr lang="hr-HR" dirty="0" smtClean="0"/>
              <a:t> </a:t>
            </a:r>
            <a:r>
              <a:rPr lang="hr-HR" dirty="0" err="1" smtClean="0"/>
              <a:t>service</a:t>
            </a:r>
            <a:r>
              <a:rPr lang="hr-HR" dirty="0" smtClean="0"/>
              <a:t> </a:t>
            </a:r>
            <a:r>
              <a:rPr lang="hr-HR" dirty="0" err="1" smtClean="0"/>
              <a:t>mission</a:t>
            </a:r>
            <a:r>
              <a:rPr lang="hr-HR" dirty="0" smtClean="0"/>
              <a:t>?</a:t>
            </a:r>
          </a:p>
          <a:p>
            <a:r>
              <a:rPr lang="hr-HR" dirty="0" err="1" smtClean="0"/>
              <a:t>Why</a:t>
            </a:r>
            <a:r>
              <a:rPr lang="hr-HR" dirty="0" smtClean="0"/>
              <a:t> do </a:t>
            </a:r>
            <a:r>
              <a:rPr lang="hr-HR" dirty="0" err="1" smtClean="0"/>
              <a:t>they</a:t>
            </a:r>
            <a:r>
              <a:rPr lang="hr-HR" dirty="0" smtClean="0"/>
              <a:t> </a:t>
            </a:r>
            <a:r>
              <a:rPr lang="hr-HR" dirty="0" err="1" smtClean="0"/>
              <a:t>feature</a:t>
            </a:r>
            <a:r>
              <a:rPr lang="hr-HR" dirty="0" smtClean="0"/>
              <a:t> </a:t>
            </a:r>
            <a:r>
              <a:rPr lang="hr-HR" dirty="0" err="1" smtClean="0"/>
              <a:t>in</a:t>
            </a:r>
            <a:r>
              <a:rPr lang="hr-HR" dirty="0" smtClean="0"/>
              <a:t> </a:t>
            </a:r>
            <a:r>
              <a:rPr lang="hr-HR" dirty="0" err="1" smtClean="0"/>
              <a:t>the</a:t>
            </a:r>
            <a:r>
              <a:rPr lang="hr-HR" dirty="0" smtClean="0"/>
              <a:t> CFREU?</a:t>
            </a:r>
          </a:p>
          <a:p>
            <a:endParaRPr lang="hr-HR" dirty="0" smtClean="0"/>
          </a:p>
          <a:p>
            <a:endParaRPr lang="hr-HR" dirty="0"/>
          </a:p>
        </p:txBody>
      </p:sp>
    </p:spTree>
    <p:extLst>
      <p:ext uri="{BB962C8B-B14F-4D97-AF65-F5344CB8AC3E}">
        <p14:creationId xmlns:p14="http://schemas.microsoft.com/office/powerpoint/2010/main" val="3501713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translation</a:t>
            </a:r>
            <a:endParaRPr lang="hr-HR" dirty="0"/>
          </a:p>
        </p:txBody>
      </p:sp>
      <p:sp>
        <p:nvSpPr>
          <p:cNvPr id="3" name="Content Placeholder 2"/>
          <p:cNvSpPr>
            <a:spLocks noGrp="1"/>
          </p:cNvSpPr>
          <p:nvPr>
            <p:ph idx="1"/>
          </p:nvPr>
        </p:nvSpPr>
        <p:spPr/>
        <p:txBody>
          <a:bodyPr/>
          <a:lstStyle/>
          <a:p>
            <a:r>
              <a:rPr lang="hr-HR" dirty="0" err="1" smtClean="0"/>
              <a:t>Translate</a:t>
            </a:r>
            <a:r>
              <a:rPr lang="hr-HR" dirty="0" smtClean="0"/>
              <a:t> Press </a:t>
            </a:r>
            <a:r>
              <a:rPr lang="hr-HR" dirty="0" err="1" smtClean="0"/>
              <a:t>release</a:t>
            </a:r>
            <a:r>
              <a:rPr lang="hr-HR" dirty="0" smtClean="0"/>
              <a:t> </a:t>
            </a:r>
            <a:r>
              <a:rPr lang="hr-HR" dirty="0" err="1" smtClean="0"/>
              <a:t>dated</a:t>
            </a:r>
            <a:r>
              <a:rPr lang="hr-HR" dirty="0" smtClean="0"/>
              <a:t> </a:t>
            </a:r>
            <a:r>
              <a:rPr lang="hr-HR" dirty="0" err="1" smtClean="0"/>
              <a:t>January</a:t>
            </a:r>
            <a:r>
              <a:rPr lang="hr-HR" dirty="0" smtClean="0"/>
              <a:t> 20, 2017!</a:t>
            </a:r>
            <a:endParaRPr lang="hr-HR" dirty="0"/>
          </a:p>
        </p:txBody>
      </p:sp>
    </p:spTree>
    <p:extLst>
      <p:ext uri="{BB962C8B-B14F-4D97-AF65-F5344CB8AC3E}">
        <p14:creationId xmlns:p14="http://schemas.microsoft.com/office/powerpoint/2010/main" val="2299186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hr-HR" dirty="0"/>
          </a:p>
        </p:txBody>
      </p:sp>
      <p:sp>
        <p:nvSpPr>
          <p:cNvPr id="5" name="Subtitle 4"/>
          <p:cNvSpPr>
            <a:spLocks noGrp="1"/>
          </p:cNvSpPr>
          <p:nvPr>
            <p:ph type="subTitle" idx="1"/>
          </p:nvPr>
        </p:nvSpPr>
        <p:spPr/>
        <p:txBody>
          <a:bodyPr/>
          <a:lstStyle/>
          <a:p>
            <a:endParaRPr lang="hr-H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ETUC</a:t>
            </a:r>
            <a:endParaRPr lang="hr-HR" dirty="0"/>
          </a:p>
        </p:txBody>
      </p:sp>
      <p:sp>
        <p:nvSpPr>
          <p:cNvPr id="3" name="Content Placeholder 2"/>
          <p:cNvSpPr>
            <a:spLocks noGrp="1"/>
          </p:cNvSpPr>
          <p:nvPr>
            <p:ph idx="1"/>
          </p:nvPr>
        </p:nvSpPr>
        <p:spPr/>
        <p:txBody>
          <a:bodyPr>
            <a:normAutofit/>
          </a:bodyPr>
          <a:lstStyle/>
          <a:p>
            <a:r>
              <a:rPr lang="en-US" dirty="0" smtClean="0"/>
              <a:t>The </a:t>
            </a:r>
            <a:r>
              <a:rPr lang="en-US" b="1" dirty="0" smtClean="0"/>
              <a:t>European Trade Union Confederation (ETUC)</a:t>
            </a:r>
            <a:r>
              <a:rPr lang="en-US" dirty="0" smtClean="0"/>
              <a:t> is a trade union organization which was established in 1973 to represent workers and their national affiliates at the European level.</a:t>
            </a:r>
          </a:p>
          <a:p>
            <a:r>
              <a:rPr lang="en-US" dirty="0" smtClean="0"/>
              <a:t>Its role has increased as European integration has expanded EU influence on economic, employment and social policy throughout the 28 Member States.</a:t>
            </a:r>
          </a:p>
          <a:p>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Access to public services as a fundamental right</a:t>
            </a:r>
            <a:endParaRPr lang="hr-HR" dirty="0"/>
          </a:p>
        </p:txBody>
      </p:sp>
      <p:sp>
        <p:nvSpPr>
          <p:cNvPr id="3" name="Content Placeholder 2"/>
          <p:cNvSpPr>
            <a:spLocks noGrp="1"/>
          </p:cNvSpPr>
          <p:nvPr>
            <p:ph idx="1"/>
          </p:nvPr>
        </p:nvSpPr>
        <p:spPr/>
        <p:txBody>
          <a:bodyPr/>
          <a:lstStyle/>
          <a:p>
            <a:r>
              <a:rPr lang="en-GB" dirty="0"/>
              <a:t>The quality of citizen’s lives depends on these services, which are essential for </a:t>
            </a:r>
            <a:r>
              <a:rPr lang="en-GB" i="1" dirty="0"/>
              <a:t>sustainable economic development </a:t>
            </a:r>
            <a:r>
              <a:rPr lang="en-GB" dirty="0"/>
              <a:t>and </a:t>
            </a:r>
            <a:r>
              <a:rPr lang="en-GB" i="1" dirty="0"/>
              <a:t>social and regional cohesion </a:t>
            </a:r>
            <a:r>
              <a:rPr lang="en-GB" dirty="0"/>
              <a:t>in Europe. </a:t>
            </a:r>
            <a:endParaRPr lang="hr-HR" dirty="0" smtClean="0"/>
          </a:p>
          <a:p>
            <a:r>
              <a:rPr lang="en-GB" dirty="0" smtClean="0"/>
              <a:t>For </a:t>
            </a:r>
            <a:r>
              <a:rPr lang="en-GB" dirty="0"/>
              <a:t>this reason the ETUC regards universal access to public services to be a fundamental right, and a pillar of the European Social Model.</a:t>
            </a:r>
            <a:endParaRPr lang="hr-H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SGI requirements</a:t>
            </a:r>
            <a:endParaRPr lang="hr-HR" dirty="0"/>
          </a:p>
        </p:txBody>
      </p:sp>
      <p:sp>
        <p:nvSpPr>
          <p:cNvPr id="3" name="Content Placeholder 2"/>
          <p:cNvSpPr>
            <a:spLocks noGrp="1"/>
          </p:cNvSpPr>
          <p:nvPr>
            <p:ph idx="1"/>
          </p:nvPr>
        </p:nvSpPr>
        <p:spPr/>
        <p:txBody>
          <a:bodyPr/>
          <a:lstStyle/>
          <a:p>
            <a:r>
              <a:rPr lang="hr-HR" dirty="0" smtClean="0"/>
              <a:t>services of </a:t>
            </a:r>
            <a:r>
              <a:rPr lang="en-GB" dirty="0" smtClean="0"/>
              <a:t>the </a:t>
            </a:r>
            <a:r>
              <a:rPr lang="en-GB" dirty="0"/>
              <a:t>highest </a:t>
            </a:r>
            <a:r>
              <a:rPr lang="en-GB" dirty="0" smtClean="0"/>
              <a:t>standard</a:t>
            </a:r>
            <a:endParaRPr lang="hr-HR" dirty="0" smtClean="0"/>
          </a:p>
          <a:p>
            <a:r>
              <a:rPr lang="en-GB" dirty="0" smtClean="0"/>
              <a:t>accessible </a:t>
            </a:r>
            <a:r>
              <a:rPr lang="en-GB" dirty="0"/>
              <a:t>to everyone at an affordable </a:t>
            </a:r>
            <a:r>
              <a:rPr lang="en-GB" dirty="0" smtClean="0"/>
              <a:t>price</a:t>
            </a:r>
            <a:endParaRPr lang="hr-HR" dirty="0" smtClean="0"/>
          </a:p>
          <a:p>
            <a:r>
              <a:rPr lang="en-GB" dirty="0" smtClean="0"/>
              <a:t> subject </a:t>
            </a:r>
            <a:r>
              <a:rPr lang="en-GB" dirty="0"/>
              <a:t>to democratic control and accountability involving both consumers and workers in these crucial sectors.</a:t>
            </a:r>
            <a:endParaRPr lang="hr-H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Public services</a:t>
            </a:r>
            <a:endParaRPr lang="hr-HR" dirty="0"/>
          </a:p>
        </p:txBody>
      </p:sp>
      <p:sp>
        <p:nvSpPr>
          <p:cNvPr id="3" name="Content Placeholder 2"/>
          <p:cNvSpPr>
            <a:spLocks noGrp="1"/>
          </p:cNvSpPr>
          <p:nvPr>
            <p:ph idx="1"/>
          </p:nvPr>
        </p:nvSpPr>
        <p:spPr/>
        <p:txBody>
          <a:bodyPr>
            <a:normAutofit/>
          </a:bodyPr>
          <a:lstStyle/>
          <a:p>
            <a:r>
              <a:rPr lang="en-GB" dirty="0" smtClean="0"/>
              <a:t>differ </a:t>
            </a:r>
            <a:r>
              <a:rPr lang="en-GB" dirty="0"/>
              <a:t>from other services in that public authorities have a responsibility to ensure their supply regardless of whether they are profitable in a free market. </a:t>
            </a:r>
            <a:endParaRPr lang="hr-HR" dirty="0" smtClean="0"/>
          </a:p>
          <a:p>
            <a:r>
              <a:rPr lang="en-GB" dirty="0" smtClean="0"/>
              <a:t>difficult </a:t>
            </a:r>
            <a:r>
              <a:rPr lang="en-GB" dirty="0"/>
              <a:t>to define precisely because of variations between one Member State and another, </a:t>
            </a:r>
            <a:r>
              <a:rPr lang="hr-HR" dirty="0" smtClean="0"/>
              <a:t>but </a:t>
            </a:r>
            <a:r>
              <a:rPr lang="en-GB" dirty="0" smtClean="0"/>
              <a:t>they </a:t>
            </a:r>
            <a:r>
              <a:rPr lang="en-GB" dirty="0"/>
              <a:t>cover, for example, water, energy supply and waste disposal, healthcare and social services, education and postal deliveries.</a:t>
            </a:r>
            <a:endParaRPr lang="hr-HR" dirty="0"/>
          </a:p>
          <a:p>
            <a:endParaRPr lang="hr-H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a:t>
            </a:r>
            <a:r>
              <a:rPr lang="en-GB" dirty="0" smtClean="0"/>
              <a:t>are SG(E)Is recognised in the EU?</a:t>
            </a:r>
            <a:r>
              <a:rPr lang="hr-HR" dirty="0" smtClean="0"/>
              <a:t/>
            </a:r>
            <a:br>
              <a:rPr lang="hr-HR" dirty="0" smtClean="0"/>
            </a:br>
            <a:endParaRPr lang="hr-HR" dirty="0"/>
          </a:p>
        </p:txBody>
      </p:sp>
      <p:sp>
        <p:nvSpPr>
          <p:cNvPr id="3" name="Content Placeholder 2"/>
          <p:cNvSpPr>
            <a:spLocks noGrp="1"/>
          </p:cNvSpPr>
          <p:nvPr>
            <p:ph idx="1"/>
          </p:nvPr>
        </p:nvSpPr>
        <p:spPr/>
        <p:txBody>
          <a:bodyPr/>
          <a:lstStyle/>
          <a:p>
            <a:r>
              <a:rPr lang="en-GB" dirty="0"/>
              <a:t>The </a:t>
            </a:r>
            <a:r>
              <a:rPr lang="en-GB" b="1" dirty="0"/>
              <a:t>Treaty establishing the European Community </a:t>
            </a:r>
            <a:r>
              <a:rPr lang="en-GB" dirty="0"/>
              <a:t>(TEC) specifically recognises that services of general economic interest have a public service mission that distinguishes from other commercial services within the single market.</a:t>
            </a:r>
            <a:endParaRPr lang="hr-HR" dirty="0"/>
          </a:p>
          <a:p>
            <a:pPr>
              <a:buNone/>
            </a:pPr>
            <a:endParaRPr lang="hr-H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the following:</a:t>
            </a:r>
            <a:endParaRPr lang="hr-HR" dirty="0"/>
          </a:p>
        </p:txBody>
      </p:sp>
      <p:sp>
        <p:nvSpPr>
          <p:cNvPr id="3" name="Content Placeholder 2"/>
          <p:cNvSpPr>
            <a:spLocks noGrp="1"/>
          </p:cNvSpPr>
          <p:nvPr>
            <p:ph idx="1"/>
          </p:nvPr>
        </p:nvSpPr>
        <p:spPr/>
        <p:txBody>
          <a:bodyPr>
            <a:normAutofit/>
          </a:bodyPr>
          <a:lstStyle/>
          <a:p>
            <a:r>
              <a:rPr lang="en-GB" b="1" dirty="0"/>
              <a:t>Article 86 (2)</a:t>
            </a:r>
            <a:r>
              <a:rPr lang="en-GB" dirty="0"/>
              <a:t> states: </a:t>
            </a:r>
            <a:r>
              <a:rPr lang="en-GB" i="1" dirty="0"/>
              <a:t>Undertakings entrusted with the operation of services of general economic interest or having the character of a revenue-producing monopoly shall be subject to the rules contained in this Treaty, in particular to the rules on competition, </a:t>
            </a:r>
            <a:r>
              <a:rPr lang="en-GB" b="1" i="1" dirty="0"/>
              <a:t>insofar as the application of such rules does not obstruct the performance, in law or in fact, of the particular tasks assigned to them</a:t>
            </a:r>
            <a:r>
              <a:rPr lang="en-GB" i="1" dirty="0"/>
              <a:t>. The development of trade must not be affected to such an extent as would be contrary to the interests of the Community</a:t>
            </a:r>
            <a:r>
              <a:rPr lang="en-GB" dirty="0" smtClean="0"/>
              <a:t>.</a:t>
            </a:r>
            <a:endParaRPr lang="hr-HR" dirty="0" smtClean="0"/>
          </a:p>
          <a:p>
            <a:endParaRPr lang="hr-HR" dirty="0"/>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hr-HR" dirty="0" smtClean="0"/>
              <a:t>Vocabulary</a:t>
            </a:r>
            <a:endParaRPr lang="hr-HR" dirty="0"/>
          </a:p>
        </p:txBody>
      </p:sp>
      <p:sp>
        <p:nvSpPr>
          <p:cNvPr id="2" name="Content Placeholder 1"/>
          <p:cNvSpPr>
            <a:spLocks noGrp="1"/>
          </p:cNvSpPr>
          <p:nvPr>
            <p:ph idx="1"/>
          </p:nvPr>
        </p:nvSpPr>
        <p:spPr/>
        <p:txBody>
          <a:bodyPr/>
          <a:lstStyle/>
          <a:p>
            <a:r>
              <a:rPr lang="hr-HR" dirty="0" smtClean="0"/>
              <a:t>undertakings – poduzeća</a:t>
            </a:r>
          </a:p>
          <a:p>
            <a:r>
              <a:rPr lang="hr-HR" dirty="0" smtClean="0"/>
              <a:t>revenue-producing monopolies - monopoli koji ostvaruju prihod</a:t>
            </a:r>
          </a:p>
          <a:p>
            <a:r>
              <a:rPr lang="hr-HR" dirty="0" smtClean="0"/>
              <a:t>rules of competition – pravila o tržišnom natjecanju</a:t>
            </a:r>
          </a:p>
          <a:p>
            <a:r>
              <a:rPr lang="hr-HR" dirty="0" smtClean="0"/>
              <a:t>in law or in fact – </a:t>
            </a:r>
            <a:r>
              <a:rPr lang="hr-HR" i="1" dirty="0" smtClean="0"/>
              <a:t>de iure </a:t>
            </a:r>
            <a:r>
              <a:rPr lang="hr-HR" dirty="0" smtClean="0"/>
              <a:t>ili </a:t>
            </a:r>
            <a:r>
              <a:rPr lang="hr-HR" i="1" dirty="0" smtClean="0"/>
              <a:t>de facto</a:t>
            </a:r>
          </a:p>
          <a:p>
            <a:r>
              <a:rPr lang="hr-HR" dirty="0" smtClean="0"/>
              <a:t>to obstruct - sprečavati</a:t>
            </a:r>
          </a:p>
          <a:p>
            <a:endParaRPr lang="hr-HR" dirty="0" smtClean="0"/>
          </a:p>
          <a:p>
            <a:endParaRPr lang="hr-HR" dirty="0" smtClean="0"/>
          </a:p>
          <a:p>
            <a:endParaRPr lang="hr-HR" dirty="0" smtClean="0"/>
          </a:p>
          <a:p>
            <a:endParaRPr lang="hr-HR"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174</TotalTime>
  <Words>1084</Words>
  <Application>Microsoft Office PowerPoint</Application>
  <PresentationFormat>On-screen Show (4:3)</PresentationFormat>
  <Paragraphs>71</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Gill Sans MT</vt:lpstr>
      <vt:lpstr>Gallery</vt:lpstr>
      <vt:lpstr> European standards in the regulation of services of general interest </vt:lpstr>
      <vt:lpstr>SGIs</vt:lpstr>
      <vt:lpstr>ETUC</vt:lpstr>
      <vt:lpstr>Access to public services as a fundamental right</vt:lpstr>
      <vt:lpstr>SGI requirements</vt:lpstr>
      <vt:lpstr>Public services</vt:lpstr>
      <vt:lpstr>How are SG(E)Is recognised in the EU? </vt:lpstr>
      <vt:lpstr>Translate the following:</vt:lpstr>
      <vt:lpstr>Vocabulary</vt:lpstr>
      <vt:lpstr>Translation</vt:lpstr>
      <vt:lpstr>Precedence of SGIs</vt:lpstr>
      <vt:lpstr>European model of society</vt:lpstr>
      <vt:lpstr>Translate into English:</vt:lpstr>
      <vt:lpstr>Translation</vt:lpstr>
      <vt:lpstr>Summarising</vt:lpstr>
      <vt:lpstr>Writing a summary</vt:lpstr>
      <vt:lpstr>Checking</vt:lpstr>
      <vt:lpstr>Structure</vt:lpstr>
      <vt:lpstr>Task</vt:lpstr>
      <vt:lpstr>Discussion points</vt:lpstr>
      <vt:lpstr>Comprehension check</vt:lpstr>
      <vt:lpstr>translation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standards in the regulation of services of general interest</dc:title>
  <dc:creator>KATARINA</dc:creator>
  <cp:lastModifiedBy>Marijana Javornik Čubrić</cp:lastModifiedBy>
  <cp:revision>9</cp:revision>
  <dcterms:created xsi:type="dcterms:W3CDTF">2014-05-07T14:23:32Z</dcterms:created>
  <dcterms:modified xsi:type="dcterms:W3CDTF">2019-05-15T17:06:29Z</dcterms:modified>
</cp:coreProperties>
</file>