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324"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94" r:id="rId25"/>
    <p:sldId id="295" r:id="rId26"/>
    <p:sldId id="296" r:id="rId27"/>
    <p:sldId id="297" r:id="rId28"/>
    <p:sldId id="298" r:id="rId29"/>
    <p:sldId id="299" r:id="rId30"/>
    <p:sldId id="300" r:id="rId31"/>
    <p:sldId id="301" r:id="rId32"/>
    <p:sldId id="302" r:id="rId33"/>
    <p:sldId id="303" r:id="rId34"/>
    <p:sldId id="304" r:id="rId35"/>
    <p:sldId id="305" r:id="rId36"/>
    <p:sldId id="306" r:id="rId37"/>
    <p:sldId id="307" r:id="rId38"/>
    <p:sldId id="308" r:id="rId39"/>
    <p:sldId id="309" r:id="rId40"/>
    <p:sldId id="310" r:id="rId41"/>
    <p:sldId id="311" r:id="rId42"/>
    <p:sldId id="312" r:id="rId43"/>
    <p:sldId id="313" r:id="rId44"/>
    <p:sldId id="314" r:id="rId45"/>
    <p:sldId id="315" r:id="rId46"/>
    <p:sldId id="316" r:id="rId47"/>
    <p:sldId id="317" r:id="rId48"/>
    <p:sldId id="318" r:id="rId49"/>
    <p:sldId id="319" r:id="rId50"/>
    <p:sldId id="320" r:id="rId51"/>
    <p:sldId id="321" r:id="rId52"/>
    <p:sldId id="322" r:id="rId53"/>
    <p:sldId id="323" r:id="rId54"/>
    <p:sldId id="278" r:id="rId55"/>
    <p:sldId id="279" r:id="rId56"/>
    <p:sldId id="283" r:id="rId57"/>
    <p:sldId id="284" r:id="rId58"/>
    <p:sldId id="286" r:id="rId59"/>
    <p:sldId id="285" r:id="rId60"/>
    <p:sldId id="287" r:id="rId61"/>
    <p:sldId id="288" r:id="rId62"/>
    <p:sldId id="289" r:id="rId63"/>
    <p:sldId id="290" r:id="rId64"/>
    <p:sldId id="291" r:id="rId65"/>
    <p:sldId id="292" r:id="rId66"/>
    <p:sldId id="293" r:id="rId67"/>
    <p:sldId id="280" r:id="rId68"/>
    <p:sldId id="281" r:id="rId69"/>
    <p:sldId id="282"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2" r:id="rId87"/>
    <p:sldId id="343" r:id="rId88"/>
    <p:sldId id="344" r:id="rId89"/>
    <p:sldId id="345" r:id="rId90"/>
    <p:sldId id="341" r:id="rId9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tableStyles" Target="tableStyle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5/26/2019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5/26/2019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5/26/2019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5/26/2019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5/26/2019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5/26/2019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5/26/2019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5/26/2019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5/26/2019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3"/>
            <a:ext cx="10972800" cy="1143000"/>
          </a:xfrm>
        </p:spPr>
        <p:txBody>
          <a:bodyPr/>
          <a:lstStyle/>
          <a:p>
            <a:r>
              <a:rPr lang="en-US" smtClean="0"/>
              <a:t>Click to edit Master title style</a:t>
            </a:r>
            <a:endParaRPr lang="hr-HR"/>
          </a:p>
        </p:txBody>
      </p:sp>
      <p:sp>
        <p:nvSpPr>
          <p:cNvPr id="3" name="Table Placeholder 2"/>
          <p:cNvSpPr>
            <a:spLocks noGrp="1"/>
          </p:cNvSpPr>
          <p:nvPr>
            <p:ph type="tbl" idx="1"/>
          </p:nvPr>
        </p:nvSpPr>
        <p:spPr>
          <a:xfrm>
            <a:off x="609600" y="1600201"/>
            <a:ext cx="10972800" cy="4530725"/>
          </a:xfrm>
        </p:spPr>
        <p:txBody>
          <a:bodyPr/>
          <a:lstStyle/>
          <a:p>
            <a:pPr lvl="0"/>
            <a:endParaRPr lang="hr-HR" noProof="0" smtClean="0"/>
          </a:p>
        </p:txBody>
      </p:sp>
      <p:sp>
        <p:nvSpPr>
          <p:cNvPr id="4" name="Rectangle 39"/>
          <p:cNvSpPr>
            <a:spLocks noGrp="1" noChangeArrowheads="1"/>
          </p:cNvSpPr>
          <p:nvPr>
            <p:ph type="dt" sz="half" idx="10"/>
          </p:nvPr>
        </p:nvSpPr>
        <p:spPr>
          <a:ln/>
        </p:spPr>
        <p:txBody>
          <a:bodyPr/>
          <a:lstStyle>
            <a:lvl1pPr>
              <a:defRPr/>
            </a:lvl1pPr>
          </a:lstStyle>
          <a:p>
            <a:pPr>
              <a:defRPr/>
            </a:pPr>
            <a:endParaRPr lang="hr-HR"/>
          </a:p>
        </p:txBody>
      </p:sp>
      <p:sp>
        <p:nvSpPr>
          <p:cNvPr id="5" name="Rectangle 40"/>
          <p:cNvSpPr>
            <a:spLocks noGrp="1" noChangeArrowheads="1"/>
          </p:cNvSpPr>
          <p:nvPr>
            <p:ph type="ftr" sz="quarter" idx="11"/>
          </p:nvPr>
        </p:nvSpPr>
        <p:spPr>
          <a:ln/>
        </p:spPr>
        <p:txBody>
          <a:bodyPr/>
          <a:lstStyle>
            <a:lvl1pPr>
              <a:defRPr/>
            </a:lvl1pPr>
          </a:lstStyle>
          <a:p>
            <a:pPr>
              <a:defRPr/>
            </a:pPr>
            <a:endParaRPr lang="hr-HR"/>
          </a:p>
        </p:txBody>
      </p:sp>
      <p:sp>
        <p:nvSpPr>
          <p:cNvPr id="6" name="Rectangle 41"/>
          <p:cNvSpPr>
            <a:spLocks noGrp="1" noChangeArrowheads="1"/>
          </p:cNvSpPr>
          <p:nvPr>
            <p:ph type="sldNum" sz="quarter" idx="12"/>
          </p:nvPr>
        </p:nvSpPr>
        <p:spPr>
          <a:ln/>
        </p:spPr>
        <p:txBody>
          <a:bodyPr/>
          <a:lstStyle>
            <a:lvl1pPr>
              <a:defRPr/>
            </a:lvl1pPr>
          </a:lstStyle>
          <a:p>
            <a:pPr>
              <a:defRPr/>
            </a:pPr>
            <a:fld id="{F771A91E-D7E9-4359-AC9D-066F967D0A0F}" type="slidenum">
              <a:rPr lang="hr-HR" altLang="sr-Latn-RS"/>
              <a:pPr>
                <a:defRPr/>
              </a:pPr>
              <a:t>‹#›</a:t>
            </a:fld>
            <a:endParaRPr lang="hr-HR" altLang="sr-Latn-RS"/>
          </a:p>
        </p:txBody>
      </p:sp>
    </p:spTree>
    <p:extLst>
      <p:ext uri="{BB962C8B-B14F-4D97-AF65-F5344CB8AC3E}">
        <p14:creationId xmlns:p14="http://schemas.microsoft.com/office/powerpoint/2010/main" val="683019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5/26/2019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5/26/2019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5/26/2019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5/26/2019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5/26/2019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5/26/2019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5/26/2019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5/26/2019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5/26/2019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 id="2147483669" r:id="rId18"/>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4013" y="2707584"/>
            <a:ext cx="8144134" cy="1373070"/>
          </a:xfrm>
        </p:spPr>
        <p:txBody>
          <a:bodyPr/>
          <a:lstStyle/>
          <a:p>
            <a:pPr algn="l"/>
            <a:r>
              <a:rPr lang="en-GB" sz="4800" b="1" dirty="0"/>
              <a:t>THE SUPREME COURT OF THE USA</a:t>
            </a:r>
            <a:endParaRPr lang="en-US" sz="4800" dirty="0"/>
          </a:p>
        </p:txBody>
      </p:sp>
      <p:sp>
        <p:nvSpPr>
          <p:cNvPr id="3" name="Subtitle 2"/>
          <p:cNvSpPr>
            <a:spLocks noGrp="1"/>
          </p:cNvSpPr>
          <p:nvPr>
            <p:ph type="subTitle" idx="1"/>
          </p:nvPr>
        </p:nvSpPr>
        <p:spPr/>
        <p:txBody>
          <a:bodyPr>
            <a:normAutofit/>
          </a:bodyPr>
          <a:lstStyle/>
          <a:p>
            <a:pPr algn="ctr"/>
            <a:r>
              <a:rPr lang="en-GB" sz="4400" b="1" dirty="0"/>
              <a:t>UNIT 13</a:t>
            </a:r>
            <a:endParaRPr lang="en-US" sz="4400" dirty="0"/>
          </a:p>
        </p:txBody>
      </p:sp>
    </p:spTree>
    <p:extLst>
      <p:ext uri="{BB962C8B-B14F-4D97-AF65-F5344CB8AC3E}">
        <p14:creationId xmlns:p14="http://schemas.microsoft.com/office/powerpoint/2010/main" val="1442396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Judicial</a:t>
            </a:r>
            <a:r>
              <a:rPr lang="hr-HR" dirty="0" smtClean="0"/>
              <a:t> </a:t>
            </a:r>
            <a:r>
              <a:rPr lang="hr-HR" dirty="0" err="1" smtClean="0"/>
              <a:t>nominations</a:t>
            </a:r>
            <a:endParaRPr lang="en-US" dirty="0"/>
          </a:p>
        </p:txBody>
      </p:sp>
      <p:sp>
        <p:nvSpPr>
          <p:cNvPr id="3" name="Content Placeholder 2"/>
          <p:cNvSpPr>
            <a:spLocks noGrp="1"/>
          </p:cNvSpPr>
          <p:nvPr>
            <p:ph idx="1"/>
          </p:nvPr>
        </p:nvSpPr>
        <p:spPr/>
        <p:txBody>
          <a:bodyPr/>
          <a:lstStyle/>
          <a:p>
            <a:r>
              <a:rPr lang="en-GB" dirty="0"/>
              <a:t> Power to nominate the Justices is vested in the President of the US </a:t>
            </a:r>
            <a:r>
              <a:rPr lang="en-GB" dirty="0" smtClean="0"/>
              <a:t> </a:t>
            </a:r>
            <a:endParaRPr lang="hr-HR" dirty="0" smtClean="0"/>
          </a:p>
          <a:p>
            <a:r>
              <a:rPr lang="hr-HR" dirty="0"/>
              <a:t>A</a:t>
            </a:r>
            <a:r>
              <a:rPr lang="en-GB" dirty="0" err="1" smtClean="0"/>
              <a:t>ppointments</a:t>
            </a:r>
            <a:r>
              <a:rPr lang="en-GB" dirty="0" smtClean="0"/>
              <a:t> </a:t>
            </a:r>
            <a:r>
              <a:rPr lang="en-GB" dirty="0"/>
              <a:t>are made with the advice and consent of the Senate. </a:t>
            </a:r>
            <a:endParaRPr lang="hr-HR" dirty="0" smtClean="0"/>
          </a:p>
          <a:p>
            <a:endParaRPr lang="en-US" dirty="0"/>
          </a:p>
        </p:txBody>
      </p:sp>
    </p:spTree>
    <p:extLst>
      <p:ext uri="{BB962C8B-B14F-4D97-AF65-F5344CB8AC3E}">
        <p14:creationId xmlns:p14="http://schemas.microsoft.com/office/powerpoint/2010/main" val="2268814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Term</a:t>
            </a:r>
            <a:r>
              <a:rPr lang="hr-HR" dirty="0" smtClean="0"/>
              <a:t> </a:t>
            </a:r>
            <a:r>
              <a:rPr lang="hr-HR" dirty="0" err="1" smtClean="0"/>
              <a:t>of</a:t>
            </a:r>
            <a:r>
              <a:rPr lang="hr-HR" dirty="0" smtClean="0"/>
              <a:t> </a:t>
            </a:r>
            <a:r>
              <a:rPr lang="hr-HR" dirty="0" err="1" smtClean="0"/>
              <a:t>office</a:t>
            </a:r>
            <a:endParaRPr lang="en-US" dirty="0"/>
          </a:p>
        </p:txBody>
      </p:sp>
      <p:sp>
        <p:nvSpPr>
          <p:cNvPr id="3" name="Content Placeholder 2"/>
          <p:cNvSpPr>
            <a:spLocks noGrp="1"/>
          </p:cNvSpPr>
          <p:nvPr>
            <p:ph idx="1"/>
          </p:nvPr>
        </p:nvSpPr>
        <p:spPr/>
        <p:txBody>
          <a:bodyPr/>
          <a:lstStyle/>
          <a:p>
            <a:r>
              <a:rPr lang="en-GB" dirty="0"/>
              <a:t>Article III</a:t>
            </a:r>
            <a:r>
              <a:rPr lang="hr-HR" dirty="0"/>
              <a:t>:</a:t>
            </a:r>
            <a:r>
              <a:rPr lang="en-GB" dirty="0"/>
              <a:t> "the Judges, both of the supreme and inferior Courts, shall hold their Offices during good </a:t>
            </a:r>
            <a:r>
              <a:rPr lang="en-GB" dirty="0" err="1"/>
              <a:t>Behavior</a:t>
            </a:r>
            <a:r>
              <a:rPr lang="en-GB" dirty="0"/>
              <a:t>, and shall, at stated Times, receive for their Services, a Compensation, which shall not be diminished during their Continuance in Office." </a:t>
            </a:r>
            <a:endParaRPr lang="en-US" dirty="0"/>
          </a:p>
          <a:p>
            <a:endParaRPr lang="en-US" dirty="0"/>
          </a:p>
        </p:txBody>
      </p:sp>
    </p:spTree>
    <p:extLst>
      <p:ext uri="{BB962C8B-B14F-4D97-AF65-F5344CB8AC3E}">
        <p14:creationId xmlns:p14="http://schemas.microsoft.com/office/powerpoint/2010/main" val="117406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Judicial review</a:t>
            </a:r>
            <a:endParaRPr lang="en-US" dirty="0"/>
          </a:p>
        </p:txBody>
      </p:sp>
      <p:sp>
        <p:nvSpPr>
          <p:cNvPr id="3" name="Content Placeholder 2"/>
          <p:cNvSpPr>
            <a:spLocks noGrp="1"/>
          </p:cNvSpPr>
          <p:nvPr>
            <p:ph idx="1"/>
          </p:nvPr>
        </p:nvSpPr>
        <p:spPr/>
        <p:txBody>
          <a:bodyPr/>
          <a:lstStyle/>
          <a:p>
            <a:r>
              <a:rPr lang="en-GB" dirty="0"/>
              <a:t>The complex role of the Supreme Court in this system derives from its authority to </a:t>
            </a:r>
            <a:r>
              <a:rPr lang="en-GB" b="1" dirty="0"/>
              <a:t>invalidate legislation or executive actions which, in the Court's considered judgment</a:t>
            </a:r>
            <a:r>
              <a:rPr lang="en-GB" dirty="0"/>
              <a:t>, conflict with the </a:t>
            </a:r>
            <a:r>
              <a:rPr lang="en-GB" dirty="0" smtClean="0"/>
              <a:t>Constitution.</a:t>
            </a:r>
            <a:endParaRPr lang="hr-HR" dirty="0" smtClean="0"/>
          </a:p>
          <a:p>
            <a:r>
              <a:rPr lang="en-GB" dirty="0" err="1" smtClean="0"/>
              <a:t>Th</a:t>
            </a:r>
            <a:r>
              <a:rPr lang="hr-HR" dirty="0" smtClean="0"/>
              <a:t>e</a:t>
            </a:r>
            <a:r>
              <a:rPr lang="en-GB" dirty="0" smtClean="0"/>
              <a:t> </a:t>
            </a:r>
            <a:r>
              <a:rPr lang="en-GB" dirty="0"/>
              <a:t>power of "judicial review" has given the Court a crucial responsibility in ensuring individual rights, as well as in </a:t>
            </a:r>
            <a:r>
              <a:rPr lang="en-GB" b="1" dirty="0"/>
              <a:t>maintaining a "living Constitution"</a:t>
            </a:r>
            <a:r>
              <a:rPr lang="en-GB" dirty="0"/>
              <a:t> whose broad provisions are continually applied to complicated new situations. </a:t>
            </a:r>
            <a:endParaRPr lang="en-US" dirty="0"/>
          </a:p>
          <a:p>
            <a:endParaRPr lang="en-US" dirty="0"/>
          </a:p>
        </p:txBody>
      </p:sp>
    </p:spTree>
    <p:extLst>
      <p:ext uri="{BB962C8B-B14F-4D97-AF65-F5344CB8AC3E}">
        <p14:creationId xmlns:p14="http://schemas.microsoft.com/office/powerpoint/2010/main" val="3643861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Judicial</a:t>
            </a:r>
            <a:r>
              <a:rPr lang="hr-HR" dirty="0" smtClean="0"/>
              <a:t> </a:t>
            </a:r>
            <a:r>
              <a:rPr lang="hr-HR" dirty="0" err="1" smtClean="0"/>
              <a:t>review</a:t>
            </a:r>
            <a:r>
              <a:rPr lang="hr-HR" dirty="0" smtClean="0"/>
              <a:t>: </a:t>
            </a:r>
            <a:r>
              <a:rPr lang="hr-HR" dirty="0" err="1" smtClean="0"/>
              <a:t>history</a:t>
            </a:r>
            <a:endParaRPr lang="en-US" dirty="0"/>
          </a:p>
        </p:txBody>
      </p:sp>
      <p:sp>
        <p:nvSpPr>
          <p:cNvPr id="3" name="Content Placeholder 2"/>
          <p:cNvSpPr>
            <a:spLocks noGrp="1"/>
          </p:cNvSpPr>
          <p:nvPr>
            <p:ph idx="1"/>
          </p:nvPr>
        </p:nvSpPr>
        <p:spPr/>
        <p:txBody>
          <a:bodyPr>
            <a:normAutofit/>
          </a:bodyPr>
          <a:lstStyle/>
          <a:p>
            <a:r>
              <a:rPr lang="en-GB" dirty="0"/>
              <a:t>While the function of judicial review is not explicitly provided for in the Constitution, it had been anticipated before the adoption of that document. </a:t>
            </a:r>
            <a:endParaRPr lang="hr-HR" dirty="0" smtClean="0"/>
          </a:p>
          <a:p>
            <a:r>
              <a:rPr lang="hr-HR" dirty="0" err="1" smtClean="0"/>
              <a:t>Before</a:t>
            </a:r>
            <a:r>
              <a:rPr lang="en-GB" dirty="0" smtClean="0"/>
              <a:t> </a:t>
            </a:r>
            <a:r>
              <a:rPr lang="en-GB" dirty="0"/>
              <a:t>1789, state courts had already </a:t>
            </a:r>
            <a:r>
              <a:rPr lang="en-GB" b="1" dirty="0"/>
              <a:t>overturned legislative acts</a:t>
            </a:r>
            <a:r>
              <a:rPr lang="en-GB" dirty="0"/>
              <a:t> which conflicted with state </a:t>
            </a:r>
            <a:r>
              <a:rPr lang="en-GB" dirty="0" smtClean="0"/>
              <a:t>constitutions</a:t>
            </a:r>
            <a:endParaRPr lang="en-US" dirty="0"/>
          </a:p>
        </p:txBody>
      </p:sp>
    </p:spTree>
    <p:extLst>
      <p:ext uri="{BB962C8B-B14F-4D97-AF65-F5344CB8AC3E}">
        <p14:creationId xmlns:p14="http://schemas.microsoft.com/office/powerpoint/2010/main" val="17090941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Judicial</a:t>
            </a:r>
            <a:r>
              <a:rPr lang="hr-HR" dirty="0" smtClean="0"/>
              <a:t> </a:t>
            </a:r>
            <a:r>
              <a:rPr lang="hr-HR" dirty="0" err="1" smtClean="0"/>
              <a:t>review</a:t>
            </a:r>
            <a:r>
              <a:rPr lang="hr-HR" dirty="0" smtClean="0"/>
              <a:t>: </a:t>
            </a:r>
            <a:r>
              <a:rPr lang="hr-HR" dirty="0" err="1" smtClean="0"/>
              <a:t>history</a:t>
            </a:r>
            <a:endParaRPr lang="en-US" dirty="0"/>
          </a:p>
        </p:txBody>
      </p:sp>
      <p:sp>
        <p:nvSpPr>
          <p:cNvPr id="3" name="Content Placeholder 2"/>
          <p:cNvSpPr>
            <a:spLocks noGrp="1"/>
          </p:cNvSpPr>
          <p:nvPr>
            <p:ph idx="1"/>
          </p:nvPr>
        </p:nvSpPr>
        <p:spPr/>
        <p:txBody>
          <a:bodyPr>
            <a:normAutofit lnSpcReduction="10000"/>
          </a:bodyPr>
          <a:lstStyle/>
          <a:p>
            <a:r>
              <a:rPr lang="en-GB" dirty="0" smtClean="0"/>
              <a:t>Many Founding </a:t>
            </a:r>
            <a:r>
              <a:rPr lang="en-GB" dirty="0"/>
              <a:t>Fathers expected the Supreme Court to assume this role in regard to the Constitution. </a:t>
            </a:r>
            <a:endParaRPr lang="hr-HR" dirty="0" smtClean="0"/>
          </a:p>
          <a:p>
            <a:r>
              <a:rPr lang="en-GB" dirty="0" smtClean="0"/>
              <a:t>Alexander </a:t>
            </a:r>
            <a:r>
              <a:rPr lang="en-GB" dirty="0"/>
              <a:t>Hamilton and James </a:t>
            </a:r>
            <a:r>
              <a:rPr lang="en-GB" dirty="0" smtClean="0"/>
              <a:t>Madison</a:t>
            </a:r>
            <a:r>
              <a:rPr lang="hr-HR" dirty="0" smtClean="0"/>
              <a:t> </a:t>
            </a:r>
            <a:r>
              <a:rPr lang="en-GB" dirty="0" smtClean="0"/>
              <a:t>underlined </a:t>
            </a:r>
            <a:r>
              <a:rPr lang="en-GB" dirty="0"/>
              <a:t>the importance of judicial review in the </a:t>
            </a:r>
            <a:r>
              <a:rPr lang="en-GB" b="1" dirty="0"/>
              <a:t>Federalist Papers</a:t>
            </a:r>
            <a:r>
              <a:rPr lang="en-GB" dirty="0"/>
              <a:t>, which urged the adoption of the Constitution. </a:t>
            </a:r>
            <a:endParaRPr lang="hr-HR" dirty="0" smtClean="0"/>
          </a:p>
          <a:p>
            <a:r>
              <a:rPr lang="en-GB" dirty="0" smtClean="0"/>
              <a:t>Hamilton</a:t>
            </a:r>
            <a:r>
              <a:rPr lang="hr-HR" dirty="0" smtClean="0"/>
              <a:t>:</a:t>
            </a:r>
            <a:r>
              <a:rPr lang="en-GB" dirty="0" smtClean="0"/>
              <a:t> </a:t>
            </a:r>
            <a:r>
              <a:rPr lang="en-GB" dirty="0"/>
              <a:t>through the practice of judicial review the Court ensured that the will of the whole people, as expressed in their Constitution, would be supreme over the will of a legislature, whose statutes might express only the temporary will of part of the people. </a:t>
            </a:r>
            <a:endParaRPr lang="en-US" dirty="0"/>
          </a:p>
          <a:p>
            <a:endParaRPr lang="en-US" dirty="0"/>
          </a:p>
        </p:txBody>
      </p:sp>
    </p:spTree>
    <p:extLst>
      <p:ext uri="{BB962C8B-B14F-4D97-AF65-F5344CB8AC3E}">
        <p14:creationId xmlns:p14="http://schemas.microsoft.com/office/powerpoint/2010/main" val="956553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err="1"/>
              <a:t>Marbury</a:t>
            </a:r>
            <a:r>
              <a:rPr lang="en-GB" b="1" dirty="0"/>
              <a:t> v. Madison</a:t>
            </a:r>
            <a:endParaRPr lang="en-US" dirty="0"/>
          </a:p>
        </p:txBody>
      </p:sp>
      <p:sp>
        <p:nvSpPr>
          <p:cNvPr id="3" name="Content Placeholder 2"/>
          <p:cNvSpPr>
            <a:spLocks noGrp="1"/>
          </p:cNvSpPr>
          <p:nvPr>
            <p:ph idx="1"/>
          </p:nvPr>
        </p:nvSpPr>
        <p:spPr/>
        <p:txBody>
          <a:bodyPr>
            <a:normAutofit lnSpcReduction="10000"/>
          </a:bodyPr>
          <a:lstStyle/>
          <a:p>
            <a:r>
              <a:rPr lang="hr-HR" dirty="0"/>
              <a:t>T</a:t>
            </a:r>
            <a:r>
              <a:rPr lang="en-GB" dirty="0" smtClean="0"/>
              <a:t>he </a:t>
            </a:r>
            <a:r>
              <a:rPr lang="en-GB" dirty="0"/>
              <a:t>Court's power of judicial review was not confirmed until 1803, when it was invoked by Chief Justice John Marshall in </a:t>
            </a:r>
            <a:r>
              <a:rPr lang="en-GB" dirty="0" err="1"/>
              <a:t>Marbury</a:t>
            </a:r>
            <a:r>
              <a:rPr lang="en-GB" dirty="0"/>
              <a:t> v. Madison. </a:t>
            </a:r>
            <a:endParaRPr lang="hr-HR" dirty="0" smtClean="0"/>
          </a:p>
          <a:p>
            <a:r>
              <a:rPr lang="en-GB" dirty="0" smtClean="0"/>
              <a:t>In </a:t>
            </a:r>
            <a:r>
              <a:rPr lang="en-GB" dirty="0"/>
              <a:t>this decision, the Chief Justice asserted that the Supreme Court's responsibility to overturn unconstitutional legislation was a necessary consequence of its sworn duty</a:t>
            </a:r>
            <a:r>
              <a:rPr lang="en-GB" b="1" dirty="0"/>
              <a:t> to uphold the Constitution</a:t>
            </a:r>
            <a:r>
              <a:rPr lang="en-GB" dirty="0"/>
              <a:t>. </a:t>
            </a:r>
            <a:endParaRPr lang="hr-HR" dirty="0" smtClean="0"/>
          </a:p>
          <a:p>
            <a:r>
              <a:rPr lang="en-GB" dirty="0" smtClean="0"/>
              <a:t>That </a:t>
            </a:r>
            <a:r>
              <a:rPr lang="en-GB" dirty="0"/>
              <a:t>oath could not be fulfilled any other way. "It is emphatically the province of the judicial department to say what the law is," he declared.</a:t>
            </a:r>
            <a:endParaRPr lang="en-US" dirty="0"/>
          </a:p>
          <a:p>
            <a:endParaRPr lang="en-US" dirty="0"/>
          </a:p>
        </p:txBody>
      </p:sp>
    </p:spTree>
    <p:extLst>
      <p:ext uri="{BB962C8B-B14F-4D97-AF65-F5344CB8AC3E}">
        <p14:creationId xmlns:p14="http://schemas.microsoft.com/office/powerpoint/2010/main" val="9442543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Functions</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GB" dirty="0"/>
              <a:t>The Court does not give advisory opinions; </a:t>
            </a:r>
            <a:r>
              <a:rPr lang="en-GB" dirty="0" smtClean="0"/>
              <a:t>its </a:t>
            </a:r>
            <a:r>
              <a:rPr lang="en-GB" dirty="0"/>
              <a:t>function is limited only to deciding specific cases</a:t>
            </a:r>
            <a:r>
              <a:rPr lang="en-GB" dirty="0" smtClean="0"/>
              <a:t>.</a:t>
            </a:r>
            <a:endParaRPr lang="hr-HR" dirty="0" smtClean="0"/>
          </a:p>
          <a:p>
            <a:r>
              <a:rPr lang="en-GB" dirty="0" smtClean="0"/>
              <a:t> </a:t>
            </a:r>
            <a:r>
              <a:rPr lang="en-GB" dirty="0"/>
              <a:t>The Justices must </a:t>
            </a:r>
            <a:r>
              <a:rPr lang="en-GB" b="1" dirty="0"/>
              <a:t>exercise considerable discretion</a:t>
            </a:r>
            <a:r>
              <a:rPr lang="en-GB" dirty="0"/>
              <a:t> in deciding which cases to hear, since more than 10,000 civil and criminal cases are filed </a:t>
            </a:r>
            <a:r>
              <a:rPr lang="hr-HR" dirty="0" smtClean="0"/>
              <a:t>to</a:t>
            </a:r>
            <a:r>
              <a:rPr lang="en-GB" dirty="0" smtClean="0"/>
              <a:t> </a:t>
            </a:r>
            <a:r>
              <a:rPr lang="en-GB" dirty="0"/>
              <a:t>the Supreme Court each year from the various state and federal courts. </a:t>
            </a:r>
            <a:endParaRPr lang="en-US" dirty="0"/>
          </a:p>
        </p:txBody>
      </p:sp>
    </p:spTree>
    <p:extLst>
      <p:ext uri="{BB962C8B-B14F-4D97-AF65-F5344CB8AC3E}">
        <p14:creationId xmlns:p14="http://schemas.microsoft.com/office/powerpoint/2010/main" val="30144851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Original </a:t>
            </a:r>
            <a:r>
              <a:rPr lang="hr-HR" dirty="0" err="1" smtClean="0"/>
              <a:t>jurisdiction</a:t>
            </a:r>
            <a:endParaRPr lang="en-US" dirty="0"/>
          </a:p>
        </p:txBody>
      </p:sp>
      <p:sp>
        <p:nvSpPr>
          <p:cNvPr id="3" name="Content Placeholder 2"/>
          <p:cNvSpPr>
            <a:spLocks noGrp="1"/>
          </p:cNvSpPr>
          <p:nvPr>
            <p:ph idx="1"/>
          </p:nvPr>
        </p:nvSpPr>
        <p:spPr/>
        <p:txBody>
          <a:bodyPr/>
          <a:lstStyle/>
          <a:p>
            <a:r>
              <a:rPr lang="en-GB" dirty="0"/>
              <a:t>The Supreme Court </a:t>
            </a:r>
            <a:r>
              <a:rPr lang="en-GB" dirty="0" smtClean="0"/>
              <a:t>has </a:t>
            </a:r>
            <a:r>
              <a:rPr lang="en-GB" dirty="0"/>
              <a:t>"</a:t>
            </a:r>
            <a:r>
              <a:rPr lang="en-GB" b="1" dirty="0"/>
              <a:t>original jurisdiction</a:t>
            </a:r>
            <a:r>
              <a:rPr lang="en-GB" dirty="0"/>
              <a:t>" in a very small number of cases arising out of disputes between States or between a State and the Federal Government (</a:t>
            </a:r>
            <a:r>
              <a:rPr lang="en-GB" b="1" dirty="0"/>
              <a:t>original cases</a:t>
            </a:r>
            <a:r>
              <a:rPr lang="en-GB" dirty="0"/>
              <a:t>). </a:t>
            </a:r>
            <a:endParaRPr lang="en-US" dirty="0"/>
          </a:p>
        </p:txBody>
      </p:sp>
    </p:spTree>
    <p:extLst>
      <p:ext uri="{BB962C8B-B14F-4D97-AF65-F5344CB8AC3E}">
        <p14:creationId xmlns:p14="http://schemas.microsoft.com/office/powerpoint/2010/main" val="22911990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Appellate</a:t>
            </a:r>
            <a:r>
              <a:rPr lang="hr-HR" dirty="0" smtClean="0"/>
              <a:t> </a:t>
            </a:r>
            <a:r>
              <a:rPr lang="hr-HR" dirty="0" err="1" smtClean="0"/>
              <a:t>jurisdiction</a:t>
            </a:r>
            <a:endParaRPr lang="en-US" dirty="0"/>
          </a:p>
        </p:txBody>
      </p:sp>
      <p:sp>
        <p:nvSpPr>
          <p:cNvPr id="3" name="Content Placeholder 2"/>
          <p:cNvSpPr>
            <a:spLocks noGrp="1"/>
          </p:cNvSpPr>
          <p:nvPr>
            <p:ph idx="1"/>
          </p:nvPr>
        </p:nvSpPr>
        <p:spPr/>
        <p:txBody>
          <a:bodyPr/>
          <a:lstStyle/>
          <a:p>
            <a:r>
              <a:rPr lang="en-US" dirty="0"/>
              <a:t>The Court has </a:t>
            </a:r>
            <a:r>
              <a:rPr lang="en-US" b="1" dirty="0"/>
              <a:t>appellate jurisdiction</a:t>
            </a:r>
            <a:r>
              <a:rPr lang="en-US" dirty="0"/>
              <a:t> (the Court can hear the case on appeal) on almost any </a:t>
            </a:r>
            <a:r>
              <a:rPr lang="en-US" dirty="0" smtClean="0"/>
              <a:t>case </a:t>
            </a:r>
            <a:r>
              <a:rPr lang="en-US" dirty="0"/>
              <a:t>that involves a point of constitutional and/or federal law. </a:t>
            </a:r>
          </a:p>
        </p:txBody>
      </p:sp>
    </p:spTree>
    <p:extLst>
      <p:ext uri="{BB962C8B-B14F-4D97-AF65-F5344CB8AC3E}">
        <p14:creationId xmlns:p14="http://schemas.microsoft.com/office/powerpoint/2010/main" val="25158090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Constitutional</a:t>
            </a:r>
            <a:r>
              <a:rPr lang="hr-HR" dirty="0" smtClean="0"/>
              <a:t> </a:t>
            </a:r>
            <a:r>
              <a:rPr lang="hr-HR" dirty="0" err="1" smtClean="0"/>
              <a:t>issues</a:t>
            </a:r>
            <a:endParaRPr lang="en-US" dirty="0"/>
          </a:p>
        </p:txBody>
      </p:sp>
      <p:sp>
        <p:nvSpPr>
          <p:cNvPr id="3" name="Content Placeholder 2"/>
          <p:cNvSpPr>
            <a:spLocks noGrp="1"/>
          </p:cNvSpPr>
          <p:nvPr>
            <p:ph idx="1"/>
          </p:nvPr>
        </p:nvSpPr>
        <p:spPr/>
        <p:txBody>
          <a:bodyPr/>
          <a:lstStyle/>
          <a:p>
            <a:r>
              <a:rPr lang="en-GB" dirty="0"/>
              <a:t> When the Supreme Court </a:t>
            </a:r>
            <a:r>
              <a:rPr lang="en-GB" b="1" dirty="0"/>
              <a:t>rules on a constitutional issue,</a:t>
            </a:r>
            <a:r>
              <a:rPr lang="en-GB" dirty="0"/>
              <a:t> </a:t>
            </a:r>
            <a:r>
              <a:rPr lang="en-GB" dirty="0" err="1" smtClean="0"/>
              <a:t>th</a:t>
            </a:r>
            <a:r>
              <a:rPr lang="hr-HR" dirty="0" smtClean="0"/>
              <a:t>e</a:t>
            </a:r>
            <a:r>
              <a:rPr lang="en-GB" dirty="0" smtClean="0"/>
              <a:t> </a:t>
            </a:r>
            <a:r>
              <a:rPr lang="en-GB" dirty="0"/>
              <a:t>judgment is virtually final</a:t>
            </a:r>
            <a:r>
              <a:rPr lang="en-GB" dirty="0" smtClean="0"/>
              <a:t>;</a:t>
            </a:r>
            <a:endParaRPr lang="hr-HR" dirty="0" smtClean="0"/>
          </a:p>
          <a:p>
            <a:r>
              <a:rPr lang="en-GB" dirty="0" smtClean="0"/>
              <a:t> </a:t>
            </a:r>
            <a:r>
              <a:rPr lang="hr-HR" dirty="0"/>
              <a:t>I</a:t>
            </a:r>
            <a:r>
              <a:rPr lang="en-GB" dirty="0" err="1" smtClean="0"/>
              <a:t>ts</a:t>
            </a:r>
            <a:r>
              <a:rPr lang="en-GB" dirty="0" smtClean="0"/>
              <a:t> </a:t>
            </a:r>
            <a:r>
              <a:rPr lang="en-GB" dirty="0"/>
              <a:t>decisions can be altered only by the rarely used procedure of constitutional amendment or by a new ruling of the </a:t>
            </a:r>
            <a:r>
              <a:rPr lang="en-GB" dirty="0" smtClean="0"/>
              <a:t>Court.</a:t>
            </a:r>
            <a:endParaRPr lang="hr-HR" dirty="0" smtClean="0"/>
          </a:p>
          <a:p>
            <a:r>
              <a:rPr lang="hr-HR" dirty="0"/>
              <a:t>W</a:t>
            </a:r>
            <a:r>
              <a:rPr lang="en-GB" dirty="0" smtClean="0"/>
              <a:t>hen </a:t>
            </a:r>
            <a:r>
              <a:rPr lang="en-GB" dirty="0"/>
              <a:t>the Court interprets a statute, new legislative action can be taken.</a:t>
            </a:r>
            <a:endParaRPr lang="en-US" dirty="0"/>
          </a:p>
          <a:p>
            <a:endParaRPr lang="en-US" dirty="0"/>
          </a:p>
        </p:txBody>
      </p:sp>
    </p:spTree>
    <p:extLst>
      <p:ext uri="{BB962C8B-B14F-4D97-AF65-F5344CB8AC3E}">
        <p14:creationId xmlns:p14="http://schemas.microsoft.com/office/powerpoint/2010/main" val="2593622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I Answer the following questions:</a:t>
            </a:r>
            <a:r>
              <a:rPr lang="en-US" dirty="0"/>
              <a:t/>
            </a:r>
            <a:br>
              <a:rPr lang="en-US" dirty="0"/>
            </a:br>
            <a:endParaRPr lang="en-US" dirty="0"/>
          </a:p>
        </p:txBody>
      </p:sp>
      <p:sp>
        <p:nvSpPr>
          <p:cNvPr id="3" name="Content Placeholder 2"/>
          <p:cNvSpPr>
            <a:spLocks noGrp="1"/>
          </p:cNvSpPr>
          <p:nvPr>
            <p:ph idx="1"/>
          </p:nvPr>
        </p:nvSpPr>
        <p:spPr/>
        <p:txBody>
          <a:bodyPr/>
          <a:lstStyle/>
          <a:p>
            <a:r>
              <a:rPr lang="en-GB" dirty="0"/>
              <a:t>1.  What is the hierarchy of the courts of general jurisdiction in the Republic of Croatia?</a:t>
            </a:r>
            <a:endParaRPr lang="en-US" dirty="0"/>
          </a:p>
          <a:p>
            <a:r>
              <a:rPr lang="en-GB" dirty="0"/>
              <a:t>2.  What is the main task of the Constitutional Court of the Republic of Croatia?</a:t>
            </a:r>
            <a:endParaRPr lang="en-US" dirty="0"/>
          </a:p>
          <a:p>
            <a:r>
              <a:rPr lang="en-GB" dirty="0"/>
              <a:t>3.  How is the right to a fair hearing guaranteed by the Constitution of the USA?</a:t>
            </a:r>
            <a:endParaRPr lang="en-US" dirty="0"/>
          </a:p>
          <a:p>
            <a:endParaRPr lang="en-US" dirty="0"/>
          </a:p>
        </p:txBody>
      </p:sp>
    </p:spTree>
    <p:extLst>
      <p:ext uri="{BB962C8B-B14F-4D97-AF65-F5344CB8AC3E}">
        <p14:creationId xmlns:p14="http://schemas.microsoft.com/office/powerpoint/2010/main" val="32090006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Procedures</a:t>
            </a:r>
            <a:r>
              <a:rPr lang="en-US" dirty="0"/>
              <a:t/>
            </a:r>
            <a:br>
              <a:rPr lang="en-US" dirty="0"/>
            </a:br>
            <a:endParaRPr lang="en-US" dirty="0"/>
          </a:p>
        </p:txBody>
      </p:sp>
      <p:sp>
        <p:nvSpPr>
          <p:cNvPr id="3" name="Content Placeholder 2"/>
          <p:cNvSpPr>
            <a:spLocks noGrp="1"/>
          </p:cNvSpPr>
          <p:nvPr>
            <p:ph idx="1"/>
          </p:nvPr>
        </p:nvSpPr>
        <p:spPr/>
        <p:txBody>
          <a:bodyPr/>
          <a:lstStyle/>
          <a:p>
            <a:r>
              <a:rPr lang="en-GB" dirty="0"/>
              <a:t>A Term of the Supreme Court begins, by statute, on the first Monday in October. </a:t>
            </a:r>
            <a:endParaRPr lang="hr-HR" dirty="0" smtClean="0"/>
          </a:p>
          <a:p>
            <a:r>
              <a:rPr lang="en-GB" dirty="0" smtClean="0"/>
              <a:t>Usually </a:t>
            </a:r>
            <a:r>
              <a:rPr lang="en-GB" dirty="0"/>
              <a:t>Court sessions continue until late June or early July. </a:t>
            </a:r>
            <a:endParaRPr lang="hr-HR" dirty="0" smtClean="0"/>
          </a:p>
          <a:p>
            <a:r>
              <a:rPr lang="en-GB" dirty="0" smtClean="0"/>
              <a:t>The </a:t>
            </a:r>
            <a:r>
              <a:rPr lang="en-GB" dirty="0"/>
              <a:t>Term is divided between "sittings," when the Justices </a:t>
            </a:r>
            <a:r>
              <a:rPr lang="en-GB" b="1" dirty="0"/>
              <a:t>hear cases and deliver opinions,</a:t>
            </a:r>
            <a:r>
              <a:rPr lang="en-GB" dirty="0"/>
              <a:t> and intervening "recesses," when they consider the business before the Court and write opinions. </a:t>
            </a:r>
            <a:endParaRPr lang="hr-HR" dirty="0" smtClean="0"/>
          </a:p>
          <a:p>
            <a:r>
              <a:rPr lang="en-GB" dirty="0" smtClean="0"/>
              <a:t>Sittings </a:t>
            </a:r>
            <a:r>
              <a:rPr lang="en-GB" dirty="0"/>
              <a:t>and recesses alternate at approximately two-week intervals.</a:t>
            </a:r>
            <a:endParaRPr lang="en-US" dirty="0"/>
          </a:p>
          <a:p>
            <a:endParaRPr lang="en-US" dirty="0"/>
          </a:p>
        </p:txBody>
      </p:sp>
    </p:spTree>
    <p:extLst>
      <p:ext uri="{BB962C8B-B14F-4D97-AF65-F5344CB8AC3E}">
        <p14:creationId xmlns:p14="http://schemas.microsoft.com/office/powerpoint/2010/main" val="24153736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Procedures</a:t>
            </a:r>
            <a:endParaRPr lang="en-US" dirty="0"/>
          </a:p>
        </p:txBody>
      </p:sp>
      <p:sp>
        <p:nvSpPr>
          <p:cNvPr id="3" name="Content Placeholder 2"/>
          <p:cNvSpPr>
            <a:spLocks noGrp="1"/>
          </p:cNvSpPr>
          <p:nvPr>
            <p:ph idx="1"/>
          </p:nvPr>
        </p:nvSpPr>
        <p:spPr/>
        <p:txBody>
          <a:bodyPr/>
          <a:lstStyle/>
          <a:p>
            <a:r>
              <a:rPr lang="en-GB" dirty="0"/>
              <a:t>With rare exceptions, each side is allowed 30 minutes argument and up to 24 cases may be argued at one sitting. </a:t>
            </a:r>
            <a:endParaRPr lang="hr-HR" dirty="0" smtClean="0"/>
          </a:p>
          <a:p>
            <a:r>
              <a:rPr lang="en-GB" dirty="0" smtClean="0"/>
              <a:t>Since </a:t>
            </a:r>
            <a:r>
              <a:rPr lang="hr-HR" dirty="0" smtClean="0"/>
              <a:t>most</a:t>
            </a:r>
            <a:r>
              <a:rPr lang="en-GB" dirty="0" smtClean="0"/>
              <a:t> </a:t>
            </a:r>
            <a:r>
              <a:rPr lang="en-GB" dirty="0"/>
              <a:t>cases involve the review of a decision of some other court, there is no jury and no witnesses </a:t>
            </a:r>
            <a:r>
              <a:rPr lang="en-GB" dirty="0" smtClean="0"/>
              <a:t> </a:t>
            </a:r>
            <a:endParaRPr lang="hr-HR" dirty="0" smtClean="0"/>
          </a:p>
          <a:p>
            <a:r>
              <a:rPr lang="en-GB" dirty="0" smtClean="0"/>
              <a:t>For </a:t>
            </a:r>
            <a:r>
              <a:rPr lang="en-GB" dirty="0"/>
              <a:t>each case, the Court has before it a record of prior proceedings and printed briefs containing the arguments of each side.</a:t>
            </a:r>
            <a:endParaRPr lang="en-US" dirty="0"/>
          </a:p>
        </p:txBody>
      </p:sp>
    </p:spTree>
    <p:extLst>
      <p:ext uri="{BB962C8B-B14F-4D97-AF65-F5344CB8AC3E}">
        <p14:creationId xmlns:p14="http://schemas.microsoft.com/office/powerpoint/2010/main" val="7570063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Procedures</a:t>
            </a:r>
            <a:endParaRPr lang="en-US" dirty="0"/>
          </a:p>
        </p:txBody>
      </p:sp>
      <p:sp>
        <p:nvSpPr>
          <p:cNvPr id="3" name="Content Placeholder 2"/>
          <p:cNvSpPr>
            <a:spLocks noGrp="1"/>
          </p:cNvSpPr>
          <p:nvPr>
            <p:ph idx="1"/>
          </p:nvPr>
        </p:nvSpPr>
        <p:spPr/>
        <p:txBody>
          <a:bodyPr/>
          <a:lstStyle/>
          <a:p>
            <a:r>
              <a:rPr lang="en-GB" dirty="0"/>
              <a:t>Prior to hearing oral argument, other business of the Court is transacted. </a:t>
            </a:r>
            <a:endParaRPr lang="hr-HR" dirty="0" smtClean="0"/>
          </a:p>
          <a:p>
            <a:r>
              <a:rPr lang="en-GB" dirty="0" smtClean="0"/>
              <a:t>On </a:t>
            </a:r>
            <a:r>
              <a:rPr lang="en-GB" dirty="0"/>
              <a:t>Monday mornings this includes the release of an Order List, a public report of Court actions including the acceptance and rejection of cases, and the admission of new members to the Court Bar. </a:t>
            </a:r>
            <a:endParaRPr lang="hr-HR" dirty="0" smtClean="0"/>
          </a:p>
          <a:p>
            <a:r>
              <a:rPr lang="en-GB" dirty="0" smtClean="0"/>
              <a:t>Opinions </a:t>
            </a:r>
            <a:r>
              <a:rPr lang="en-GB" dirty="0"/>
              <a:t>are </a:t>
            </a:r>
            <a:r>
              <a:rPr lang="en-GB" dirty="0" smtClean="0"/>
              <a:t>released </a:t>
            </a:r>
            <a:r>
              <a:rPr lang="en-GB" dirty="0"/>
              <a:t>on Tuesday and Wednesday mornings and on the third Monday of each sitting, when the Court takes the Bench but no arguments are heard.</a:t>
            </a:r>
            <a:endParaRPr lang="en-US" dirty="0"/>
          </a:p>
          <a:p>
            <a:endParaRPr lang="en-US" dirty="0"/>
          </a:p>
        </p:txBody>
      </p:sp>
    </p:spTree>
    <p:extLst>
      <p:ext uri="{BB962C8B-B14F-4D97-AF65-F5344CB8AC3E}">
        <p14:creationId xmlns:p14="http://schemas.microsoft.com/office/powerpoint/2010/main" val="20516185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Procedures</a:t>
            </a:r>
            <a:endParaRPr lang="en-US" dirty="0"/>
          </a:p>
        </p:txBody>
      </p:sp>
      <p:sp>
        <p:nvSpPr>
          <p:cNvPr id="3" name="Content Placeholder 2"/>
          <p:cNvSpPr>
            <a:spLocks noGrp="1"/>
          </p:cNvSpPr>
          <p:nvPr>
            <p:ph idx="1"/>
          </p:nvPr>
        </p:nvSpPr>
        <p:spPr/>
        <p:txBody>
          <a:bodyPr/>
          <a:lstStyle/>
          <a:p>
            <a:r>
              <a:rPr lang="x-none" dirty="0"/>
              <a:t>The Court maintains this schedule each Term until all cases ready for submission have been heard and decided. </a:t>
            </a:r>
            <a:endParaRPr lang="hr-HR" dirty="0" smtClean="0"/>
          </a:p>
          <a:p>
            <a:r>
              <a:rPr lang="x-none" dirty="0" smtClean="0"/>
              <a:t>In </a:t>
            </a:r>
            <a:r>
              <a:rPr lang="x-none" dirty="0"/>
              <a:t>May and June the Court sits only to announce orders and opinions. </a:t>
            </a:r>
            <a:endParaRPr lang="hr-HR" dirty="0" smtClean="0"/>
          </a:p>
          <a:p>
            <a:r>
              <a:rPr lang="x-none" dirty="0" smtClean="0"/>
              <a:t>The </a:t>
            </a:r>
            <a:r>
              <a:rPr lang="x-none" dirty="0"/>
              <a:t>Court recesses at the end of June, but the work of the Justices is unceasing. </a:t>
            </a:r>
            <a:endParaRPr lang="hr-HR" dirty="0" smtClean="0"/>
          </a:p>
          <a:p>
            <a:r>
              <a:rPr lang="x-none" dirty="0" smtClean="0"/>
              <a:t>During </a:t>
            </a:r>
            <a:r>
              <a:rPr lang="x-none" dirty="0"/>
              <a:t>the summer they continue to analyze new petitions for review, consider motions and applications, and must make preparations for cases scheduled for fall argument.</a:t>
            </a:r>
            <a:endParaRPr lang="en-US" b="1" dirty="0"/>
          </a:p>
          <a:p>
            <a:endParaRPr lang="en-US" dirty="0"/>
          </a:p>
        </p:txBody>
      </p:sp>
    </p:spTree>
    <p:extLst>
      <p:ext uri="{BB962C8B-B14F-4D97-AF65-F5344CB8AC3E}">
        <p14:creationId xmlns:p14="http://schemas.microsoft.com/office/powerpoint/2010/main" val="9284869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hr-HR" dirty="0" err="1" smtClean="0"/>
              <a:t>The</a:t>
            </a:r>
            <a:r>
              <a:rPr lang="hr-HR" dirty="0" smtClean="0"/>
              <a:t> First </a:t>
            </a:r>
            <a:r>
              <a:rPr lang="hr-HR" dirty="0" err="1" smtClean="0"/>
              <a:t>Amendment</a:t>
            </a:r>
            <a:endParaRPr lang="hr-HR" dirty="0"/>
          </a:p>
        </p:txBody>
      </p:sp>
      <p:sp>
        <p:nvSpPr>
          <p:cNvPr id="3" name="Content Placeholder 2"/>
          <p:cNvSpPr>
            <a:spLocks noGrp="1"/>
          </p:cNvSpPr>
          <p:nvPr>
            <p:ph idx="1"/>
          </p:nvPr>
        </p:nvSpPr>
        <p:spPr/>
        <p:txBody>
          <a:bodyPr/>
          <a:lstStyle/>
          <a:p>
            <a:pPr>
              <a:defRPr/>
            </a:pPr>
            <a:r>
              <a:rPr lang="hr-HR" sz="2800" dirty="0" err="1"/>
              <a:t>Guarantees</a:t>
            </a:r>
            <a:r>
              <a:rPr lang="hr-HR" sz="2800" dirty="0"/>
              <a:t> </a:t>
            </a:r>
            <a:r>
              <a:rPr lang="hr-HR" sz="2800" dirty="0" err="1"/>
              <a:t>freedom</a:t>
            </a:r>
            <a:r>
              <a:rPr lang="hr-HR" sz="2800" dirty="0"/>
              <a:t> </a:t>
            </a:r>
            <a:r>
              <a:rPr lang="hr-HR" sz="2800" dirty="0" err="1"/>
              <a:t>of</a:t>
            </a:r>
            <a:r>
              <a:rPr lang="hr-HR" sz="2800" dirty="0"/>
              <a:t> </a:t>
            </a:r>
            <a:r>
              <a:rPr lang="hr-HR" sz="2800" dirty="0" err="1"/>
              <a:t>religion</a:t>
            </a:r>
            <a:endParaRPr lang="hr-HR" sz="2800" dirty="0"/>
          </a:p>
          <a:p>
            <a:pPr>
              <a:defRPr/>
            </a:pPr>
            <a:r>
              <a:rPr lang="hr-HR" sz="2800" dirty="0" err="1"/>
              <a:t>Prohibits</a:t>
            </a:r>
            <a:r>
              <a:rPr lang="hr-HR" sz="2800" dirty="0"/>
              <a:t> </a:t>
            </a:r>
            <a:r>
              <a:rPr lang="hr-HR" sz="2800" dirty="0" err="1"/>
              <a:t>Congress</a:t>
            </a:r>
            <a:r>
              <a:rPr lang="hr-HR" sz="2800" dirty="0"/>
              <a:t> </a:t>
            </a:r>
            <a:r>
              <a:rPr lang="hr-HR" sz="2800" dirty="0" err="1"/>
              <a:t>or</a:t>
            </a:r>
            <a:r>
              <a:rPr lang="hr-HR" sz="2800" dirty="0"/>
              <a:t> </a:t>
            </a:r>
            <a:r>
              <a:rPr lang="hr-HR" sz="2800" dirty="0" err="1"/>
              <a:t>any</a:t>
            </a:r>
            <a:r>
              <a:rPr lang="hr-HR" sz="2800" dirty="0"/>
              <a:t> </a:t>
            </a:r>
            <a:r>
              <a:rPr lang="hr-HR" sz="2800" dirty="0" err="1"/>
              <a:t>state</a:t>
            </a:r>
            <a:r>
              <a:rPr lang="hr-HR" sz="2800" dirty="0"/>
              <a:t> </a:t>
            </a:r>
            <a:r>
              <a:rPr lang="hr-HR" sz="2800" dirty="0" err="1"/>
              <a:t>from</a:t>
            </a:r>
            <a:r>
              <a:rPr lang="hr-HR" sz="2800" dirty="0"/>
              <a:t> </a:t>
            </a:r>
            <a:r>
              <a:rPr lang="hr-HR" sz="2800" dirty="0" err="1"/>
              <a:t>making</a:t>
            </a:r>
            <a:r>
              <a:rPr lang="hr-HR" sz="2800" dirty="0"/>
              <a:t> </a:t>
            </a:r>
            <a:r>
              <a:rPr lang="hr-HR" sz="2800" dirty="0" err="1"/>
              <a:t>laws</a:t>
            </a:r>
            <a:r>
              <a:rPr lang="hr-HR" sz="2800" dirty="0"/>
              <a:t> </a:t>
            </a:r>
            <a:r>
              <a:rPr lang="hr-HR" sz="2800" dirty="0" err="1"/>
              <a:t>which</a:t>
            </a:r>
            <a:r>
              <a:rPr lang="hr-HR" sz="2800" dirty="0"/>
              <a:t> </a:t>
            </a:r>
            <a:r>
              <a:rPr lang="hr-HR" sz="2800" dirty="0" err="1"/>
              <a:t>interfere</a:t>
            </a:r>
            <a:r>
              <a:rPr lang="hr-HR" sz="2800" dirty="0"/>
              <a:t> </a:t>
            </a:r>
            <a:r>
              <a:rPr lang="hr-HR" sz="2800" dirty="0" err="1"/>
              <a:t>with</a:t>
            </a:r>
            <a:r>
              <a:rPr lang="hr-HR" sz="2800" dirty="0"/>
              <a:t> a </a:t>
            </a:r>
            <a:r>
              <a:rPr lang="hr-HR" sz="2800" dirty="0" err="1"/>
              <a:t>citizen’s</a:t>
            </a:r>
            <a:r>
              <a:rPr lang="hr-HR" sz="2800" dirty="0"/>
              <a:t> </a:t>
            </a:r>
            <a:r>
              <a:rPr lang="hr-HR" sz="2800" dirty="0" err="1"/>
              <a:t>right</a:t>
            </a:r>
            <a:r>
              <a:rPr lang="hr-HR" sz="2800" dirty="0"/>
              <a:t> to </a:t>
            </a:r>
            <a:r>
              <a:rPr lang="hr-HR" sz="2800" dirty="0" err="1"/>
              <a:t>ecercise</a:t>
            </a:r>
            <a:r>
              <a:rPr lang="hr-HR" sz="2800" dirty="0"/>
              <a:t> </a:t>
            </a:r>
            <a:r>
              <a:rPr lang="hr-HR" sz="2800" dirty="0" err="1"/>
              <a:t>his</a:t>
            </a:r>
            <a:r>
              <a:rPr lang="hr-HR" sz="2800" dirty="0"/>
              <a:t> </a:t>
            </a:r>
            <a:r>
              <a:rPr lang="hr-HR" sz="2800" dirty="0" err="1"/>
              <a:t>religion</a:t>
            </a:r>
            <a:r>
              <a:rPr lang="hr-HR" sz="2800" dirty="0"/>
              <a:t> </a:t>
            </a:r>
            <a:r>
              <a:rPr lang="hr-HR" sz="2800" dirty="0" err="1"/>
              <a:t>freely</a:t>
            </a:r>
            <a:r>
              <a:rPr lang="hr-HR" sz="2800" dirty="0"/>
              <a:t> (free </a:t>
            </a:r>
            <a:r>
              <a:rPr lang="hr-HR" sz="2800" dirty="0" err="1"/>
              <a:t>exercise</a:t>
            </a:r>
            <a:r>
              <a:rPr lang="hr-HR" sz="2800" dirty="0"/>
              <a:t> </a:t>
            </a:r>
            <a:r>
              <a:rPr lang="hr-HR" sz="2800" dirty="0" err="1"/>
              <a:t>clause</a:t>
            </a:r>
            <a:r>
              <a:rPr lang="hr-HR" sz="2800" dirty="0"/>
              <a:t>)</a:t>
            </a:r>
          </a:p>
          <a:p>
            <a:pPr>
              <a:defRPr/>
            </a:pPr>
            <a:r>
              <a:rPr lang="hr-HR" sz="2800" dirty="0" err="1"/>
              <a:t>Neither</a:t>
            </a:r>
            <a:r>
              <a:rPr lang="hr-HR" sz="2800" dirty="0"/>
              <a:t> </a:t>
            </a:r>
            <a:r>
              <a:rPr lang="hr-HR" sz="2800" dirty="0" err="1"/>
              <a:t>the</a:t>
            </a:r>
            <a:r>
              <a:rPr lang="hr-HR" sz="2800" dirty="0"/>
              <a:t> </a:t>
            </a:r>
            <a:r>
              <a:rPr lang="hr-HR" sz="2800" dirty="0" err="1"/>
              <a:t>federal</a:t>
            </a:r>
            <a:r>
              <a:rPr lang="hr-HR" sz="2800" dirty="0"/>
              <a:t> </a:t>
            </a:r>
            <a:r>
              <a:rPr lang="hr-HR" sz="2800" dirty="0" err="1"/>
              <a:t>government</a:t>
            </a:r>
            <a:r>
              <a:rPr lang="hr-HR" sz="2800" dirty="0"/>
              <a:t> </a:t>
            </a:r>
            <a:r>
              <a:rPr lang="hr-HR" sz="2800" dirty="0" err="1"/>
              <a:t>nor</a:t>
            </a:r>
            <a:r>
              <a:rPr lang="hr-HR" sz="2800" dirty="0"/>
              <a:t> </a:t>
            </a:r>
            <a:r>
              <a:rPr lang="hr-HR" sz="2800" dirty="0" err="1"/>
              <a:t>any</a:t>
            </a:r>
            <a:r>
              <a:rPr lang="hr-HR" sz="2800" dirty="0"/>
              <a:t> </a:t>
            </a:r>
            <a:r>
              <a:rPr lang="hr-HR" sz="2800" dirty="0" err="1"/>
              <a:t>state</a:t>
            </a:r>
            <a:r>
              <a:rPr lang="hr-HR" sz="2800" dirty="0"/>
              <a:t> </a:t>
            </a:r>
            <a:r>
              <a:rPr lang="hr-HR" sz="2800" dirty="0" err="1"/>
              <a:t>government</a:t>
            </a:r>
            <a:r>
              <a:rPr lang="hr-HR" sz="2800" dirty="0"/>
              <a:t> </a:t>
            </a:r>
            <a:r>
              <a:rPr lang="hr-HR" sz="2800" dirty="0" err="1"/>
              <a:t>may</a:t>
            </a:r>
            <a:r>
              <a:rPr lang="hr-HR" sz="2800" dirty="0"/>
              <a:t> </a:t>
            </a:r>
            <a:r>
              <a:rPr lang="hr-HR" sz="2800" dirty="0" err="1"/>
              <a:t>engage</a:t>
            </a:r>
            <a:r>
              <a:rPr lang="hr-HR" sz="2800" dirty="0"/>
              <a:t> </a:t>
            </a:r>
            <a:r>
              <a:rPr lang="hr-HR" sz="2800" dirty="0" err="1"/>
              <a:t>in</a:t>
            </a:r>
            <a:r>
              <a:rPr lang="hr-HR" sz="2800" dirty="0"/>
              <a:t> </a:t>
            </a:r>
            <a:r>
              <a:rPr lang="hr-HR" sz="2800" dirty="0" err="1"/>
              <a:t>any</a:t>
            </a:r>
            <a:r>
              <a:rPr lang="hr-HR" sz="2800" dirty="0"/>
              <a:t> </a:t>
            </a:r>
            <a:r>
              <a:rPr lang="hr-HR" sz="2800" dirty="0" err="1"/>
              <a:t>official</a:t>
            </a:r>
            <a:r>
              <a:rPr lang="hr-HR" sz="2800" dirty="0"/>
              <a:t> </a:t>
            </a:r>
            <a:r>
              <a:rPr lang="hr-HR" sz="2800" dirty="0" err="1"/>
              <a:t>act</a:t>
            </a:r>
            <a:r>
              <a:rPr lang="hr-HR" sz="2800" dirty="0"/>
              <a:t> </a:t>
            </a:r>
            <a:r>
              <a:rPr lang="hr-HR" sz="2800" dirty="0" err="1"/>
              <a:t>which</a:t>
            </a:r>
            <a:r>
              <a:rPr lang="hr-HR" sz="2800" dirty="0"/>
              <a:t> </a:t>
            </a:r>
            <a:r>
              <a:rPr lang="hr-HR" sz="2800" dirty="0" err="1"/>
              <a:t>would</a:t>
            </a:r>
            <a:r>
              <a:rPr lang="hr-HR" sz="2800" dirty="0"/>
              <a:t> </a:t>
            </a:r>
            <a:r>
              <a:rPr lang="hr-HR" sz="2800" dirty="0" err="1"/>
              <a:t>promote</a:t>
            </a:r>
            <a:r>
              <a:rPr lang="hr-HR" sz="2800" dirty="0"/>
              <a:t> </a:t>
            </a:r>
            <a:r>
              <a:rPr lang="hr-HR" sz="2800" dirty="0" err="1"/>
              <a:t>or</a:t>
            </a:r>
            <a:r>
              <a:rPr lang="hr-HR" sz="2800" dirty="0"/>
              <a:t> </a:t>
            </a:r>
            <a:r>
              <a:rPr lang="hr-HR" sz="2800" dirty="0" err="1"/>
              <a:t>establish</a:t>
            </a:r>
            <a:r>
              <a:rPr lang="hr-HR" sz="2800" dirty="0"/>
              <a:t> a </a:t>
            </a:r>
            <a:r>
              <a:rPr lang="hr-HR" sz="2800" dirty="0" err="1"/>
              <a:t>particular</a:t>
            </a:r>
            <a:r>
              <a:rPr lang="hr-HR" sz="2800" dirty="0"/>
              <a:t> </a:t>
            </a:r>
            <a:r>
              <a:rPr lang="hr-HR" sz="2800" dirty="0" err="1"/>
              <a:t>religion</a:t>
            </a:r>
            <a:r>
              <a:rPr lang="hr-HR" sz="2800" dirty="0"/>
              <a:t> (</a:t>
            </a:r>
            <a:r>
              <a:rPr lang="hr-HR" sz="2800" dirty="0" err="1"/>
              <a:t>establishment</a:t>
            </a:r>
            <a:r>
              <a:rPr lang="hr-HR" sz="2800" dirty="0"/>
              <a:t> </a:t>
            </a:r>
            <a:r>
              <a:rPr lang="hr-HR" sz="2800" dirty="0" err="1"/>
              <a:t>clause</a:t>
            </a:r>
            <a:r>
              <a:rPr lang="hr-HR" sz="2800" dirty="0"/>
              <a:t>)</a:t>
            </a:r>
          </a:p>
        </p:txBody>
      </p:sp>
    </p:spTree>
    <p:extLst>
      <p:ext uri="{BB962C8B-B14F-4D97-AF65-F5344CB8AC3E}">
        <p14:creationId xmlns:p14="http://schemas.microsoft.com/office/powerpoint/2010/main" val="19412400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hr-HR" dirty="0" err="1" smtClean="0"/>
              <a:t>The</a:t>
            </a:r>
            <a:r>
              <a:rPr lang="hr-HR" dirty="0" smtClean="0"/>
              <a:t> First </a:t>
            </a:r>
            <a:r>
              <a:rPr lang="hr-HR" dirty="0" err="1" smtClean="0"/>
              <a:t>Amendment</a:t>
            </a:r>
            <a:endParaRPr lang="hr-HR" dirty="0"/>
          </a:p>
        </p:txBody>
      </p:sp>
      <p:sp>
        <p:nvSpPr>
          <p:cNvPr id="3" name="Content Placeholder 2"/>
          <p:cNvSpPr>
            <a:spLocks noGrp="1"/>
          </p:cNvSpPr>
          <p:nvPr>
            <p:ph idx="1"/>
          </p:nvPr>
        </p:nvSpPr>
        <p:spPr/>
        <p:txBody>
          <a:bodyPr/>
          <a:lstStyle/>
          <a:p>
            <a:pPr>
              <a:defRPr/>
            </a:pPr>
            <a:r>
              <a:rPr lang="hr-HR" dirty="0" err="1" smtClean="0"/>
              <a:t>Whereas</a:t>
            </a:r>
            <a:r>
              <a:rPr lang="hr-HR" dirty="0" smtClean="0"/>
              <a:t> a </a:t>
            </a:r>
            <a:r>
              <a:rPr lang="hr-HR" dirty="0" err="1" smtClean="0"/>
              <a:t>citizen’s</a:t>
            </a:r>
            <a:r>
              <a:rPr lang="hr-HR" dirty="0" smtClean="0"/>
              <a:t> </a:t>
            </a:r>
            <a:r>
              <a:rPr lang="hr-HR" dirty="0" err="1" smtClean="0"/>
              <a:t>right</a:t>
            </a:r>
            <a:r>
              <a:rPr lang="hr-HR" dirty="0" smtClean="0"/>
              <a:t> to </a:t>
            </a:r>
            <a:r>
              <a:rPr lang="hr-HR" dirty="0" err="1" smtClean="0"/>
              <a:t>hold</a:t>
            </a:r>
            <a:r>
              <a:rPr lang="hr-HR" dirty="0" smtClean="0"/>
              <a:t> </a:t>
            </a:r>
            <a:r>
              <a:rPr lang="hr-HR" dirty="0" err="1" smtClean="0"/>
              <a:t>any</a:t>
            </a:r>
            <a:r>
              <a:rPr lang="hr-HR" dirty="0" smtClean="0"/>
              <a:t> </a:t>
            </a:r>
            <a:r>
              <a:rPr lang="hr-HR" dirty="0" err="1" smtClean="0"/>
              <a:t>religious</a:t>
            </a:r>
            <a:r>
              <a:rPr lang="hr-HR" dirty="0" smtClean="0"/>
              <a:t> </a:t>
            </a:r>
            <a:r>
              <a:rPr lang="hr-HR" dirty="0" err="1" smtClean="0"/>
              <a:t>belief</a:t>
            </a:r>
            <a:r>
              <a:rPr lang="hr-HR" dirty="0" smtClean="0"/>
              <a:t> </a:t>
            </a:r>
            <a:r>
              <a:rPr lang="hr-HR" dirty="0" err="1" smtClean="0"/>
              <a:t>is</a:t>
            </a:r>
            <a:r>
              <a:rPr lang="hr-HR" dirty="0" smtClean="0"/>
              <a:t> </a:t>
            </a:r>
            <a:r>
              <a:rPr lang="hr-HR" dirty="0" err="1" smtClean="0"/>
              <a:t>abosolutely</a:t>
            </a:r>
            <a:r>
              <a:rPr lang="hr-HR" dirty="0" smtClean="0"/>
              <a:t> </a:t>
            </a:r>
            <a:r>
              <a:rPr lang="hr-HR" dirty="0" err="1" smtClean="0"/>
              <a:t>protected</a:t>
            </a:r>
            <a:r>
              <a:rPr lang="hr-HR" dirty="0" smtClean="0"/>
              <a:t>, </a:t>
            </a:r>
            <a:r>
              <a:rPr lang="hr-HR" dirty="0" err="1" smtClean="0"/>
              <a:t>there</a:t>
            </a:r>
            <a:r>
              <a:rPr lang="hr-HR" dirty="0" smtClean="0"/>
              <a:t> are </a:t>
            </a:r>
            <a:r>
              <a:rPr lang="hr-HR" dirty="0" err="1" smtClean="0"/>
              <a:t>limits</a:t>
            </a:r>
            <a:r>
              <a:rPr lang="hr-HR" dirty="0" smtClean="0"/>
              <a:t> </a:t>
            </a:r>
            <a:r>
              <a:rPr lang="hr-HR" dirty="0" err="1" smtClean="0"/>
              <a:t>placed</a:t>
            </a:r>
            <a:r>
              <a:rPr lang="hr-HR" dirty="0" smtClean="0"/>
              <a:t> on </a:t>
            </a:r>
            <a:r>
              <a:rPr lang="hr-HR" dirty="0" err="1" smtClean="0"/>
              <a:t>the</a:t>
            </a:r>
            <a:r>
              <a:rPr lang="hr-HR" dirty="0" smtClean="0"/>
              <a:t> </a:t>
            </a:r>
            <a:r>
              <a:rPr lang="hr-HR" dirty="0" err="1" smtClean="0"/>
              <a:t>right</a:t>
            </a:r>
            <a:r>
              <a:rPr lang="hr-HR" dirty="0" smtClean="0"/>
              <a:t> to </a:t>
            </a:r>
            <a:r>
              <a:rPr lang="hr-HR" dirty="0" err="1" smtClean="0"/>
              <a:t>engage</a:t>
            </a:r>
            <a:r>
              <a:rPr lang="hr-HR" dirty="0" smtClean="0"/>
              <a:t> </a:t>
            </a:r>
            <a:r>
              <a:rPr lang="hr-HR" dirty="0" err="1" smtClean="0"/>
              <a:t>in</a:t>
            </a:r>
            <a:r>
              <a:rPr lang="hr-HR" dirty="0" smtClean="0"/>
              <a:t> </a:t>
            </a:r>
            <a:r>
              <a:rPr lang="hr-HR" dirty="0" err="1" smtClean="0"/>
              <a:t>certain</a:t>
            </a:r>
            <a:r>
              <a:rPr lang="hr-HR" dirty="0" smtClean="0"/>
              <a:t> </a:t>
            </a:r>
            <a:r>
              <a:rPr lang="hr-HR" dirty="0" err="1" smtClean="0"/>
              <a:t>religious</a:t>
            </a:r>
            <a:r>
              <a:rPr lang="hr-HR" dirty="0" smtClean="0"/>
              <a:t> </a:t>
            </a:r>
            <a:r>
              <a:rPr lang="hr-HR" dirty="0" err="1" smtClean="0"/>
              <a:t>activities</a:t>
            </a:r>
            <a:r>
              <a:rPr lang="hr-HR" dirty="0" smtClean="0"/>
              <a:t> </a:t>
            </a:r>
            <a:r>
              <a:rPr lang="hr-HR" dirty="0" err="1" smtClean="0"/>
              <a:t>if</a:t>
            </a:r>
            <a:r>
              <a:rPr lang="hr-HR" dirty="0" smtClean="0"/>
              <a:t> </a:t>
            </a:r>
            <a:r>
              <a:rPr lang="hr-HR" dirty="0" err="1" smtClean="0"/>
              <a:t>they</a:t>
            </a:r>
            <a:r>
              <a:rPr lang="hr-HR" dirty="0" smtClean="0"/>
              <a:t> </a:t>
            </a:r>
            <a:r>
              <a:rPr lang="hr-HR" dirty="0" err="1" smtClean="0"/>
              <a:t>endanger</a:t>
            </a:r>
            <a:r>
              <a:rPr lang="hr-HR" dirty="0" smtClean="0"/>
              <a:t> a </a:t>
            </a:r>
            <a:r>
              <a:rPr lang="hr-HR" dirty="0" err="1" smtClean="0"/>
              <a:t>public</a:t>
            </a:r>
            <a:r>
              <a:rPr lang="hr-HR" dirty="0" smtClean="0"/>
              <a:t> </a:t>
            </a:r>
            <a:r>
              <a:rPr lang="hr-HR" dirty="0" err="1" smtClean="0"/>
              <a:t>interest</a:t>
            </a:r>
            <a:r>
              <a:rPr lang="hr-HR" dirty="0" smtClean="0"/>
              <a:t> (</a:t>
            </a:r>
            <a:r>
              <a:rPr lang="hr-HR" dirty="0" err="1" smtClean="0"/>
              <a:t>e.g</a:t>
            </a:r>
            <a:r>
              <a:rPr lang="hr-HR" dirty="0" smtClean="0"/>
              <a:t>. </a:t>
            </a:r>
            <a:r>
              <a:rPr lang="hr-HR" dirty="0" err="1" smtClean="0"/>
              <a:t>polygamy</a:t>
            </a:r>
            <a:r>
              <a:rPr lang="hr-HR" dirty="0" smtClean="0"/>
              <a:t> </a:t>
            </a:r>
            <a:r>
              <a:rPr lang="hr-HR" dirty="0" err="1" smtClean="0"/>
              <a:t>and</a:t>
            </a:r>
            <a:r>
              <a:rPr lang="hr-HR" dirty="0" smtClean="0"/>
              <a:t> </a:t>
            </a:r>
            <a:r>
              <a:rPr lang="hr-HR" dirty="0" err="1" smtClean="0"/>
              <a:t>the</a:t>
            </a:r>
            <a:r>
              <a:rPr lang="hr-HR" dirty="0" smtClean="0"/>
              <a:t> </a:t>
            </a:r>
            <a:r>
              <a:rPr lang="hr-HR" dirty="0" err="1" smtClean="0"/>
              <a:t>ceremonial</a:t>
            </a:r>
            <a:r>
              <a:rPr lang="hr-HR" dirty="0" smtClean="0"/>
              <a:t> use </a:t>
            </a:r>
            <a:r>
              <a:rPr lang="hr-HR" dirty="0" err="1" smtClean="0"/>
              <a:t>of</a:t>
            </a:r>
            <a:r>
              <a:rPr lang="hr-HR" dirty="0" smtClean="0"/>
              <a:t> </a:t>
            </a:r>
            <a:r>
              <a:rPr lang="hr-HR" dirty="0" err="1" smtClean="0"/>
              <a:t>drugs</a:t>
            </a:r>
            <a:r>
              <a:rPr lang="hr-HR" dirty="0" smtClean="0"/>
              <a:t>)</a:t>
            </a:r>
            <a:endParaRPr lang="hr-HR" dirty="0"/>
          </a:p>
        </p:txBody>
      </p:sp>
    </p:spTree>
    <p:extLst>
      <p:ext uri="{BB962C8B-B14F-4D97-AF65-F5344CB8AC3E}">
        <p14:creationId xmlns:p14="http://schemas.microsoft.com/office/powerpoint/2010/main" val="26285121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hr-HR" dirty="0" err="1" smtClean="0"/>
              <a:t>The</a:t>
            </a:r>
            <a:r>
              <a:rPr lang="hr-HR" dirty="0" smtClean="0"/>
              <a:t> First </a:t>
            </a:r>
            <a:r>
              <a:rPr lang="hr-HR" dirty="0" err="1" smtClean="0"/>
              <a:t>Amendment</a:t>
            </a:r>
            <a:endParaRPr lang="hr-HR" dirty="0"/>
          </a:p>
        </p:txBody>
      </p:sp>
      <p:sp>
        <p:nvSpPr>
          <p:cNvPr id="3" name="Content Placeholder 2"/>
          <p:cNvSpPr>
            <a:spLocks noGrp="1"/>
          </p:cNvSpPr>
          <p:nvPr>
            <p:ph idx="1"/>
          </p:nvPr>
        </p:nvSpPr>
        <p:spPr/>
        <p:txBody>
          <a:bodyPr/>
          <a:lstStyle/>
          <a:p>
            <a:pPr>
              <a:defRPr/>
            </a:pPr>
            <a:r>
              <a:rPr lang="hr-HR" dirty="0" err="1" smtClean="0"/>
              <a:t>Also</a:t>
            </a:r>
            <a:r>
              <a:rPr lang="hr-HR" dirty="0" smtClean="0"/>
              <a:t> </a:t>
            </a:r>
            <a:r>
              <a:rPr lang="hr-HR" dirty="0" err="1" smtClean="0"/>
              <a:t>protects</a:t>
            </a:r>
            <a:r>
              <a:rPr lang="hr-HR" dirty="0" smtClean="0"/>
              <a:t> </a:t>
            </a:r>
            <a:r>
              <a:rPr lang="hr-HR" dirty="0" err="1" smtClean="0"/>
              <a:t>freedom</a:t>
            </a:r>
            <a:r>
              <a:rPr lang="hr-HR" dirty="0" smtClean="0"/>
              <a:t> </a:t>
            </a:r>
            <a:r>
              <a:rPr lang="hr-HR" dirty="0" err="1" smtClean="0"/>
              <a:t>of</a:t>
            </a:r>
            <a:r>
              <a:rPr lang="hr-HR" dirty="0" smtClean="0"/>
              <a:t> </a:t>
            </a:r>
            <a:r>
              <a:rPr lang="hr-HR" dirty="0" err="1" smtClean="0"/>
              <a:t>speech</a:t>
            </a:r>
            <a:r>
              <a:rPr lang="hr-HR" dirty="0" smtClean="0"/>
              <a:t> </a:t>
            </a:r>
            <a:r>
              <a:rPr lang="hr-HR" dirty="0" err="1" smtClean="0"/>
              <a:t>and</a:t>
            </a:r>
            <a:r>
              <a:rPr lang="hr-HR" dirty="0" smtClean="0"/>
              <a:t> </a:t>
            </a:r>
            <a:r>
              <a:rPr lang="hr-HR" dirty="0" err="1" smtClean="0"/>
              <a:t>freedom</a:t>
            </a:r>
            <a:r>
              <a:rPr lang="hr-HR" dirty="0" smtClean="0"/>
              <a:t> </a:t>
            </a:r>
            <a:r>
              <a:rPr lang="hr-HR" dirty="0" err="1" smtClean="0"/>
              <a:t>of</a:t>
            </a:r>
            <a:r>
              <a:rPr lang="hr-HR" dirty="0" smtClean="0"/>
              <a:t> </a:t>
            </a:r>
            <a:r>
              <a:rPr lang="hr-HR" dirty="0" err="1" smtClean="0"/>
              <a:t>the</a:t>
            </a:r>
            <a:r>
              <a:rPr lang="hr-HR" dirty="0" smtClean="0"/>
              <a:t> press</a:t>
            </a:r>
          </a:p>
          <a:p>
            <a:pPr>
              <a:defRPr/>
            </a:pPr>
            <a:r>
              <a:rPr lang="hr-HR" dirty="0" err="1" smtClean="0"/>
              <a:t>Every</a:t>
            </a:r>
            <a:r>
              <a:rPr lang="hr-HR" dirty="0" smtClean="0"/>
              <a:t> </a:t>
            </a:r>
            <a:r>
              <a:rPr lang="hr-HR" dirty="0" err="1" smtClean="0"/>
              <a:t>citizen</a:t>
            </a:r>
            <a:r>
              <a:rPr lang="hr-HR" dirty="0" smtClean="0"/>
              <a:t> </a:t>
            </a:r>
            <a:r>
              <a:rPr lang="hr-HR" dirty="0" err="1" smtClean="0"/>
              <a:t>has</a:t>
            </a:r>
            <a:r>
              <a:rPr lang="hr-HR" dirty="0" smtClean="0"/>
              <a:t> </a:t>
            </a:r>
            <a:r>
              <a:rPr lang="hr-HR" dirty="0" err="1" smtClean="0"/>
              <a:t>the</a:t>
            </a:r>
            <a:r>
              <a:rPr lang="hr-HR" dirty="0" smtClean="0"/>
              <a:t> </a:t>
            </a:r>
            <a:r>
              <a:rPr lang="hr-HR" dirty="0" err="1" smtClean="0"/>
              <a:t>right</a:t>
            </a:r>
            <a:r>
              <a:rPr lang="hr-HR" dirty="0" smtClean="0"/>
              <a:t> to </a:t>
            </a:r>
            <a:r>
              <a:rPr lang="hr-HR" dirty="0" err="1" smtClean="0"/>
              <a:t>advocate</a:t>
            </a:r>
            <a:r>
              <a:rPr lang="hr-HR" dirty="0" smtClean="0"/>
              <a:t> </a:t>
            </a:r>
            <a:r>
              <a:rPr lang="hr-HR" dirty="0" err="1" smtClean="0"/>
              <a:t>any</a:t>
            </a:r>
            <a:r>
              <a:rPr lang="hr-HR" dirty="0" smtClean="0"/>
              <a:t> </a:t>
            </a:r>
            <a:r>
              <a:rPr lang="hr-HR" dirty="0" err="1" smtClean="0"/>
              <a:t>belief</a:t>
            </a:r>
            <a:r>
              <a:rPr lang="hr-HR" dirty="0" smtClean="0"/>
              <a:t>, </a:t>
            </a:r>
            <a:r>
              <a:rPr lang="hr-HR" dirty="0" err="1" smtClean="0"/>
              <a:t>idea</a:t>
            </a:r>
            <a:r>
              <a:rPr lang="hr-HR" dirty="0" smtClean="0"/>
              <a:t> </a:t>
            </a:r>
            <a:r>
              <a:rPr lang="hr-HR" dirty="0" err="1" smtClean="0"/>
              <a:t>or</a:t>
            </a:r>
            <a:r>
              <a:rPr lang="hr-HR" dirty="0" smtClean="0"/>
              <a:t> </a:t>
            </a:r>
            <a:r>
              <a:rPr lang="hr-HR" dirty="0" err="1" smtClean="0"/>
              <a:t>ideology</a:t>
            </a:r>
            <a:r>
              <a:rPr lang="hr-HR" dirty="0" smtClean="0"/>
              <a:t> </a:t>
            </a:r>
            <a:r>
              <a:rPr lang="hr-HR" dirty="0" err="1" smtClean="0"/>
              <a:t>publicly</a:t>
            </a:r>
            <a:r>
              <a:rPr lang="hr-HR" dirty="0" smtClean="0"/>
              <a:t>, no </a:t>
            </a:r>
            <a:r>
              <a:rPr lang="hr-HR" dirty="0" err="1" smtClean="0"/>
              <a:t>matter</a:t>
            </a:r>
            <a:r>
              <a:rPr lang="hr-HR" dirty="0" smtClean="0"/>
              <a:t> how </a:t>
            </a:r>
            <a:r>
              <a:rPr lang="hr-HR" dirty="0" err="1" smtClean="0"/>
              <a:t>unpopular</a:t>
            </a:r>
            <a:endParaRPr lang="hr-HR" dirty="0" smtClean="0"/>
          </a:p>
          <a:p>
            <a:pPr>
              <a:defRPr/>
            </a:pPr>
            <a:r>
              <a:rPr lang="hr-HR" dirty="0" err="1" smtClean="0"/>
              <a:t>Freedom</a:t>
            </a:r>
            <a:r>
              <a:rPr lang="hr-HR" dirty="0" smtClean="0"/>
              <a:t> </a:t>
            </a:r>
            <a:r>
              <a:rPr lang="hr-HR" dirty="0" err="1" smtClean="0"/>
              <a:t>of</a:t>
            </a:r>
            <a:r>
              <a:rPr lang="hr-HR" dirty="0" smtClean="0"/>
              <a:t> </a:t>
            </a:r>
            <a:r>
              <a:rPr lang="hr-HR" dirty="0" err="1" smtClean="0"/>
              <a:t>speech</a:t>
            </a:r>
            <a:r>
              <a:rPr lang="hr-HR" dirty="0" smtClean="0"/>
              <a:t> </a:t>
            </a:r>
            <a:r>
              <a:rPr lang="hr-HR" dirty="0" err="1" smtClean="0"/>
              <a:t>and</a:t>
            </a:r>
            <a:r>
              <a:rPr lang="hr-HR" dirty="0" smtClean="0"/>
              <a:t> </a:t>
            </a:r>
            <a:r>
              <a:rPr lang="hr-HR" dirty="0" err="1" smtClean="0"/>
              <a:t>freedom</a:t>
            </a:r>
            <a:r>
              <a:rPr lang="hr-HR" dirty="0" smtClean="0"/>
              <a:t> </a:t>
            </a:r>
            <a:r>
              <a:rPr lang="hr-HR" dirty="0" err="1" smtClean="0"/>
              <a:t>of</a:t>
            </a:r>
            <a:r>
              <a:rPr lang="hr-HR" dirty="0" smtClean="0"/>
              <a:t> </a:t>
            </a:r>
            <a:r>
              <a:rPr lang="hr-HR" dirty="0" err="1" smtClean="0"/>
              <a:t>the</a:t>
            </a:r>
            <a:r>
              <a:rPr lang="hr-HR" dirty="0" smtClean="0"/>
              <a:t> press – </a:t>
            </a:r>
            <a:r>
              <a:rPr lang="hr-HR" dirty="0" err="1" smtClean="0"/>
              <a:t>not</a:t>
            </a:r>
            <a:r>
              <a:rPr lang="hr-HR" dirty="0" smtClean="0"/>
              <a:t> </a:t>
            </a:r>
            <a:r>
              <a:rPr lang="hr-HR" dirty="0" err="1" smtClean="0"/>
              <a:t>absolute</a:t>
            </a:r>
            <a:endParaRPr lang="hr-HR" dirty="0"/>
          </a:p>
        </p:txBody>
      </p:sp>
    </p:spTree>
    <p:extLst>
      <p:ext uri="{BB962C8B-B14F-4D97-AF65-F5344CB8AC3E}">
        <p14:creationId xmlns:p14="http://schemas.microsoft.com/office/powerpoint/2010/main" val="41830528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hr-HR" dirty="0" err="1" smtClean="0"/>
              <a:t>The</a:t>
            </a:r>
            <a:r>
              <a:rPr lang="hr-HR" dirty="0" smtClean="0"/>
              <a:t> First </a:t>
            </a:r>
            <a:r>
              <a:rPr lang="hr-HR" dirty="0" err="1" smtClean="0"/>
              <a:t>Amendment</a:t>
            </a:r>
            <a:endParaRPr lang="hr-HR" dirty="0"/>
          </a:p>
        </p:txBody>
      </p:sp>
      <p:sp>
        <p:nvSpPr>
          <p:cNvPr id="3" name="Content Placeholder 2"/>
          <p:cNvSpPr>
            <a:spLocks noGrp="1"/>
          </p:cNvSpPr>
          <p:nvPr>
            <p:ph idx="1"/>
          </p:nvPr>
        </p:nvSpPr>
        <p:spPr/>
        <p:txBody>
          <a:bodyPr>
            <a:normAutofit lnSpcReduction="10000"/>
          </a:bodyPr>
          <a:lstStyle/>
          <a:p>
            <a:pPr>
              <a:defRPr/>
            </a:pPr>
            <a:r>
              <a:rPr lang="hr-HR" sz="2800" dirty="0" err="1"/>
              <a:t>Categories</a:t>
            </a:r>
            <a:r>
              <a:rPr lang="hr-HR" sz="2800" dirty="0"/>
              <a:t> </a:t>
            </a:r>
            <a:r>
              <a:rPr lang="hr-HR" sz="2800" dirty="0" err="1"/>
              <a:t>of</a:t>
            </a:r>
            <a:r>
              <a:rPr lang="hr-HR" sz="2800" dirty="0"/>
              <a:t> </a:t>
            </a:r>
            <a:r>
              <a:rPr lang="hr-HR" sz="2800" dirty="0" err="1"/>
              <a:t>speech</a:t>
            </a:r>
            <a:r>
              <a:rPr lang="hr-HR" sz="2800" dirty="0"/>
              <a:t> </a:t>
            </a:r>
            <a:r>
              <a:rPr lang="hr-HR" sz="2800" dirty="0" err="1"/>
              <a:t>excluded</a:t>
            </a:r>
            <a:r>
              <a:rPr lang="hr-HR" sz="2800" dirty="0"/>
              <a:t> </a:t>
            </a:r>
            <a:r>
              <a:rPr lang="hr-HR" sz="2800" dirty="0" err="1"/>
              <a:t>from</a:t>
            </a:r>
            <a:r>
              <a:rPr lang="hr-HR" sz="2800" dirty="0"/>
              <a:t> </a:t>
            </a:r>
            <a:r>
              <a:rPr lang="hr-HR" sz="2800" dirty="0" err="1"/>
              <a:t>protection</a:t>
            </a:r>
            <a:r>
              <a:rPr lang="hr-HR" sz="2800" dirty="0"/>
              <a:t>:</a:t>
            </a:r>
          </a:p>
          <a:p>
            <a:pPr>
              <a:defRPr/>
            </a:pPr>
            <a:r>
              <a:rPr lang="hr-HR" sz="2800" dirty="0"/>
              <a:t>1) </a:t>
            </a:r>
            <a:r>
              <a:rPr lang="hr-HR" sz="2800" dirty="0" err="1"/>
              <a:t>speech</a:t>
            </a:r>
            <a:r>
              <a:rPr lang="hr-HR" sz="2800" dirty="0"/>
              <a:t> </a:t>
            </a:r>
            <a:r>
              <a:rPr lang="hr-HR" sz="2800" dirty="0" err="1"/>
              <a:t>which</a:t>
            </a:r>
            <a:r>
              <a:rPr lang="hr-HR" sz="2800" dirty="0"/>
              <a:t> </a:t>
            </a:r>
            <a:r>
              <a:rPr lang="hr-HR" sz="2800" dirty="0" err="1"/>
              <a:t>creates</a:t>
            </a:r>
            <a:r>
              <a:rPr lang="hr-HR" sz="2800" dirty="0"/>
              <a:t> „a </a:t>
            </a:r>
            <a:r>
              <a:rPr lang="hr-HR" sz="2800" dirty="0" err="1"/>
              <a:t>clear</a:t>
            </a:r>
            <a:r>
              <a:rPr lang="hr-HR" sz="2800" dirty="0"/>
              <a:t> </a:t>
            </a:r>
            <a:r>
              <a:rPr lang="hr-HR" sz="2800" dirty="0" err="1"/>
              <a:t>and</a:t>
            </a:r>
            <a:r>
              <a:rPr lang="hr-HR" sz="2800" dirty="0"/>
              <a:t> </a:t>
            </a:r>
            <a:r>
              <a:rPr lang="hr-HR" sz="2800" dirty="0" err="1"/>
              <a:t>present</a:t>
            </a:r>
            <a:r>
              <a:rPr lang="hr-HR" sz="2800" dirty="0"/>
              <a:t>” </a:t>
            </a:r>
            <a:r>
              <a:rPr lang="hr-HR" sz="2800" dirty="0" err="1"/>
              <a:t>danger</a:t>
            </a:r>
            <a:r>
              <a:rPr lang="hr-HR" sz="2800" dirty="0"/>
              <a:t> </a:t>
            </a:r>
            <a:r>
              <a:rPr lang="hr-HR" sz="2800" dirty="0" err="1"/>
              <a:t>of</a:t>
            </a:r>
            <a:r>
              <a:rPr lang="hr-HR" sz="2800" dirty="0"/>
              <a:t> </a:t>
            </a:r>
            <a:r>
              <a:rPr lang="hr-HR" sz="2800" dirty="0" err="1"/>
              <a:t>lawless</a:t>
            </a:r>
            <a:r>
              <a:rPr lang="hr-HR" sz="2800" dirty="0"/>
              <a:t> </a:t>
            </a:r>
            <a:r>
              <a:rPr lang="hr-HR" sz="2800" dirty="0" err="1"/>
              <a:t>action</a:t>
            </a:r>
            <a:endParaRPr lang="hr-HR" sz="2800" dirty="0"/>
          </a:p>
          <a:p>
            <a:pPr>
              <a:defRPr/>
            </a:pPr>
            <a:r>
              <a:rPr lang="hr-HR" sz="2800" dirty="0"/>
              <a:t>2) </a:t>
            </a:r>
            <a:r>
              <a:rPr lang="hr-HR" sz="2800" dirty="0" err="1"/>
              <a:t>the</a:t>
            </a:r>
            <a:r>
              <a:rPr lang="hr-HR" sz="2800" dirty="0"/>
              <a:t> use </a:t>
            </a:r>
            <a:r>
              <a:rPr lang="hr-HR" sz="2800" dirty="0" err="1"/>
              <a:t>of</a:t>
            </a:r>
            <a:r>
              <a:rPr lang="hr-HR" sz="2800" dirty="0"/>
              <a:t> </a:t>
            </a:r>
            <a:r>
              <a:rPr lang="hr-HR" sz="2800" dirty="0" err="1"/>
              <a:t>personally</a:t>
            </a:r>
            <a:r>
              <a:rPr lang="hr-HR" sz="2800" dirty="0"/>
              <a:t> </a:t>
            </a:r>
            <a:r>
              <a:rPr lang="hr-HR" sz="2800" dirty="0" err="1"/>
              <a:t>abusive</a:t>
            </a:r>
            <a:r>
              <a:rPr lang="hr-HR" sz="2800" dirty="0"/>
              <a:t> </a:t>
            </a:r>
            <a:r>
              <a:rPr lang="hr-HR" sz="2800" dirty="0" err="1"/>
              <a:t>words</a:t>
            </a:r>
            <a:r>
              <a:rPr lang="hr-HR" sz="2800" dirty="0"/>
              <a:t> </a:t>
            </a:r>
            <a:r>
              <a:rPr lang="hr-HR" sz="2800" dirty="0" err="1"/>
              <a:t>whih</a:t>
            </a:r>
            <a:r>
              <a:rPr lang="hr-HR" sz="2800" dirty="0"/>
              <a:t> </a:t>
            </a:r>
            <a:r>
              <a:rPr lang="hr-HR" sz="2800" dirty="0" err="1"/>
              <a:t>could</a:t>
            </a:r>
            <a:r>
              <a:rPr lang="hr-HR" sz="2800" dirty="0"/>
              <a:t> </a:t>
            </a:r>
            <a:r>
              <a:rPr lang="hr-HR" sz="2800" dirty="0" err="1"/>
              <a:t>lead</a:t>
            </a:r>
            <a:r>
              <a:rPr lang="hr-HR" sz="2800" dirty="0"/>
              <a:t> to </a:t>
            </a:r>
            <a:r>
              <a:rPr lang="hr-HR" sz="2800" dirty="0" err="1"/>
              <a:t>physical</a:t>
            </a:r>
            <a:r>
              <a:rPr lang="hr-HR" sz="2800" dirty="0"/>
              <a:t> </a:t>
            </a:r>
            <a:r>
              <a:rPr lang="hr-HR" sz="2800" dirty="0" err="1"/>
              <a:t>retaliation</a:t>
            </a:r>
            <a:endParaRPr lang="hr-HR" sz="2800" dirty="0"/>
          </a:p>
          <a:p>
            <a:pPr>
              <a:defRPr/>
            </a:pPr>
            <a:r>
              <a:rPr lang="hr-HR" sz="2800" dirty="0"/>
              <a:t>3) </a:t>
            </a:r>
            <a:r>
              <a:rPr lang="hr-HR" sz="2800" dirty="0" err="1"/>
              <a:t>obscenity</a:t>
            </a:r>
            <a:endParaRPr lang="hr-HR" sz="2800" dirty="0"/>
          </a:p>
          <a:p>
            <a:pPr>
              <a:defRPr/>
            </a:pPr>
            <a:r>
              <a:rPr lang="hr-HR" sz="2800" dirty="0"/>
              <a:t>4) </a:t>
            </a:r>
            <a:r>
              <a:rPr lang="hr-HR" sz="2800" dirty="0" err="1"/>
              <a:t>defamation</a:t>
            </a:r>
            <a:endParaRPr lang="hr-HR" sz="2800" dirty="0"/>
          </a:p>
          <a:p>
            <a:pPr>
              <a:defRPr/>
            </a:pPr>
            <a:r>
              <a:rPr lang="hr-HR" sz="2800" dirty="0"/>
              <a:t>5) </a:t>
            </a:r>
            <a:r>
              <a:rPr lang="hr-HR" sz="2800" dirty="0" err="1"/>
              <a:t>deceptive</a:t>
            </a:r>
            <a:r>
              <a:rPr lang="hr-HR" sz="2800" dirty="0"/>
              <a:t> </a:t>
            </a:r>
            <a:r>
              <a:rPr lang="hr-HR" sz="2800" dirty="0" err="1"/>
              <a:t>or</a:t>
            </a:r>
            <a:r>
              <a:rPr lang="hr-HR" sz="2800" dirty="0"/>
              <a:t> </a:t>
            </a:r>
            <a:r>
              <a:rPr lang="hr-HR" sz="2800" dirty="0" err="1"/>
              <a:t>false</a:t>
            </a:r>
            <a:r>
              <a:rPr lang="hr-HR" sz="2800" dirty="0"/>
              <a:t> </a:t>
            </a:r>
            <a:r>
              <a:rPr lang="hr-HR" sz="2800" dirty="0" err="1"/>
              <a:t>advertising</a:t>
            </a:r>
            <a:endParaRPr lang="hr-HR" sz="2800" dirty="0"/>
          </a:p>
        </p:txBody>
      </p:sp>
    </p:spTree>
    <p:extLst>
      <p:ext uri="{BB962C8B-B14F-4D97-AF65-F5344CB8AC3E}">
        <p14:creationId xmlns:p14="http://schemas.microsoft.com/office/powerpoint/2010/main" val="32552058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hr-HR" dirty="0" err="1" smtClean="0"/>
              <a:t>The</a:t>
            </a:r>
            <a:r>
              <a:rPr lang="hr-HR" dirty="0" smtClean="0"/>
              <a:t> </a:t>
            </a:r>
            <a:r>
              <a:rPr lang="hr-HR" dirty="0" err="1" smtClean="0"/>
              <a:t>Fourth</a:t>
            </a:r>
            <a:r>
              <a:rPr lang="hr-HR" dirty="0" smtClean="0"/>
              <a:t> </a:t>
            </a:r>
            <a:r>
              <a:rPr lang="hr-HR" dirty="0" err="1" smtClean="0"/>
              <a:t>Amendment</a:t>
            </a:r>
            <a:r>
              <a:rPr lang="hr-HR" dirty="0" smtClean="0"/>
              <a:t> </a:t>
            </a:r>
            <a:endParaRPr lang="hr-HR" dirty="0"/>
          </a:p>
        </p:txBody>
      </p:sp>
      <p:sp>
        <p:nvSpPr>
          <p:cNvPr id="3" name="Content Placeholder 2"/>
          <p:cNvSpPr>
            <a:spLocks noGrp="1"/>
          </p:cNvSpPr>
          <p:nvPr>
            <p:ph idx="1"/>
          </p:nvPr>
        </p:nvSpPr>
        <p:spPr/>
        <p:txBody>
          <a:bodyPr/>
          <a:lstStyle/>
          <a:p>
            <a:pPr>
              <a:defRPr/>
            </a:pPr>
            <a:r>
              <a:rPr lang="hr-HR" dirty="0" err="1" smtClean="0"/>
              <a:t>Prohibits</a:t>
            </a:r>
            <a:r>
              <a:rPr lang="hr-HR" dirty="0" smtClean="0"/>
              <a:t> </a:t>
            </a:r>
            <a:r>
              <a:rPr lang="hr-HR" dirty="0" err="1" smtClean="0"/>
              <a:t>unreasonable</a:t>
            </a:r>
            <a:r>
              <a:rPr lang="hr-HR" dirty="0" smtClean="0"/>
              <a:t> </a:t>
            </a:r>
            <a:r>
              <a:rPr lang="hr-HR" dirty="0" err="1" smtClean="0"/>
              <a:t>searches</a:t>
            </a:r>
            <a:r>
              <a:rPr lang="hr-HR" dirty="0" smtClean="0"/>
              <a:t> </a:t>
            </a:r>
            <a:r>
              <a:rPr lang="hr-HR" dirty="0" err="1" smtClean="0"/>
              <a:t>and</a:t>
            </a:r>
            <a:r>
              <a:rPr lang="hr-HR" dirty="0" smtClean="0"/>
              <a:t> </a:t>
            </a:r>
            <a:r>
              <a:rPr lang="hr-HR" dirty="0" err="1" smtClean="0"/>
              <a:t>seizures</a:t>
            </a:r>
            <a:endParaRPr lang="hr-HR" dirty="0" smtClean="0"/>
          </a:p>
          <a:p>
            <a:pPr>
              <a:defRPr/>
            </a:pPr>
            <a:r>
              <a:rPr lang="hr-HR" dirty="0" err="1" smtClean="0"/>
              <a:t>Evidence</a:t>
            </a:r>
            <a:r>
              <a:rPr lang="hr-HR" dirty="0" smtClean="0"/>
              <a:t> </a:t>
            </a:r>
            <a:r>
              <a:rPr lang="hr-HR" dirty="0" err="1" smtClean="0"/>
              <a:t>seized</a:t>
            </a:r>
            <a:r>
              <a:rPr lang="hr-HR" dirty="0" smtClean="0"/>
              <a:t> </a:t>
            </a:r>
            <a:r>
              <a:rPr lang="hr-HR" dirty="0" err="1" smtClean="0"/>
              <a:t>in</a:t>
            </a:r>
            <a:r>
              <a:rPr lang="hr-HR" dirty="0" smtClean="0"/>
              <a:t> </a:t>
            </a:r>
            <a:r>
              <a:rPr lang="hr-HR" dirty="0" err="1" smtClean="0"/>
              <a:t>an</a:t>
            </a:r>
            <a:r>
              <a:rPr lang="hr-HR" dirty="0" smtClean="0"/>
              <a:t> </a:t>
            </a:r>
            <a:r>
              <a:rPr lang="hr-HR" dirty="0" err="1" smtClean="0"/>
              <a:t>illegal</a:t>
            </a:r>
            <a:r>
              <a:rPr lang="hr-HR" dirty="0" smtClean="0"/>
              <a:t> </a:t>
            </a:r>
            <a:r>
              <a:rPr lang="hr-HR" dirty="0" err="1" smtClean="0"/>
              <a:t>search</a:t>
            </a:r>
            <a:r>
              <a:rPr lang="hr-HR" dirty="0" smtClean="0"/>
              <a:t> – </a:t>
            </a:r>
            <a:r>
              <a:rPr lang="hr-HR" dirty="0" err="1" smtClean="0"/>
              <a:t>inadmissible</a:t>
            </a:r>
            <a:r>
              <a:rPr lang="hr-HR" dirty="0" smtClean="0"/>
              <a:t> at </a:t>
            </a:r>
            <a:r>
              <a:rPr lang="hr-HR" dirty="0" err="1" smtClean="0"/>
              <a:t>trial</a:t>
            </a:r>
            <a:r>
              <a:rPr lang="hr-HR" dirty="0" smtClean="0"/>
              <a:t> („</a:t>
            </a:r>
            <a:r>
              <a:rPr lang="hr-HR" dirty="0" err="1" smtClean="0"/>
              <a:t>exclusionary</a:t>
            </a:r>
            <a:r>
              <a:rPr lang="hr-HR" dirty="0" smtClean="0"/>
              <a:t> </a:t>
            </a:r>
            <a:r>
              <a:rPr lang="hr-HR" dirty="0" err="1" smtClean="0"/>
              <a:t>rule</a:t>
            </a:r>
            <a:r>
              <a:rPr lang="hr-HR" dirty="0" smtClean="0"/>
              <a:t>”)</a:t>
            </a:r>
            <a:endParaRPr lang="hr-HR" dirty="0"/>
          </a:p>
        </p:txBody>
      </p:sp>
    </p:spTree>
    <p:extLst>
      <p:ext uri="{BB962C8B-B14F-4D97-AF65-F5344CB8AC3E}">
        <p14:creationId xmlns:p14="http://schemas.microsoft.com/office/powerpoint/2010/main" val="36816550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eaLnBrk="1" hangingPunct="1">
              <a:defRPr/>
            </a:pPr>
            <a:r>
              <a:rPr lang="hr-HR" dirty="0" err="1" smtClean="0"/>
              <a:t>The</a:t>
            </a:r>
            <a:r>
              <a:rPr lang="hr-HR" dirty="0" smtClean="0"/>
              <a:t> Fifth </a:t>
            </a:r>
            <a:r>
              <a:rPr lang="hr-HR" dirty="0" err="1" smtClean="0"/>
              <a:t>Amendment</a:t>
            </a:r>
            <a:endParaRPr lang="hr-HR" dirty="0" smtClean="0"/>
          </a:p>
        </p:txBody>
      </p:sp>
      <p:sp>
        <p:nvSpPr>
          <p:cNvPr id="94211" name="Rectangle 3"/>
          <p:cNvSpPr>
            <a:spLocks noGrp="1" noChangeArrowheads="1"/>
          </p:cNvSpPr>
          <p:nvPr>
            <p:ph type="body" idx="1"/>
          </p:nvPr>
        </p:nvSpPr>
        <p:spPr/>
        <p:txBody>
          <a:bodyPr/>
          <a:lstStyle/>
          <a:p>
            <a:pPr eaLnBrk="1" hangingPunct="1">
              <a:defRPr/>
            </a:pPr>
            <a:r>
              <a:rPr lang="hr-HR" dirty="0" smtClean="0"/>
              <a:t>A </a:t>
            </a:r>
            <a:r>
              <a:rPr lang="hr-HR" dirty="0" err="1" smtClean="0"/>
              <a:t>person</a:t>
            </a:r>
            <a:r>
              <a:rPr lang="hr-HR" dirty="0" smtClean="0"/>
              <a:t> </a:t>
            </a:r>
            <a:r>
              <a:rPr lang="hr-HR" dirty="0" err="1" smtClean="0"/>
              <a:t>accused</a:t>
            </a:r>
            <a:r>
              <a:rPr lang="hr-HR" dirty="0" smtClean="0"/>
              <a:t> </a:t>
            </a:r>
            <a:r>
              <a:rPr lang="hr-HR" dirty="0" err="1" smtClean="0"/>
              <a:t>of</a:t>
            </a:r>
            <a:r>
              <a:rPr lang="hr-HR" dirty="0" smtClean="0"/>
              <a:t> a </a:t>
            </a:r>
            <a:r>
              <a:rPr lang="hr-HR" dirty="0" err="1" smtClean="0"/>
              <a:t>crime</a:t>
            </a:r>
            <a:r>
              <a:rPr lang="hr-HR" dirty="0" smtClean="0"/>
              <a:t> </a:t>
            </a:r>
            <a:r>
              <a:rPr lang="hr-HR" dirty="0" err="1" smtClean="0"/>
              <a:t>may</a:t>
            </a:r>
            <a:r>
              <a:rPr lang="hr-HR" dirty="0" smtClean="0"/>
              <a:t> </a:t>
            </a:r>
            <a:r>
              <a:rPr lang="hr-HR" dirty="0" err="1" smtClean="0"/>
              <a:t>not</a:t>
            </a:r>
            <a:r>
              <a:rPr lang="hr-HR" dirty="0" smtClean="0"/>
              <a:t> </a:t>
            </a:r>
            <a:r>
              <a:rPr lang="hr-HR" dirty="0" err="1" smtClean="0"/>
              <a:t>be</a:t>
            </a:r>
            <a:r>
              <a:rPr lang="hr-HR" dirty="0" smtClean="0"/>
              <a:t> </a:t>
            </a:r>
            <a:r>
              <a:rPr lang="hr-HR" dirty="0" err="1" smtClean="0"/>
              <a:t>tried</a:t>
            </a:r>
            <a:r>
              <a:rPr lang="hr-HR" dirty="0" smtClean="0"/>
              <a:t> </a:t>
            </a:r>
            <a:r>
              <a:rPr lang="hr-HR" dirty="0" err="1" smtClean="0"/>
              <a:t>twice</a:t>
            </a:r>
            <a:r>
              <a:rPr lang="hr-HR" dirty="0" smtClean="0"/>
              <a:t> for </a:t>
            </a:r>
            <a:r>
              <a:rPr lang="hr-HR" dirty="0" err="1" smtClean="0"/>
              <a:t>the</a:t>
            </a:r>
            <a:r>
              <a:rPr lang="hr-HR" dirty="0" smtClean="0"/>
              <a:t> same </a:t>
            </a:r>
            <a:r>
              <a:rPr lang="hr-HR" dirty="0" err="1" smtClean="0"/>
              <a:t>offence</a:t>
            </a:r>
            <a:r>
              <a:rPr lang="hr-HR" dirty="0" smtClean="0"/>
              <a:t>: no </a:t>
            </a:r>
            <a:r>
              <a:rPr lang="hr-HR" b="1" dirty="0" err="1" smtClean="0"/>
              <a:t>double</a:t>
            </a:r>
            <a:r>
              <a:rPr lang="hr-HR" b="1" dirty="0" smtClean="0"/>
              <a:t> </a:t>
            </a:r>
            <a:r>
              <a:rPr lang="hr-HR" b="1" dirty="0" err="1" smtClean="0"/>
              <a:t>jeopardy</a:t>
            </a:r>
            <a:endParaRPr lang="hr-HR" b="1" dirty="0" smtClean="0"/>
          </a:p>
          <a:p>
            <a:pPr eaLnBrk="1" hangingPunct="1">
              <a:defRPr/>
            </a:pPr>
            <a:r>
              <a:rPr lang="hr-HR" dirty="0" smtClean="0"/>
              <a:t>He </a:t>
            </a:r>
            <a:r>
              <a:rPr lang="hr-HR" dirty="0" err="1" smtClean="0"/>
              <a:t>may</a:t>
            </a:r>
            <a:r>
              <a:rPr lang="hr-HR" dirty="0" smtClean="0"/>
              <a:t> </a:t>
            </a:r>
            <a:r>
              <a:rPr lang="hr-HR" dirty="0" err="1" smtClean="0"/>
              <a:t>not</a:t>
            </a:r>
            <a:r>
              <a:rPr lang="hr-HR" dirty="0" smtClean="0"/>
              <a:t> </a:t>
            </a:r>
            <a:r>
              <a:rPr lang="hr-HR" dirty="0" err="1" smtClean="0"/>
              <a:t>be</a:t>
            </a:r>
            <a:r>
              <a:rPr lang="hr-HR" dirty="0" smtClean="0"/>
              <a:t> </a:t>
            </a:r>
            <a:r>
              <a:rPr lang="hr-HR" dirty="0" err="1" smtClean="0"/>
              <a:t>compelled</a:t>
            </a:r>
            <a:r>
              <a:rPr lang="hr-HR" dirty="0" smtClean="0"/>
              <a:t> to </a:t>
            </a:r>
            <a:r>
              <a:rPr lang="hr-HR" dirty="0" err="1" smtClean="0"/>
              <a:t>be</a:t>
            </a:r>
            <a:r>
              <a:rPr lang="hr-HR" dirty="0" smtClean="0"/>
              <a:t> a </a:t>
            </a:r>
            <a:r>
              <a:rPr lang="hr-HR" dirty="0" err="1" smtClean="0"/>
              <a:t>witness</a:t>
            </a:r>
            <a:r>
              <a:rPr lang="hr-HR" dirty="0" smtClean="0"/>
              <a:t> </a:t>
            </a:r>
            <a:r>
              <a:rPr lang="hr-HR" dirty="0" err="1" smtClean="0"/>
              <a:t>against</a:t>
            </a:r>
            <a:r>
              <a:rPr lang="hr-HR" dirty="0" smtClean="0"/>
              <a:t> </a:t>
            </a:r>
            <a:r>
              <a:rPr lang="hr-HR" dirty="0" err="1" smtClean="0"/>
              <a:t>himself</a:t>
            </a:r>
            <a:r>
              <a:rPr lang="hr-HR" b="1" dirty="0" smtClean="0"/>
              <a:t>: no </a:t>
            </a:r>
            <a:r>
              <a:rPr lang="hr-HR" b="1" dirty="0" err="1" smtClean="0"/>
              <a:t>self-incrimination</a:t>
            </a:r>
            <a:endParaRPr lang="hr-HR" b="1" dirty="0" smtClean="0"/>
          </a:p>
          <a:p>
            <a:pPr eaLnBrk="1" hangingPunct="1">
              <a:defRPr/>
            </a:pPr>
            <a:r>
              <a:rPr lang="hr-HR" dirty="0" smtClean="0"/>
              <a:t>No </a:t>
            </a:r>
            <a:r>
              <a:rPr lang="hr-HR" dirty="0" err="1" smtClean="0"/>
              <a:t>person</a:t>
            </a:r>
            <a:r>
              <a:rPr lang="hr-HR" dirty="0" smtClean="0"/>
              <a:t> </a:t>
            </a:r>
            <a:r>
              <a:rPr lang="hr-HR" dirty="0" err="1" smtClean="0"/>
              <a:t>may</a:t>
            </a:r>
            <a:r>
              <a:rPr lang="hr-HR" dirty="0" smtClean="0"/>
              <a:t> “</a:t>
            </a:r>
            <a:r>
              <a:rPr lang="hr-HR" dirty="0" err="1" smtClean="0"/>
              <a:t>be</a:t>
            </a:r>
            <a:r>
              <a:rPr lang="hr-HR" dirty="0" smtClean="0"/>
              <a:t> </a:t>
            </a:r>
            <a:r>
              <a:rPr lang="hr-HR" dirty="0" err="1" smtClean="0"/>
              <a:t>deprived</a:t>
            </a:r>
            <a:r>
              <a:rPr lang="hr-HR" dirty="0" smtClean="0"/>
              <a:t> </a:t>
            </a:r>
            <a:r>
              <a:rPr lang="hr-HR" dirty="0" err="1" smtClean="0"/>
              <a:t>of</a:t>
            </a:r>
            <a:r>
              <a:rPr lang="hr-HR" dirty="0" smtClean="0"/>
              <a:t> </a:t>
            </a:r>
            <a:r>
              <a:rPr lang="hr-HR" dirty="0" err="1" smtClean="0"/>
              <a:t>life</a:t>
            </a:r>
            <a:r>
              <a:rPr lang="hr-HR" dirty="0" smtClean="0"/>
              <a:t>, </a:t>
            </a:r>
            <a:r>
              <a:rPr lang="hr-HR" dirty="0" err="1" smtClean="0"/>
              <a:t>liberty</a:t>
            </a:r>
            <a:r>
              <a:rPr lang="hr-HR" dirty="0" smtClean="0"/>
              <a:t>, </a:t>
            </a:r>
            <a:r>
              <a:rPr lang="hr-HR" dirty="0" err="1" smtClean="0"/>
              <a:t>or</a:t>
            </a:r>
            <a:r>
              <a:rPr lang="hr-HR" dirty="0" smtClean="0"/>
              <a:t> </a:t>
            </a:r>
            <a:r>
              <a:rPr lang="hr-HR" dirty="0" err="1" smtClean="0"/>
              <a:t>property</a:t>
            </a:r>
            <a:r>
              <a:rPr lang="hr-HR" dirty="0" smtClean="0"/>
              <a:t> </a:t>
            </a:r>
            <a:r>
              <a:rPr lang="hr-HR" dirty="0" err="1" smtClean="0"/>
              <a:t>without</a:t>
            </a:r>
            <a:r>
              <a:rPr lang="hr-HR" dirty="0" smtClean="0"/>
              <a:t> </a:t>
            </a:r>
            <a:r>
              <a:rPr lang="hr-HR" b="1" dirty="0" err="1" smtClean="0"/>
              <a:t>due</a:t>
            </a:r>
            <a:r>
              <a:rPr lang="hr-HR" b="1" dirty="0" smtClean="0"/>
              <a:t> </a:t>
            </a:r>
            <a:r>
              <a:rPr lang="hr-HR" b="1" dirty="0" err="1" smtClean="0"/>
              <a:t>process</a:t>
            </a:r>
            <a:r>
              <a:rPr lang="hr-HR" b="1" dirty="0" smtClean="0"/>
              <a:t> </a:t>
            </a:r>
            <a:r>
              <a:rPr lang="hr-HR" b="1" dirty="0" err="1" smtClean="0"/>
              <a:t>of</a:t>
            </a:r>
            <a:r>
              <a:rPr lang="hr-HR" b="1" dirty="0" smtClean="0"/>
              <a:t> </a:t>
            </a:r>
            <a:r>
              <a:rPr lang="hr-HR" b="1" dirty="0" err="1" smtClean="0"/>
              <a:t>law</a:t>
            </a:r>
            <a:endParaRPr lang="hr-HR" b="1" dirty="0" smtClean="0"/>
          </a:p>
        </p:txBody>
      </p:sp>
    </p:spTree>
    <p:extLst>
      <p:ext uri="{BB962C8B-B14F-4D97-AF65-F5344CB8AC3E}">
        <p14:creationId xmlns:p14="http://schemas.microsoft.com/office/powerpoint/2010/main" val="299975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b="1" dirty="0"/>
              <a:t>Part One</a:t>
            </a:r>
            <a:r>
              <a:rPr lang="en-US" b="1" dirty="0"/>
              <a:t/>
            </a:r>
            <a:br>
              <a:rPr lang="en-US" b="1" dirty="0"/>
            </a:br>
            <a:endParaRPr lang="en-US" dirty="0"/>
          </a:p>
        </p:txBody>
      </p:sp>
      <p:sp>
        <p:nvSpPr>
          <p:cNvPr id="3" name="Content Placeholder 2"/>
          <p:cNvSpPr>
            <a:spLocks noGrp="1"/>
          </p:cNvSpPr>
          <p:nvPr>
            <p:ph idx="1"/>
          </p:nvPr>
        </p:nvSpPr>
        <p:spPr/>
        <p:txBody>
          <a:bodyPr>
            <a:normAutofit/>
          </a:bodyPr>
          <a:lstStyle/>
          <a:p>
            <a:r>
              <a:rPr lang="en-GB" sz="5400" dirty="0"/>
              <a:t>Functions and Structure</a:t>
            </a:r>
            <a:r>
              <a:rPr lang="hr-HR" sz="5400" dirty="0"/>
              <a:t> </a:t>
            </a:r>
            <a:r>
              <a:rPr lang="hr-HR" sz="5400" dirty="0" err="1"/>
              <a:t>of</a:t>
            </a:r>
            <a:r>
              <a:rPr lang="hr-HR" sz="5400" dirty="0"/>
              <a:t> </a:t>
            </a:r>
            <a:r>
              <a:rPr lang="hr-HR" sz="5400" dirty="0" err="1"/>
              <a:t>the</a:t>
            </a:r>
            <a:r>
              <a:rPr lang="hr-HR" sz="5400" dirty="0"/>
              <a:t> </a:t>
            </a:r>
            <a:r>
              <a:rPr lang="hr-HR" sz="5400" dirty="0" err="1"/>
              <a:t>Supreme</a:t>
            </a:r>
            <a:r>
              <a:rPr lang="hr-HR" sz="5400" dirty="0"/>
              <a:t> Court</a:t>
            </a:r>
            <a:endParaRPr lang="en-US" sz="5400" dirty="0"/>
          </a:p>
        </p:txBody>
      </p:sp>
    </p:spTree>
    <p:extLst>
      <p:ext uri="{BB962C8B-B14F-4D97-AF65-F5344CB8AC3E}">
        <p14:creationId xmlns:p14="http://schemas.microsoft.com/office/powerpoint/2010/main" val="24542218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eaLnBrk="1" hangingPunct="1">
              <a:defRPr/>
            </a:pPr>
            <a:r>
              <a:rPr lang="hr-HR" dirty="0" err="1" smtClean="0"/>
              <a:t>The</a:t>
            </a:r>
            <a:r>
              <a:rPr lang="hr-HR" dirty="0" smtClean="0"/>
              <a:t> </a:t>
            </a:r>
            <a:r>
              <a:rPr lang="hr-HR" dirty="0" err="1" smtClean="0"/>
              <a:t>Sixth</a:t>
            </a:r>
            <a:r>
              <a:rPr lang="hr-HR" dirty="0" smtClean="0"/>
              <a:t> </a:t>
            </a:r>
            <a:r>
              <a:rPr lang="hr-HR" dirty="0" err="1" smtClean="0"/>
              <a:t>Amendment</a:t>
            </a:r>
            <a:endParaRPr lang="hr-HR" dirty="0" smtClean="0"/>
          </a:p>
        </p:txBody>
      </p:sp>
      <p:sp>
        <p:nvSpPr>
          <p:cNvPr id="95235" name="Rectangle 3"/>
          <p:cNvSpPr>
            <a:spLocks noGrp="1" noChangeArrowheads="1"/>
          </p:cNvSpPr>
          <p:nvPr>
            <p:ph type="body" idx="1"/>
          </p:nvPr>
        </p:nvSpPr>
        <p:spPr/>
        <p:txBody>
          <a:bodyPr/>
          <a:lstStyle/>
          <a:p>
            <a:pPr eaLnBrk="1" hangingPunct="1">
              <a:defRPr/>
            </a:pPr>
            <a:r>
              <a:rPr lang="hr-HR" smtClean="0"/>
              <a:t>Rights of accused persons:</a:t>
            </a:r>
          </a:p>
          <a:p>
            <a:pPr eaLnBrk="1" hangingPunct="1">
              <a:defRPr/>
            </a:pPr>
            <a:r>
              <a:rPr lang="hr-HR" smtClean="0"/>
              <a:t>Right to a speedy trial, to impartial jury, defense councel</a:t>
            </a:r>
          </a:p>
          <a:p>
            <a:pPr eaLnBrk="1" hangingPunct="1">
              <a:defRPr/>
            </a:pPr>
            <a:r>
              <a:rPr lang="hr-HR" smtClean="0"/>
              <a:t>To know the charges against him, confront hostile witnesses, and obtain friendly witnesses</a:t>
            </a:r>
          </a:p>
        </p:txBody>
      </p:sp>
    </p:spTree>
    <p:extLst>
      <p:ext uri="{BB962C8B-B14F-4D97-AF65-F5344CB8AC3E}">
        <p14:creationId xmlns:p14="http://schemas.microsoft.com/office/powerpoint/2010/main" val="42011350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hr-HR" dirty="0" err="1" smtClean="0"/>
              <a:t>The</a:t>
            </a:r>
            <a:r>
              <a:rPr lang="hr-HR" dirty="0" smtClean="0"/>
              <a:t> </a:t>
            </a:r>
            <a:r>
              <a:rPr lang="hr-HR" dirty="0" err="1" smtClean="0"/>
              <a:t>Eighth</a:t>
            </a:r>
            <a:r>
              <a:rPr lang="hr-HR" dirty="0" smtClean="0"/>
              <a:t> </a:t>
            </a:r>
            <a:r>
              <a:rPr lang="hr-HR" dirty="0" err="1" smtClean="0"/>
              <a:t>Amendment</a:t>
            </a:r>
            <a:endParaRPr lang="hr-HR" dirty="0"/>
          </a:p>
        </p:txBody>
      </p:sp>
      <p:sp>
        <p:nvSpPr>
          <p:cNvPr id="3" name="Content Placeholder 2"/>
          <p:cNvSpPr>
            <a:spLocks noGrp="1"/>
          </p:cNvSpPr>
          <p:nvPr>
            <p:ph idx="1"/>
          </p:nvPr>
        </p:nvSpPr>
        <p:spPr/>
        <p:txBody>
          <a:bodyPr/>
          <a:lstStyle/>
          <a:p>
            <a:pPr>
              <a:defRPr/>
            </a:pPr>
            <a:r>
              <a:rPr lang="hr-HR" dirty="0" err="1" smtClean="0"/>
              <a:t>Prohibits</a:t>
            </a:r>
            <a:r>
              <a:rPr lang="hr-HR" dirty="0" smtClean="0"/>
              <a:t> „</a:t>
            </a:r>
            <a:r>
              <a:rPr lang="hr-HR" dirty="0" err="1" smtClean="0"/>
              <a:t>cruel</a:t>
            </a:r>
            <a:r>
              <a:rPr lang="hr-HR" dirty="0" smtClean="0"/>
              <a:t> </a:t>
            </a:r>
            <a:r>
              <a:rPr lang="hr-HR" dirty="0" err="1" smtClean="0"/>
              <a:t>and</a:t>
            </a:r>
            <a:r>
              <a:rPr lang="hr-HR" dirty="0" smtClean="0"/>
              <a:t> </a:t>
            </a:r>
            <a:r>
              <a:rPr lang="hr-HR" dirty="0" err="1" smtClean="0"/>
              <a:t>unusual</a:t>
            </a:r>
            <a:r>
              <a:rPr lang="hr-HR" dirty="0" smtClean="0"/>
              <a:t>” </a:t>
            </a:r>
            <a:r>
              <a:rPr lang="hr-HR" dirty="0" err="1" smtClean="0"/>
              <a:t>punishment</a:t>
            </a:r>
            <a:r>
              <a:rPr lang="hr-HR" dirty="0" smtClean="0"/>
              <a:t> </a:t>
            </a:r>
            <a:r>
              <a:rPr lang="hr-HR" dirty="0" err="1" smtClean="0"/>
              <a:t>of</a:t>
            </a:r>
            <a:r>
              <a:rPr lang="hr-HR" dirty="0" smtClean="0"/>
              <a:t> </a:t>
            </a:r>
            <a:r>
              <a:rPr lang="hr-HR" dirty="0" err="1" smtClean="0"/>
              <a:t>people</a:t>
            </a:r>
            <a:r>
              <a:rPr lang="hr-HR" dirty="0" smtClean="0"/>
              <a:t> </a:t>
            </a:r>
            <a:r>
              <a:rPr lang="hr-HR" dirty="0" err="1" smtClean="0"/>
              <a:t>convicted</a:t>
            </a:r>
            <a:r>
              <a:rPr lang="hr-HR" dirty="0" smtClean="0"/>
              <a:t> </a:t>
            </a:r>
            <a:r>
              <a:rPr lang="hr-HR" dirty="0" err="1" smtClean="0"/>
              <a:t>of</a:t>
            </a:r>
            <a:r>
              <a:rPr lang="hr-HR" dirty="0" smtClean="0"/>
              <a:t> </a:t>
            </a:r>
            <a:r>
              <a:rPr lang="hr-HR" dirty="0" err="1" smtClean="0"/>
              <a:t>crimes</a:t>
            </a:r>
            <a:endParaRPr lang="hr-HR" dirty="0" smtClean="0"/>
          </a:p>
          <a:p>
            <a:pPr>
              <a:defRPr/>
            </a:pPr>
            <a:r>
              <a:rPr lang="hr-HR" dirty="0" err="1" smtClean="0"/>
              <a:t>The</a:t>
            </a:r>
            <a:r>
              <a:rPr lang="hr-HR" dirty="0" smtClean="0"/>
              <a:t> </a:t>
            </a:r>
            <a:r>
              <a:rPr lang="hr-HR" dirty="0" err="1" smtClean="0"/>
              <a:t>punishment</a:t>
            </a:r>
            <a:r>
              <a:rPr lang="hr-HR" dirty="0" smtClean="0"/>
              <a:t> must fit </a:t>
            </a:r>
            <a:r>
              <a:rPr lang="hr-HR" dirty="0" err="1" smtClean="0"/>
              <a:t>the</a:t>
            </a:r>
            <a:r>
              <a:rPr lang="hr-HR" dirty="0" smtClean="0"/>
              <a:t> </a:t>
            </a:r>
            <a:r>
              <a:rPr lang="hr-HR" dirty="0" err="1" smtClean="0"/>
              <a:t>crime</a:t>
            </a:r>
            <a:endParaRPr lang="hr-HR" dirty="0" smtClean="0"/>
          </a:p>
          <a:p>
            <a:pPr>
              <a:defRPr/>
            </a:pPr>
            <a:r>
              <a:rPr lang="hr-HR" dirty="0" err="1" smtClean="0"/>
              <a:t>Death</a:t>
            </a:r>
            <a:r>
              <a:rPr lang="hr-HR" dirty="0" smtClean="0"/>
              <a:t> </a:t>
            </a:r>
            <a:r>
              <a:rPr lang="hr-HR" dirty="0" err="1" smtClean="0"/>
              <a:t>punishment</a:t>
            </a:r>
            <a:r>
              <a:rPr lang="hr-HR" dirty="0" smtClean="0"/>
              <a:t> for </a:t>
            </a:r>
            <a:r>
              <a:rPr lang="hr-HR" dirty="0" err="1" smtClean="0"/>
              <a:t>murder</a:t>
            </a:r>
            <a:r>
              <a:rPr lang="hr-HR" dirty="0" smtClean="0"/>
              <a:t> – </a:t>
            </a:r>
            <a:r>
              <a:rPr lang="hr-HR" dirty="0" err="1" smtClean="0"/>
              <a:t>not</a:t>
            </a:r>
            <a:r>
              <a:rPr lang="hr-HR" dirty="0" smtClean="0"/>
              <a:t> </a:t>
            </a:r>
            <a:r>
              <a:rPr lang="hr-HR" dirty="0" err="1" smtClean="0"/>
              <a:t>considered</a:t>
            </a:r>
            <a:r>
              <a:rPr lang="hr-HR" dirty="0" smtClean="0"/>
              <a:t> </a:t>
            </a:r>
            <a:r>
              <a:rPr lang="hr-HR" dirty="0" err="1" smtClean="0"/>
              <a:t>by</a:t>
            </a:r>
            <a:r>
              <a:rPr lang="hr-HR" dirty="0" smtClean="0"/>
              <a:t> </a:t>
            </a:r>
            <a:r>
              <a:rPr lang="hr-HR" dirty="0" err="1" smtClean="0"/>
              <a:t>the</a:t>
            </a:r>
            <a:r>
              <a:rPr lang="hr-HR" dirty="0" smtClean="0"/>
              <a:t> </a:t>
            </a:r>
            <a:r>
              <a:rPr lang="hr-HR" dirty="0" err="1" smtClean="0"/>
              <a:t>Supreme</a:t>
            </a:r>
            <a:r>
              <a:rPr lang="hr-HR" dirty="0" smtClean="0"/>
              <a:t> Court as </a:t>
            </a:r>
            <a:r>
              <a:rPr lang="hr-HR" dirty="0" err="1" smtClean="0"/>
              <a:t>cruel</a:t>
            </a:r>
            <a:r>
              <a:rPr lang="hr-HR" dirty="0" smtClean="0"/>
              <a:t> </a:t>
            </a:r>
            <a:r>
              <a:rPr lang="hr-HR" dirty="0" err="1" smtClean="0"/>
              <a:t>and</a:t>
            </a:r>
            <a:r>
              <a:rPr lang="hr-HR" dirty="0" smtClean="0"/>
              <a:t> </a:t>
            </a:r>
            <a:r>
              <a:rPr lang="hr-HR" dirty="0" err="1" smtClean="0"/>
              <a:t>unusual</a:t>
            </a:r>
            <a:r>
              <a:rPr lang="hr-HR" dirty="0" smtClean="0"/>
              <a:t> </a:t>
            </a:r>
            <a:r>
              <a:rPr lang="hr-HR" dirty="0" err="1" smtClean="0"/>
              <a:t>punishment</a:t>
            </a:r>
            <a:endParaRPr lang="hr-HR" dirty="0"/>
          </a:p>
        </p:txBody>
      </p:sp>
    </p:spTree>
    <p:extLst>
      <p:ext uri="{BB962C8B-B14F-4D97-AF65-F5344CB8AC3E}">
        <p14:creationId xmlns:p14="http://schemas.microsoft.com/office/powerpoint/2010/main" val="32097342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hr-HR" dirty="0" err="1" smtClean="0"/>
              <a:t>The</a:t>
            </a:r>
            <a:r>
              <a:rPr lang="hr-HR" dirty="0" smtClean="0"/>
              <a:t> </a:t>
            </a:r>
            <a:r>
              <a:rPr lang="hr-HR" dirty="0" err="1" smtClean="0"/>
              <a:t>Fourteenth</a:t>
            </a:r>
            <a:r>
              <a:rPr lang="hr-HR" dirty="0" smtClean="0"/>
              <a:t> </a:t>
            </a:r>
            <a:r>
              <a:rPr lang="hr-HR" dirty="0" err="1" smtClean="0"/>
              <a:t>Amendment</a:t>
            </a:r>
            <a:r>
              <a:rPr lang="hr-HR" dirty="0" smtClean="0"/>
              <a:t> </a:t>
            </a:r>
            <a:endParaRPr lang="hr-HR" dirty="0"/>
          </a:p>
        </p:txBody>
      </p:sp>
      <p:sp>
        <p:nvSpPr>
          <p:cNvPr id="3" name="Content Placeholder 2"/>
          <p:cNvSpPr>
            <a:spLocks noGrp="1"/>
          </p:cNvSpPr>
          <p:nvPr>
            <p:ph idx="1"/>
          </p:nvPr>
        </p:nvSpPr>
        <p:spPr/>
        <p:txBody>
          <a:bodyPr/>
          <a:lstStyle/>
          <a:p>
            <a:pPr>
              <a:defRPr/>
            </a:pPr>
            <a:r>
              <a:rPr lang="hr-HR" dirty="0" err="1"/>
              <a:t>Due</a:t>
            </a:r>
            <a:r>
              <a:rPr lang="hr-HR" dirty="0"/>
              <a:t> </a:t>
            </a:r>
            <a:r>
              <a:rPr lang="hr-HR" dirty="0" err="1"/>
              <a:t>process</a:t>
            </a:r>
            <a:r>
              <a:rPr lang="hr-HR" dirty="0"/>
              <a:t> </a:t>
            </a:r>
            <a:r>
              <a:rPr lang="hr-HR" dirty="0" err="1"/>
              <a:t>and</a:t>
            </a:r>
            <a:r>
              <a:rPr lang="hr-HR" dirty="0"/>
              <a:t> </a:t>
            </a:r>
            <a:r>
              <a:rPr lang="hr-HR" dirty="0" err="1"/>
              <a:t>equal</a:t>
            </a:r>
            <a:r>
              <a:rPr lang="hr-HR" dirty="0"/>
              <a:t> </a:t>
            </a:r>
            <a:r>
              <a:rPr lang="hr-HR" dirty="0" err="1"/>
              <a:t>protection</a:t>
            </a:r>
            <a:r>
              <a:rPr lang="hr-HR" dirty="0"/>
              <a:t> </a:t>
            </a:r>
            <a:r>
              <a:rPr lang="hr-HR" dirty="0" err="1"/>
              <a:t>of</a:t>
            </a:r>
            <a:r>
              <a:rPr lang="hr-HR" dirty="0"/>
              <a:t> </a:t>
            </a:r>
            <a:r>
              <a:rPr lang="hr-HR" dirty="0" err="1"/>
              <a:t>the</a:t>
            </a:r>
            <a:r>
              <a:rPr lang="hr-HR" dirty="0"/>
              <a:t> </a:t>
            </a:r>
            <a:r>
              <a:rPr lang="hr-HR" dirty="0" err="1"/>
              <a:t>laws</a:t>
            </a:r>
            <a:r>
              <a:rPr lang="hr-HR" dirty="0"/>
              <a:t> </a:t>
            </a:r>
            <a:r>
              <a:rPr lang="hr-HR" dirty="0" err="1"/>
              <a:t>clauses</a:t>
            </a:r>
            <a:endParaRPr lang="hr-HR" dirty="0"/>
          </a:p>
          <a:p>
            <a:pPr>
              <a:defRPr/>
            </a:pPr>
            <a:r>
              <a:rPr lang="hr-HR" dirty="0" err="1"/>
              <a:t>Procedural</a:t>
            </a:r>
            <a:r>
              <a:rPr lang="hr-HR" dirty="0"/>
              <a:t> </a:t>
            </a:r>
            <a:r>
              <a:rPr lang="hr-HR" dirty="0" err="1"/>
              <a:t>due</a:t>
            </a:r>
            <a:r>
              <a:rPr lang="hr-HR" dirty="0"/>
              <a:t> </a:t>
            </a:r>
            <a:r>
              <a:rPr lang="hr-HR" dirty="0" err="1"/>
              <a:t>process</a:t>
            </a:r>
            <a:r>
              <a:rPr lang="hr-HR" dirty="0"/>
              <a:t> – a fair </a:t>
            </a:r>
            <a:r>
              <a:rPr lang="hr-HR" dirty="0" err="1"/>
              <a:t>hearing</a:t>
            </a:r>
            <a:r>
              <a:rPr lang="hr-HR" dirty="0"/>
              <a:t>, procedure </a:t>
            </a:r>
            <a:r>
              <a:rPr lang="hr-HR" dirty="0" err="1"/>
              <a:t>or</a:t>
            </a:r>
            <a:r>
              <a:rPr lang="hr-HR" dirty="0"/>
              <a:t> </a:t>
            </a:r>
            <a:r>
              <a:rPr lang="hr-HR" dirty="0" err="1"/>
              <a:t>proceeding</a:t>
            </a:r>
            <a:r>
              <a:rPr lang="hr-HR" dirty="0"/>
              <a:t> </a:t>
            </a:r>
            <a:r>
              <a:rPr lang="hr-HR" dirty="0" err="1"/>
              <a:t>will</a:t>
            </a:r>
            <a:r>
              <a:rPr lang="hr-HR" dirty="0"/>
              <a:t> </a:t>
            </a:r>
            <a:r>
              <a:rPr lang="hr-HR" dirty="0" err="1"/>
              <a:t>be</a:t>
            </a:r>
            <a:r>
              <a:rPr lang="hr-HR" dirty="0"/>
              <a:t> </a:t>
            </a:r>
            <a:r>
              <a:rPr lang="hr-HR" dirty="0" err="1"/>
              <a:t>afforded</a:t>
            </a:r>
            <a:r>
              <a:rPr lang="hr-HR" dirty="0"/>
              <a:t> to </a:t>
            </a:r>
            <a:r>
              <a:rPr lang="hr-HR" dirty="0" err="1"/>
              <a:t>the</a:t>
            </a:r>
            <a:r>
              <a:rPr lang="hr-HR" dirty="0"/>
              <a:t> </a:t>
            </a:r>
            <a:r>
              <a:rPr lang="hr-HR" dirty="0" err="1"/>
              <a:t>individual</a:t>
            </a:r>
            <a:r>
              <a:rPr lang="hr-HR" dirty="0"/>
              <a:t> </a:t>
            </a:r>
            <a:r>
              <a:rPr lang="hr-HR" dirty="0" err="1"/>
              <a:t>before</a:t>
            </a:r>
            <a:r>
              <a:rPr lang="hr-HR" dirty="0"/>
              <a:t> </a:t>
            </a:r>
            <a:r>
              <a:rPr lang="hr-HR" dirty="0" err="1"/>
              <a:t>the</a:t>
            </a:r>
            <a:r>
              <a:rPr lang="hr-HR" dirty="0"/>
              <a:t> </a:t>
            </a:r>
            <a:r>
              <a:rPr lang="hr-HR" dirty="0" err="1"/>
              <a:t>federal</a:t>
            </a:r>
            <a:r>
              <a:rPr lang="hr-HR" dirty="0"/>
              <a:t> </a:t>
            </a:r>
            <a:r>
              <a:rPr lang="hr-HR" dirty="0" err="1"/>
              <a:t>or</a:t>
            </a:r>
            <a:r>
              <a:rPr lang="hr-HR" dirty="0"/>
              <a:t> </a:t>
            </a:r>
            <a:r>
              <a:rPr lang="hr-HR" dirty="0" err="1"/>
              <a:t>state</a:t>
            </a:r>
            <a:r>
              <a:rPr lang="hr-HR" dirty="0"/>
              <a:t> </a:t>
            </a:r>
            <a:r>
              <a:rPr lang="hr-HR" dirty="0" err="1"/>
              <a:t>government</a:t>
            </a:r>
            <a:r>
              <a:rPr lang="hr-HR" dirty="0"/>
              <a:t> </a:t>
            </a:r>
            <a:r>
              <a:rPr lang="hr-HR" dirty="0" err="1"/>
              <a:t>can</a:t>
            </a:r>
            <a:r>
              <a:rPr lang="hr-HR" dirty="0"/>
              <a:t> </a:t>
            </a:r>
            <a:r>
              <a:rPr lang="hr-HR" dirty="0" err="1"/>
              <a:t>deprive</a:t>
            </a:r>
            <a:r>
              <a:rPr lang="hr-HR" dirty="0"/>
              <a:t> </a:t>
            </a:r>
            <a:r>
              <a:rPr lang="hr-HR" dirty="0" err="1"/>
              <a:t>him</a:t>
            </a:r>
            <a:r>
              <a:rPr lang="hr-HR" dirty="0"/>
              <a:t> </a:t>
            </a:r>
            <a:r>
              <a:rPr lang="hr-HR" dirty="0" err="1"/>
              <a:t>of</a:t>
            </a:r>
            <a:r>
              <a:rPr lang="hr-HR" dirty="0"/>
              <a:t> </a:t>
            </a:r>
            <a:r>
              <a:rPr lang="hr-HR" dirty="0" err="1"/>
              <a:t>life</a:t>
            </a:r>
            <a:r>
              <a:rPr lang="hr-HR" dirty="0"/>
              <a:t>, </a:t>
            </a:r>
            <a:r>
              <a:rPr lang="hr-HR" dirty="0" err="1"/>
              <a:t>liberty</a:t>
            </a:r>
            <a:r>
              <a:rPr lang="hr-HR" dirty="0"/>
              <a:t> </a:t>
            </a:r>
            <a:r>
              <a:rPr lang="hr-HR" dirty="0" err="1"/>
              <a:t>or</a:t>
            </a:r>
            <a:r>
              <a:rPr lang="hr-HR" dirty="0"/>
              <a:t> </a:t>
            </a:r>
            <a:r>
              <a:rPr lang="hr-HR" dirty="0" err="1"/>
              <a:t>property</a:t>
            </a:r>
            <a:endParaRPr lang="hr-HR" dirty="0"/>
          </a:p>
          <a:p>
            <a:pPr>
              <a:defRPr/>
            </a:pPr>
            <a:r>
              <a:rPr lang="hr-HR" dirty="0" err="1"/>
              <a:t>Substantive</a:t>
            </a:r>
            <a:r>
              <a:rPr lang="hr-HR" dirty="0"/>
              <a:t> </a:t>
            </a:r>
            <a:r>
              <a:rPr lang="hr-HR" dirty="0" err="1"/>
              <a:t>due</a:t>
            </a:r>
            <a:r>
              <a:rPr lang="hr-HR" dirty="0"/>
              <a:t> </a:t>
            </a:r>
            <a:r>
              <a:rPr lang="hr-HR" dirty="0" err="1"/>
              <a:t>process</a:t>
            </a:r>
            <a:r>
              <a:rPr lang="hr-HR" dirty="0"/>
              <a:t> – </a:t>
            </a:r>
            <a:r>
              <a:rPr lang="hr-HR" dirty="0" err="1"/>
              <a:t>provides</a:t>
            </a:r>
            <a:r>
              <a:rPr lang="hr-HR" dirty="0"/>
              <a:t> </a:t>
            </a:r>
            <a:r>
              <a:rPr lang="hr-HR" dirty="0" err="1"/>
              <a:t>the</a:t>
            </a:r>
            <a:r>
              <a:rPr lang="hr-HR" dirty="0"/>
              <a:t> </a:t>
            </a:r>
            <a:r>
              <a:rPr lang="hr-HR" dirty="0" err="1"/>
              <a:t>individual</a:t>
            </a:r>
            <a:r>
              <a:rPr lang="hr-HR" dirty="0"/>
              <a:t> </a:t>
            </a:r>
            <a:r>
              <a:rPr lang="hr-HR" dirty="0" err="1"/>
              <a:t>with</a:t>
            </a:r>
            <a:r>
              <a:rPr lang="hr-HR" dirty="0"/>
              <a:t> </a:t>
            </a:r>
            <a:r>
              <a:rPr lang="hr-HR" dirty="0" err="1"/>
              <a:t>the</a:t>
            </a:r>
            <a:r>
              <a:rPr lang="hr-HR" dirty="0"/>
              <a:t> </a:t>
            </a:r>
            <a:r>
              <a:rPr lang="hr-HR" dirty="0" err="1"/>
              <a:t>substantive</a:t>
            </a:r>
            <a:r>
              <a:rPr lang="hr-HR" dirty="0"/>
              <a:t> </a:t>
            </a:r>
            <a:r>
              <a:rPr lang="hr-HR" dirty="0" err="1"/>
              <a:t>right</a:t>
            </a:r>
            <a:r>
              <a:rPr lang="hr-HR" dirty="0"/>
              <a:t> to </a:t>
            </a:r>
            <a:r>
              <a:rPr lang="hr-HR" dirty="0" err="1"/>
              <a:t>challenge</a:t>
            </a:r>
            <a:r>
              <a:rPr lang="hr-HR" dirty="0"/>
              <a:t> </a:t>
            </a:r>
            <a:r>
              <a:rPr lang="hr-HR" dirty="0" err="1"/>
              <a:t>arbitrary</a:t>
            </a:r>
            <a:r>
              <a:rPr lang="hr-HR" dirty="0"/>
              <a:t> </a:t>
            </a:r>
            <a:r>
              <a:rPr lang="hr-HR" dirty="0" err="1"/>
              <a:t>governmental</a:t>
            </a:r>
            <a:r>
              <a:rPr lang="hr-HR" dirty="0"/>
              <a:t> </a:t>
            </a:r>
            <a:r>
              <a:rPr lang="hr-HR" dirty="0" err="1"/>
              <a:t>action</a:t>
            </a:r>
            <a:r>
              <a:rPr lang="hr-HR" dirty="0"/>
              <a:t> </a:t>
            </a:r>
          </a:p>
        </p:txBody>
      </p:sp>
    </p:spTree>
    <p:extLst>
      <p:ext uri="{BB962C8B-B14F-4D97-AF65-F5344CB8AC3E}">
        <p14:creationId xmlns:p14="http://schemas.microsoft.com/office/powerpoint/2010/main" val="14752158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hr-HR" dirty="0" err="1"/>
              <a:t>The</a:t>
            </a:r>
            <a:r>
              <a:rPr lang="hr-HR" dirty="0"/>
              <a:t> </a:t>
            </a:r>
            <a:r>
              <a:rPr lang="hr-HR" dirty="0" err="1"/>
              <a:t>Fourteenth</a:t>
            </a:r>
            <a:r>
              <a:rPr lang="hr-HR" dirty="0"/>
              <a:t> </a:t>
            </a:r>
            <a:r>
              <a:rPr lang="hr-HR" dirty="0" err="1"/>
              <a:t>Amendment</a:t>
            </a:r>
            <a:r>
              <a:rPr lang="hr-HR" dirty="0"/>
              <a:t> </a:t>
            </a:r>
          </a:p>
        </p:txBody>
      </p:sp>
      <p:sp>
        <p:nvSpPr>
          <p:cNvPr id="3" name="Content Placeholder 2"/>
          <p:cNvSpPr>
            <a:spLocks noGrp="1"/>
          </p:cNvSpPr>
          <p:nvPr>
            <p:ph idx="1"/>
          </p:nvPr>
        </p:nvSpPr>
        <p:spPr/>
        <p:txBody>
          <a:bodyPr/>
          <a:lstStyle/>
          <a:p>
            <a:pPr>
              <a:defRPr/>
            </a:pPr>
            <a:r>
              <a:rPr lang="hr-HR" dirty="0" err="1" smtClean="0"/>
              <a:t>The</a:t>
            </a:r>
            <a:r>
              <a:rPr lang="hr-HR" dirty="0" smtClean="0"/>
              <a:t> </a:t>
            </a:r>
            <a:r>
              <a:rPr lang="hr-HR" dirty="0" err="1" smtClean="0"/>
              <a:t>equal</a:t>
            </a:r>
            <a:r>
              <a:rPr lang="hr-HR" dirty="0" smtClean="0"/>
              <a:t> </a:t>
            </a:r>
            <a:r>
              <a:rPr lang="hr-HR" dirty="0" err="1" smtClean="0"/>
              <a:t>protection</a:t>
            </a:r>
            <a:r>
              <a:rPr lang="hr-HR" dirty="0" smtClean="0"/>
              <a:t> </a:t>
            </a:r>
            <a:r>
              <a:rPr lang="hr-HR" dirty="0" err="1" smtClean="0"/>
              <a:t>clause</a:t>
            </a:r>
            <a:r>
              <a:rPr lang="hr-HR" dirty="0" smtClean="0"/>
              <a:t> </a:t>
            </a:r>
            <a:r>
              <a:rPr lang="hr-HR" dirty="0" err="1" smtClean="0"/>
              <a:t>allows</a:t>
            </a:r>
            <a:r>
              <a:rPr lang="hr-HR" dirty="0" smtClean="0"/>
              <a:t> </a:t>
            </a:r>
            <a:r>
              <a:rPr lang="hr-HR" dirty="0" err="1" smtClean="0"/>
              <a:t>citizens</a:t>
            </a:r>
            <a:r>
              <a:rPr lang="hr-HR" dirty="0" smtClean="0"/>
              <a:t> to </a:t>
            </a:r>
            <a:r>
              <a:rPr lang="hr-HR" dirty="0" err="1" smtClean="0"/>
              <a:t>challenge</a:t>
            </a:r>
            <a:r>
              <a:rPr lang="hr-HR" dirty="0" smtClean="0"/>
              <a:t> </a:t>
            </a:r>
            <a:r>
              <a:rPr lang="hr-HR" dirty="0" err="1" smtClean="0"/>
              <a:t>certain</a:t>
            </a:r>
            <a:r>
              <a:rPr lang="hr-HR" dirty="0" smtClean="0"/>
              <a:t> </a:t>
            </a:r>
            <a:r>
              <a:rPr lang="hr-HR" dirty="0" err="1" smtClean="0"/>
              <a:t>governmental</a:t>
            </a:r>
            <a:r>
              <a:rPr lang="hr-HR" dirty="0" smtClean="0"/>
              <a:t> </a:t>
            </a:r>
            <a:r>
              <a:rPr lang="hr-HR" dirty="0" err="1" smtClean="0"/>
              <a:t>action</a:t>
            </a:r>
            <a:r>
              <a:rPr lang="hr-HR" dirty="0" smtClean="0"/>
              <a:t> </a:t>
            </a:r>
            <a:r>
              <a:rPr lang="hr-HR" dirty="0" err="1" smtClean="0"/>
              <a:t>and</a:t>
            </a:r>
            <a:r>
              <a:rPr lang="hr-HR" dirty="0" smtClean="0"/>
              <a:t> </a:t>
            </a:r>
            <a:r>
              <a:rPr lang="hr-HR" dirty="0" err="1" smtClean="0"/>
              <a:t>legislation</a:t>
            </a:r>
            <a:r>
              <a:rPr lang="hr-HR" dirty="0" smtClean="0"/>
              <a:t>, </a:t>
            </a:r>
            <a:r>
              <a:rPr lang="hr-HR" dirty="0" err="1" smtClean="0"/>
              <a:t>when</a:t>
            </a:r>
            <a:r>
              <a:rPr lang="hr-HR" dirty="0" smtClean="0"/>
              <a:t> </a:t>
            </a:r>
            <a:r>
              <a:rPr lang="hr-HR" dirty="0" err="1" smtClean="0"/>
              <a:t>the</a:t>
            </a:r>
            <a:r>
              <a:rPr lang="hr-HR" dirty="0" smtClean="0"/>
              <a:t> </a:t>
            </a:r>
            <a:r>
              <a:rPr lang="hr-HR" dirty="0" err="1" smtClean="0"/>
              <a:t>action</a:t>
            </a:r>
            <a:r>
              <a:rPr lang="hr-HR" dirty="0" smtClean="0"/>
              <a:t> </a:t>
            </a:r>
            <a:r>
              <a:rPr lang="hr-HR" dirty="0" err="1" smtClean="0"/>
              <a:t>or</a:t>
            </a:r>
            <a:r>
              <a:rPr lang="hr-HR" dirty="0" smtClean="0"/>
              <a:t> </a:t>
            </a:r>
            <a:r>
              <a:rPr lang="hr-HR" dirty="0" err="1" smtClean="0"/>
              <a:t>legislation</a:t>
            </a:r>
            <a:r>
              <a:rPr lang="hr-HR" dirty="0" smtClean="0"/>
              <a:t> </a:t>
            </a:r>
            <a:r>
              <a:rPr lang="hr-HR" dirty="0" err="1" smtClean="0"/>
              <a:t>arbitrarily</a:t>
            </a:r>
            <a:r>
              <a:rPr lang="hr-HR" dirty="0" smtClean="0"/>
              <a:t> </a:t>
            </a:r>
            <a:r>
              <a:rPr lang="hr-HR" dirty="0" err="1" smtClean="0"/>
              <a:t>classifies</a:t>
            </a:r>
            <a:r>
              <a:rPr lang="hr-HR" dirty="0" smtClean="0"/>
              <a:t> </a:t>
            </a:r>
            <a:r>
              <a:rPr lang="hr-HR" dirty="0" err="1" smtClean="0"/>
              <a:t>people</a:t>
            </a:r>
            <a:r>
              <a:rPr lang="hr-HR" dirty="0" smtClean="0"/>
              <a:t> </a:t>
            </a:r>
            <a:r>
              <a:rPr lang="hr-HR" dirty="0" err="1" smtClean="0"/>
              <a:t>in</a:t>
            </a:r>
            <a:r>
              <a:rPr lang="hr-HR" dirty="0" smtClean="0"/>
              <a:t> </a:t>
            </a:r>
            <a:r>
              <a:rPr lang="hr-HR" dirty="0" err="1" smtClean="0"/>
              <a:t>such</a:t>
            </a:r>
            <a:r>
              <a:rPr lang="hr-HR" dirty="0" smtClean="0"/>
              <a:t> a </a:t>
            </a:r>
            <a:r>
              <a:rPr lang="hr-HR" dirty="0" err="1" smtClean="0"/>
              <a:t>way</a:t>
            </a:r>
            <a:r>
              <a:rPr lang="hr-HR" dirty="0" smtClean="0"/>
              <a:t> </a:t>
            </a:r>
            <a:r>
              <a:rPr lang="hr-HR" dirty="0" err="1" smtClean="0"/>
              <a:t>that</a:t>
            </a:r>
            <a:r>
              <a:rPr lang="hr-HR" dirty="0" smtClean="0"/>
              <a:t> </a:t>
            </a:r>
            <a:r>
              <a:rPr lang="hr-HR" dirty="0" err="1" smtClean="0"/>
              <a:t>only</a:t>
            </a:r>
            <a:r>
              <a:rPr lang="hr-HR" dirty="0" smtClean="0"/>
              <a:t> one </a:t>
            </a:r>
            <a:r>
              <a:rPr lang="hr-HR" dirty="0" err="1" smtClean="0"/>
              <a:t>class</a:t>
            </a:r>
            <a:r>
              <a:rPr lang="hr-HR" dirty="0" smtClean="0"/>
              <a:t> </a:t>
            </a:r>
            <a:r>
              <a:rPr lang="hr-HR" dirty="0" err="1" smtClean="0"/>
              <a:t>or</a:t>
            </a:r>
            <a:r>
              <a:rPr lang="hr-HR" dirty="0" smtClean="0"/>
              <a:t> </a:t>
            </a:r>
            <a:r>
              <a:rPr lang="hr-HR" dirty="0" err="1" smtClean="0"/>
              <a:t>group</a:t>
            </a:r>
            <a:r>
              <a:rPr lang="hr-HR" dirty="0" smtClean="0"/>
              <a:t> </a:t>
            </a:r>
            <a:r>
              <a:rPr lang="hr-HR" dirty="0" err="1" smtClean="0"/>
              <a:t>of</a:t>
            </a:r>
            <a:r>
              <a:rPr lang="hr-HR" dirty="0" smtClean="0"/>
              <a:t> </a:t>
            </a:r>
            <a:r>
              <a:rPr lang="hr-HR" dirty="0" err="1" smtClean="0"/>
              <a:t>people</a:t>
            </a:r>
            <a:r>
              <a:rPr lang="hr-HR" dirty="0" smtClean="0"/>
              <a:t> </a:t>
            </a:r>
            <a:r>
              <a:rPr lang="hr-HR" dirty="0" err="1" smtClean="0"/>
              <a:t>is</a:t>
            </a:r>
            <a:r>
              <a:rPr lang="hr-HR" dirty="0" smtClean="0"/>
              <a:t> </a:t>
            </a:r>
            <a:r>
              <a:rPr lang="hr-HR" dirty="0" err="1" smtClean="0"/>
              <a:t>deprived</a:t>
            </a:r>
            <a:r>
              <a:rPr lang="hr-HR" dirty="0" smtClean="0"/>
              <a:t> </a:t>
            </a:r>
            <a:r>
              <a:rPr lang="hr-HR" dirty="0" err="1" smtClean="0"/>
              <a:t>of</a:t>
            </a:r>
            <a:r>
              <a:rPr lang="hr-HR" dirty="0" smtClean="0"/>
              <a:t> a </a:t>
            </a:r>
            <a:r>
              <a:rPr lang="hr-HR" dirty="0" err="1" smtClean="0"/>
              <a:t>right</a:t>
            </a:r>
            <a:r>
              <a:rPr lang="hr-HR" dirty="0" smtClean="0"/>
              <a:t> </a:t>
            </a:r>
            <a:r>
              <a:rPr lang="hr-HR" dirty="0" err="1" smtClean="0"/>
              <a:t>or</a:t>
            </a:r>
            <a:r>
              <a:rPr lang="hr-HR" dirty="0" smtClean="0"/>
              <a:t> </a:t>
            </a:r>
            <a:r>
              <a:rPr lang="hr-HR" dirty="0" err="1" smtClean="0"/>
              <a:t>singled</a:t>
            </a:r>
            <a:r>
              <a:rPr lang="hr-HR" dirty="0" smtClean="0"/>
              <a:t> </a:t>
            </a:r>
            <a:r>
              <a:rPr lang="hr-HR" dirty="0" err="1" smtClean="0"/>
              <a:t>out</a:t>
            </a:r>
            <a:r>
              <a:rPr lang="hr-HR" dirty="0" smtClean="0"/>
              <a:t> for separate </a:t>
            </a:r>
            <a:r>
              <a:rPr lang="hr-HR" dirty="0" err="1" smtClean="0"/>
              <a:t>treatment</a:t>
            </a:r>
            <a:endParaRPr lang="hr-HR" dirty="0"/>
          </a:p>
        </p:txBody>
      </p:sp>
    </p:spTree>
    <p:extLst>
      <p:ext uri="{BB962C8B-B14F-4D97-AF65-F5344CB8AC3E}">
        <p14:creationId xmlns:p14="http://schemas.microsoft.com/office/powerpoint/2010/main" val="14066855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defRPr/>
            </a:pPr>
            <a:r>
              <a:rPr lang="hr-HR" sz="3200"/>
              <a:t>PROTECTION OF RIGHTS AND LIBERTIES</a:t>
            </a:r>
          </a:p>
        </p:txBody>
      </p:sp>
      <p:sp>
        <p:nvSpPr>
          <p:cNvPr id="30723" name="Rectangle 3"/>
          <p:cNvSpPr>
            <a:spLocks noGrp="1" noChangeArrowheads="1"/>
          </p:cNvSpPr>
          <p:nvPr>
            <p:ph type="body" idx="1"/>
          </p:nvPr>
        </p:nvSpPr>
        <p:spPr/>
        <p:txBody>
          <a:bodyPr/>
          <a:lstStyle/>
          <a:p>
            <a:pPr eaLnBrk="1" hangingPunct="1">
              <a:defRPr/>
            </a:pPr>
            <a:r>
              <a:rPr lang="hr-HR"/>
              <a:t>Rights and liberties – duties: </a:t>
            </a:r>
          </a:p>
          <a:p>
            <a:pPr eaLnBrk="1" hangingPunct="1">
              <a:defRPr/>
            </a:pPr>
            <a:r>
              <a:rPr lang="hr-HR"/>
              <a:t>Freedom of speech: duty to speak honestly and with a full knowledge of the facts</a:t>
            </a:r>
          </a:p>
          <a:p>
            <a:pPr eaLnBrk="1" hangingPunct="1">
              <a:defRPr/>
            </a:pPr>
            <a:r>
              <a:rPr lang="hr-HR"/>
              <a:t>Freedom of religion: duty to respect the freedom of others whose religion is different </a:t>
            </a:r>
          </a:p>
          <a:p>
            <a:pPr eaLnBrk="1" hangingPunct="1">
              <a:defRPr/>
            </a:pPr>
            <a:r>
              <a:rPr lang="hr-HR"/>
              <a:t>The right to vote: duty to know the candidates and the issues in an election</a:t>
            </a:r>
          </a:p>
          <a:p>
            <a:pPr eaLnBrk="1" hangingPunct="1">
              <a:defRPr/>
            </a:pPr>
            <a:r>
              <a:rPr lang="hr-HR"/>
              <a:t>The right to trial by jury: duty to respond willingly when called for jury service</a:t>
            </a:r>
          </a:p>
          <a:p>
            <a:pPr eaLnBrk="1" hangingPunct="1">
              <a:defRPr/>
            </a:pPr>
            <a:endParaRPr lang="hr-HR"/>
          </a:p>
        </p:txBody>
      </p:sp>
    </p:spTree>
    <p:extLst>
      <p:ext uri="{BB962C8B-B14F-4D97-AF65-F5344CB8AC3E}">
        <p14:creationId xmlns:p14="http://schemas.microsoft.com/office/powerpoint/2010/main" val="356164501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defRPr/>
            </a:pPr>
            <a:r>
              <a:rPr lang="hr-HR" smtClean="0"/>
              <a:t>Major Supreme Court Rulings</a:t>
            </a:r>
          </a:p>
        </p:txBody>
      </p:sp>
      <p:graphicFrame>
        <p:nvGraphicFramePr>
          <p:cNvPr id="59429" name="Group 37"/>
          <p:cNvGraphicFramePr>
            <a:graphicFrameLocks noGrp="1"/>
          </p:cNvGraphicFramePr>
          <p:nvPr>
            <p:ph idx="1"/>
          </p:nvPr>
        </p:nvGraphicFramePr>
        <p:xfrm>
          <a:off x="1981201" y="1600201"/>
          <a:ext cx="12342813" cy="4733925"/>
        </p:xfrm>
        <a:graphic>
          <a:graphicData uri="http://schemas.openxmlformats.org/drawingml/2006/table">
            <a:tbl>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6856413">
                  <a:extLst>
                    <a:ext uri="{9D8B030D-6E8A-4147-A177-3AD203B41FA5}">
                      <a16:colId xmlns:a16="http://schemas.microsoft.com/office/drawing/2014/main" val="20002"/>
                    </a:ext>
                  </a:extLst>
                </a:gridCol>
              </a:tblGrid>
              <a:tr h="113349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hr-HR" sz="2400" b="0" i="0" u="none" strike="noStrike" cap="none" normalizeH="0" baseline="0" smtClean="0">
                          <a:ln>
                            <a:noFill/>
                          </a:ln>
                          <a:solidFill>
                            <a:schemeClr val="tx1"/>
                          </a:solidFill>
                          <a:effectLst>
                            <a:outerShdw blurRad="38100" dist="38100" dir="2700000" algn="tl">
                              <a:srgbClr val="000000"/>
                            </a:outerShdw>
                          </a:effectLst>
                          <a:latin typeface="Tahoma" charset="0"/>
                        </a:rPr>
                        <a:t>Case</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hr-HR" sz="2400" b="0" i="0" u="none" strike="noStrike" cap="none" normalizeH="0" baseline="0" smtClean="0">
                          <a:ln>
                            <a:noFill/>
                          </a:ln>
                          <a:solidFill>
                            <a:schemeClr val="tx1"/>
                          </a:solidFill>
                          <a:effectLst>
                            <a:outerShdw blurRad="38100" dist="38100" dir="2700000" algn="tl">
                              <a:srgbClr val="000000"/>
                            </a:outerShdw>
                          </a:effectLst>
                          <a:latin typeface="Tahoma" charset="0"/>
                        </a:rPr>
                        <a:t>Amendment</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hr-HR" sz="2400" b="0" i="0" u="none" strike="noStrike" cap="none" normalizeH="0" baseline="0" smtClean="0">
                          <a:ln>
                            <a:noFill/>
                          </a:ln>
                          <a:solidFill>
                            <a:schemeClr val="tx1"/>
                          </a:solidFill>
                          <a:effectLst>
                            <a:outerShdw blurRad="38100" dist="38100" dir="2700000" algn="tl">
                              <a:srgbClr val="000000"/>
                            </a:outerShdw>
                          </a:effectLst>
                          <a:latin typeface="Tahoma" charset="0"/>
                        </a:rPr>
                        <a:t>Effect</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35042">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hr-HR" sz="2400" b="0" i="0" u="none" strike="noStrike" cap="none" normalizeH="0" baseline="0" smtClean="0">
                          <a:ln>
                            <a:noFill/>
                          </a:ln>
                          <a:solidFill>
                            <a:schemeClr val="tx1"/>
                          </a:solidFill>
                          <a:effectLst>
                            <a:outerShdw blurRad="38100" dist="38100" dir="2700000" algn="tl">
                              <a:srgbClr val="000000"/>
                            </a:outerShdw>
                          </a:effectLst>
                          <a:latin typeface="Tahoma" charset="0"/>
                        </a:rPr>
                        <a:t>Miranda v. Arizona</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hr-HR" sz="2400" b="0" i="0" u="none" strike="noStrike" cap="none" normalizeH="0" baseline="0" smtClean="0">
                          <a:ln>
                            <a:noFill/>
                          </a:ln>
                          <a:solidFill>
                            <a:schemeClr val="tx1"/>
                          </a:solidFill>
                          <a:effectLst>
                            <a:outerShdw blurRad="38100" dist="38100" dir="2700000" algn="tl">
                              <a:srgbClr val="000000"/>
                            </a:outerShdw>
                          </a:effectLst>
                          <a:latin typeface="Tahoma" charset="0"/>
                        </a:rPr>
                        <a:t>(1966)</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hr-HR" sz="2400" b="0" i="0" u="none" strike="noStrike" cap="none" normalizeH="0" baseline="0" smtClean="0">
                          <a:ln>
                            <a:noFill/>
                          </a:ln>
                          <a:solidFill>
                            <a:schemeClr val="tx1"/>
                          </a:solidFill>
                          <a:effectLst>
                            <a:outerShdw blurRad="38100" dist="38100" dir="2700000" algn="tl">
                              <a:srgbClr val="000000"/>
                            </a:outerShdw>
                          </a:effectLst>
                          <a:latin typeface="Tahoma" charset="0"/>
                        </a:rPr>
                        <a:t>5th, 6th</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hr-HR" sz="2400" b="0" i="0" u="none" strike="noStrike" cap="none" normalizeH="0" baseline="0" smtClean="0">
                          <a:ln>
                            <a:noFill/>
                          </a:ln>
                          <a:solidFill>
                            <a:schemeClr val="tx1"/>
                          </a:solidFill>
                          <a:effectLst>
                            <a:outerShdw blurRad="38100" dist="38100" dir="2700000" algn="tl">
                              <a:srgbClr val="000000"/>
                            </a:outerShdw>
                          </a:effectLst>
                          <a:latin typeface="Tahoma" charset="0"/>
                        </a:rPr>
                        <a:t>Confessions not </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hr-HR" sz="2400" b="0" i="0" u="none" strike="noStrike" cap="none" normalizeH="0" baseline="0" smtClean="0">
                          <a:ln>
                            <a:noFill/>
                          </a:ln>
                          <a:solidFill>
                            <a:schemeClr val="tx1"/>
                          </a:solidFill>
                          <a:effectLst>
                            <a:outerShdw blurRad="38100" dist="38100" dir="2700000" algn="tl">
                              <a:srgbClr val="000000"/>
                            </a:outerShdw>
                          </a:effectLst>
                          <a:latin typeface="Tahoma" charset="0"/>
                        </a:rPr>
                        <a:t>admissible unless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hr-HR" sz="2400" b="0" i="0" u="none" strike="noStrike" cap="none" normalizeH="0" baseline="0" smtClean="0">
                          <a:ln>
                            <a:noFill/>
                          </a:ln>
                          <a:solidFill>
                            <a:schemeClr val="tx1"/>
                          </a:solidFill>
                          <a:effectLst>
                            <a:outerShdw blurRad="38100" dist="38100" dir="2700000" algn="tl">
                              <a:srgbClr val="000000"/>
                            </a:outerShdw>
                          </a:effectLst>
                          <a:latin typeface="Tahoma" charset="0"/>
                        </a:rPr>
                        <a:t>warnings given</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3349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hr-HR" sz="2400" b="0" i="0" u="none" strike="noStrike" cap="none" normalizeH="0" baseline="0" smtClean="0">
                          <a:ln>
                            <a:noFill/>
                          </a:ln>
                          <a:solidFill>
                            <a:schemeClr val="tx1"/>
                          </a:solidFill>
                          <a:effectLst>
                            <a:outerShdw blurRad="38100" dist="38100" dir="2700000" algn="tl">
                              <a:srgbClr val="000000"/>
                            </a:outerShdw>
                          </a:effectLst>
                          <a:latin typeface="Tahoma" charset="0"/>
                        </a:rPr>
                        <a:t>Klopfer v. North Carolina (1967)</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hr-HR" sz="2400" b="0" i="0" u="none" strike="noStrike" cap="none" normalizeH="0" baseline="0" smtClean="0">
                          <a:ln>
                            <a:noFill/>
                          </a:ln>
                          <a:solidFill>
                            <a:schemeClr val="tx1"/>
                          </a:solidFill>
                          <a:effectLst>
                            <a:outerShdw blurRad="38100" dist="38100" dir="2700000" algn="tl">
                              <a:srgbClr val="000000"/>
                            </a:outerShdw>
                          </a:effectLst>
                          <a:latin typeface="Tahoma" charset="0"/>
                        </a:rPr>
                        <a:t>6th</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hr-HR" sz="2400" b="0" i="0" u="none" strike="noStrike" cap="none" normalizeH="0" baseline="0" smtClean="0">
                          <a:ln>
                            <a:noFill/>
                          </a:ln>
                          <a:solidFill>
                            <a:schemeClr val="tx1"/>
                          </a:solidFill>
                          <a:effectLst>
                            <a:outerShdw blurRad="38100" dist="38100" dir="2700000" algn="tl">
                              <a:srgbClr val="000000"/>
                            </a:outerShdw>
                          </a:effectLst>
                          <a:latin typeface="Tahoma" charset="0"/>
                        </a:rPr>
                        <a:t>Speedy trial must be </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hr-HR" sz="2400" b="0" i="0" u="none" strike="noStrike" cap="none" normalizeH="0" baseline="0" smtClean="0">
                          <a:ln>
                            <a:noFill/>
                          </a:ln>
                          <a:solidFill>
                            <a:schemeClr val="tx1"/>
                          </a:solidFill>
                          <a:effectLst>
                            <a:outerShdw blurRad="38100" dist="38100" dir="2700000" algn="tl">
                              <a:srgbClr val="000000"/>
                            </a:outerShdw>
                          </a:effectLst>
                          <a:latin typeface="Tahoma" charset="0"/>
                        </a:rPr>
                        <a:t>guaranteed in all courts</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3190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hr-HR" sz="2400" b="0" i="0" u="none" strike="noStrike" cap="none" normalizeH="0" baseline="0" smtClean="0">
                          <a:ln>
                            <a:noFill/>
                          </a:ln>
                          <a:solidFill>
                            <a:schemeClr val="tx1"/>
                          </a:solidFill>
                          <a:effectLst>
                            <a:outerShdw blurRad="38100" dist="38100" dir="2700000" algn="tl">
                              <a:srgbClr val="000000"/>
                            </a:outerShdw>
                          </a:effectLst>
                          <a:latin typeface="Tahoma" charset="0"/>
                        </a:rPr>
                        <a:t>Benton v. Maryland (1969)</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hr-HR" sz="2400" b="0" i="0" u="none" strike="noStrike" cap="none" normalizeH="0" baseline="0" smtClean="0">
                          <a:ln>
                            <a:noFill/>
                          </a:ln>
                          <a:solidFill>
                            <a:schemeClr val="tx1"/>
                          </a:solidFill>
                          <a:effectLst>
                            <a:outerShdw blurRad="38100" dist="38100" dir="2700000" algn="tl">
                              <a:srgbClr val="000000"/>
                            </a:outerShdw>
                          </a:effectLst>
                          <a:latin typeface="Tahoma" charset="0"/>
                        </a:rPr>
                        <a:t>5th</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hr-HR" sz="2400" b="0" i="0" u="none" strike="noStrike" cap="none" normalizeH="0" baseline="0" smtClean="0">
                          <a:ln>
                            <a:noFill/>
                          </a:ln>
                          <a:solidFill>
                            <a:schemeClr val="tx1"/>
                          </a:solidFill>
                          <a:effectLst>
                            <a:outerShdw blurRad="38100" dist="38100" dir="2700000" algn="tl">
                              <a:srgbClr val="000000"/>
                            </a:outerShdw>
                          </a:effectLst>
                          <a:latin typeface="Tahoma" charset="0"/>
                        </a:rPr>
                        <a:t>Prohibition against </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hr-HR" sz="2400" b="0" i="0" u="none" strike="noStrike" cap="none" normalizeH="0" baseline="0" smtClean="0">
                          <a:ln>
                            <a:noFill/>
                          </a:ln>
                          <a:solidFill>
                            <a:schemeClr val="tx1"/>
                          </a:solidFill>
                          <a:effectLst>
                            <a:outerShdw blurRad="38100" dist="38100" dir="2700000" algn="tl">
                              <a:srgbClr val="000000"/>
                            </a:outerShdw>
                          </a:effectLst>
                          <a:latin typeface="Tahoma" charset="0"/>
                        </a:rPr>
                        <a:t>double jeopardy</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0476136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defRPr/>
            </a:pPr>
            <a:r>
              <a:rPr lang="hr-HR" sz="3200"/>
              <a:t>DECLARING FEDERAL LAWS UNCONSTITUTIONAL: </a:t>
            </a:r>
            <a:br>
              <a:rPr lang="hr-HR" sz="3200"/>
            </a:br>
            <a:r>
              <a:rPr lang="hr-HR" sz="3200"/>
              <a:t>Dred Scott vs. Sanford (1857)</a:t>
            </a:r>
          </a:p>
        </p:txBody>
      </p:sp>
      <p:sp>
        <p:nvSpPr>
          <p:cNvPr id="15363" name="Rectangle 3"/>
          <p:cNvSpPr>
            <a:spLocks noGrp="1" noChangeArrowheads="1"/>
          </p:cNvSpPr>
          <p:nvPr>
            <p:ph type="body" idx="1"/>
          </p:nvPr>
        </p:nvSpPr>
        <p:spPr>
          <a:xfrm>
            <a:off x="1992313" y="1773239"/>
            <a:ext cx="8229600" cy="4530725"/>
          </a:xfrm>
        </p:spPr>
        <p:txBody>
          <a:bodyPr/>
          <a:lstStyle/>
          <a:p>
            <a:pPr eaLnBrk="1" hangingPunct="1">
              <a:defRPr/>
            </a:pPr>
            <a:r>
              <a:rPr lang="hr-HR" sz="2800" b="1"/>
              <a:t>Issue</a:t>
            </a:r>
            <a:r>
              <a:rPr lang="hr-HR" sz="2800"/>
              <a:t>: Dred Scott, a negro slave, taken by his master to the Minnesota region (according to the 1820 Missouri Compromise a free territory)</a:t>
            </a:r>
          </a:p>
          <a:p>
            <a:pPr eaLnBrk="1" hangingPunct="1">
              <a:defRPr/>
            </a:pPr>
            <a:r>
              <a:rPr lang="hr-HR" sz="2800"/>
              <a:t>Then brought back to Missouri, a slave state. </a:t>
            </a:r>
          </a:p>
          <a:p>
            <a:pPr eaLnBrk="1" hangingPunct="1">
              <a:defRPr/>
            </a:pPr>
            <a:r>
              <a:rPr lang="hr-HR" sz="2800"/>
              <a:t>To create a test case, the abolitionists had Dred Scott sue for his freedom on the grounds that his residence in free territory had made him a free man</a:t>
            </a:r>
          </a:p>
          <a:p>
            <a:pPr eaLnBrk="1" hangingPunct="1">
              <a:defRPr/>
            </a:pPr>
            <a:endParaRPr lang="hr-HR" sz="2800"/>
          </a:p>
        </p:txBody>
      </p:sp>
    </p:spTree>
    <p:extLst>
      <p:ext uri="{BB962C8B-B14F-4D97-AF65-F5344CB8AC3E}">
        <p14:creationId xmlns:p14="http://schemas.microsoft.com/office/powerpoint/2010/main" val="101017804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hr-HR" sz="4000" dirty="0" err="1"/>
              <a:t>Dred</a:t>
            </a:r>
            <a:r>
              <a:rPr lang="hr-HR" sz="4000" dirty="0"/>
              <a:t> Scott </a:t>
            </a:r>
            <a:r>
              <a:rPr lang="hr-HR" sz="4000" dirty="0" smtClean="0"/>
              <a:t>v. </a:t>
            </a:r>
            <a:r>
              <a:rPr lang="hr-HR" sz="4000" dirty="0" err="1"/>
              <a:t>Sanford</a:t>
            </a:r>
            <a:r>
              <a:rPr lang="hr-HR" sz="4000" dirty="0"/>
              <a:t> (1857</a:t>
            </a:r>
            <a:r>
              <a:rPr lang="hr-HR" dirty="0" smtClean="0"/>
              <a:t>)</a:t>
            </a:r>
          </a:p>
        </p:txBody>
      </p:sp>
      <p:sp>
        <p:nvSpPr>
          <p:cNvPr id="23555" name="Rectangle 3"/>
          <p:cNvSpPr>
            <a:spLocks noGrp="1" noChangeArrowheads="1"/>
          </p:cNvSpPr>
          <p:nvPr>
            <p:ph type="body" idx="1"/>
          </p:nvPr>
        </p:nvSpPr>
        <p:spPr/>
        <p:txBody>
          <a:bodyPr/>
          <a:lstStyle/>
          <a:p>
            <a:pPr eaLnBrk="1" hangingPunct="1">
              <a:defRPr/>
            </a:pPr>
            <a:r>
              <a:rPr lang="hr-HR" sz="2800" b="1"/>
              <a:t>Decision</a:t>
            </a:r>
            <a:r>
              <a:rPr lang="hr-HR" sz="2800"/>
              <a:t>: Chief Justice Roger Taney stated that a Negro slave was not a citizen and could not bring suit for his freedom in a federal court. </a:t>
            </a:r>
          </a:p>
          <a:p>
            <a:pPr eaLnBrk="1" hangingPunct="1">
              <a:defRPr/>
            </a:pPr>
            <a:r>
              <a:rPr lang="hr-HR" sz="2800"/>
              <a:t>This statement would have sufficed to conclude the case. Taney, however, wanted to end the slavery controversy by a judicial pronouncement.</a:t>
            </a:r>
          </a:p>
          <a:p>
            <a:pPr eaLnBrk="1" hangingPunct="1">
              <a:defRPr/>
            </a:pPr>
            <a:endParaRPr lang="hr-HR" sz="2800"/>
          </a:p>
        </p:txBody>
      </p:sp>
    </p:spTree>
    <p:extLst>
      <p:ext uri="{BB962C8B-B14F-4D97-AF65-F5344CB8AC3E}">
        <p14:creationId xmlns:p14="http://schemas.microsoft.com/office/powerpoint/2010/main" val="50616420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hr-HR" sz="4000" dirty="0" err="1"/>
              <a:t>Dred</a:t>
            </a:r>
            <a:r>
              <a:rPr lang="hr-HR" sz="4000" dirty="0"/>
              <a:t> Scott </a:t>
            </a:r>
            <a:r>
              <a:rPr lang="hr-HR" sz="4000" dirty="0" smtClean="0"/>
              <a:t>v. </a:t>
            </a:r>
            <a:r>
              <a:rPr lang="hr-HR" sz="4000" dirty="0" err="1"/>
              <a:t>Sanford</a:t>
            </a:r>
            <a:r>
              <a:rPr lang="hr-HR" sz="4000" dirty="0"/>
              <a:t> (1857</a:t>
            </a:r>
            <a:r>
              <a:rPr lang="hr-HR" dirty="0" smtClean="0"/>
              <a:t>)</a:t>
            </a:r>
          </a:p>
        </p:txBody>
      </p:sp>
      <p:sp>
        <p:nvSpPr>
          <p:cNvPr id="16387" name="Rectangle 3"/>
          <p:cNvSpPr>
            <a:spLocks noGrp="1" noChangeArrowheads="1"/>
          </p:cNvSpPr>
          <p:nvPr>
            <p:ph type="body" idx="1"/>
          </p:nvPr>
        </p:nvSpPr>
        <p:spPr/>
        <p:txBody>
          <a:bodyPr/>
          <a:lstStyle/>
          <a:p>
            <a:pPr eaLnBrk="1" hangingPunct="1">
              <a:defRPr/>
            </a:pPr>
            <a:r>
              <a:rPr lang="hr-HR" smtClean="0"/>
              <a:t>Conclusions: </a:t>
            </a:r>
          </a:p>
          <a:p>
            <a:pPr eaLnBrk="1" hangingPunct="1">
              <a:defRPr/>
            </a:pPr>
            <a:r>
              <a:rPr lang="hr-HR" sz="2800"/>
              <a:t>A) slaves are property</a:t>
            </a:r>
          </a:p>
          <a:p>
            <a:pPr eaLnBrk="1" hangingPunct="1">
              <a:defRPr/>
            </a:pPr>
            <a:r>
              <a:rPr lang="hr-HR" sz="2800"/>
              <a:t>B) Congress may not deprive any person of the right to take property into federal territories, and consequently:</a:t>
            </a:r>
          </a:p>
          <a:p>
            <a:pPr eaLnBrk="1" hangingPunct="1">
              <a:defRPr/>
            </a:pPr>
            <a:r>
              <a:rPr lang="hr-HR" sz="2800"/>
              <a:t>C) The Missouri Compromise, a federal law which prohibited slavery in part of the Louisiana Territory, was declared unconstitutional</a:t>
            </a:r>
          </a:p>
        </p:txBody>
      </p:sp>
    </p:spTree>
    <p:extLst>
      <p:ext uri="{BB962C8B-B14F-4D97-AF65-F5344CB8AC3E}">
        <p14:creationId xmlns:p14="http://schemas.microsoft.com/office/powerpoint/2010/main" val="213091701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defRPr/>
            </a:pPr>
            <a:r>
              <a:rPr lang="hr-HR" smtClean="0"/>
              <a:t>CONSEQUENCES</a:t>
            </a:r>
          </a:p>
        </p:txBody>
      </p:sp>
      <p:sp>
        <p:nvSpPr>
          <p:cNvPr id="25603" name="Rectangle 3"/>
          <p:cNvSpPr>
            <a:spLocks noGrp="1" noChangeArrowheads="1"/>
          </p:cNvSpPr>
          <p:nvPr>
            <p:ph type="body" idx="1"/>
          </p:nvPr>
        </p:nvSpPr>
        <p:spPr/>
        <p:txBody>
          <a:bodyPr>
            <a:normAutofit lnSpcReduction="10000"/>
          </a:bodyPr>
          <a:lstStyle/>
          <a:p>
            <a:pPr eaLnBrk="1" hangingPunct="1">
              <a:buFont typeface="Wingdings" panose="05000000000000000000" pitchFamily="2" charset="2"/>
              <a:buNone/>
              <a:defRPr/>
            </a:pPr>
            <a:r>
              <a:rPr lang="hr-HR" smtClean="0"/>
              <a:t>   -</a:t>
            </a:r>
            <a:r>
              <a:rPr lang="hr-HR" sz="2800"/>
              <a:t>The South elated, the North indignant</a:t>
            </a:r>
          </a:p>
          <a:p>
            <a:pPr eaLnBrk="1" hangingPunct="1">
              <a:buFont typeface="Wingdings" panose="05000000000000000000" pitchFamily="2" charset="2"/>
              <a:buNone/>
              <a:defRPr/>
            </a:pPr>
            <a:r>
              <a:rPr lang="hr-HR" smtClean="0"/>
              <a:t>   - </a:t>
            </a:r>
            <a:r>
              <a:rPr lang="hr-HR" sz="2800"/>
              <a:t>Northern newspapers: the decision “is the Moral Assassination of a Race and Cannot be Obeyed”</a:t>
            </a:r>
          </a:p>
          <a:p>
            <a:pPr eaLnBrk="1" hangingPunct="1">
              <a:buFont typeface="Wingdings" panose="05000000000000000000" pitchFamily="2" charset="2"/>
              <a:buNone/>
              <a:defRPr/>
            </a:pPr>
            <a:r>
              <a:rPr lang="hr-HR" sz="2800"/>
              <a:t>   - The decision:</a:t>
            </a:r>
          </a:p>
          <a:p>
            <a:pPr eaLnBrk="1" hangingPunct="1">
              <a:buFont typeface="Wingdings" panose="05000000000000000000" pitchFamily="2" charset="2"/>
              <a:buNone/>
              <a:defRPr/>
            </a:pPr>
            <a:r>
              <a:rPr lang="hr-HR" sz="2800"/>
              <a:t>  1) blackened Taney’s reputation, </a:t>
            </a:r>
          </a:p>
          <a:p>
            <a:pPr eaLnBrk="1" hangingPunct="1">
              <a:buFont typeface="Wingdings" panose="05000000000000000000" pitchFamily="2" charset="2"/>
              <a:buNone/>
              <a:defRPr/>
            </a:pPr>
            <a:r>
              <a:rPr lang="hr-HR" sz="2800"/>
              <a:t>  2) did not prevent the Civil War, </a:t>
            </a:r>
          </a:p>
          <a:p>
            <a:pPr eaLnBrk="1" hangingPunct="1">
              <a:buFont typeface="Wingdings" panose="05000000000000000000" pitchFamily="2" charset="2"/>
              <a:buNone/>
              <a:defRPr/>
            </a:pPr>
            <a:r>
              <a:rPr lang="hr-HR" sz="2800"/>
              <a:t>   3) temporarily weakened but did not destroy the power and prestige of the Supreme Court.</a:t>
            </a:r>
          </a:p>
        </p:txBody>
      </p:sp>
    </p:spTree>
    <p:extLst>
      <p:ext uri="{BB962C8B-B14F-4D97-AF65-F5344CB8AC3E}">
        <p14:creationId xmlns:p14="http://schemas.microsoft.com/office/powerpoint/2010/main" val="28220954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Preview</a:t>
            </a:r>
            <a:r>
              <a:rPr lang="hr-HR" dirty="0" smtClean="0"/>
              <a:t> </a:t>
            </a:r>
            <a:endParaRPr lang="en-US" dirty="0"/>
          </a:p>
        </p:txBody>
      </p:sp>
      <p:sp>
        <p:nvSpPr>
          <p:cNvPr id="3" name="Content Placeholder 2"/>
          <p:cNvSpPr>
            <a:spLocks noGrp="1"/>
          </p:cNvSpPr>
          <p:nvPr>
            <p:ph idx="1"/>
          </p:nvPr>
        </p:nvSpPr>
        <p:spPr/>
        <p:txBody>
          <a:bodyPr>
            <a:normAutofit lnSpcReduction="10000"/>
          </a:bodyPr>
          <a:lstStyle/>
          <a:p>
            <a:r>
              <a:rPr lang="hr-HR" dirty="0" err="1" smtClean="0"/>
              <a:t>The</a:t>
            </a:r>
            <a:r>
              <a:rPr lang="hr-HR" dirty="0" smtClean="0"/>
              <a:t> </a:t>
            </a:r>
            <a:r>
              <a:rPr lang="hr-HR" dirty="0" err="1" smtClean="0"/>
              <a:t>federal</a:t>
            </a:r>
            <a:r>
              <a:rPr lang="hr-HR" dirty="0" smtClean="0"/>
              <a:t> </a:t>
            </a:r>
            <a:r>
              <a:rPr lang="hr-HR" dirty="0" err="1" smtClean="0"/>
              <a:t>court</a:t>
            </a:r>
            <a:r>
              <a:rPr lang="hr-HR" dirty="0" smtClean="0"/>
              <a:t> system</a:t>
            </a:r>
          </a:p>
          <a:p>
            <a:r>
              <a:rPr lang="hr-HR" dirty="0" err="1" smtClean="0"/>
              <a:t>The</a:t>
            </a:r>
            <a:r>
              <a:rPr lang="hr-HR" dirty="0" smtClean="0"/>
              <a:t> </a:t>
            </a:r>
            <a:r>
              <a:rPr lang="hr-HR" dirty="0" err="1" smtClean="0"/>
              <a:t>position</a:t>
            </a:r>
            <a:r>
              <a:rPr lang="hr-HR" dirty="0" smtClean="0"/>
              <a:t> </a:t>
            </a:r>
            <a:r>
              <a:rPr lang="hr-HR" dirty="0" err="1" smtClean="0"/>
              <a:t>of</a:t>
            </a:r>
            <a:r>
              <a:rPr lang="hr-HR" dirty="0" smtClean="0"/>
              <a:t> </a:t>
            </a:r>
            <a:r>
              <a:rPr lang="hr-HR" dirty="0" err="1" smtClean="0"/>
              <a:t>the</a:t>
            </a:r>
            <a:r>
              <a:rPr lang="hr-HR" dirty="0" smtClean="0"/>
              <a:t> </a:t>
            </a:r>
            <a:r>
              <a:rPr lang="hr-HR" dirty="0" err="1" smtClean="0"/>
              <a:t>Supreme</a:t>
            </a:r>
            <a:r>
              <a:rPr lang="hr-HR" dirty="0" smtClean="0"/>
              <a:t> Court</a:t>
            </a:r>
          </a:p>
          <a:p>
            <a:r>
              <a:rPr lang="hr-HR" dirty="0" err="1" smtClean="0"/>
              <a:t>Composition</a:t>
            </a:r>
            <a:r>
              <a:rPr lang="hr-HR" dirty="0" smtClean="0"/>
              <a:t> </a:t>
            </a:r>
            <a:r>
              <a:rPr lang="hr-HR" dirty="0" err="1" smtClean="0"/>
              <a:t>of</a:t>
            </a:r>
            <a:r>
              <a:rPr lang="hr-HR" dirty="0" smtClean="0"/>
              <a:t> </a:t>
            </a:r>
            <a:r>
              <a:rPr lang="hr-HR" dirty="0" err="1" smtClean="0"/>
              <a:t>the</a:t>
            </a:r>
            <a:r>
              <a:rPr lang="hr-HR" dirty="0" smtClean="0"/>
              <a:t> Court</a:t>
            </a:r>
          </a:p>
          <a:p>
            <a:r>
              <a:rPr lang="hr-HR" dirty="0" err="1" smtClean="0"/>
              <a:t>Judicial</a:t>
            </a:r>
            <a:r>
              <a:rPr lang="hr-HR" dirty="0" smtClean="0"/>
              <a:t> </a:t>
            </a:r>
            <a:r>
              <a:rPr lang="hr-HR" dirty="0" err="1" smtClean="0"/>
              <a:t>review</a:t>
            </a:r>
            <a:endParaRPr lang="hr-HR" dirty="0" smtClean="0"/>
          </a:p>
          <a:p>
            <a:r>
              <a:rPr lang="hr-HR" dirty="0" err="1" smtClean="0"/>
              <a:t>Marbury</a:t>
            </a:r>
            <a:r>
              <a:rPr lang="hr-HR" dirty="0" smtClean="0"/>
              <a:t> v </a:t>
            </a:r>
            <a:r>
              <a:rPr lang="hr-HR" dirty="0" err="1" smtClean="0"/>
              <a:t>Madison</a:t>
            </a:r>
            <a:endParaRPr lang="hr-HR" dirty="0" smtClean="0"/>
          </a:p>
          <a:p>
            <a:r>
              <a:rPr lang="hr-HR" dirty="0" err="1" smtClean="0"/>
              <a:t>Jurisdiction</a:t>
            </a:r>
            <a:r>
              <a:rPr lang="hr-HR" dirty="0" smtClean="0"/>
              <a:t> </a:t>
            </a:r>
          </a:p>
          <a:p>
            <a:r>
              <a:rPr lang="hr-HR" dirty="0" err="1" smtClean="0"/>
              <a:t>Procedures</a:t>
            </a:r>
            <a:r>
              <a:rPr lang="hr-HR" dirty="0" smtClean="0"/>
              <a:t> </a:t>
            </a:r>
          </a:p>
          <a:p>
            <a:r>
              <a:rPr lang="hr-HR" dirty="0" err="1" smtClean="0"/>
              <a:t>Cases</a:t>
            </a:r>
            <a:endParaRPr lang="en-US" dirty="0"/>
          </a:p>
        </p:txBody>
      </p:sp>
    </p:spTree>
    <p:extLst>
      <p:ext uri="{BB962C8B-B14F-4D97-AF65-F5344CB8AC3E}">
        <p14:creationId xmlns:p14="http://schemas.microsoft.com/office/powerpoint/2010/main" val="41265534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defRPr/>
            </a:pPr>
            <a:r>
              <a:rPr lang="hr-HR"/>
              <a:t>DECLARING STATE LAWS UNCONSTITUTIONAL: </a:t>
            </a:r>
            <a:br>
              <a:rPr lang="hr-HR"/>
            </a:br>
            <a:r>
              <a:rPr lang="hr-HR"/>
              <a:t>Gibbons vs. Ogden (1824)</a:t>
            </a:r>
          </a:p>
        </p:txBody>
      </p:sp>
      <p:sp>
        <p:nvSpPr>
          <p:cNvPr id="17411" name="Rectangle 3"/>
          <p:cNvSpPr>
            <a:spLocks noGrp="1" noChangeArrowheads="1"/>
          </p:cNvSpPr>
          <p:nvPr>
            <p:ph type="body" idx="1"/>
          </p:nvPr>
        </p:nvSpPr>
        <p:spPr>
          <a:xfrm>
            <a:off x="1992313" y="1844676"/>
            <a:ext cx="8229600" cy="4530725"/>
          </a:xfrm>
        </p:spPr>
        <p:txBody>
          <a:bodyPr/>
          <a:lstStyle/>
          <a:p>
            <a:pPr eaLnBrk="1" hangingPunct="1">
              <a:lnSpc>
                <a:spcPct val="90000"/>
              </a:lnSpc>
              <a:defRPr/>
            </a:pPr>
            <a:endParaRPr lang="hr-HR" sz="2000"/>
          </a:p>
          <a:p>
            <a:pPr eaLnBrk="1" hangingPunct="1">
              <a:lnSpc>
                <a:spcPct val="90000"/>
              </a:lnSpc>
              <a:defRPr/>
            </a:pPr>
            <a:r>
              <a:rPr lang="hr-HR" sz="2800" b="1"/>
              <a:t>Issue</a:t>
            </a:r>
            <a:r>
              <a:rPr lang="hr-HR" sz="2800"/>
              <a:t>: Aaron Ogden, operating under a New York State monopoly grant, ran a ferry on the Hudson River between New York and New Jersey. </a:t>
            </a:r>
          </a:p>
          <a:p>
            <a:pPr eaLnBrk="1" hangingPunct="1">
              <a:lnSpc>
                <a:spcPct val="90000"/>
              </a:lnSpc>
              <a:defRPr/>
            </a:pPr>
            <a:r>
              <a:rPr lang="hr-HR" sz="2800"/>
              <a:t>Thomas Gibbons ran a competing line under a federal license. </a:t>
            </a:r>
          </a:p>
          <a:p>
            <a:pPr eaLnBrk="1" hangingPunct="1">
              <a:lnSpc>
                <a:spcPct val="90000"/>
              </a:lnSpc>
              <a:defRPr/>
            </a:pPr>
            <a:r>
              <a:rPr lang="hr-HR" sz="2800"/>
              <a:t>Ogden sued to halt Gibbons; won in the New York State court </a:t>
            </a:r>
          </a:p>
          <a:p>
            <a:pPr eaLnBrk="1" hangingPunct="1">
              <a:lnSpc>
                <a:spcPct val="90000"/>
              </a:lnSpc>
              <a:defRPr/>
            </a:pPr>
            <a:r>
              <a:rPr lang="hr-HR" sz="2800"/>
              <a:t>The case - appealed to the Supreme Court</a:t>
            </a:r>
          </a:p>
        </p:txBody>
      </p:sp>
    </p:spTree>
    <p:extLst>
      <p:ext uri="{BB962C8B-B14F-4D97-AF65-F5344CB8AC3E}">
        <p14:creationId xmlns:p14="http://schemas.microsoft.com/office/powerpoint/2010/main" val="16119641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lang="hr-HR" sz="4000" dirty="0" err="1"/>
              <a:t>Gibbons</a:t>
            </a:r>
            <a:r>
              <a:rPr lang="hr-HR" sz="4000" dirty="0"/>
              <a:t> v. </a:t>
            </a:r>
            <a:r>
              <a:rPr lang="hr-HR" sz="4000" dirty="0" err="1"/>
              <a:t>Ogden</a:t>
            </a:r>
            <a:r>
              <a:rPr lang="hr-HR" sz="4000" dirty="0"/>
              <a:t> (1824)</a:t>
            </a:r>
          </a:p>
        </p:txBody>
      </p:sp>
      <p:sp>
        <p:nvSpPr>
          <p:cNvPr id="22531" name="Rectangle 3"/>
          <p:cNvSpPr>
            <a:spLocks noGrp="1" noChangeArrowheads="1"/>
          </p:cNvSpPr>
          <p:nvPr>
            <p:ph type="body" idx="1"/>
          </p:nvPr>
        </p:nvSpPr>
        <p:spPr/>
        <p:txBody>
          <a:bodyPr/>
          <a:lstStyle/>
          <a:p>
            <a:pPr eaLnBrk="1" hangingPunct="1">
              <a:defRPr/>
            </a:pPr>
            <a:r>
              <a:rPr lang="hr-HR" sz="2800" b="1"/>
              <a:t>Decision:</a:t>
            </a:r>
            <a:r>
              <a:rPr lang="hr-HR" sz="2800"/>
              <a:t> New York’s grant of a Hudson River monopoly to Ogden declared invalid. </a:t>
            </a:r>
          </a:p>
          <a:p>
            <a:pPr eaLnBrk="1" hangingPunct="1">
              <a:defRPr/>
            </a:pPr>
            <a:r>
              <a:rPr lang="hr-HR" sz="2800"/>
              <a:t>The grant violated the Constitution’s delegation of interstate commerce to federal control. </a:t>
            </a:r>
          </a:p>
          <a:p>
            <a:pPr eaLnBrk="1" hangingPunct="1">
              <a:defRPr/>
            </a:pPr>
            <a:r>
              <a:rPr lang="hr-HR" sz="2800"/>
              <a:t>The decision prepared the way for federal regulation of railroads, buses, airlines, radio and television broadcasting, business organizations, etc. when engaged in interstate commerce</a:t>
            </a:r>
          </a:p>
          <a:p>
            <a:pPr eaLnBrk="1" hangingPunct="1">
              <a:defRPr/>
            </a:pPr>
            <a:endParaRPr lang="hr-HR" sz="2800"/>
          </a:p>
        </p:txBody>
      </p:sp>
    </p:spTree>
    <p:extLst>
      <p:ext uri="{BB962C8B-B14F-4D97-AF65-F5344CB8AC3E}">
        <p14:creationId xmlns:p14="http://schemas.microsoft.com/office/powerpoint/2010/main" val="379650034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ormAutofit fontScale="90000"/>
          </a:bodyPr>
          <a:lstStyle/>
          <a:p>
            <a:pPr eaLnBrk="1" hangingPunct="1">
              <a:defRPr/>
            </a:pPr>
            <a:r>
              <a:rPr lang="hr-HR" sz="2800"/>
              <a:t>AMENDMENT XIV </a:t>
            </a:r>
            <a:br>
              <a:rPr lang="hr-HR" sz="2800"/>
            </a:br>
            <a:r>
              <a:rPr lang="hr-HR" sz="2800"/>
              <a:t>Protection of Civil Liberties Against State Infringment (1868)</a:t>
            </a:r>
          </a:p>
        </p:txBody>
      </p:sp>
      <p:sp>
        <p:nvSpPr>
          <p:cNvPr id="31747" name="Rectangle 3"/>
          <p:cNvSpPr>
            <a:spLocks noGrp="1" noChangeArrowheads="1"/>
          </p:cNvSpPr>
          <p:nvPr>
            <p:ph type="body" idx="1"/>
          </p:nvPr>
        </p:nvSpPr>
        <p:spPr/>
        <p:txBody>
          <a:bodyPr/>
          <a:lstStyle/>
          <a:p>
            <a:pPr eaLnBrk="1" hangingPunct="1">
              <a:lnSpc>
                <a:spcPct val="80000"/>
              </a:lnSpc>
              <a:defRPr/>
            </a:pPr>
            <a:r>
              <a:rPr lang="hr-HR" sz="2800" b="1"/>
              <a:t>Section 1. Definition of Citizenship: Due Process of Law and Equal Protection of the Laws</a:t>
            </a:r>
            <a:r>
              <a:rPr lang="hr-HR" sz="2800"/>
              <a:t>.  All persons born or naturalized in the United States and subject to the jurisdiction thereof, are citizens of the United States and of the state wherein they reside. No state shall make or enforce any law which shall abridge the privileges or immunities of citizens of the United States, nor shall any state deprive any person of life, liberty, or property, without due process of law, nor deny to any person within its jurisdiction the equal protection of the laws</a:t>
            </a:r>
          </a:p>
          <a:p>
            <a:pPr eaLnBrk="1" hangingPunct="1">
              <a:lnSpc>
                <a:spcPct val="80000"/>
              </a:lnSpc>
              <a:defRPr/>
            </a:pPr>
            <a:endParaRPr lang="hr-HR" sz="2800"/>
          </a:p>
        </p:txBody>
      </p:sp>
    </p:spTree>
    <p:extLst>
      <p:ext uri="{BB962C8B-B14F-4D97-AF65-F5344CB8AC3E}">
        <p14:creationId xmlns:p14="http://schemas.microsoft.com/office/powerpoint/2010/main" val="233967365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hr-HR"/>
              <a:t>REVERSALS</a:t>
            </a:r>
            <a:br>
              <a:rPr lang="hr-HR"/>
            </a:br>
            <a:r>
              <a:rPr lang="hr-HR"/>
              <a:t>Segregation: Plessy vs. Ferguson (1896)</a:t>
            </a:r>
          </a:p>
        </p:txBody>
      </p:sp>
      <p:sp>
        <p:nvSpPr>
          <p:cNvPr id="18435" name="Rectangle 3"/>
          <p:cNvSpPr>
            <a:spLocks noGrp="1" noChangeArrowheads="1"/>
          </p:cNvSpPr>
          <p:nvPr>
            <p:ph type="body" idx="1"/>
          </p:nvPr>
        </p:nvSpPr>
        <p:spPr>
          <a:xfrm>
            <a:off x="1919288" y="1773239"/>
            <a:ext cx="8229600" cy="4530725"/>
          </a:xfrm>
        </p:spPr>
        <p:txBody>
          <a:bodyPr>
            <a:normAutofit/>
          </a:bodyPr>
          <a:lstStyle/>
          <a:p>
            <a:pPr eaLnBrk="1" hangingPunct="1">
              <a:lnSpc>
                <a:spcPct val="90000"/>
              </a:lnSpc>
              <a:defRPr/>
            </a:pPr>
            <a:r>
              <a:rPr lang="hr-HR" dirty="0" err="1"/>
              <a:t>The</a:t>
            </a:r>
            <a:r>
              <a:rPr lang="hr-HR" dirty="0"/>
              <a:t> </a:t>
            </a:r>
            <a:r>
              <a:rPr lang="hr-HR" dirty="0" err="1"/>
              <a:t>Supreme</a:t>
            </a:r>
            <a:r>
              <a:rPr lang="hr-HR" dirty="0"/>
              <a:t> Court </a:t>
            </a:r>
            <a:r>
              <a:rPr lang="hr-HR" dirty="0" err="1"/>
              <a:t>by</a:t>
            </a:r>
            <a:r>
              <a:rPr lang="hr-HR" dirty="0"/>
              <a:t> 8 to 1 </a:t>
            </a:r>
            <a:r>
              <a:rPr lang="hr-HR" dirty="0" err="1"/>
              <a:t>held</a:t>
            </a:r>
            <a:r>
              <a:rPr lang="hr-HR" dirty="0"/>
              <a:t> </a:t>
            </a:r>
            <a:r>
              <a:rPr lang="hr-HR" dirty="0" err="1"/>
              <a:t>constitutional</a:t>
            </a:r>
            <a:r>
              <a:rPr lang="hr-HR" dirty="0"/>
              <a:t> a </a:t>
            </a:r>
            <a:r>
              <a:rPr lang="hr-HR" dirty="0" err="1"/>
              <a:t>Louisiana</a:t>
            </a:r>
            <a:r>
              <a:rPr lang="hr-HR" dirty="0"/>
              <a:t> </a:t>
            </a:r>
            <a:r>
              <a:rPr lang="hr-HR" dirty="0" err="1"/>
              <a:t>law</a:t>
            </a:r>
            <a:r>
              <a:rPr lang="hr-HR" dirty="0"/>
              <a:t> </a:t>
            </a:r>
            <a:r>
              <a:rPr lang="hr-HR" dirty="0" err="1"/>
              <a:t>requiring</a:t>
            </a:r>
            <a:r>
              <a:rPr lang="hr-HR" dirty="0"/>
              <a:t> </a:t>
            </a:r>
            <a:r>
              <a:rPr lang="hr-HR" dirty="0" err="1"/>
              <a:t>segregation</a:t>
            </a:r>
            <a:r>
              <a:rPr lang="hr-HR" dirty="0"/>
              <a:t> </a:t>
            </a:r>
            <a:r>
              <a:rPr lang="hr-HR" dirty="0" err="1"/>
              <a:t>by</a:t>
            </a:r>
            <a:r>
              <a:rPr lang="hr-HR" dirty="0"/>
              <a:t> race </a:t>
            </a:r>
            <a:r>
              <a:rPr lang="hr-HR" dirty="0" err="1"/>
              <a:t>of</a:t>
            </a:r>
            <a:r>
              <a:rPr lang="hr-HR" dirty="0"/>
              <a:t> </a:t>
            </a:r>
            <a:r>
              <a:rPr lang="hr-HR" dirty="0" err="1"/>
              <a:t>railroad</a:t>
            </a:r>
            <a:r>
              <a:rPr lang="hr-HR" dirty="0"/>
              <a:t> </a:t>
            </a:r>
            <a:r>
              <a:rPr lang="hr-HR" dirty="0" err="1"/>
              <a:t>passengers</a:t>
            </a:r>
            <a:r>
              <a:rPr lang="hr-HR" dirty="0"/>
              <a:t>; </a:t>
            </a:r>
          </a:p>
          <a:p>
            <a:pPr eaLnBrk="1" hangingPunct="1">
              <a:lnSpc>
                <a:spcPct val="90000"/>
              </a:lnSpc>
              <a:defRPr/>
            </a:pPr>
            <a:r>
              <a:rPr lang="hr-HR" dirty="0" err="1"/>
              <a:t>did</a:t>
            </a:r>
            <a:r>
              <a:rPr lang="hr-HR" dirty="0"/>
              <a:t> </a:t>
            </a:r>
            <a:r>
              <a:rPr lang="hr-HR" dirty="0" err="1"/>
              <a:t>not</a:t>
            </a:r>
            <a:r>
              <a:rPr lang="hr-HR" dirty="0"/>
              <a:t> </a:t>
            </a:r>
            <a:r>
              <a:rPr lang="hr-HR" dirty="0" err="1"/>
              <a:t>violate</a:t>
            </a:r>
            <a:r>
              <a:rPr lang="hr-HR" dirty="0"/>
              <a:t> </a:t>
            </a:r>
            <a:r>
              <a:rPr lang="hr-HR" dirty="0" err="1"/>
              <a:t>the</a:t>
            </a:r>
            <a:r>
              <a:rPr lang="hr-HR" dirty="0"/>
              <a:t> “</a:t>
            </a:r>
            <a:r>
              <a:rPr lang="hr-HR" dirty="0" err="1"/>
              <a:t>equal</a:t>
            </a:r>
            <a:r>
              <a:rPr lang="hr-HR" dirty="0"/>
              <a:t> </a:t>
            </a:r>
            <a:r>
              <a:rPr lang="hr-HR" dirty="0" err="1"/>
              <a:t>protection</a:t>
            </a:r>
            <a:r>
              <a:rPr lang="hr-HR" dirty="0"/>
              <a:t> </a:t>
            </a:r>
            <a:r>
              <a:rPr lang="hr-HR" dirty="0" err="1"/>
              <a:t>of</a:t>
            </a:r>
            <a:r>
              <a:rPr lang="hr-HR" dirty="0"/>
              <a:t> </a:t>
            </a:r>
            <a:r>
              <a:rPr lang="hr-HR" dirty="0" err="1"/>
              <a:t>the</a:t>
            </a:r>
            <a:r>
              <a:rPr lang="hr-HR" dirty="0"/>
              <a:t> </a:t>
            </a:r>
            <a:r>
              <a:rPr lang="hr-HR" dirty="0" err="1"/>
              <a:t>laws”clause</a:t>
            </a:r>
            <a:r>
              <a:rPr lang="hr-HR" dirty="0"/>
              <a:t> </a:t>
            </a:r>
            <a:r>
              <a:rPr lang="hr-HR" dirty="0" err="1"/>
              <a:t>in</a:t>
            </a:r>
            <a:r>
              <a:rPr lang="hr-HR" dirty="0"/>
              <a:t> </a:t>
            </a:r>
            <a:r>
              <a:rPr lang="hr-HR" dirty="0" err="1"/>
              <a:t>the</a:t>
            </a:r>
            <a:r>
              <a:rPr lang="hr-HR" dirty="0"/>
              <a:t> 14th </a:t>
            </a:r>
            <a:r>
              <a:rPr lang="hr-HR" dirty="0" err="1"/>
              <a:t>Amendment</a:t>
            </a:r>
            <a:r>
              <a:rPr lang="hr-HR" dirty="0"/>
              <a:t> (1868) </a:t>
            </a:r>
            <a:r>
              <a:rPr lang="hr-HR" dirty="0" err="1"/>
              <a:t>provided</a:t>
            </a:r>
            <a:r>
              <a:rPr lang="hr-HR" dirty="0"/>
              <a:t> </a:t>
            </a:r>
            <a:r>
              <a:rPr lang="hr-HR" dirty="0" err="1"/>
              <a:t>that</a:t>
            </a:r>
            <a:r>
              <a:rPr lang="hr-HR" dirty="0"/>
              <a:t> </a:t>
            </a:r>
            <a:r>
              <a:rPr lang="hr-HR" dirty="0" err="1"/>
              <a:t>facilities</a:t>
            </a:r>
            <a:r>
              <a:rPr lang="hr-HR" dirty="0"/>
              <a:t> </a:t>
            </a:r>
            <a:r>
              <a:rPr lang="hr-HR" dirty="0" err="1"/>
              <a:t>were</a:t>
            </a:r>
            <a:r>
              <a:rPr lang="hr-HR" dirty="0"/>
              <a:t> separate but </a:t>
            </a:r>
            <a:r>
              <a:rPr lang="hr-HR" dirty="0" err="1"/>
              <a:t>equal</a:t>
            </a:r>
            <a:endParaRPr lang="hr-HR" dirty="0"/>
          </a:p>
          <a:p>
            <a:pPr eaLnBrk="1" hangingPunct="1">
              <a:lnSpc>
                <a:spcPct val="90000"/>
              </a:lnSpc>
              <a:defRPr/>
            </a:pPr>
            <a:r>
              <a:rPr lang="hr-HR" dirty="0" err="1"/>
              <a:t>The</a:t>
            </a:r>
            <a:r>
              <a:rPr lang="hr-HR" dirty="0"/>
              <a:t> </a:t>
            </a:r>
            <a:r>
              <a:rPr lang="hr-HR" dirty="0" err="1"/>
              <a:t>lone</a:t>
            </a:r>
            <a:r>
              <a:rPr lang="hr-HR" dirty="0"/>
              <a:t> </a:t>
            </a:r>
            <a:r>
              <a:rPr lang="hr-HR" dirty="0" err="1"/>
              <a:t>dissenter</a:t>
            </a:r>
            <a:r>
              <a:rPr lang="hr-HR" dirty="0"/>
              <a:t>, </a:t>
            </a:r>
            <a:r>
              <a:rPr lang="hr-HR" dirty="0" err="1"/>
              <a:t>Justice</a:t>
            </a:r>
            <a:r>
              <a:rPr lang="hr-HR" dirty="0"/>
              <a:t> John </a:t>
            </a:r>
            <a:r>
              <a:rPr lang="hr-HR" dirty="0" err="1"/>
              <a:t>Marshall</a:t>
            </a:r>
            <a:r>
              <a:rPr lang="hr-HR" dirty="0"/>
              <a:t> </a:t>
            </a:r>
            <a:r>
              <a:rPr lang="hr-HR" dirty="0" err="1"/>
              <a:t>Harlan</a:t>
            </a:r>
            <a:r>
              <a:rPr lang="hr-HR" dirty="0"/>
              <a:t>: </a:t>
            </a:r>
            <a:r>
              <a:rPr lang="hr-HR" dirty="0" err="1"/>
              <a:t>that</a:t>
            </a:r>
            <a:r>
              <a:rPr lang="hr-HR" dirty="0"/>
              <a:t> </a:t>
            </a:r>
            <a:r>
              <a:rPr lang="hr-HR" dirty="0" err="1"/>
              <a:t>the</a:t>
            </a:r>
            <a:r>
              <a:rPr lang="hr-HR" dirty="0"/>
              <a:t> </a:t>
            </a:r>
            <a:r>
              <a:rPr lang="hr-HR" dirty="0" err="1"/>
              <a:t>separation</a:t>
            </a:r>
            <a:r>
              <a:rPr lang="hr-HR" dirty="0"/>
              <a:t> </a:t>
            </a:r>
            <a:r>
              <a:rPr lang="hr-HR" dirty="0" err="1"/>
              <a:t>of</a:t>
            </a:r>
            <a:r>
              <a:rPr lang="hr-HR" dirty="0"/>
              <a:t> </a:t>
            </a:r>
            <a:r>
              <a:rPr lang="hr-HR" dirty="0" err="1"/>
              <a:t>citizens</a:t>
            </a:r>
            <a:r>
              <a:rPr lang="hr-HR" dirty="0"/>
              <a:t> on </a:t>
            </a:r>
            <a:r>
              <a:rPr lang="hr-HR" dirty="0" err="1"/>
              <a:t>the</a:t>
            </a:r>
            <a:r>
              <a:rPr lang="hr-HR" dirty="0"/>
              <a:t> </a:t>
            </a:r>
            <a:r>
              <a:rPr lang="hr-HR" dirty="0" err="1"/>
              <a:t>basis</a:t>
            </a:r>
            <a:r>
              <a:rPr lang="hr-HR" dirty="0"/>
              <a:t> </a:t>
            </a:r>
            <a:r>
              <a:rPr lang="hr-HR" dirty="0" err="1"/>
              <a:t>of</a:t>
            </a:r>
            <a:r>
              <a:rPr lang="hr-HR" dirty="0"/>
              <a:t> race </a:t>
            </a:r>
            <a:r>
              <a:rPr lang="hr-HR" dirty="0" err="1"/>
              <a:t>is</a:t>
            </a:r>
            <a:r>
              <a:rPr lang="hr-HR" dirty="0"/>
              <a:t> </a:t>
            </a:r>
            <a:r>
              <a:rPr lang="hr-HR" dirty="0" err="1"/>
              <a:t>inconsistent</a:t>
            </a:r>
            <a:r>
              <a:rPr lang="hr-HR" dirty="0"/>
              <a:t> </a:t>
            </a:r>
            <a:r>
              <a:rPr lang="hr-HR" dirty="0" err="1"/>
              <a:t>with</a:t>
            </a:r>
            <a:r>
              <a:rPr lang="hr-HR" dirty="0"/>
              <a:t> </a:t>
            </a:r>
            <a:r>
              <a:rPr lang="hr-HR" dirty="0" err="1"/>
              <a:t>equality</a:t>
            </a:r>
            <a:r>
              <a:rPr lang="hr-HR" dirty="0"/>
              <a:t> </a:t>
            </a:r>
            <a:r>
              <a:rPr lang="hr-HR" dirty="0" err="1"/>
              <a:t>before</a:t>
            </a:r>
            <a:r>
              <a:rPr lang="hr-HR" dirty="0"/>
              <a:t> </a:t>
            </a:r>
            <a:r>
              <a:rPr lang="hr-HR" dirty="0" err="1"/>
              <a:t>the</a:t>
            </a:r>
            <a:r>
              <a:rPr lang="hr-HR" dirty="0"/>
              <a:t> </a:t>
            </a:r>
            <a:r>
              <a:rPr lang="hr-HR" dirty="0" err="1"/>
              <a:t>law</a:t>
            </a:r>
            <a:r>
              <a:rPr lang="hr-HR" dirty="0"/>
              <a:t>: “</a:t>
            </a:r>
            <a:r>
              <a:rPr lang="hr-HR" dirty="0" err="1"/>
              <a:t>our</a:t>
            </a:r>
            <a:r>
              <a:rPr lang="hr-HR" dirty="0"/>
              <a:t> </a:t>
            </a:r>
            <a:r>
              <a:rPr lang="hr-HR" dirty="0" err="1"/>
              <a:t>Constitution</a:t>
            </a:r>
            <a:r>
              <a:rPr lang="hr-HR" dirty="0"/>
              <a:t> </a:t>
            </a:r>
            <a:r>
              <a:rPr lang="hr-HR" dirty="0" err="1"/>
              <a:t>is</a:t>
            </a:r>
            <a:r>
              <a:rPr lang="hr-HR" dirty="0"/>
              <a:t> </a:t>
            </a:r>
            <a:r>
              <a:rPr lang="hr-HR" dirty="0" err="1"/>
              <a:t>color-blind</a:t>
            </a:r>
            <a:r>
              <a:rPr lang="hr-HR" dirty="0"/>
              <a:t>, and </a:t>
            </a:r>
            <a:r>
              <a:rPr lang="hr-HR" dirty="0" err="1"/>
              <a:t>neither</a:t>
            </a:r>
            <a:r>
              <a:rPr lang="hr-HR" dirty="0"/>
              <a:t> </a:t>
            </a:r>
            <a:r>
              <a:rPr lang="hr-HR" dirty="0" err="1"/>
              <a:t>knows</a:t>
            </a:r>
            <a:r>
              <a:rPr lang="hr-HR" dirty="0"/>
              <a:t> </a:t>
            </a:r>
            <a:r>
              <a:rPr lang="hr-HR" dirty="0" err="1"/>
              <a:t>nor</a:t>
            </a:r>
            <a:r>
              <a:rPr lang="hr-HR" dirty="0"/>
              <a:t> </a:t>
            </a:r>
            <a:r>
              <a:rPr lang="hr-HR" dirty="0" err="1"/>
              <a:t>tolerates</a:t>
            </a:r>
            <a:r>
              <a:rPr lang="hr-HR" dirty="0"/>
              <a:t> </a:t>
            </a:r>
            <a:r>
              <a:rPr lang="hr-HR" dirty="0" err="1"/>
              <a:t>classes</a:t>
            </a:r>
            <a:r>
              <a:rPr lang="hr-HR" dirty="0"/>
              <a:t> </a:t>
            </a:r>
            <a:r>
              <a:rPr lang="hr-HR" dirty="0" err="1"/>
              <a:t>among</a:t>
            </a:r>
            <a:r>
              <a:rPr lang="hr-HR" dirty="0"/>
              <a:t> </a:t>
            </a:r>
            <a:r>
              <a:rPr lang="hr-HR" dirty="0" err="1"/>
              <a:t>citizens</a:t>
            </a:r>
            <a:r>
              <a:rPr lang="hr-HR" dirty="0"/>
              <a:t>.”</a:t>
            </a:r>
          </a:p>
        </p:txBody>
      </p:sp>
    </p:spTree>
    <p:extLst>
      <p:ext uri="{BB962C8B-B14F-4D97-AF65-F5344CB8AC3E}">
        <p14:creationId xmlns:p14="http://schemas.microsoft.com/office/powerpoint/2010/main" val="377794564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defRPr/>
            </a:pPr>
            <a:r>
              <a:rPr lang="hr-HR"/>
              <a:t>Brown vs. Board of Education of Topeka (1954)</a:t>
            </a:r>
          </a:p>
        </p:txBody>
      </p:sp>
      <p:sp>
        <p:nvSpPr>
          <p:cNvPr id="62467" name="Rectangle 3"/>
          <p:cNvSpPr>
            <a:spLocks noGrp="1" noChangeArrowheads="1"/>
          </p:cNvSpPr>
          <p:nvPr>
            <p:ph type="body" idx="1"/>
          </p:nvPr>
        </p:nvSpPr>
        <p:spPr/>
        <p:txBody>
          <a:bodyPr/>
          <a:lstStyle/>
          <a:p>
            <a:pPr eaLnBrk="1" hangingPunct="1">
              <a:defRPr/>
            </a:pPr>
            <a:r>
              <a:rPr lang="hr-HR" smtClean="0"/>
              <a:t>Mexican-American children – kept in segregated schools with inferior facilities</a:t>
            </a:r>
          </a:p>
          <a:p>
            <a:pPr eaLnBrk="1" hangingPunct="1">
              <a:defRPr/>
            </a:pPr>
            <a:r>
              <a:rPr lang="hr-HR" smtClean="0"/>
              <a:t>Chicano leaders demanded upgrading of facilities, bilingual teachers: instruction in Spanish, the teaching of English as a second language, courses in Chicano history and culture</a:t>
            </a:r>
          </a:p>
        </p:txBody>
      </p:sp>
    </p:spTree>
    <p:extLst>
      <p:ext uri="{BB962C8B-B14F-4D97-AF65-F5344CB8AC3E}">
        <p14:creationId xmlns:p14="http://schemas.microsoft.com/office/powerpoint/2010/main" val="13271634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hr-HR"/>
              <a:t>Brown vs. Board of Education of Topeka (1954)</a:t>
            </a:r>
          </a:p>
        </p:txBody>
      </p:sp>
      <p:sp>
        <p:nvSpPr>
          <p:cNvPr id="19459" name="Rectangle 3"/>
          <p:cNvSpPr>
            <a:spLocks noGrp="1" noChangeArrowheads="1"/>
          </p:cNvSpPr>
          <p:nvPr>
            <p:ph type="body" idx="1"/>
          </p:nvPr>
        </p:nvSpPr>
        <p:spPr/>
        <p:txBody>
          <a:bodyPr/>
          <a:lstStyle/>
          <a:p>
            <a:pPr eaLnBrk="1" hangingPunct="1">
              <a:lnSpc>
                <a:spcPct val="90000"/>
              </a:lnSpc>
              <a:defRPr/>
            </a:pPr>
            <a:r>
              <a:rPr lang="hr-HR" smtClean="0"/>
              <a:t>The Supreme Court unanimously held that racial segregation in public schools violated the Fourteenth Amendment</a:t>
            </a:r>
          </a:p>
          <a:p>
            <a:pPr eaLnBrk="1" hangingPunct="1">
              <a:lnSpc>
                <a:spcPct val="90000"/>
              </a:lnSpc>
              <a:defRPr/>
            </a:pPr>
            <a:r>
              <a:rPr lang="hr-HR" smtClean="0"/>
              <a:t>Southern state legislatures protested that the Federal Government has no Constitutional power over education</a:t>
            </a:r>
          </a:p>
          <a:p>
            <a:pPr eaLnBrk="1" hangingPunct="1">
              <a:lnSpc>
                <a:spcPct val="90000"/>
              </a:lnSpc>
              <a:defRPr/>
            </a:pPr>
            <a:r>
              <a:rPr lang="hr-HR" smtClean="0"/>
              <a:t>States – control education, but must provide all children with “equal protection of the law”</a:t>
            </a:r>
          </a:p>
          <a:p>
            <a:pPr eaLnBrk="1" hangingPunct="1">
              <a:lnSpc>
                <a:spcPct val="90000"/>
              </a:lnSpc>
              <a:defRPr/>
            </a:pPr>
            <a:endParaRPr lang="hr-HR" smtClean="0"/>
          </a:p>
        </p:txBody>
      </p:sp>
    </p:spTree>
    <p:extLst>
      <p:ext uri="{BB962C8B-B14F-4D97-AF65-F5344CB8AC3E}">
        <p14:creationId xmlns:p14="http://schemas.microsoft.com/office/powerpoint/2010/main" val="392150716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hr-HR"/>
              <a:t>Brown vs. Board of Education of Topeka (1954)</a:t>
            </a:r>
          </a:p>
        </p:txBody>
      </p:sp>
      <p:sp>
        <p:nvSpPr>
          <p:cNvPr id="32771" name="Rectangle 3"/>
          <p:cNvSpPr>
            <a:spLocks noGrp="1" noChangeArrowheads="1"/>
          </p:cNvSpPr>
          <p:nvPr>
            <p:ph type="body" idx="1"/>
          </p:nvPr>
        </p:nvSpPr>
        <p:spPr/>
        <p:txBody>
          <a:bodyPr/>
          <a:lstStyle/>
          <a:p>
            <a:pPr eaLnBrk="1" hangingPunct="1">
              <a:lnSpc>
                <a:spcPct val="80000"/>
              </a:lnSpc>
              <a:defRPr/>
            </a:pPr>
            <a:r>
              <a:rPr lang="hr-HR" sz="2800"/>
              <a:t>“We conclude that, in the field of public education, the doctrine of “separate but equal” has no place. Separate educational facilities are inherently unequal. Therefore, we hold that the plaintiffs and others similarly situated for whom the actions have been brought are, by reason of the segregation complained of, deprived of the equal protection of laws guaranteed by the Fourteenth Amendment. This disposition makes unnecessary any discussion whether such segregation also violates the Due Process Clause of the Fourteenth Amendment” </a:t>
            </a:r>
          </a:p>
        </p:txBody>
      </p:sp>
    </p:spTree>
    <p:extLst>
      <p:ext uri="{BB962C8B-B14F-4D97-AF65-F5344CB8AC3E}">
        <p14:creationId xmlns:p14="http://schemas.microsoft.com/office/powerpoint/2010/main" val="15979221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fontScale="90000"/>
          </a:bodyPr>
          <a:lstStyle/>
          <a:p>
            <a:pPr eaLnBrk="1" hangingPunct="1">
              <a:defRPr/>
            </a:pPr>
            <a:r>
              <a:rPr lang="hr-HR" sz="2800"/>
              <a:t>PROTECTION OF RIGHTS AND LIBERTIES</a:t>
            </a:r>
            <a:br>
              <a:rPr lang="hr-HR" sz="2800"/>
            </a:br>
            <a:r>
              <a:rPr lang="hr-HR" sz="2800"/>
              <a:t>Freedom of Speech and Press: </a:t>
            </a:r>
            <a:br>
              <a:rPr lang="hr-HR" sz="2800"/>
            </a:br>
            <a:r>
              <a:rPr lang="hr-HR" sz="2800"/>
              <a:t>Feiner vs. New York (1951)</a:t>
            </a:r>
          </a:p>
        </p:txBody>
      </p:sp>
      <p:sp>
        <p:nvSpPr>
          <p:cNvPr id="34819" name="Rectangle 3"/>
          <p:cNvSpPr>
            <a:spLocks noGrp="1" noChangeArrowheads="1"/>
          </p:cNvSpPr>
          <p:nvPr>
            <p:ph type="body" idx="1"/>
          </p:nvPr>
        </p:nvSpPr>
        <p:spPr/>
        <p:txBody>
          <a:bodyPr/>
          <a:lstStyle/>
          <a:p>
            <a:pPr eaLnBrk="1" hangingPunct="1">
              <a:defRPr/>
            </a:pPr>
            <a:r>
              <a:rPr lang="hr-HR" sz="2800" b="1"/>
              <a:t>Issue</a:t>
            </a:r>
            <a:r>
              <a:rPr lang="hr-HR" sz="2800"/>
              <a:t>: Irving Feiner, a university student, urged Negroes to “rise up in arms and fight for their rights” </a:t>
            </a:r>
          </a:p>
          <a:p>
            <a:pPr eaLnBrk="1" hangingPunct="1">
              <a:defRPr/>
            </a:pPr>
            <a:r>
              <a:rPr lang="hr-HR" sz="2800"/>
              <a:t>Requested by the police to stop, he refused and was arrested. </a:t>
            </a:r>
          </a:p>
          <a:p>
            <a:pPr eaLnBrk="1" hangingPunct="1">
              <a:defRPr/>
            </a:pPr>
            <a:r>
              <a:rPr lang="hr-HR" sz="2800"/>
              <a:t>F. appealed his conviction for disorderly conduct as a violation of his freedom of speech</a:t>
            </a:r>
          </a:p>
        </p:txBody>
      </p:sp>
    </p:spTree>
    <p:extLst>
      <p:ext uri="{BB962C8B-B14F-4D97-AF65-F5344CB8AC3E}">
        <p14:creationId xmlns:p14="http://schemas.microsoft.com/office/powerpoint/2010/main" val="40582562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defRPr/>
            </a:pPr>
            <a:r>
              <a:rPr lang="hr-HR" smtClean="0"/>
              <a:t>Feiner vs. New York (1951)</a:t>
            </a:r>
          </a:p>
        </p:txBody>
      </p:sp>
      <p:sp>
        <p:nvSpPr>
          <p:cNvPr id="35843" name="Rectangle 3"/>
          <p:cNvSpPr>
            <a:spLocks noGrp="1" noChangeArrowheads="1"/>
          </p:cNvSpPr>
          <p:nvPr>
            <p:ph type="body" idx="1"/>
          </p:nvPr>
        </p:nvSpPr>
        <p:spPr/>
        <p:txBody>
          <a:bodyPr/>
          <a:lstStyle/>
          <a:p>
            <a:pPr eaLnBrk="1" hangingPunct="1">
              <a:defRPr/>
            </a:pPr>
            <a:r>
              <a:rPr lang="hr-HR" smtClean="0"/>
              <a:t>By a 6 to 3 decision, the Supreme Court upheld the conviction</a:t>
            </a:r>
          </a:p>
          <a:p>
            <a:pPr eaLnBrk="1" hangingPunct="1">
              <a:defRPr/>
            </a:pPr>
            <a:r>
              <a:rPr lang="hr-HR" smtClean="0"/>
              <a:t>Speaking for the majority, Chief Justice Fred Vinson declared that Feiner had attempted “incitement to riot” and created a “clear danger of public disorder”</a:t>
            </a:r>
          </a:p>
        </p:txBody>
      </p:sp>
    </p:spTree>
    <p:extLst>
      <p:ext uri="{BB962C8B-B14F-4D97-AF65-F5344CB8AC3E}">
        <p14:creationId xmlns:p14="http://schemas.microsoft.com/office/powerpoint/2010/main" val="6206971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fontScale="90000"/>
          </a:bodyPr>
          <a:lstStyle/>
          <a:p>
            <a:pPr eaLnBrk="1" hangingPunct="1">
              <a:defRPr/>
            </a:pPr>
            <a:r>
              <a:rPr lang="hr-HR" sz="4000"/>
              <a:t>Freedom of Religion</a:t>
            </a:r>
            <a:br>
              <a:rPr lang="hr-HR" sz="4000"/>
            </a:br>
            <a:r>
              <a:rPr lang="hr-HR" sz="4000"/>
              <a:t>Engel vs. Vitale (1962)</a:t>
            </a:r>
          </a:p>
        </p:txBody>
      </p:sp>
      <p:sp>
        <p:nvSpPr>
          <p:cNvPr id="36867" name="Rectangle 3"/>
          <p:cNvSpPr>
            <a:spLocks noGrp="1" noChangeArrowheads="1"/>
          </p:cNvSpPr>
          <p:nvPr>
            <p:ph type="body" idx="1"/>
          </p:nvPr>
        </p:nvSpPr>
        <p:spPr/>
        <p:txBody>
          <a:bodyPr/>
          <a:lstStyle/>
          <a:p>
            <a:pPr eaLnBrk="1" hangingPunct="1">
              <a:defRPr/>
            </a:pPr>
            <a:r>
              <a:rPr lang="hr-HR" smtClean="0"/>
              <a:t>Issue: Steven Engel and other parents, representing various religious views, sued to stop the New Hyde Park, New York, school board from requiring their children to recite a short, nondenominational prayer. The parents claimed that by the so-called “Regents’ Prayer”, New York State was “establishing” a religion</a:t>
            </a:r>
          </a:p>
        </p:txBody>
      </p:sp>
    </p:spTree>
    <p:extLst>
      <p:ext uri="{BB962C8B-B14F-4D97-AF65-F5344CB8AC3E}">
        <p14:creationId xmlns:p14="http://schemas.microsoft.com/office/powerpoint/2010/main" val="1033563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Federal Court System</a:t>
            </a:r>
            <a:r>
              <a:rPr lang="en-US" dirty="0"/>
              <a:t/>
            </a:r>
            <a:br>
              <a:rPr lang="en-US" dirty="0"/>
            </a:br>
            <a:endParaRPr lang="en-US" dirty="0"/>
          </a:p>
        </p:txBody>
      </p:sp>
      <p:sp>
        <p:nvSpPr>
          <p:cNvPr id="3" name="Content Placeholder 2"/>
          <p:cNvSpPr>
            <a:spLocks noGrp="1"/>
          </p:cNvSpPr>
          <p:nvPr>
            <p:ph idx="1"/>
          </p:nvPr>
        </p:nvSpPr>
        <p:spPr/>
        <p:txBody>
          <a:bodyPr/>
          <a:lstStyle/>
          <a:p>
            <a:r>
              <a:rPr lang="en-GB" dirty="0"/>
              <a:t>The U.S. Constitution </a:t>
            </a:r>
            <a:r>
              <a:rPr lang="hr-HR" dirty="0"/>
              <a:t>-</a:t>
            </a:r>
            <a:r>
              <a:rPr lang="en-GB" dirty="0" smtClean="0"/>
              <a:t> </a:t>
            </a:r>
            <a:r>
              <a:rPr lang="en-GB" dirty="0"/>
              <a:t>the supreme law of the land in the United States. </a:t>
            </a:r>
            <a:endParaRPr lang="hr-HR" dirty="0" smtClean="0"/>
          </a:p>
          <a:p>
            <a:r>
              <a:rPr lang="en-GB" dirty="0" smtClean="0"/>
              <a:t>It </a:t>
            </a:r>
            <a:r>
              <a:rPr lang="en-GB" dirty="0"/>
              <a:t>creates a federal system of government in which power is shared between the federal government and the state governments</a:t>
            </a:r>
            <a:r>
              <a:rPr lang="en-GB" dirty="0" smtClean="0"/>
              <a:t>.</a:t>
            </a:r>
            <a:endParaRPr lang="hr-HR" dirty="0" smtClean="0"/>
          </a:p>
          <a:p>
            <a:r>
              <a:rPr lang="en-GB" dirty="0" smtClean="0"/>
              <a:t> </a:t>
            </a:r>
            <a:r>
              <a:rPr lang="en-GB" dirty="0"/>
              <a:t>Due to federalism, both the federal government and each of the state governments have their own court systems.</a:t>
            </a:r>
            <a:endParaRPr lang="en-US" dirty="0"/>
          </a:p>
          <a:p>
            <a:endParaRPr lang="en-US" dirty="0"/>
          </a:p>
        </p:txBody>
      </p:sp>
    </p:spTree>
    <p:extLst>
      <p:ext uri="{BB962C8B-B14F-4D97-AF65-F5344CB8AC3E}">
        <p14:creationId xmlns:p14="http://schemas.microsoft.com/office/powerpoint/2010/main" val="16155281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defRPr/>
            </a:pPr>
            <a:r>
              <a:rPr lang="hr-HR" smtClean="0"/>
              <a:t>Engel vs. Vitale</a:t>
            </a:r>
          </a:p>
        </p:txBody>
      </p:sp>
      <p:sp>
        <p:nvSpPr>
          <p:cNvPr id="37891" name="Rectangle 3"/>
          <p:cNvSpPr>
            <a:spLocks noGrp="1" noChangeArrowheads="1"/>
          </p:cNvSpPr>
          <p:nvPr>
            <p:ph type="body" idx="1"/>
          </p:nvPr>
        </p:nvSpPr>
        <p:spPr/>
        <p:txBody>
          <a:bodyPr/>
          <a:lstStyle/>
          <a:p>
            <a:pPr eaLnBrk="1" hangingPunct="1">
              <a:lnSpc>
                <a:spcPct val="90000"/>
              </a:lnSpc>
              <a:defRPr/>
            </a:pPr>
            <a:r>
              <a:rPr lang="hr-HR" smtClean="0"/>
              <a:t>Majority opinion: that the “Regents’ Prayer” was a religious activity sponsored by New York State and that while not a “total establishment of one particular religious sect to the exclusion of all others,” it was a dangerous step in violation of the First Amendment</a:t>
            </a:r>
          </a:p>
          <a:p>
            <a:pPr eaLnBrk="1" hangingPunct="1">
              <a:lnSpc>
                <a:spcPct val="90000"/>
              </a:lnSpc>
              <a:defRPr/>
            </a:pPr>
            <a:r>
              <a:rPr lang="hr-HR" smtClean="0"/>
              <a:t>The Supreme Court, by 6 to 1, held the “Regents’ Prayer” unconstitutional</a:t>
            </a:r>
          </a:p>
        </p:txBody>
      </p:sp>
    </p:spTree>
    <p:extLst>
      <p:ext uri="{BB962C8B-B14F-4D97-AF65-F5344CB8AC3E}">
        <p14:creationId xmlns:p14="http://schemas.microsoft.com/office/powerpoint/2010/main" val="29835076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fontScale="90000"/>
          </a:bodyPr>
          <a:lstStyle/>
          <a:p>
            <a:pPr eaLnBrk="1" hangingPunct="1">
              <a:defRPr/>
            </a:pPr>
            <a:r>
              <a:rPr lang="hr-HR"/>
              <a:t>Rights of Accused Persons</a:t>
            </a:r>
            <a:br>
              <a:rPr lang="hr-HR"/>
            </a:br>
            <a:r>
              <a:rPr lang="hr-HR"/>
              <a:t>Miranda vs. Arizona (1966</a:t>
            </a:r>
            <a:r>
              <a:rPr lang="hr-HR" sz="4000"/>
              <a:t>)</a:t>
            </a:r>
          </a:p>
        </p:txBody>
      </p:sp>
      <p:sp>
        <p:nvSpPr>
          <p:cNvPr id="38915" name="Rectangle 3"/>
          <p:cNvSpPr>
            <a:spLocks noGrp="1" noChangeArrowheads="1"/>
          </p:cNvSpPr>
          <p:nvPr>
            <p:ph type="body" idx="1"/>
          </p:nvPr>
        </p:nvSpPr>
        <p:spPr/>
        <p:txBody>
          <a:bodyPr/>
          <a:lstStyle/>
          <a:p>
            <a:pPr eaLnBrk="1" hangingPunct="1">
              <a:lnSpc>
                <a:spcPct val="90000"/>
              </a:lnSpc>
              <a:defRPr/>
            </a:pPr>
            <a:r>
              <a:rPr lang="hr-HR" b="1" smtClean="0"/>
              <a:t>Issue: Self-Incrimination and Right to Counsel</a:t>
            </a:r>
            <a:r>
              <a:rPr lang="hr-HR" smtClean="0"/>
              <a:t> </a:t>
            </a:r>
          </a:p>
          <a:p>
            <a:pPr eaLnBrk="1" hangingPunct="1">
              <a:lnSpc>
                <a:spcPct val="90000"/>
              </a:lnSpc>
              <a:defRPr/>
            </a:pPr>
            <a:r>
              <a:rPr lang="hr-HR" smtClean="0"/>
              <a:t>Ernesto Miranda - picked up by the police for kidnapping and assaulting a young woman. </a:t>
            </a:r>
          </a:p>
          <a:p>
            <a:pPr eaLnBrk="1" hangingPunct="1">
              <a:lnSpc>
                <a:spcPct val="90000"/>
              </a:lnSpc>
              <a:defRPr/>
            </a:pPr>
            <a:r>
              <a:rPr lang="hr-HR" smtClean="0"/>
              <a:t>Placed in a police lineup, identified by the victim and confessed his guilt. </a:t>
            </a:r>
          </a:p>
          <a:p>
            <a:pPr eaLnBrk="1" hangingPunct="1">
              <a:lnSpc>
                <a:spcPct val="90000"/>
              </a:lnSpc>
              <a:defRPr/>
            </a:pPr>
            <a:r>
              <a:rPr lang="hr-HR" smtClean="0"/>
              <a:t>His confession-  used in court and helped to convict him</a:t>
            </a:r>
          </a:p>
        </p:txBody>
      </p:sp>
    </p:spTree>
    <p:extLst>
      <p:ext uri="{BB962C8B-B14F-4D97-AF65-F5344CB8AC3E}">
        <p14:creationId xmlns:p14="http://schemas.microsoft.com/office/powerpoint/2010/main" val="223502410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defRPr/>
            </a:pPr>
            <a:r>
              <a:rPr lang="hr-HR" smtClean="0"/>
              <a:t>Miranda vs. Arizona</a:t>
            </a:r>
          </a:p>
        </p:txBody>
      </p:sp>
      <p:sp>
        <p:nvSpPr>
          <p:cNvPr id="39939" name="Rectangle 3"/>
          <p:cNvSpPr>
            <a:spLocks noGrp="1" noChangeArrowheads="1"/>
          </p:cNvSpPr>
          <p:nvPr>
            <p:ph type="body" idx="1"/>
          </p:nvPr>
        </p:nvSpPr>
        <p:spPr/>
        <p:txBody>
          <a:bodyPr/>
          <a:lstStyle/>
          <a:p>
            <a:pPr eaLnBrk="1" hangingPunct="1">
              <a:defRPr/>
            </a:pPr>
            <a:r>
              <a:rPr lang="hr-HR" sz="2800"/>
              <a:t>The case - appealed on the ground that the police had denied the suspect his Constitutional protection against self-incrimination</a:t>
            </a:r>
          </a:p>
          <a:p>
            <a:pPr eaLnBrk="1" hangingPunct="1">
              <a:defRPr/>
            </a:pPr>
            <a:r>
              <a:rPr lang="hr-HR" sz="2800"/>
              <a:t>The majority opinion: before questioning, the police must inform the suspect of his rights to remain silent and to legal counsel, must provide counsel, and must warn the suspect that his remarks may be used against him</a:t>
            </a:r>
          </a:p>
        </p:txBody>
      </p:sp>
    </p:spTree>
    <p:extLst>
      <p:ext uri="{BB962C8B-B14F-4D97-AF65-F5344CB8AC3E}">
        <p14:creationId xmlns:p14="http://schemas.microsoft.com/office/powerpoint/2010/main" val="57657763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defRPr/>
            </a:pPr>
            <a:r>
              <a:rPr lang="hr-HR"/>
              <a:t>CONCLUSION: </a:t>
            </a:r>
            <a:br>
              <a:rPr lang="hr-HR"/>
            </a:br>
            <a:r>
              <a:rPr lang="hr-HR"/>
              <a:t>JUDICIAL INTERPRETATION</a:t>
            </a:r>
          </a:p>
        </p:txBody>
      </p:sp>
      <p:sp>
        <p:nvSpPr>
          <p:cNvPr id="40963" name="Rectangle 3"/>
          <p:cNvSpPr>
            <a:spLocks noGrp="1" noChangeArrowheads="1"/>
          </p:cNvSpPr>
          <p:nvPr>
            <p:ph type="body" idx="1"/>
          </p:nvPr>
        </p:nvSpPr>
        <p:spPr/>
        <p:txBody>
          <a:bodyPr/>
          <a:lstStyle/>
          <a:p>
            <a:pPr eaLnBrk="1" hangingPunct="1">
              <a:defRPr/>
            </a:pPr>
            <a:r>
              <a:rPr lang="hr-HR" smtClean="0"/>
              <a:t>The Supreme Court – a major role in assuring flexibility in the Constitution by</a:t>
            </a:r>
          </a:p>
          <a:p>
            <a:pPr eaLnBrk="1" hangingPunct="1">
              <a:defRPr/>
            </a:pPr>
            <a:r>
              <a:rPr lang="hr-HR" smtClean="0"/>
              <a:t>A) judicial review of federal and state laws</a:t>
            </a:r>
          </a:p>
          <a:p>
            <a:pPr eaLnBrk="1" hangingPunct="1">
              <a:defRPr/>
            </a:pPr>
            <a:r>
              <a:rPr lang="hr-HR" smtClean="0"/>
              <a:t>B) the Supreme Court has proved willing to reverse itself with its newer decisions in many cases reflecting more modern interpretations of the vague terminology in the Constitution</a:t>
            </a:r>
          </a:p>
          <a:p>
            <a:pPr eaLnBrk="1" hangingPunct="1">
              <a:defRPr/>
            </a:pPr>
            <a:endParaRPr lang="hr-HR" smtClean="0"/>
          </a:p>
        </p:txBody>
      </p:sp>
    </p:spTree>
    <p:extLst>
      <p:ext uri="{BB962C8B-B14F-4D97-AF65-F5344CB8AC3E}">
        <p14:creationId xmlns:p14="http://schemas.microsoft.com/office/powerpoint/2010/main" val="351178552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i="1" dirty="0"/>
              <a:t>D</a:t>
            </a:r>
            <a:r>
              <a:rPr lang="x-none" b="1" i="1" dirty="0" smtClean="0"/>
              <a:t>ecide </a:t>
            </a:r>
            <a:r>
              <a:rPr lang="x-none" b="1" i="1" dirty="0"/>
              <a:t>whether these statements are true or false.</a:t>
            </a:r>
            <a:r>
              <a:rPr lang="en-US" b="1" dirty="0"/>
              <a:t/>
            </a:r>
            <a:br>
              <a:rPr lang="en-US" b="1" dirty="0"/>
            </a:br>
            <a:endParaRPr lang="en-US" dirty="0"/>
          </a:p>
        </p:txBody>
      </p:sp>
      <p:sp>
        <p:nvSpPr>
          <p:cNvPr id="3" name="Content Placeholder 2"/>
          <p:cNvSpPr>
            <a:spLocks noGrp="1"/>
          </p:cNvSpPr>
          <p:nvPr>
            <p:ph idx="1"/>
          </p:nvPr>
        </p:nvSpPr>
        <p:spPr/>
        <p:txBody>
          <a:bodyPr/>
          <a:lstStyle/>
          <a:p>
            <a:r>
              <a:rPr lang="en-GB" dirty="0"/>
              <a:t>1. In the federal system of government, power is shared between the federal government and state governments.</a:t>
            </a:r>
            <a:endParaRPr lang="en-US" dirty="0"/>
          </a:p>
          <a:p>
            <a:r>
              <a:rPr lang="en-GB" dirty="0"/>
              <a:t>2. The federal court system has two main levels.</a:t>
            </a:r>
            <a:endParaRPr lang="en-US" dirty="0"/>
          </a:p>
          <a:p>
            <a:r>
              <a:rPr lang="en-GB" dirty="0"/>
              <a:t>3. The Supreme Court is charged with ensuring the American people the promise of equal justice under law.</a:t>
            </a:r>
            <a:endParaRPr lang="en-US" dirty="0"/>
          </a:p>
          <a:p>
            <a:r>
              <a:rPr lang="en-GB" dirty="0"/>
              <a:t>4. The Supreme Court consists of 11 justices.</a:t>
            </a:r>
            <a:endParaRPr lang="en-US" dirty="0"/>
          </a:p>
          <a:p>
            <a:endParaRPr lang="en-US" dirty="0"/>
          </a:p>
        </p:txBody>
      </p:sp>
    </p:spTree>
    <p:extLst>
      <p:ext uri="{BB962C8B-B14F-4D97-AF65-F5344CB8AC3E}">
        <p14:creationId xmlns:p14="http://schemas.microsoft.com/office/powerpoint/2010/main" val="10618063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t>Answer the following questions:</a:t>
            </a:r>
            <a:endParaRPr lang="en-US" dirty="0"/>
          </a:p>
        </p:txBody>
      </p:sp>
      <p:sp>
        <p:nvSpPr>
          <p:cNvPr id="3" name="Content Placeholder 2"/>
          <p:cNvSpPr>
            <a:spLocks noGrp="1"/>
          </p:cNvSpPr>
          <p:nvPr>
            <p:ph idx="1"/>
          </p:nvPr>
        </p:nvSpPr>
        <p:spPr/>
        <p:txBody>
          <a:bodyPr>
            <a:normAutofit lnSpcReduction="10000"/>
          </a:bodyPr>
          <a:lstStyle/>
          <a:p>
            <a:r>
              <a:rPr lang="en-GB" dirty="0"/>
              <a:t>1. Where does the unique position of the Supreme Court of the USA stem from?</a:t>
            </a:r>
            <a:endParaRPr lang="en-US" dirty="0"/>
          </a:p>
          <a:p>
            <a:r>
              <a:rPr lang="en-GB" dirty="0"/>
              <a:t>2. What is the Constitution of the US designed to provide?</a:t>
            </a:r>
            <a:endParaRPr lang="en-US" dirty="0"/>
          </a:p>
          <a:p>
            <a:r>
              <a:rPr lang="en-GB" dirty="0"/>
              <a:t>3.  What can the Supreme Court invalidate?</a:t>
            </a:r>
            <a:endParaRPr lang="en-US" dirty="0"/>
          </a:p>
          <a:p>
            <a:r>
              <a:rPr lang="en-GB" dirty="0"/>
              <a:t>4.  When and how was the Court's power of judicial review confirmed?</a:t>
            </a:r>
            <a:endParaRPr lang="en-US" dirty="0"/>
          </a:p>
          <a:p>
            <a:r>
              <a:rPr lang="en-GB" dirty="0"/>
              <a:t>5. How many civil and criminal cases are filed in the Supreme Court each year from the various state and federal courts?</a:t>
            </a:r>
            <a:endParaRPr lang="en-US" dirty="0"/>
          </a:p>
          <a:p>
            <a:r>
              <a:rPr lang="en-GB" dirty="0"/>
              <a:t>6. What are original cases? </a:t>
            </a:r>
            <a:endParaRPr lang="en-US" dirty="0"/>
          </a:p>
          <a:p>
            <a:endParaRPr lang="en-US" dirty="0"/>
          </a:p>
        </p:txBody>
      </p:sp>
    </p:spTree>
    <p:extLst>
      <p:ext uri="{BB962C8B-B14F-4D97-AF65-F5344CB8AC3E}">
        <p14:creationId xmlns:p14="http://schemas.microsoft.com/office/powerpoint/2010/main" val="92475289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Provide </a:t>
            </a:r>
            <a:r>
              <a:rPr lang="hr-HR" dirty="0" err="1" smtClean="0"/>
              <a:t>the</a:t>
            </a:r>
            <a:r>
              <a:rPr lang="hr-HR" dirty="0" smtClean="0"/>
              <a:t> </a:t>
            </a:r>
            <a:r>
              <a:rPr lang="hr-HR" dirty="0" err="1" smtClean="0"/>
              <a:t>terms</a:t>
            </a:r>
            <a:r>
              <a:rPr lang="hr-HR" dirty="0" smtClean="0"/>
              <a:t> </a:t>
            </a:r>
            <a:r>
              <a:rPr lang="hr-HR" dirty="0" err="1" smtClean="0"/>
              <a:t>matching</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definitions</a:t>
            </a:r>
            <a:r>
              <a:rPr lang="hr-HR" dirty="0" smtClean="0"/>
              <a:t>: </a:t>
            </a:r>
            <a:endParaRPr lang="en-US" dirty="0"/>
          </a:p>
        </p:txBody>
      </p:sp>
      <p:sp>
        <p:nvSpPr>
          <p:cNvPr id="3" name="Content Placeholder 2"/>
          <p:cNvSpPr>
            <a:spLocks noGrp="1"/>
          </p:cNvSpPr>
          <p:nvPr>
            <p:ph idx="1"/>
          </p:nvPr>
        </p:nvSpPr>
        <p:spPr/>
        <p:txBody>
          <a:bodyPr>
            <a:normAutofit/>
          </a:bodyPr>
          <a:lstStyle/>
          <a:p>
            <a:r>
              <a:rPr lang="en-US" dirty="0"/>
              <a:t>a person who settles a dispute or has ultimate authority in a </a:t>
            </a:r>
            <a:r>
              <a:rPr lang="en-US" dirty="0" smtClean="0"/>
              <a:t>matter</a:t>
            </a:r>
            <a:endParaRPr lang="hr-HR" dirty="0" smtClean="0"/>
          </a:p>
          <a:p>
            <a:r>
              <a:rPr lang="hr-HR" dirty="0" err="1" smtClean="0"/>
              <a:t>Arbiter</a:t>
            </a:r>
            <a:endParaRPr lang="hr-HR" dirty="0" smtClean="0"/>
          </a:p>
          <a:p>
            <a:r>
              <a:rPr lang="en-US" dirty="0"/>
              <a:t>the restriction of the arbitrary exercise of power by subordinating it to well-defined and established laws</a:t>
            </a:r>
            <a:r>
              <a:rPr lang="en-US" dirty="0" smtClean="0"/>
              <a:t>.</a:t>
            </a:r>
            <a:endParaRPr lang="hr-HR" dirty="0" smtClean="0"/>
          </a:p>
          <a:p>
            <a:r>
              <a:rPr lang="hr-HR" dirty="0" err="1" smtClean="0"/>
              <a:t>Rule</a:t>
            </a:r>
            <a:r>
              <a:rPr lang="hr-HR" dirty="0" smtClean="0"/>
              <a:t> </a:t>
            </a:r>
            <a:r>
              <a:rPr lang="hr-HR" dirty="0" err="1" smtClean="0"/>
              <a:t>of</a:t>
            </a:r>
            <a:r>
              <a:rPr lang="hr-HR" dirty="0" smtClean="0"/>
              <a:t> </a:t>
            </a:r>
            <a:r>
              <a:rPr lang="hr-HR" dirty="0" err="1" smtClean="0"/>
              <a:t>law</a:t>
            </a:r>
            <a:endParaRPr lang="hr-HR" dirty="0" smtClean="0"/>
          </a:p>
          <a:p>
            <a:endParaRPr lang="en-US" dirty="0"/>
          </a:p>
          <a:p>
            <a:endParaRPr lang="en-US" dirty="0"/>
          </a:p>
          <a:p>
            <a:endParaRPr lang="en-US" dirty="0"/>
          </a:p>
        </p:txBody>
      </p:sp>
    </p:spTree>
    <p:extLst>
      <p:ext uri="{BB962C8B-B14F-4D97-AF65-F5344CB8AC3E}">
        <p14:creationId xmlns:p14="http://schemas.microsoft.com/office/powerpoint/2010/main" val="3825351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 </a:t>
            </a:r>
            <a:endParaRPr lang="en-US" dirty="0"/>
          </a:p>
        </p:txBody>
      </p:sp>
      <p:sp>
        <p:nvSpPr>
          <p:cNvPr id="3" name="Content Placeholder 2"/>
          <p:cNvSpPr>
            <a:spLocks noGrp="1"/>
          </p:cNvSpPr>
          <p:nvPr>
            <p:ph idx="1"/>
          </p:nvPr>
        </p:nvSpPr>
        <p:spPr/>
        <p:txBody>
          <a:bodyPr/>
          <a:lstStyle/>
          <a:p>
            <a:r>
              <a:rPr lang="hr-HR" b="1" dirty="0" smtClean="0"/>
              <a:t>T</a:t>
            </a:r>
            <a:r>
              <a:rPr lang="en-US" b="1" dirty="0" smtClean="0"/>
              <a:t>he </a:t>
            </a:r>
            <a:r>
              <a:rPr lang="en-US" b="1" dirty="0"/>
              <a:t>most important judge of a law court, especially a very important court in a country</a:t>
            </a:r>
            <a:endParaRPr lang="hr-HR" b="1" dirty="0"/>
          </a:p>
          <a:p>
            <a:r>
              <a:rPr lang="hr-HR" b="1" dirty="0" err="1"/>
              <a:t>Chief</a:t>
            </a:r>
            <a:r>
              <a:rPr lang="hr-HR" b="1" dirty="0"/>
              <a:t> </a:t>
            </a:r>
            <a:r>
              <a:rPr lang="hr-HR" b="1" dirty="0" err="1" smtClean="0"/>
              <a:t>Justice</a:t>
            </a:r>
            <a:endParaRPr lang="hr-HR" dirty="0" smtClean="0"/>
          </a:p>
          <a:p>
            <a:r>
              <a:rPr lang="hr-HR" dirty="0"/>
              <a:t>T</a:t>
            </a:r>
            <a:r>
              <a:rPr lang="en-US" dirty="0" smtClean="0"/>
              <a:t>he </a:t>
            </a:r>
            <a:r>
              <a:rPr lang="en-US" dirty="0"/>
              <a:t>title for a member of a judicial panel who is not the </a:t>
            </a:r>
            <a:r>
              <a:rPr lang="en-US" i="1" dirty="0"/>
              <a:t>chief justice</a:t>
            </a:r>
            <a:r>
              <a:rPr lang="en-US" dirty="0"/>
              <a:t> in some jurisdictions. </a:t>
            </a:r>
            <a:endParaRPr lang="hr-HR" dirty="0" smtClean="0"/>
          </a:p>
          <a:p>
            <a:r>
              <a:rPr lang="hr-HR" dirty="0" err="1" smtClean="0"/>
              <a:t>Associate</a:t>
            </a:r>
            <a:r>
              <a:rPr lang="hr-HR" dirty="0" smtClean="0"/>
              <a:t> </a:t>
            </a:r>
            <a:r>
              <a:rPr lang="hr-HR" dirty="0" err="1"/>
              <a:t>J</a:t>
            </a:r>
            <a:r>
              <a:rPr lang="hr-HR" dirty="0" err="1" smtClean="0"/>
              <a:t>ustice</a:t>
            </a:r>
            <a:endParaRPr lang="en-US" dirty="0"/>
          </a:p>
        </p:txBody>
      </p:sp>
    </p:spTree>
    <p:extLst>
      <p:ext uri="{BB962C8B-B14F-4D97-AF65-F5344CB8AC3E}">
        <p14:creationId xmlns:p14="http://schemas.microsoft.com/office/powerpoint/2010/main" val="230452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 </a:t>
            </a:r>
            <a:endParaRPr lang="en-US" dirty="0"/>
          </a:p>
        </p:txBody>
      </p:sp>
      <p:sp>
        <p:nvSpPr>
          <p:cNvPr id="3" name="Content Placeholder 2"/>
          <p:cNvSpPr>
            <a:spLocks noGrp="1"/>
          </p:cNvSpPr>
          <p:nvPr>
            <p:ph idx="1"/>
          </p:nvPr>
        </p:nvSpPr>
        <p:spPr/>
        <p:txBody>
          <a:bodyPr/>
          <a:lstStyle/>
          <a:p>
            <a:r>
              <a:rPr lang="hr-HR" dirty="0" smtClean="0"/>
              <a:t> </a:t>
            </a:r>
            <a:r>
              <a:rPr lang="hr-HR" dirty="0"/>
              <a:t>A</a:t>
            </a:r>
            <a:r>
              <a:rPr lang="en-US" dirty="0" smtClean="0"/>
              <a:t>n </a:t>
            </a:r>
            <a:r>
              <a:rPr lang="en-US" dirty="0"/>
              <a:t>English phrase frequently used in enacting formulae of bills and in other legal or constitutional contexts. It describes either of two situations: where a weak executive branch of a government enacts something previously approved of by the legislative branch or where the legislative branch concurs and approves something previously enacted by a strong executive branch.</a:t>
            </a:r>
            <a:endParaRPr lang="hr-HR" dirty="0" smtClean="0"/>
          </a:p>
          <a:p>
            <a:r>
              <a:rPr lang="hr-HR" dirty="0" smtClean="0"/>
              <a:t> </a:t>
            </a:r>
            <a:r>
              <a:rPr lang="hr-HR" dirty="0" err="1" smtClean="0"/>
              <a:t>advice</a:t>
            </a:r>
            <a:r>
              <a:rPr lang="hr-HR" dirty="0" smtClean="0"/>
              <a:t> and </a:t>
            </a:r>
            <a:r>
              <a:rPr lang="hr-HR" dirty="0" err="1" smtClean="0"/>
              <a:t>consent</a:t>
            </a:r>
            <a:endParaRPr lang="en-US" dirty="0"/>
          </a:p>
        </p:txBody>
      </p:sp>
    </p:spTree>
    <p:extLst>
      <p:ext uri="{BB962C8B-B14F-4D97-AF65-F5344CB8AC3E}">
        <p14:creationId xmlns:p14="http://schemas.microsoft.com/office/powerpoint/2010/main" val="3541879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 </a:t>
            </a:r>
            <a:endParaRPr lang="en-US" dirty="0"/>
          </a:p>
        </p:txBody>
      </p:sp>
      <p:sp>
        <p:nvSpPr>
          <p:cNvPr id="3" name="Content Placeholder 2"/>
          <p:cNvSpPr>
            <a:spLocks noGrp="1"/>
          </p:cNvSpPr>
          <p:nvPr>
            <p:ph idx="1"/>
          </p:nvPr>
        </p:nvSpPr>
        <p:spPr/>
        <p:txBody>
          <a:bodyPr/>
          <a:lstStyle/>
          <a:p>
            <a:r>
              <a:rPr lang="hr-HR" dirty="0" smtClean="0"/>
              <a:t>US </a:t>
            </a:r>
            <a:r>
              <a:rPr lang="hr-HR" dirty="0" err="1" smtClean="0"/>
              <a:t>highest</a:t>
            </a:r>
            <a:r>
              <a:rPr lang="hr-HR" dirty="0" smtClean="0"/>
              <a:t> </a:t>
            </a:r>
            <a:r>
              <a:rPr lang="hr-HR" dirty="0" err="1" smtClean="0"/>
              <a:t>judges</a:t>
            </a:r>
            <a:r>
              <a:rPr lang="hr-HR" dirty="0" smtClean="0"/>
              <a:t> </a:t>
            </a:r>
            <a:r>
              <a:rPr lang="en-US" dirty="0" smtClean="0"/>
              <a:t>cannot </a:t>
            </a:r>
            <a:r>
              <a:rPr lang="en-US" dirty="0"/>
              <a:t>be discharged but can be impeached for misconduct.</a:t>
            </a:r>
            <a:endParaRPr lang="hr-HR" dirty="0" smtClean="0"/>
          </a:p>
          <a:p>
            <a:r>
              <a:rPr lang="hr-HR" dirty="0" err="1" smtClean="0"/>
              <a:t>During</a:t>
            </a:r>
            <a:r>
              <a:rPr lang="hr-HR" dirty="0" smtClean="0"/>
              <a:t> </a:t>
            </a:r>
            <a:r>
              <a:rPr lang="hr-HR" dirty="0" err="1" smtClean="0"/>
              <a:t>good</a:t>
            </a:r>
            <a:r>
              <a:rPr lang="hr-HR" dirty="0" smtClean="0"/>
              <a:t> </a:t>
            </a:r>
            <a:r>
              <a:rPr lang="hr-HR" dirty="0" err="1" smtClean="0"/>
              <a:t>behavior</a:t>
            </a:r>
            <a:endParaRPr lang="hr-HR" dirty="0" smtClean="0"/>
          </a:p>
          <a:p>
            <a:r>
              <a:rPr lang="en-US" dirty="0"/>
              <a:t>a job in the government that you have because you were chosen or </a:t>
            </a:r>
            <a:r>
              <a:rPr lang="en-US" dirty="0" smtClean="0"/>
              <a:t>elected</a:t>
            </a:r>
            <a:endParaRPr lang="hr-HR" dirty="0" smtClean="0"/>
          </a:p>
          <a:p>
            <a:r>
              <a:rPr lang="hr-HR" dirty="0" err="1" smtClean="0"/>
              <a:t>Public</a:t>
            </a:r>
            <a:r>
              <a:rPr lang="hr-HR" dirty="0" smtClean="0"/>
              <a:t> </a:t>
            </a:r>
            <a:r>
              <a:rPr lang="hr-HR" dirty="0" err="1" smtClean="0"/>
              <a:t>office</a:t>
            </a:r>
            <a:endParaRPr lang="hr-HR" dirty="0" smtClean="0"/>
          </a:p>
          <a:p>
            <a:endParaRPr lang="hr-HR" dirty="0" smtClean="0"/>
          </a:p>
          <a:p>
            <a:endParaRPr lang="en-US" dirty="0"/>
          </a:p>
        </p:txBody>
      </p:sp>
    </p:spTree>
    <p:extLst>
      <p:ext uri="{BB962C8B-B14F-4D97-AF65-F5344CB8AC3E}">
        <p14:creationId xmlns:p14="http://schemas.microsoft.com/office/powerpoint/2010/main" val="3457628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Federal Court System</a:t>
            </a:r>
            <a:endParaRPr lang="en-US" dirty="0"/>
          </a:p>
        </p:txBody>
      </p:sp>
      <p:sp>
        <p:nvSpPr>
          <p:cNvPr id="3" name="Content Placeholder 2"/>
          <p:cNvSpPr>
            <a:spLocks noGrp="1"/>
          </p:cNvSpPr>
          <p:nvPr>
            <p:ph idx="1"/>
          </p:nvPr>
        </p:nvSpPr>
        <p:spPr/>
        <p:txBody>
          <a:bodyPr/>
          <a:lstStyle/>
          <a:p>
            <a:r>
              <a:rPr lang="en-GB" dirty="0"/>
              <a:t>The federal court system has </a:t>
            </a:r>
            <a:r>
              <a:rPr lang="hr-HR" dirty="0"/>
              <a:t>3</a:t>
            </a:r>
            <a:r>
              <a:rPr lang="en-GB" dirty="0" smtClean="0"/>
              <a:t> </a:t>
            </a:r>
            <a:r>
              <a:rPr lang="en-GB" dirty="0"/>
              <a:t>main levels: </a:t>
            </a:r>
            <a:endParaRPr lang="hr-HR" dirty="0" smtClean="0"/>
          </a:p>
          <a:p>
            <a:r>
              <a:rPr lang="hr-HR" b="1" dirty="0" smtClean="0"/>
              <a:t>1. </a:t>
            </a:r>
            <a:r>
              <a:rPr lang="en-GB" b="1" dirty="0" smtClean="0"/>
              <a:t>district </a:t>
            </a:r>
            <a:r>
              <a:rPr lang="en-GB" b="1" dirty="0"/>
              <a:t>courts</a:t>
            </a:r>
            <a:r>
              <a:rPr lang="en-GB" dirty="0"/>
              <a:t> (the trial court</a:t>
            </a:r>
            <a:r>
              <a:rPr lang="en-GB" dirty="0" smtClean="0"/>
              <a:t>)</a:t>
            </a:r>
            <a:r>
              <a:rPr lang="hr-HR" dirty="0" smtClean="0"/>
              <a:t> (94)</a:t>
            </a:r>
            <a:r>
              <a:rPr lang="en-GB" dirty="0" smtClean="0"/>
              <a:t> </a:t>
            </a:r>
            <a:endParaRPr lang="hr-HR" dirty="0" smtClean="0"/>
          </a:p>
          <a:p>
            <a:r>
              <a:rPr lang="hr-HR" b="1" dirty="0" smtClean="0"/>
              <a:t>2. </a:t>
            </a:r>
            <a:r>
              <a:rPr lang="en-GB" b="1" dirty="0" smtClean="0"/>
              <a:t>courts </a:t>
            </a:r>
            <a:r>
              <a:rPr lang="en-GB" b="1" dirty="0"/>
              <a:t>of appeals</a:t>
            </a:r>
            <a:r>
              <a:rPr lang="en-GB" dirty="0"/>
              <a:t> </a:t>
            </a:r>
            <a:r>
              <a:rPr lang="hr-HR" dirty="0" smtClean="0"/>
              <a:t>(13) </a:t>
            </a:r>
          </a:p>
          <a:p>
            <a:r>
              <a:rPr lang="hr-HR" b="1" dirty="0" smtClean="0"/>
              <a:t>3. </a:t>
            </a:r>
            <a:r>
              <a:rPr lang="en-GB" b="1" dirty="0" smtClean="0"/>
              <a:t>the </a:t>
            </a:r>
            <a:r>
              <a:rPr lang="en-GB" b="1" dirty="0"/>
              <a:t>Supreme Court of the United </a:t>
            </a:r>
            <a:r>
              <a:rPr lang="en-GB" b="1" dirty="0" smtClean="0"/>
              <a:t>States</a:t>
            </a:r>
            <a:r>
              <a:rPr lang="hr-HR" b="1" dirty="0" smtClean="0"/>
              <a:t> (1)</a:t>
            </a:r>
            <a:r>
              <a:rPr lang="en-GB" dirty="0" smtClean="0"/>
              <a:t> </a:t>
            </a:r>
            <a:endParaRPr lang="hr-HR" dirty="0" smtClean="0"/>
          </a:p>
          <a:p>
            <a:endParaRPr lang="hr-HR" dirty="0"/>
          </a:p>
          <a:p>
            <a:r>
              <a:rPr lang="en-GB" dirty="0" smtClean="0"/>
              <a:t>There </a:t>
            </a:r>
            <a:r>
              <a:rPr lang="en-GB" dirty="0"/>
              <a:t>are 94 district courts, 13 courts of appeals and one Supreme Court throughout the country.</a:t>
            </a:r>
            <a:endParaRPr lang="en-US" dirty="0"/>
          </a:p>
          <a:p>
            <a:endParaRPr lang="en-US" dirty="0"/>
          </a:p>
        </p:txBody>
      </p:sp>
    </p:spTree>
    <p:extLst>
      <p:ext uri="{BB962C8B-B14F-4D97-AF65-F5344CB8AC3E}">
        <p14:creationId xmlns:p14="http://schemas.microsoft.com/office/powerpoint/2010/main" val="133771369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 </a:t>
            </a:r>
            <a:endParaRPr lang="en-US" dirty="0"/>
          </a:p>
        </p:txBody>
      </p:sp>
      <p:sp>
        <p:nvSpPr>
          <p:cNvPr id="3" name="Content Placeholder 2"/>
          <p:cNvSpPr>
            <a:spLocks noGrp="1"/>
          </p:cNvSpPr>
          <p:nvPr>
            <p:ph idx="1"/>
          </p:nvPr>
        </p:nvSpPr>
        <p:spPr/>
        <p:txBody>
          <a:bodyPr/>
          <a:lstStyle/>
          <a:p>
            <a:r>
              <a:rPr lang="hr-HR" dirty="0"/>
              <a:t>D</a:t>
            </a:r>
            <a:r>
              <a:rPr lang="en-US" dirty="0" err="1" smtClean="0"/>
              <a:t>eprive</a:t>
            </a:r>
            <a:r>
              <a:rPr lang="en-US" dirty="0" smtClean="0"/>
              <a:t> </a:t>
            </a:r>
            <a:r>
              <a:rPr lang="en-US" dirty="0"/>
              <a:t>(an official document or procedure) of legal validity because it contravenes a regulation or law</a:t>
            </a:r>
            <a:r>
              <a:rPr lang="en-US" dirty="0" smtClean="0"/>
              <a:t>.</a:t>
            </a:r>
            <a:endParaRPr lang="hr-HR" dirty="0" smtClean="0"/>
          </a:p>
          <a:p>
            <a:r>
              <a:rPr lang="hr-HR" dirty="0" err="1" smtClean="0"/>
              <a:t>Invalidate</a:t>
            </a:r>
            <a:endParaRPr lang="hr-HR" dirty="0" smtClean="0"/>
          </a:p>
          <a:p>
            <a:r>
              <a:rPr lang="hr-HR" dirty="0"/>
              <a:t>A</a:t>
            </a:r>
            <a:r>
              <a:rPr lang="en-US" dirty="0" err="1" smtClean="0"/>
              <a:t>bolish</a:t>
            </a:r>
            <a:r>
              <a:rPr lang="en-US" dirty="0"/>
              <a:t>, invalidate, or reverse (a previous system, decision, situation, etc</a:t>
            </a:r>
            <a:r>
              <a:rPr lang="en-US" dirty="0" smtClean="0"/>
              <a:t>.).</a:t>
            </a:r>
            <a:endParaRPr lang="hr-HR" dirty="0" smtClean="0"/>
          </a:p>
          <a:p>
            <a:r>
              <a:rPr lang="hr-HR" dirty="0" err="1" smtClean="0"/>
              <a:t>Overturn</a:t>
            </a:r>
            <a:endParaRPr lang="hr-HR" dirty="0" smtClean="0"/>
          </a:p>
          <a:p>
            <a:endParaRPr lang="en-US" dirty="0"/>
          </a:p>
        </p:txBody>
      </p:sp>
    </p:spTree>
    <p:extLst>
      <p:ext uri="{BB962C8B-B14F-4D97-AF65-F5344CB8AC3E}">
        <p14:creationId xmlns:p14="http://schemas.microsoft.com/office/powerpoint/2010/main" val="2660210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 </a:t>
            </a:r>
            <a:endParaRPr lang="en-US" dirty="0"/>
          </a:p>
        </p:txBody>
      </p:sp>
      <p:sp>
        <p:nvSpPr>
          <p:cNvPr id="3" name="Content Placeholder 2"/>
          <p:cNvSpPr>
            <a:spLocks noGrp="1"/>
          </p:cNvSpPr>
          <p:nvPr>
            <p:ph idx="1"/>
          </p:nvPr>
        </p:nvSpPr>
        <p:spPr/>
        <p:txBody>
          <a:bodyPr/>
          <a:lstStyle/>
          <a:p>
            <a:r>
              <a:rPr lang="en-US" dirty="0"/>
              <a:t> </a:t>
            </a:r>
            <a:r>
              <a:rPr lang="hr-HR" dirty="0" smtClean="0"/>
              <a:t>A</a:t>
            </a:r>
            <a:r>
              <a:rPr lang="en-US" dirty="0"/>
              <a:t> statement within an agreement or a law that a particular thing must</a:t>
            </a:r>
            <a:r>
              <a:rPr lang="hr-HR" dirty="0"/>
              <a:t> </a:t>
            </a:r>
            <a:r>
              <a:rPr lang="en-US" dirty="0"/>
              <a:t>happen or be done, especially before another can happen or be done:</a:t>
            </a:r>
            <a:endParaRPr lang="hr-HR" dirty="0"/>
          </a:p>
          <a:p>
            <a:r>
              <a:rPr lang="hr-HR" dirty="0" err="1" smtClean="0"/>
              <a:t>Provision</a:t>
            </a:r>
            <a:endParaRPr lang="hr-HR" dirty="0" smtClean="0"/>
          </a:p>
          <a:p>
            <a:r>
              <a:rPr lang="hr-HR" dirty="0"/>
              <a:t>A</a:t>
            </a:r>
            <a:r>
              <a:rPr lang="en-US" dirty="0" smtClean="0"/>
              <a:t> </a:t>
            </a:r>
            <a:r>
              <a:rPr lang="en-US" dirty="0"/>
              <a:t>member of the convention that drew up the constitution of the US in 1787</a:t>
            </a:r>
            <a:r>
              <a:rPr lang="en-US" dirty="0" smtClean="0"/>
              <a:t>.</a:t>
            </a:r>
            <a:endParaRPr lang="hr-HR" dirty="0" smtClean="0"/>
          </a:p>
          <a:p>
            <a:r>
              <a:rPr lang="hr-HR" dirty="0" err="1" smtClean="0"/>
              <a:t>Founding</a:t>
            </a:r>
            <a:r>
              <a:rPr lang="hr-HR" dirty="0" smtClean="0"/>
              <a:t> </a:t>
            </a:r>
            <a:r>
              <a:rPr lang="hr-HR" dirty="0" err="1" smtClean="0"/>
              <a:t>Father</a:t>
            </a:r>
            <a:endParaRPr lang="en-US" dirty="0"/>
          </a:p>
        </p:txBody>
      </p:sp>
    </p:spTree>
    <p:extLst>
      <p:ext uri="{BB962C8B-B14F-4D97-AF65-F5344CB8AC3E}">
        <p14:creationId xmlns:p14="http://schemas.microsoft.com/office/powerpoint/2010/main" val="2384360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 </a:t>
            </a:r>
            <a:endParaRPr lang="en-US" dirty="0"/>
          </a:p>
        </p:txBody>
      </p:sp>
      <p:sp>
        <p:nvSpPr>
          <p:cNvPr id="3" name="Content Placeholder 2"/>
          <p:cNvSpPr>
            <a:spLocks noGrp="1"/>
          </p:cNvSpPr>
          <p:nvPr>
            <p:ph idx="1"/>
          </p:nvPr>
        </p:nvSpPr>
        <p:spPr/>
        <p:txBody>
          <a:bodyPr/>
          <a:lstStyle/>
          <a:p>
            <a:r>
              <a:rPr lang="en-US" dirty="0"/>
              <a:t>A series of </a:t>
            </a:r>
            <a:r>
              <a:rPr lang="hr-HR" dirty="0" smtClean="0"/>
              <a:t>85</a:t>
            </a:r>
            <a:r>
              <a:rPr lang="en-US" dirty="0"/>
              <a:t> essays written by Alexander Hamilton, </a:t>
            </a:r>
            <a:r>
              <a:rPr lang="en-US" dirty="0" smtClean="0"/>
              <a:t>James</a:t>
            </a:r>
            <a:endParaRPr lang="hr-HR" dirty="0" smtClean="0"/>
          </a:p>
          <a:p>
            <a:r>
              <a:rPr lang="en-US" dirty="0" smtClean="0"/>
              <a:t>Madison</a:t>
            </a:r>
            <a:r>
              <a:rPr lang="en-US" dirty="0"/>
              <a:t>, and John Jay in the late 1780s to persuade </a:t>
            </a:r>
            <a:r>
              <a:rPr lang="en-US" dirty="0" smtClean="0"/>
              <a:t>the</a:t>
            </a:r>
            <a:r>
              <a:rPr lang="hr-HR" dirty="0" smtClean="0"/>
              <a:t> </a:t>
            </a:r>
            <a:r>
              <a:rPr lang="en-US" dirty="0" smtClean="0"/>
              <a:t>voters</a:t>
            </a:r>
            <a:r>
              <a:rPr lang="en-US" dirty="0"/>
              <a:t> of </a:t>
            </a:r>
            <a:r>
              <a:rPr lang="en-US" dirty="0" err="1" smtClean="0"/>
              <a:t>NewYork</a:t>
            </a:r>
            <a:r>
              <a:rPr lang="en-US" dirty="0"/>
              <a:t> to adopt the Constitution. </a:t>
            </a:r>
            <a:r>
              <a:rPr lang="en-US" dirty="0" smtClean="0"/>
              <a:t>The</a:t>
            </a:r>
            <a:r>
              <a:rPr lang="hr-HR" dirty="0"/>
              <a:t> </a:t>
            </a:r>
            <a:r>
              <a:rPr lang="hr-HR" dirty="0" smtClean="0"/>
              <a:t>e</a:t>
            </a:r>
            <a:r>
              <a:rPr lang="en-US" dirty="0" err="1" smtClean="0"/>
              <a:t>ssays</a:t>
            </a:r>
            <a:r>
              <a:rPr lang="en-US" dirty="0"/>
              <a:t> are considered a classic defense of the American system of government, as well </a:t>
            </a:r>
            <a:r>
              <a:rPr lang="en-US" dirty="0" smtClean="0"/>
              <a:t>as</a:t>
            </a:r>
            <a:r>
              <a:rPr lang="hr-HR" dirty="0" smtClean="0"/>
              <a:t> </a:t>
            </a:r>
            <a:r>
              <a:rPr lang="en-US" dirty="0"/>
              <a:t>a classic practical applicat</a:t>
            </a:r>
            <a:r>
              <a:rPr lang="en-US" dirty="0" smtClean="0"/>
              <a:t>ion</a:t>
            </a:r>
            <a:r>
              <a:rPr lang="en-US" dirty="0"/>
              <a:t> of political principles</a:t>
            </a:r>
            <a:r>
              <a:rPr lang="en-US" dirty="0" smtClean="0"/>
              <a:t>.</a:t>
            </a:r>
            <a:endParaRPr lang="hr-HR" dirty="0" smtClean="0"/>
          </a:p>
          <a:p>
            <a:r>
              <a:rPr lang="hr-HR" dirty="0" smtClean="0"/>
              <a:t>Federalist </a:t>
            </a:r>
            <a:r>
              <a:rPr lang="hr-HR" dirty="0" err="1" smtClean="0"/>
              <a:t>Papers</a:t>
            </a:r>
            <a:endParaRPr lang="en-US" dirty="0"/>
          </a:p>
        </p:txBody>
      </p:sp>
    </p:spTree>
    <p:extLst>
      <p:ext uri="{BB962C8B-B14F-4D97-AF65-F5344CB8AC3E}">
        <p14:creationId xmlns:p14="http://schemas.microsoft.com/office/powerpoint/2010/main" val="1659800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 </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freedom to decide what should be done in a particular situation</a:t>
            </a:r>
            <a:r>
              <a:rPr lang="en-US" dirty="0" smtClean="0"/>
              <a:t>.</a:t>
            </a:r>
            <a:endParaRPr lang="hr-HR" dirty="0" smtClean="0"/>
          </a:p>
          <a:p>
            <a:r>
              <a:rPr lang="hr-HR" dirty="0" err="1" smtClean="0"/>
              <a:t>Discretion</a:t>
            </a:r>
            <a:endParaRPr lang="hr-HR" dirty="0" smtClean="0"/>
          </a:p>
          <a:p>
            <a:r>
              <a:rPr lang="en-US" dirty="0"/>
              <a:t>to take official action, for example to make an </a:t>
            </a:r>
            <a:r>
              <a:rPr lang="en-US" dirty="0" smtClean="0"/>
              <a:t>official</a:t>
            </a:r>
            <a:r>
              <a:rPr lang="hr-HR" dirty="0" smtClean="0"/>
              <a:t> </a:t>
            </a:r>
            <a:r>
              <a:rPr lang="en-US" dirty="0" smtClean="0"/>
              <a:t>complaint</a:t>
            </a:r>
            <a:endParaRPr lang="hr-HR" dirty="0" smtClean="0"/>
          </a:p>
          <a:p>
            <a:r>
              <a:rPr lang="hr-HR" dirty="0" smtClean="0"/>
              <a:t>File</a:t>
            </a:r>
          </a:p>
          <a:p>
            <a:r>
              <a:rPr lang="en-US" dirty="0"/>
              <a:t>the power to hear a case for the first time, as opposed to appellate jurisdiction, when a higher court has the power to review a lower court's decision. </a:t>
            </a:r>
            <a:r>
              <a:rPr lang="hr-HR" dirty="0" smtClean="0"/>
              <a:t>___________</a:t>
            </a:r>
            <a:r>
              <a:rPr lang="en-US" dirty="0" smtClean="0"/>
              <a:t> </a:t>
            </a:r>
            <a:r>
              <a:rPr lang="en-US" dirty="0"/>
              <a:t>refers to the right of the Supreme court to hear a case for the first time. It has the exclusive right to hear all cases that deal with disputes between states, or between states and the union government. </a:t>
            </a:r>
            <a:endParaRPr lang="hr-HR" dirty="0" smtClean="0"/>
          </a:p>
          <a:p>
            <a:r>
              <a:rPr lang="hr-HR" dirty="0" smtClean="0"/>
              <a:t>Original </a:t>
            </a:r>
            <a:r>
              <a:rPr lang="hr-HR" dirty="0" err="1" smtClean="0"/>
              <a:t>jurisdiction</a:t>
            </a:r>
            <a:endParaRPr lang="hr-HR" dirty="0" smtClean="0"/>
          </a:p>
          <a:p>
            <a:endParaRPr lang="en-US" dirty="0"/>
          </a:p>
        </p:txBody>
      </p:sp>
    </p:spTree>
    <p:extLst>
      <p:ext uri="{BB962C8B-B14F-4D97-AF65-F5344CB8AC3E}">
        <p14:creationId xmlns:p14="http://schemas.microsoft.com/office/powerpoint/2010/main" val="2853126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 </a:t>
            </a:r>
            <a:endParaRPr lang="en-US" dirty="0"/>
          </a:p>
        </p:txBody>
      </p:sp>
      <p:sp>
        <p:nvSpPr>
          <p:cNvPr id="3" name="Content Placeholder 2"/>
          <p:cNvSpPr>
            <a:spLocks noGrp="1"/>
          </p:cNvSpPr>
          <p:nvPr>
            <p:ph idx="1"/>
          </p:nvPr>
        </p:nvSpPr>
        <p:spPr/>
        <p:txBody>
          <a:bodyPr/>
          <a:lstStyle/>
          <a:p>
            <a:endParaRPr lang="hr-HR" dirty="0" smtClean="0"/>
          </a:p>
          <a:p>
            <a:r>
              <a:rPr lang="en-US" dirty="0"/>
              <a:t>a meeting of a committee, court, etc</a:t>
            </a:r>
            <a:r>
              <a:rPr lang="en-US" dirty="0" smtClean="0"/>
              <a:t>.</a:t>
            </a:r>
            <a:endParaRPr lang="hr-HR" dirty="0" smtClean="0"/>
          </a:p>
          <a:p>
            <a:r>
              <a:rPr lang="hr-HR" dirty="0" err="1" smtClean="0"/>
              <a:t>Sitting</a:t>
            </a:r>
            <a:endParaRPr lang="hr-HR" dirty="0" smtClean="0"/>
          </a:p>
          <a:p>
            <a:r>
              <a:rPr lang="en-US" dirty="0"/>
              <a:t>a summary of the facts and legal points in a case given to a barrister to argue in court</a:t>
            </a:r>
            <a:r>
              <a:rPr lang="en-US" dirty="0" smtClean="0"/>
              <a:t>.</a:t>
            </a:r>
            <a:endParaRPr lang="hr-HR" dirty="0" smtClean="0"/>
          </a:p>
          <a:p>
            <a:r>
              <a:rPr lang="hr-HR" dirty="0" err="1" smtClean="0"/>
              <a:t>brief</a:t>
            </a:r>
            <a:endParaRPr lang="en-US" dirty="0"/>
          </a:p>
        </p:txBody>
      </p:sp>
    </p:spTree>
    <p:extLst>
      <p:ext uri="{BB962C8B-B14F-4D97-AF65-F5344CB8AC3E}">
        <p14:creationId xmlns:p14="http://schemas.microsoft.com/office/powerpoint/2010/main" val="4220850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 </a:t>
            </a:r>
            <a:endParaRPr lang="en-US" dirty="0"/>
          </a:p>
        </p:txBody>
      </p:sp>
      <p:sp>
        <p:nvSpPr>
          <p:cNvPr id="3" name="Content Placeholder 2"/>
          <p:cNvSpPr>
            <a:spLocks noGrp="1"/>
          </p:cNvSpPr>
          <p:nvPr>
            <p:ph idx="1"/>
          </p:nvPr>
        </p:nvSpPr>
        <p:spPr/>
        <p:txBody>
          <a:bodyPr/>
          <a:lstStyle/>
          <a:p>
            <a:r>
              <a:rPr lang="en-US" dirty="0"/>
              <a:t>a formal request for an appellate tribunal to review and make changes to the judgment of a lower court or administrative </a:t>
            </a:r>
            <a:r>
              <a:rPr lang="en-US" dirty="0" smtClean="0"/>
              <a:t>body</a:t>
            </a:r>
            <a:endParaRPr lang="hr-HR" dirty="0" smtClean="0"/>
          </a:p>
          <a:p>
            <a:r>
              <a:rPr lang="hr-HR" dirty="0" err="1" smtClean="0"/>
              <a:t>Petition</a:t>
            </a:r>
            <a:r>
              <a:rPr lang="hr-HR" dirty="0" smtClean="0"/>
              <a:t> for </a:t>
            </a:r>
            <a:r>
              <a:rPr lang="hr-HR" dirty="0" err="1" smtClean="0"/>
              <a:t>review</a:t>
            </a:r>
            <a:endParaRPr lang="hr-HR" dirty="0" smtClean="0"/>
          </a:p>
          <a:p>
            <a:endParaRPr lang="hr-HR" dirty="0"/>
          </a:p>
          <a:p>
            <a:r>
              <a:rPr lang="en-US" dirty="0"/>
              <a:t>A written or oral application made to a court or judge to obtain a </a:t>
            </a:r>
            <a:endParaRPr lang="hr-HR" dirty="0"/>
          </a:p>
          <a:p>
            <a:r>
              <a:rPr lang="hr-HR" dirty="0" smtClean="0"/>
              <a:t>r</a:t>
            </a:r>
            <a:r>
              <a:rPr lang="en-US" dirty="0" err="1" smtClean="0"/>
              <a:t>uling</a:t>
            </a:r>
            <a:r>
              <a:rPr lang="en-US" dirty="0"/>
              <a:t> or order directing that some act be done in favor of </a:t>
            </a:r>
            <a:r>
              <a:rPr lang="en-US" dirty="0" smtClean="0"/>
              <a:t>the</a:t>
            </a:r>
            <a:r>
              <a:rPr lang="hr-HR" dirty="0" smtClean="0"/>
              <a:t> </a:t>
            </a:r>
            <a:r>
              <a:rPr lang="en-US" dirty="0" smtClean="0"/>
              <a:t>applicant</a:t>
            </a:r>
            <a:r>
              <a:rPr lang="en-US" dirty="0"/>
              <a:t>. </a:t>
            </a:r>
            <a:endParaRPr lang="hr-HR" dirty="0"/>
          </a:p>
          <a:p>
            <a:r>
              <a:rPr lang="hr-HR" dirty="0" err="1" smtClean="0"/>
              <a:t>motion</a:t>
            </a:r>
            <a:endParaRPr lang="en-US" dirty="0"/>
          </a:p>
        </p:txBody>
      </p:sp>
    </p:spTree>
    <p:extLst>
      <p:ext uri="{BB962C8B-B14F-4D97-AF65-F5344CB8AC3E}">
        <p14:creationId xmlns:p14="http://schemas.microsoft.com/office/powerpoint/2010/main" val="2321782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 </a:t>
            </a:r>
            <a:endParaRPr lang="en-US" dirty="0"/>
          </a:p>
        </p:txBody>
      </p:sp>
      <p:sp>
        <p:nvSpPr>
          <p:cNvPr id="3" name="Content Placeholder 2"/>
          <p:cNvSpPr>
            <a:spLocks noGrp="1"/>
          </p:cNvSpPr>
          <p:nvPr>
            <p:ph idx="1"/>
          </p:nvPr>
        </p:nvSpPr>
        <p:spPr/>
        <p:txBody>
          <a:bodyPr/>
          <a:lstStyle/>
          <a:p>
            <a:r>
              <a:rPr lang="en-US" dirty="0"/>
              <a:t>a written or spoken request or appeal for employment, admission, help, funds, etc</a:t>
            </a:r>
            <a:r>
              <a:rPr lang="en-US" dirty="0" smtClean="0"/>
              <a:t>.:</a:t>
            </a:r>
            <a:endParaRPr lang="hr-HR" dirty="0" smtClean="0"/>
          </a:p>
          <a:p>
            <a:r>
              <a:rPr lang="hr-HR" dirty="0" err="1" smtClean="0"/>
              <a:t>application</a:t>
            </a:r>
            <a:endParaRPr lang="en-US" dirty="0"/>
          </a:p>
        </p:txBody>
      </p:sp>
    </p:spTree>
    <p:extLst>
      <p:ext uri="{BB962C8B-B14F-4D97-AF65-F5344CB8AC3E}">
        <p14:creationId xmlns:p14="http://schemas.microsoft.com/office/powerpoint/2010/main" val="4255299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t>Complete the table with words from the text and their related forms</a:t>
            </a:r>
            <a:endParaRPr lang="en-US" dirty="0"/>
          </a:p>
        </p:txBody>
      </p:sp>
      <p:graphicFrame>
        <p:nvGraphicFramePr>
          <p:cNvPr id="4" name="Content Placeholder 3"/>
          <p:cNvGraphicFramePr>
            <a:graphicFrameLocks noGrp="1"/>
          </p:cNvGraphicFramePr>
          <p:nvPr>
            <p:ph idx="1"/>
          </p:nvPr>
        </p:nvGraphicFramePr>
        <p:xfrm>
          <a:off x="2668588" y="3124295"/>
          <a:ext cx="5638800" cy="2023872"/>
        </p:xfrm>
        <a:graphic>
          <a:graphicData uri="http://schemas.openxmlformats.org/drawingml/2006/table">
            <a:tbl>
              <a:tblPr>
                <a:tableStyleId>{5C22544A-7EE6-4342-B048-85BDC9FD1C3A}</a:tableStyleId>
              </a:tblPr>
              <a:tblGrid>
                <a:gridCol w="1847850">
                  <a:extLst>
                    <a:ext uri="{9D8B030D-6E8A-4147-A177-3AD203B41FA5}">
                      <a16:colId xmlns:a16="http://schemas.microsoft.com/office/drawing/2014/main" val="1949672389"/>
                    </a:ext>
                  </a:extLst>
                </a:gridCol>
                <a:gridCol w="1876425">
                  <a:extLst>
                    <a:ext uri="{9D8B030D-6E8A-4147-A177-3AD203B41FA5}">
                      <a16:colId xmlns:a16="http://schemas.microsoft.com/office/drawing/2014/main" val="1074972680"/>
                    </a:ext>
                  </a:extLst>
                </a:gridCol>
                <a:gridCol w="1914525">
                  <a:extLst>
                    <a:ext uri="{9D8B030D-6E8A-4147-A177-3AD203B41FA5}">
                      <a16:colId xmlns:a16="http://schemas.microsoft.com/office/drawing/2014/main" val="2079068193"/>
                    </a:ext>
                  </a:extLst>
                </a:gridCol>
              </a:tblGrid>
              <a:tr h="0">
                <a:tc>
                  <a:txBody>
                    <a:bodyPr/>
                    <a:lstStyle/>
                    <a:p>
                      <a:pPr algn="just">
                        <a:lnSpc>
                          <a:spcPct val="115000"/>
                        </a:lnSpc>
                        <a:spcAft>
                          <a:spcPts val="800"/>
                        </a:spcAft>
                      </a:pPr>
                      <a:r>
                        <a:rPr lang="en-GB" sz="1200">
                          <a:effectLst/>
                        </a:rPr>
                        <a:t>VERB</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200">
                          <a:effectLst/>
                        </a:rPr>
                        <a:t>NOUN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200">
                          <a:effectLst/>
                        </a:rPr>
                        <a:t>ADJECTIVE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571049302"/>
                  </a:ext>
                </a:extLst>
              </a:tr>
              <a:tr h="0">
                <a:tc>
                  <a:txBody>
                    <a:bodyPr/>
                    <a:lstStyle/>
                    <a:p>
                      <a:pPr algn="just">
                        <a:lnSpc>
                          <a:spcPct val="115000"/>
                        </a:lnSpc>
                        <a:spcAft>
                          <a:spcPts val="800"/>
                        </a:spcAft>
                      </a:pPr>
                      <a:r>
                        <a:rPr lang="en-GB"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200">
                          <a:effectLst/>
                        </a:rPr>
                        <a:t>interpreter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358992260"/>
                  </a:ext>
                </a:extLst>
              </a:tr>
              <a:tr h="0">
                <a:tc>
                  <a:txBody>
                    <a:bodyPr/>
                    <a:lstStyle/>
                    <a:p>
                      <a:pPr algn="just">
                        <a:lnSpc>
                          <a:spcPct val="115000"/>
                        </a:lnSpc>
                        <a:spcAft>
                          <a:spcPts val="800"/>
                        </a:spcAft>
                      </a:pPr>
                      <a:r>
                        <a:rPr lang="en-GB" sz="1200">
                          <a:effectLst/>
                        </a:rPr>
                        <a:t>determine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4088233636"/>
                  </a:ext>
                </a:extLst>
              </a:tr>
              <a:tr h="0">
                <a:tc>
                  <a:txBody>
                    <a:bodyPr/>
                    <a:lstStyle/>
                    <a:p>
                      <a:pPr algn="just">
                        <a:lnSpc>
                          <a:spcPct val="115000"/>
                        </a:lnSpc>
                        <a:spcAft>
                          <a:spcPts val="800"/>
                        </a:spcAft>
                      </a:pPr>
                      <a:r>
                        <a:rPr lang="en-GB"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200">
                          <a:effectLst/>
                        </a:rPr>
                        <a:t>continuity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479848994"/>
                  </a:ext>
                </a:extLst>
              </a:tr>
              <a:tr h="0">
                <a:tc>
                  <a:txBody>
                    <a:bodyPr/>
                    <a:lstStyle/>
                    <a:p>
                      <a:pPr algn="just">
                        <a:lnSpc>
                          <a:spcPct val="115000"/>
                        </a:lnSpc>
                        <a:spcAft>
                          <a:spcPts val="800"/>
                        </a:spcAft>
                      </a:pPr>
                      <a:r>
                        <a:rPr lang="en-GB"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200">
                          <a:effectLst/>
                        </a:rPr>
                        <a:t>legislative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782015859"/>
                  </a:ext>
                </a:extLst>
              </a:tr>
              <a:tr h="0">
                <a:tc>
                  <a:txBody>
                    <a:bodyPr/>
                    <a:lstStyle/>
                    <a:p>
                      <a:pPr algn="just">
                        <a:lnSpc>
                          <a:spcPct val="115000"/>
                        </a:lnSpc>
                        <a:spcAft>
                          <a:spcPts val="800"/>
                        </a:spcAft>
                      </a:pPr>
                      <a:r>
                        <a:rPr lang="en-GB" sz="1200">
                          <a:effectLst/>
                        </a:rPr>
                        <a:t> compete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2801300321"/>
                  </a:ext>
                </a:extLst>
              </a:tr>
            </a:tbl>
          </a:graphicData>
        </a:graphic>
      </p:graphicFrame>
    </p:spTree>
    <p:extLst>
      <p:ext uri="{BB962C8B-B14F-4D97-AF65-F5344CB8AC3E}">
        <p14:creationId xmlns:p14="http://schemas.microsoft.com/office/powerpoint/2010/main" val="247166357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Match the verbs in the left column with the nouns in the right column:</a:t>
            </a:r>
            <a:r>
              <a:rPr lang="en-US" dirty="0"/>
              <a:t/>
            </a:r>
            <a:br>
              <a:rPr lang="en-US" dirty="0"/>
            </a:br>
            <a:endParaRPr lang="en-US" dirty="0"/>
          </a:p>
        </p:txBody>
      </p:sp>
      <p:graphicFrame>
        <p:nvGraphicFramePr>
          <p:cNvPr id="4" name="Content Placeholder 3"/>
          <p:cNvGraphicFramePr>
            <a:graphicFrameLocks noGrp="1"/>
          </p:cNvGraphicFramePr>
          <p:nvPr>
            <p:ph idx="1"/>
          </p:nvPr>
        </p:nvGraphicFramePr>
        <p:xfrm>
          <a:off x="2611438" y="3292951"/>
          <a:ext cx="5753100" cy="1686560"/>
        </p:xfrm>
        <a:graphic>
          <a:graphicData uri="http://schemas.openxmlformats.org/drawingml/2006/table">
            <a:tbl>
              <a:tblPr>
                <a:tableStyleId>{5C22544A-7EE6-4342-B048-85BDC9FD1C3A}</a:tableStyleId>
              </a:tblPr>
              <a:tblGrid>
                <a:gridCol w="2876550">
                  <a:extLst>
                    <a:ext uri="{9D8B030D-6E8A-4147-A177-3AD203B41FA5}">
                      <a16:colId xmlns:a16="http://schemas.microsoft.com/office/drawing/2014/main" val="3402299543"/>
                    </a:ext>
                  </a:extLst>
                </a:gridCol>
                <a:gridCol w="2876550">
                  <a:extLst>
                    <a:ext uri="{9D8B030D-6E8A-4147-A177-3AD203B41FA5}">
                      <a16:colId xmlns:a16="http://schemas.microsoft.com/office/drawing/2014/main" val="2619639298"/>
                    </a:ext>
                  </a:extLst>
                </a:gridCol>
              </a:tblGrid>
              <a:tr h="0">
                <a:tc>
                  <a:txBody>
                    <a:bodyPr/>
                    <a:lstStyle/>
                    <a:p>
                      <a:pPr marL="342900" lvl="0" indent="-342900" algn="just">
                        <a:lnSpc>
                          <a:spcPct val="115000"/>
                        </a:lnSpc>
                        <a:spcAft>
                          <a:spcPts val="0"/>
                        </a:spcAft>
                        <a:buFont typeface="+mj-lt"/>
                        <a:buAutoNum type="arabicPeriod"/>
                      </a:pPr>
                      <a:r>
                        <a:rPr lang="en-GB" sz="1200">
                          <a:effectLst/>
                        </a:rPr>
                        <a:t>exercise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800"/>
                        </a:spcAft>
                        <a:buFont typeface="+mj-lt"/>
                        <a:buAutoNum type="alphaLcPeriod"/>
                      </a:pPr>
                      <a:r>
                        <a:rPr lang="en-GB" sz="1200">
                          <a:effectLst/>
                        </a:rPr>
                        <a:t>rights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967052570"/>
                  </a:ext>
                </a:extLst>
              </a:tr>
              <a:tr h="0">
                <a:tc>
                  <a:txBody>
                    <a:bodyPr/>
                    <a:lstStyle/>
                    <a:p>
                      <a:pPr marL="342900" lvl="0" indent="-342900" algn="just">
                        <a:lnSpc>
                          <a:spcPct val="115000"/>
                        </a:lnSpc>
                        <a:spcAft>
                          <a:spcPts val="0"/>
                        </a:spcAft>
                        <a:buFont typeface="+mj-lt"/>
                        <a:buAutoNum type="arabicPeriod"/>
                      </a:pPr>
                      <a:r>
                        <a:rPr lang="en-GB" sz="1200">
                          <a:effectLst/>
                        </a:rPr>
                        <a:t>ensure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800"/>
                        </a:spcAft>
                        <a:buFont typeface="+mj-lt"/>
                        <a:buAutoNum type="alphaLcPeriod"/>
                      </a:pPr>
                      <a:r>
                        <a:rPr lang="en-GB" sz="1200">
                          <a:effectLst/>
                        </a:rPr>
                        <a:t>authority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3330418594"/>
                  </a:ext>
                </a:extLst>
              </a:tr>
              <a:tr h="0">
                <a:tc>
                  <a:txBody>
                    <a:bodyPr/>
                    <a:lstStyle/>
                    <a:p>
                      <a:pPr marL="342900" lvl="0" indent="-342900" algn="just">
                        <a:lnSpc>
                          <a:spcPct val="115000"/>
                        </a:lnSpc>
                        <a:spcAft>
                          <a:spcPts val="0"/>
                        </a:spcAft>
                        <a:buFont typeface="+mj-lt"/>
                        <a:buAutoNum type="arabicPeriod"/>
                      </a:pPr>
                      <a:r>
                        <a:rPr lang="en-GB" sz="1200">
                          <a:effectLst/>
                        </a:rPr>
                        <a:t>meet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800"/>
                        </a:spcAft>
                        <a:buFont typeface="+mj-lt"/>
                        <a:buAutoNum type="alphaLcPeriod"/>
                      </a:pPr>
                      <a:r>
                        <a:rPr lang="en-GB" sz="1200">
                          <a:effectLst/>
                        </a:rPr>
                        <a:t>legislation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217725008"/>
                  </a:ext>
                </a:extLst>
              </a:tr>
              <a:tr h="0">
                <a:tc>
                  <a:txBody>
                    <a:bodyPr/>
                    <a:lstStyle/>
                    <a:p>
                      <a:pPr marL="342900" lvl="0" indent="-342900" algn="just">
                        <a:lnSpc>
                          <a:spcPct val="115000"/>
                        </a:lnSpc>
                        <a:spcAft>
                          <a:spcPts val="0"/>
                        </a:spcAft>
                        <a:buFont typeface="+mj-lt"/>
                        <a:buAutoNum type="arabicPeriod"/>
                      </a:pPr>
                      <a:r>
                        <a:rPr lang="en-GB" sz="1200">
                          <a:effectLst/>
                        </a:rPr>
                        <a:t>give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800"/>
                        </a:spcAft>
                        <a:buFont typeface="+mj-lt"/>
                        <a:buAutoNum type="alphaLcPeriod"/>
                      </a:pPr>
                      <a:r>
                        <a:rPr lang="en-GB" sz="1200">
                          <a:effectLst/>
                        </a:rPr>
                        <a:t>needs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3710727545"/>
                  </a:ext>
                </a:extLst>
              </a:tr>
              <a:tr h="0">
                <a:tc>
                  <a:txBody>
                    <a:bodyPr/>
                    <a:lstStyle/>
                    <a:p>
                      <a:pPr marL="342900" lvl="0" indent="-342900" algn="just">
                        <a:lnSpc>
                          <a:spcPct val="115000"/>
                        </a:lnSpc>
                        <a:spcAft>
                          <a:spcPts val="0"/>
                        </a:spcAft>
                        <a:buFont typeface="+mj-lt"/>
                        <a:buAutoNum type="arabicPeriod"/>
                      </a:pPr>
                      <a:r>
                        <a:rPr lang="en-GB" sz="1200">
                          <a:effectLst/>
                        </a:rPr>
                        <a:t>invalidate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800"/>
                        </a:spcAft>
                        <a:buFont typeface="+mj-lt"/>
                        <a:buAutoNum type="alphaLcPeriod"/>
                      </a:pPr>
                      <a:r>
                        <a:rPr lang="en-GB" sz="1200" dirty="0">
                          <a:effectLst/>
                        </a:rPr>
                        <a:t>responsibility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557898115"/>
                  </a:ext>
                </a:extLst>
              </a:tr>
            </a:tbl>
          </a:graphicData>
        </a:graphic>
      </p:graphicFrame>
    </p:spTree>
    <p:extLst>
      <p:ext uri="{BB962C8B-B14F-4D97-AF65-F5344CB8AC3E}">
        <p14:creationId xmlns:p14="http://schemas.microsoft.com/office/powerpoint/2010/main" val="90179910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Complete the text with the </a:t>
            </a:r>
            <a:r>
              <a:rPr lang="en-GB" b="1" i="1" dirty="0" smtClean="0"/>
              <a:t>words</a:t>
            </a:r>
            <a:r>
              <a:rPr lang="hr-HR" b="1" i="1" dirty="0" smtClean="0"/>
              <a:t>:</a:t>
            </a:r>
            <a:r>
              <a:rPr lang="en-GB" i="1" dirty="0"/>
              <a:t>judicial, constitutional, civil, undue, appropriate, highest</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GB" dirty="0"/>
              <a:t>The Supreme Court plays a very important role in the American ____________ system of government. First, as the ______________ court in the land, it is the court of last resort for those looking for justice. Second, due to its power of ________________ review, it plays an essential role in ensuring that each branch of government recognizes the limits of its own power. Third, it protects ________________ rights and liberties by striking down laws that violate the Constitution. Finally, it sets _______________ limits on democratic government by ensuring that popular majorities cannot pass laws that harm and/or take _____________ advantage of unpopular minorities.</a:t>
            </a:r>
            <a:endParaRPr lang="en-US"/>
          </a:p>
          <a:p>
            <a:endParaRPr lang="en-US" dirty="0"/>
          </a:p>
        </p:txBody>
      </p:sp>
    </p:spTree>
    <p:extLst>
      <p:ext uri="{BB962C8B-B14F-4D97-AF65-F5344CB8AC3E}">
        <p14:creationId xmlns:p14="http://schemas.microsoft.com/office/powerpoint/2010/main" val="3879427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position of the Supreme Court</a:t>
            </a:r>
            <a:endParaRPr lang="en-US" dirty="0"/>
          </a:p>
        </p:txBody>
      </p:sp>
      <p:sp>
        <p:nvSpPr>
          <p:cNvPr id="3" name="Content Placeholder 2"/>
          <p:cNvSpPr>
            <a:spLocks noGrp="1"/>
          </p:cNvSpPr>
          <p:nvPr>
            <p:ph idx="1"/>
          </p:nvPr>
        </p:nvSpPr>
        <p:spPr/>
        <p:txBody>
          <a:bodyPr/>
          <a:lstStyle/>
          <a:p>
            <a:r>
              <a:rPr lang="en-GB" dirty="0" smtClean="0"/>
              <a:t>The </a:t>
            </a:r>
            <a:r>
              <a:rPr lang="en-GB" dirty="0"/>
              <a:t>highest court in the USA for all cases and controversies arising under the Constitution or the laws of the </a:t>
            </a:r>
            <a:r>
              <a:rPr lang="en-GB" dirty="0" smtClean="0"/>
              <a:t>US. </a:t>
            </a:r>
            <a:endParaRPr lang="hr-HR" dirty="0" smtClean="0"/>
          </a:p>
          <a:p>
            <a:r>
              <a:rPr lang="en-GB" dirty="0" smtClean="0"/>
              <a:t>As </a:t>
            </a:r>
            <a:r>
              <a:rPr lang="en-GB" dirty="0"/>
              <a:t>the</a:t>
            </a:r>
            <a:r>
              <a:rPr lang="en-GB" b="1" dirty="0"/>
              <a:t> final arbiter of the law</a:t>
            </a:r>
            <a:r>
              <a:rPr lang="en-GB" dirty="0"/>
              <a:t>, the Court is charged with ensuring the American people the promise of equal justice under law and, </a:t>
            </a:r>
            <a:r>
              <a:rPr lang="en-GB" dirty="0" smtClean="0"/>
              <a:t>functions </a:t>
            </a:r>
            <a:r>
              <a:rPr lang="en-GB" dirty="0"/>
              <a:t>as guardian and interpreter of the Constitution. </a:t>
            </a:r>
            <a:endParaRPr lang="hr-HR" dirty="0" smtClean="0"/>
          </a:p>
          <a:p>
            <a:r>
              <a:rPr lang="en-GB" dirty="0" smtClean="0"/>
              <a:t>Few </a:t>
            </a:r>
            <a:r>
              <a:rPr lang="en-GB" dirty="0"/>
              <a:t>other courts in the world have the same authority of constitutional interpretation and none have exercised it for as long or with as much influence.</a:t>
            </a:r>
            <a:endParaRPr lang="en-US" dirty="0"/>
          </a:p>
        </p:txBody>
      </p:sp>
    </p:spTree>
    <p:extLst>
      <p:ext uri="{BB962C8B-B14F-4D97-AF65-F5344CB8AC3E}">
        <p14:creationId xmlns:p14="http://schemas.microsoft.com/office/powerpoint/2010/main" val="40379558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dirty="0" err="1" smtClean="0"/>
              <a:t>Part</a:t>
            </a:r>
            <a:r>
              <a:rPr lang="hr-HR" dirty="0" smtClean="0"/>
              <a:t> </a:t>
            </a:r>
            <a:r>
              <a:rPr lang="hr-HR" dirty="0" err="1" smtClean="0"/>
              <a:t>Two</a:t>
            </a:r>
            <a:endParaRPr lang="en-US" dirty="0"/>
          </a:p>
        </p:txBody>
      </p:sp>
      <p:sp>
        <p:nvSpPr>
          <p:cNvPr id="3" name="Content Placeholder 2"/>
          <p:cNvSpPr>
            <a:spLocks noGrp="1"/>
          </p:cNvSpPr>
          <p:nvPr>
            <p:ph idx="1"/>
          </p:nvPr>
        </p:nvSpPr>
        <p:spPr/>
        <p:txBody>
          <a:bodyPr/>
          <a:lstStyle/>
          <a:p>
            <a:r>
              <a:rPr lang="en-GB" sz="6000" b="1" dirty="0"/>
              <a:t>Miranda v. Arizona</a:t>
            </a:r>
            <a:endParaRPr lang="en-US" sz="6000" dirty="0"/>
          </a:p>
          <a:p>
            <a:r>
              <a:rPr lang="en-GB" dirty="0"/>
              <a:t> </a:t>
            </a:r>
            <a:endParaRPr lang="en-US" dirty="0"/>
          </a:p>
          <a:p>
            <a:endParaRPr lang="en-US" dirty="0"/>
          </a:p>
        </p:txBody>
      </p:sp>
    </p:spTree>
    <p:extLst>
      <p:ext uri="{BB962C8B-B14F-4D97-AF65-F5344CB8AC3E}">
        <p14:creationId xmlns:p14="http://schemas.microsoft.com/office/powerpoint/2010/main" val="383711893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Discuss the following questions</a:t>
            </a:r>
            <a:endParaRPr lang="en-US" dirty="0"/>
          </a:p>
        </p:txBody>
      </p:sp>
      <p:sp>
        <p:nvSpPr>
          <p:cNvPr id="3" name="Content Placeholder 2"/>
          <p:cNvSpPr>
            <a:spLocks noGrp="1"/>
          </p:cNvSpPr>
          <p:nvPr>
            <p:ph idx="1"/>
          </p:nvPr>
        </p:nvSpPr>
        <p:spPr/>
        <p:txBody>
          <a:bodyPr/>
          <a:lstStyle/>
          <a:p>
            <a:r>
              <a:rPr lang="x-none" dirty="0"/>
              <a:t>1. Have you ever heard about the Miranda warning or the phrase 'to be Mirandized? Can you guess the meaning of that phrase?</a:t>
            </a:r>
            <a:endParaRPr lang="en-US" b="1" dirty="0"/>
          </a:p>
          <a:p>
            <a:r>
              <a:rPr lang="en-GB" dirty="0"/>
              <a:t>2. What do police officers say to people upon arrest? Remember an arrest scene from a movie and try to repeat the wording.</a:t>
            </a:r>
            <a:endParaRPr lang="en-US" dirty="0"/>
          </a:p>
          <a:p>
            <a:endParaRPr lang="en-US" dirty="0"/>
          </a:p>
        </p:txBody>
      </p:sp>
    </p:spTree>
    <p:extLst>
      <p:ext uri="{BB962C8B-B14F-4D97-AF65-F5344CB8AC3E}">
        <p14:creationId xmlns:p14="http://schemas.microsoft.com/office/powerpoint/2010/main" val="104291948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Read the text and complete the wording used when a person is read the Miranda warning</a:t>
            </a:r>
            <a:r>
              <a:rPr lang="en-GB" dirty="0"/>
              <a:t>:</a:t>
            </a:r>
            <a:r>
              <a:rPr lang="en-US" dirty="0"/>
              <a:t/>
            </a:r>
            <a:br>
              <a:rPr lang="en-US" dirty="0"/>
            </a:br>
            <a:endParaRPr lang="en-US" dirty="0"/>
          </a:p>
        </p:txBody>
      </p:sp>
      <p:sp>
        <p:nvSpPr>
          <p:cNvPr id="3" name="Content Placeholder 2"/>
          <p:cNvSpPr>
            <a:spLocks noGrp="1"/>
          </p:cNvSpPr>
          <p:nvPr>
            <p:ph idx="1"/>
          </p:nvPr>
        </p:nvSpPr>
        <p:spPr/>
        <p:txBody>
          <a:bodyPr/>
          <a:lstStyle/>
          <a:p>
            <a:r>
              <a:rPr lang="en-GB" dirty="0"/>
              <a:t>You have the right to remain __________________________.</a:t>
            </a:r>
            <a:endParaRPr lang="en-US" dirty="0"/>
          </a:p>
          <a:p>
            <a:r>
              <a:rPr lang="en-GB" dirty="0"/>
              <a:t>Anything you say can and will be used against you in_________________________.</a:t>
            </a:r>
            <a:endParaRPr lang="en-US" dirty="0"/>
          </a:p>
          <a:p>
            <a:r>
              <a:rPr lang="en-GB" dirty="0"/>
              <a:t>You have the right to _________________________.</a:t>
            </a:r>
            <a:endParaRPr lang="en-US" dirty="0"/>
          </a:p>
          <a:p>
            <a:r>
              <a:rPr lang="en-GB" dirty="0"/>
              <a:t>If you cannot afford an attorney, one will be provided for you prior to any _________________.</a:t>
            </a:r>
            <a:endParaRPr lang="en-US" dirty="0"/>
          </a:p>
          <a:p>
            <a:endParaRPr lang="en-US" dirty="0"/>
          </a:p>
        </p:txBody>
      </p:sp>
    </p:spTree>
    <p:extLst>
      <p:ext uri="{BB962C8B-B14F-4D97-AF65-F5344CB8AC3E}">
        <p14:creationId xmlns:p14="http://schemas.microsoft.com/office/powerpoint/2010/main" val="387687513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Introduction</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GB" dirty="0"/>
              <a:t>Ernesto Miranda was arrested after a crime victim identified him, but police officers questioning him did not inform him of his Fifth Amendment right against self-incrimination, or of his Sixth Amendment right to the assistance of an attorney. </a:t>
            </a:r>
            <a:endParaRPr lang="hr-HR" dirty="0" smtClean="0"/>
          </a:p>
          <a:p>
            <a:r>
              <a:rPr lang="en-GB" dirty="0" smtClean="0"/>
              <a:t>While </a:t>
            </a:r>
            <a:r>
              <a:rPr lang="en-GB" dirty="0"/>
              <a:t>he confessed to the crime, his attorney later argued that his confession should have been excluded from trial</a:t>
            </a:r>
            <a:r>
              <a:rPr lang="en-GB" dirty="0" smtClean="0"/>
              <a:t>.</a:t>
            </a:r>
            <a:endParaRPr lang="hr-HR" dirty="0" smtClean="0"/>
          </a:p>
          <a:p>
            <a:r>
              <a:rPr lang="en-GB" dirty="0" smtClean="0"/>
              <a:t> </a:t>
            </a:r>
            <a:r>
              <a:rPr lang="en-GB" dirty="0"/>
              <a:t>The Supreme Court agreed, deciding that the police had not taken proper steps to inform Miranda of his rights. </a:t>
            </a:r>
            <a:endParaRPr lang="hr-HR" dirty="0" smtClean="0"/>
          </a:p>
          <a:p>
            <a:r>
              <a:rPr lang="en-GB" dirty="0" smtClean="0"/>
              <a:t>The </a:t>
            </a:r>
            <a:r>
              <a:rPr lang="en-GB" dirty="0"/>
              <a:t>case was decided 5 to 4. Chief Justice Warren delivered the opinion of the Court.  </a:t>
            </a:r>
            <a:endParaRPr lang="en-US" dirty="0"/>
          </a:p>
          <a:p>
            <a:endParaRPr lang="en-US" dirty="0"/>
          </a:p>
        </p:txBody>
      </p:sp>
    </p:spTree>
    <p:extLst>
      <p:ext uri="{BB962C8B-B14F-4D97-AF65-F5344CB8AC3E}">
        <p14:creationId xmlns:p14="http://schemas.microsoft.com/office/powerpoint/2010/main" val="110435217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Introduction</a:t>
            </a:r>
            <a:r>
              <a:rPr lang="hr-HR" dirty="0" smtClean="0"/>
              <a:t> </a:t>
            </a:r>
            <a:endParaRPr lang="en-US" dirty="0"/>
          </a:p>
        </p:txBody>
      </p:sp>
      <p:sp>
        <p:nvSpPr>
          <p:cNvPr id="3" name="Content Placeholder 2"/>
          <p:cNvSpPr>
            <a:spLocks noGrp="1"/>
          </p:cNvSpPr>
          <p:nvPr>
            <p:ph idx="1"/>
          </p:nvPr>
        </p:nvSpPr>
        <p:spPr/>
        <p:txBody>
          <a:bodyPr/>
          <a:lstStyle/>
          <a:p>
            <a:r>
              <a:rPr lang="en-GB" dirty="0"/>
              <a:t>The </a:t>
            </a:r>
            <a:r>
              <a:rPr lang="en-GB" i="1" dirty="0"/>
              <a:t>Miranda</a:t>
            </a:r>
            <a:r>
              <a:rPr lang="en-GB" dirty="0"/>
              <a:t> case dealt with the admissibility of statements made during custodial interrogation under the Fifth Amendment's privilege against compelled self-incrimination.  </a:t>
            </a:r>
            <a:endParaRPr lang="hr-HR" dirty="0" smtClean="0"/>
          </a:p>
          <a:p>
            <a:r>
              <a:rPr lang="en-GB" dirty="0" smtClean="0"/>
              <a:t>Under </a:t>
            </a:r>
            <a:r>
              <a:rPr lang="en-GB" i="1" dirty="0"/>
              <a:t>Miranda</a:t>
            </a:r>
            <a:r>
              <a:rPr lang="en-GB" dirty="0"/>
              <a:t>, a person in custody must be told of the right to remain silent and warned that any statements can and will be used against the individual in court.</a:t>
            </a:r>
            <a:endParaRPr lang="en-US" dirty="0"/>
          </a:p>
        </p:txBody>
      </p:sp>
    </p:spTree>
    <p:extLst>
      <p:ext uri="{BB962C8B-B14F-4D97-AF65-F5344CB8AC3E}">
        <p14:creationId xmlns:p14="http://schemas.microsoft.com/office/powerpoint/2010/main" val="12416729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Four Miranda Warnings</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GB" dirty="0"/>
              <a:t>If </a:t>
            </a:r>
            <a:r>
              <a:rPr lang="en-GB" i="1" dirty="0"/>
              <a:t>Miranda</a:t>
            </a:r>
            <a:r>
              <a:rPr lang="en-GB" dirty="0"/>
              <a:t> applies, a suspect must be given the following warnings before being questioned:</a:t>
            </a:r>
            <a:endParaRPr lang="en-US" dirty="0"/>
          </a:p>
          <a:p>
            <a:r>
              <a:rPr lang="en-GB" dirty="0"/>
              <a:t> </a:t>
            </a:r>
            <a:endParaRPr lang="en-US" dirty="0"/>
          </a:p>
          <a:p>
            <a:pPr lvl="0"/>
            <a:r>
              <a:rPr lang="en-GB" dirty="0"/>
              <a:t>You have the right to remain silent,</a:t>
            </a:r>
            <a:endParaRPr lang="en-US" dirty="0"/>
          </a:p>
          <a:p>
            <a:pPr lvl="0"/>
            <a:r>
              <a:rPr lang="en-GB" dirty="0"/>
              <a:t>Anything you say can and will be used against you in a court of law,</a:t>
            </a:r>
            <a:endParaRPr lang="en-US" dirty="0"/>
          </a:p>
          <a:p>
            <a:pPr lvl="0"/>
            <a:r>
              <a:rPr lang="en-GB" dirty="0"/>
              <a:t>You have the right to the presence of an attorney, and</a:t>
            </a:r>
            <a:endParaRPr lang="en-US" dirty="0"/>
          </a:p>
          <a:p>
            <a:pPr lvl="0"/>
            <a:r>
              <a:rPr lang="en-GB" dirty="0"/>
              <a:t>If you cannot afford an attorney one will be appointed for you prior to any questioning if you so desire.</a:t>
            </a:r>
            <a:endParaRPr lang="en-US" dirty="0"/>
          </a:p>
          <a:p>
            <a:endParaRPr lang="en-US" dirty="0"/>
          </a:p>
        </p:txBody>
      </p:sp>
    </p:spTree>
    <p:extLst>
      <p:ext uri="{BB962C8B-B14F-4D97-AF65-F5344CB8AC3E}">
        <p14:creationId xmlns:p14="http://schemas.microsoft.com/office/powerpoint/2010/main" val="197756193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Key Excerpts from the Majority Opinion</a:t>
            </a:r>
            <a:endParaRPr lang="en-US" dirty="0"/>
          </a:p>
        </p:txBody>
      </p:sp>
      <p:sp>
        <p:nvSpPr>
          <p:cNvPr id="3" name="Content Placeholder 2"/>
          <p:cNvSpPr>
            <a:spLocks noGrp="1"/>
          </p:cNvSpPr>
          <p:nvPr>
            <p:ph idx="1"/>
          </p:nvPr>
        </p:nvSpPr>
        <p:spPr/>
        <p:txBody>
          <a:bodyPr/>
          <a:lstStyle/>
          <a:p>
            <a:r>
              <a:rPr lang="en-GB" dirty="0"/>
              <a:t>The cases before us raise questions which go to the roots of our concepts of American criminal jurisprudence: the restraints society must observe consistent with the Federal Constitution in prosecuting individuals for crime. More specifically, we deal with the </a:t>
            </a:r>
            <a:r>
              <a:rPr lang="en-GB" b="1" dirty="0"/>
              <a:t>admissibility</a:t>
            </a:r>
            <a:r>
              <a:rPr lang="en-GB" dirty="0"/>
              <a:t> of statements obtained from an individual who is subjected to custodial police interrogation and the necessity for procedures which assure that the individual is accorded his privilege under the Fifth Amendment to the Constitution not to be compelled to incriminate himself (…).</a:t>
            </a:r>
            <a:endParaRPr lang="en-US" dirty="0"/>
          </a:p>
          <a:p>
            <a:endParaRPr lang="en-US" dirty="0"/>
          </a:p>
        </p:txBody>
      </p:sp>
    </p:spTree>
    <p:extLst>
      <p:ext uri="{BB962C8B-B14F-4D97-AF65-F5344CB8AC3E}">
        <p14:creationId xmlns:p14="http://schemas.microsoft.com/office/powerpoint/2010/main" val="73332994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Key Excerpts from the Majority Opinion</a:t>
            </a:r>
            <a:endParaRPr lang="en-US" dirty="0"/>
          </a:p>
        </p:txBody>
      </p:sp>
      <p:sp>
        <p:nvSpPr>
          <p:cNvPr id="3" name="Content Placeholder 2"/>
          <p:cNvSpPr>
            <a:spLocks noGrp="1"/>
          </p:cNvSpPr>
          <p:nvPr>
            <p:ph idx="1"/>
          </p:nvPr>
        </p:nvSpPr>
        <p:spPr/>
        <p:txBody>
          <a:bodyPr>
            <a:normAutofit fontScale="92500" lnSpcReduction="10000"/>
          </a:bodyPr>
          <a:lstStyle/>
          <a:p>
            <a:r>
              <a:rPr lang="en-GB" dirty="0"/>
              <a:t>Our holding will be spelled out with some specificity in the pages which follow but briefly stated it is this: the prosecution may not use statements, whether </a:t>
            </a:r>
            <a:r>
              <a:rPr lang="en-GB" b="1" dirty="0"/>
              <a:t>exculpatory </a:t>
            </a:r>
            <a:r>
              <a:rPr lang="en-GB" dirty="0"/>
              <a:t>or </a:t>
            </a:r>
            <a:r>
              <a:rPr lang="en-GB" b="1" dirty="0" err="1"/>
              <a:t>inculpatory</a:t>
            </a:r>
            <a:r>
              <a:rPr lang="en-GB" dirty="0"/>
              <a:t>, stemming from custodial </a:t>
            </a:r>
            <a:r>
              <a:rPr lang="en-GB" b="1" dirty="0"/>
              <a:t>interrogation</a:t>
            </a:r>
            <a:r>
              <a:rPr lang="en-GB" dirty="0"/>
              <a:t> of the defendant unless it demonstrates the use of </a:t>
            </a:r>
            <a:r>
              <a:rPr lang="en-GB" b="1" dirty="0"/>
              <a:t>procedural safeguards</a:t>
            </a:r>
            <a:r>
              <a:rPr lang="en-GB" dirty="0"/>
              <a:t> effective to secure the privilege against </a:t>
            </a:r>
            <a:r>
              <a:rPr lang="en-GB" b="1" dirty="0"/>
              <a:t>self-incrimination</a:t>
            </a:r>
            <a:r>
              <a:rPr lang="en-GB" dirty="0"/>
              <a:t>. By </a:t>
            </a:r>
            <a:r>
              <a:rPr lang="en-GB" b="1" dirty="0"/>
              <a:t>custodial interrogation</a:t>
            </a:r>
            <a:r>
              <a:rPr lang="en-GB" dirty="0"/>
              <a:t>, we mean questioning initiated by law enforcement officers after a person has been taken into </a:t>
            </a:r>
            <a:r>
              <a:rPr lang="en-GB" b="1" dirty="0"/>
              <a:t>custody</a:t>
            </a:r>
            <a:r>
              <a:rPr lang="en-GB" dirty="0"/>
              <a:t>. . . . As for the procedural safeguards to be employed . . . the following measures are required. Prior to any questioning, the person must be warned that he has a right to remain silent, that any statement he does make may be used as evidence against him, and that he has a right to the presence of an attorney, either retained or appointed. </a:t>
            </a:r>
            <a:endParaRPr lang="en-US" dirty="0"/>
          </a:p>
        </p:txBody>
      </p:sp>
    </p:spTree>
    <p:extLst>
      <p:ext uri="{BB962C8B-B14F-4D97-AF65-F5344CB8AC3E}">
        <p14:creationId xmlns:p14="http://schemas.microsoft.com/office/powerpoint/2010/main" val="361072362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Key Excerpts from the Majority Opinion</a:t>
            </a:r>
            <a:endParaRPr lang="en-US" dirty="0"/>
          </a:p>
        </p:txBody>
      </p:sp>
      <p:sp>
        <p:nvSpPr>
          <p:cNvPr id="3" name="Content Placeholder 2"/>
          <p:cNvSpPr>
            <a:spLocks noGrp="1"/>
          </p:cNvSpPr>
          <p:nvPr>
            <p:ph idx="1"/>
          </p:nvPr>
        </p:nvSpPr>
        <p:spPr/>
        <p:txBody>
          <a:bodyPr>
            <a:normAutofit lnSpcReduction="10000"/>
          </a:bodyPr>
          <a:lstStyle/>
          <a:p>
            <a:r>
              <a:rPr lang="en-GB" dirty="0"/>
              <a:t>The defendant may waive effectuation of these rights, provided the </a:t>
            </a:r>
            <a:r>
              <a:rPr lang="en-GB" b="1" dirty="0"/>
              <a:t>waiver</a:t>
            </a:r>
            <a:r>
              <a:rPr lang="en-GB" dirty="0"/>
              <a:t> is made voluntarily, knowingly and intelligently. If, however, he indicates in any manner and at any stage of the process that he wishes to consult with an attorney before speaking there can be no questioning. Likewise, if the individual is alone and indicates in any manner that he does not wish to be interrogated, the police may not question him. The mere fact that he may have answered some questions or volunteered some statements on his own does not deprive him of the right to refrain from answering any further inquiries until he has consulted with an attorney and thereafter consents to be questioned ( . . ).</a:t>
            </a:r>
            <a:endParaRPr lang="en-US" dirty="0"/>
          </a:p>
          <a:p>
            <a:endParaRPr lang="en-US" dirty="0"/>
          </a:p>
        </p:txBody>
      </p:sp>
    </p:spTree>
    <p:extLst>
      <p:ext uri="{BB962C8B-B14F-4D97-AF65-F5344CB8AC3E}">
        <p14:creationId xmlns:p14="http://schemas.microsoft.com/office/powerpoint/2010/main" val="296159975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Key Excerpts from the Majority Opinion</a:t>
            </a:r>
            <a:endParaRPr lang="en-US" dirty="0"/>
          </a:p>
        </p:txBody>
      </p:sp>
      <p:sp>
        <p:nvSpPr>
          <p:cNvPr id="3" name="Content Placeholder 2"/>
          <p:cNvSpPr>
            <a:spLocks noGrp="1"/>
          </p:cNvSpPr>
          <p:nvPr>
            <p:ph idx="1"/>
          </p:nvPr>
        </p:nvSpPr>
        <p:spPr/>
        <p:txBody>
          <a:bodyPr>
            <a:normAutofit fontScale="92500" lnSpcReduction="10000"/>
          </a:bodyPr>
          <a:lstStyle/>
          <a:p>
            <a:r>
              <a:rPr lang="en-GB" dirty="0"/>
              <a:t>The Fifth Amendment privilege is so fundamental to our system of constitutional rule and the expedient of giving an adequate warning as to the availability of the privilege so simple, we will not pause to inquire in individual cases whether the </a:t>
            </a:r>
            <a:r>
              <a:rPr lang="en-GB" b="1" dirty="0"/>
              <a:t>defendant</a:t>
            </a:r>
            <a:r>
              <a:rPr lang="en-GB" dirty="0"/>
              <a:t> was aware of his rights without a warning being given. (. . .) The warning of the right to remain silent must be accompanied by the explanation that anything said can and will be used against the individual in court. This warning is needed in order to make him aware not only of the privilege, but also of the consequences of forgoing it. . . . [T]his warning may serve to make the individual more acutely aware that he is faced with a phase of the adversary system – that he is not in the presence of persons acting solely in his interests. (. . .)</a:t>
            </a:r>
            <a:endParaRPr lang="en-US" dirty="0"/>
          </a:p>
          <a:p>
            <a:endParaRPr lang="en-US" dirty="0"/>
          </a:p>
        </p:txBody>
      </p:sp>
    </p:spTree>
    <p:extLst>
      <p:ext uri="{BB962C8B-B14F-4D97-AF65-F5344CB8AC3E}">
        <p14:creationId xmlns:p14="http://schemas.microsoft.com/office/powerpoint/2010/main" val="995119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position of the Supreme Court</a:t>
            </a:r>
            <a:endParaRPr lang="en-US" dirty="0"/>
          </a:p>
        </p:txBody>
      </p:sp>
      <p:sp>
        <p:nvSpPr>
          <p:cNvPr id="3" name="Content Placeholder 2"/>
          <p:cNvSpPr>
            <a:spLocks noGrp="1"/>
          </p:cNvSpPr>
          <p:nvPr>
            <p:ph idx="1"/>
          </p:nvPr>
        </p:nvSpPr>
        <p:spPr/>
        <p:txBody>
          <a:bodyPr/>
          <a:lstStyle/>
          <a:p>
            <a:r>
              <a:rPr lang="en-GB" dirty="0"/>
              <a:t>The unique position of the Supreme Court stems, in large part, from the commitment to </a:t>
            </a:r>
            <a:r>
              <a:rPr lang="en-GB" b="1" dirty="0"/>
              <a:t>the rule of law</a:t>
            </a:r>
            <a:r>
              <a:rPr lang="en-GB" dirty="0"/>
              <a:t> and to constitutional government. </a:t>
            </a:r>
            <a:endParaRPr lang="hr-HR" dirty="0" smtClean="0"/>
          </a:p>
          <a:p>
            <a:r>
              <a:rPr lang="en-GB" dirty="0" smtClean="0"/>
              <a:t>The </a:t>
            </a:r>
            <a:r>
              <a:rPr lang="en-GB" dirty="0"/>
              <a:t>United States has demonstrated determination to preserve and protect its written Constitution, </a:t>
            </a:r>
            <a:r>
              <a:rPr lang="en-GB" dirty="0" smtClean="0"/>
              <a:t>providing </a:t>
            </a:r>
            <a:r>
              <a:rPr lang="en-GB" dirty="0"/>
              <a:t>the American "experiment in democracy" with the oldest written Constitution still in force.</a:t>
            </a:r>
            <a:endParaRPr lang="en-US" dirty="0"/>
          </a:p>
          <a:p>
            <a:endParaRPr lang="en-US" dirty="0"/>
          </a:p>
        </p:txBody>
      </p:sp>
    </p:spTree>
    <p:extLst>
      <p:ext uri="{BB962C8B-B14F-4D97-AF65-F5344CB8AC3E}">
        <p14:creationId xmlns:p14="http://schemas.microsoft.com/office/powerpoint/2010/main" val="255774906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Key Excerpts from the Majority Opinion</a:t>
            </a:r>
            <a:endParaRPr lang="en-US" dirty="0"/>
          </a:p>
        </p:txBody>
      </p:sp>
      <p:sp>
        <p:nvSpPr>
          <p:cNvPr id="3" name="Content Placeholder 2"/>
          <p:cNvSpPr>
            <a:spLocks noGrp="1"/>
          </p:cNvSpPr>
          <p:nvPr>
            <p:ph idx="1"/>
          </p:nvPr>
        </p:nvSpPr>
        <p:spPr/>
        <p:txBody>
          <a:bodyPr/>
          <a:lstStyle/>
          <a:p>
            <a:r>
              <a:rPr lang="en-GB" dirty="0"/>
              <a:t>. . . [W]e hold that an individual held for interrogation must be clearly informed that he has the right to consult with a lawyer and to have the lawyer with him during interrogation under the system for protecting the privilege we delineate today. . . . No amount of circumstantial evidence that the person may have been aware of this right will suffice to stand in its stead: Only through such a warning is there ascertainable assurance that </a:t>
            </a:r>
            <a:r>
              <a:rPr lang="en-GB" b="1" dirty="0"/>
              <a:t>the accused</a:t>
            </a:r>
            <a:r>
              <a:rPr lang="en-GB" dirty="0"/>
              <a:t> was aware of this right.</a:t>
            </a:r>
            <a:endParaRPr lang="en-US" dirty="0"/>
          </a:p>
          <a:p>
            <a:endParaRPr lang="en-US" dirty="0"/>
          </a:p>
        </p:txBody>
      </p:sp>
    </p:spTree>
    <p:extLst>
      <p:ext uri="{BB962C8B-B14F-4D97-AF65-F5344CB8AC3E}">
        <p14:creationId xmlns:p14="http://schemas.microsoft.com/office/powerpoint/2010/main" val="316184701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Key Excerpts from the Majority Opinion</a:t>
            </a:r>
            <a:endParaRPr lang="en-US" dirty="0"/>
          </a:p>
        </p:txBody>
      </p:sp>
      <p:sp>
        <p:nvSpPr>
          <p:cNvPr id="3" name="Content Placeholder 2"/>
          <p:cNvSpPr>
            <a:spLocks noGrp="1"/>
          </p:cNvSpPr>
          <p:nvPr>
            <p:ph idx="1"/>
          </p:nvPr>
        </p:nvSpPr>
        <p:spPr/>
        <p:txBody>
          <a:bodyPr/>
          <a:lstStyle/>
          <a:p>
            <a:r>
              <a:rPr lang="en-GB" dirty="0"/>
              <a:t>If an individual indicates that he wishes the assistance of </a:t>
            </a:r>
            <a:r>
              <a:rPr lang="en-GB" b="1" dirty="0"/>
              <a:t>counsel</a:t>
            </a:r>
            <a:r>
              <a:rPr lang="en-GB" dirty="0"/>
              <a:t> before any interrogation occurs, the authorities cannot rationally ignore or deny his request on the basis that the individual does not have or cannot afford a retained attorney. (. . .) The privilege against self-incrimination secured by the Constitution applies to all individuals. The need for counsel in order to protect the privilege exists for the indigent as well as the affluent. (. . .)</a:t>
            </a:r>
            <a:endParaRPr lang="en-US" dirty="0"/>
          </a:p>
          <a:p>
            <a:endParaRPr lang="en-US" dirty="0"/>
          </a:p>
        </p:txBody>
      </p:sp>
    </p:spTree>
    <p:extLst>
      <p:ext uri="{BB962C8B-B14F-4D97-AF65-F5344CB8AC3E}">
        <p14:creationId xmlns:p14="http://schemas.microsoft.com/office/powerpoint/2010/main" val="311945161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Key Excerpts from the Majority Opinion</a:t>
            </a:r>
            <a:endParaRPr lang="en-US" dirty="0"/>
          </a:p>
        </p:txBody>
      </p:sp>
      <p:sp>
        <p:nvSpPr>
          <p:cNvPr id="3" name="Content Placeholder 2"/>
          <p:cNvSpPr>
            <a:spLocks noGrp="1"/>
          </p:cNvSpPr>
          <p:nvPr>
            <p:ph idx="1"/>
          </p:nvPr>
        </p:nvSpPr>
        <p:spPr/>
        <p:txBody>
          <a:bodyPr>
            <a:normAutofit/>
          </a:bodyPr>
          <a:lstStyle/>
          <a:p>
            <a:r>
              <a:rPr lang="en-GB" dirty="0"/>
              <a:t>The principles announced today deal with the protection which must be given to the privilege against </a:t>
            </a:r>
            <a:r>
              <a:rPr lang="en-GB" b="1" dirty="0"/>
              <a:t>self-incrimination</a:t>
            </a:r>
            <a:r>
              <a:rPr lang="en-GB" dirty="0"/>
              <a:t> when the individual is first subjected to police interrogation while in custody at the station or otherwise deprived of his freedom of action in any significant way. It is at this point that our </a:t>
            </a:r>
            <a:r>
              <a:rPr lang="en-GB" b="1" dirty="0"/>
              <a:t>adversary system</a:t>
            </a:r>
            <a:r>
              <a:rPr lang="en-GB" dirty="0"/>
              <a:t> of criminal proceedings commences, distinguishing itself at the outset from the </a:t>
            </a:r>
            <a:r>
              <a:rPr lang="en-GB" b="1" dirty="0"/>
              <a:t>inquisitorial system</a:t>
            </a:r>
            <a:r>
              <a:rPr lang="en-GB" dirty="0"/>
              <a:t> recognized in some countries. </a:t>
            </a:r>
            <a:endParaRPr lang="en-US" dirty="0"/>
          </a:p>
        </p:txBody>
      </p:sp>
    </p:spTree>
    <p:extLst>
      <p:ext uri="{BB962C8B-B14F-4D97-AF65-F5344CB8AC3E}">
        <p14:creationId xmlns:p14="http://schemas.microsoft.com/office/powerpoint/2010/main" val="412780848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Key Excerpts from the Majority Opinion</a:t>
            </a:r>
            <a:endParaRPr lang="en-US" dirty="0"/>
          </a:p>
        </p:txBody>
      </p:sp>
      <p:sp>
        <p:nvSpPr>
          <p:cNvPr id="3" name="Content Placeholder 2"/>
          <p:cNvSpPr>
            <a:spLocks noGrp="1"/>
          </p:cNvSpPr>
          <p:nvPr>
            <p:ph idx="1"/>
          </p:nvPr>
        </p:nvSpPr>
        <p:spPr/>
        <p:txBody>
          <a:bodyPr/>
          <a:lstStyle/>
          <a:p>
            <a:r>
              <a:rPr lang="en-GB" dirty="0"/>
              <a:t>Under the system of warnings we delineate today or under any other system which may be devised and found effective, the safeguards to be erected about the privilege must come into play at this point. . . . . . . [W]e hold that when an individual is taken into custody or otherwise deprived of his freedom by the authorities in any significant way and is subjected to questioning, the privilege against self-incrimination is jeopardized. </a:t>
            </a:r>
            <a:r>
              <a:rPr lang="fr-FR" dirty="0"/>
              <a:t>(. . .)</a:t>
            </a:r>
            <a:endParaRPr lang="en-US" dirty="0"/>
          </a:p>
        </p:txBody>
      </p:sp>
    </p:spTree>
    <p:extLst>
      <p:ext uri="{BB962C8B-B14F-4D97-AF65-F5344CB8AC3E}">
        <p14:creationId xmlns:p14="http://schemas.microsoft.com/office/powerpoint/2010/main" val="105030708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Answer the following questions.</a:t>
            </a:r>
            <a:r>
              <a:rPr lang="en-US" dirty="0"/>
              <a:t/>
            </a:r>
            <a:br>
              <a:rPr lang="en-US" dirty="0"/>
            </a:br>
            <a:endParaRPr lang="en-US" dirty="0"/>
          </a:p>
        </p:txBody>
      </p:sp>
      <p:sp>
        <p:nvSpPr>
          <p:cNvPr id="3" name="Content Placeholder 2"/>
          <p:cNvSpPr>
            <a:spLocks noGrp="1"/>
          </p:cNvSpPr>
          <p:nvPr>
            <p:ph idx="1"/>
          </p:nvPr>
        </p:nvSpPr>
        <p:spPr/>
        <p:txBody>
          <a:bodyPr/>
          <a:lstStyle/>
          <a:p>
            <a:r>
              <a:rPr lang="en-GB" dirty="0"/>
              <a:t>1. Which rights are guaranteed by the Fifth Amendment?</a:t>
            </a:r>
            <a:endParaRPr lang="en-US" dirty="0"/>
          </a:p>
          <a:p>
            <a:r>
              <a:rPr lang="en-GB" dirty="0"/>
              <a:t>2. What was the basis of Miranda's appeal?</a:t>
            </a:r>
            <a:endParaRPr lang="en-US" dirty="0"/>
          </a:p>
          <a:p>
            <a:r>
              <a:rPr lang="en-GB" dirty="0"/>
              <a:t>3. Who delivered the majority opinion?</a:t>
            </a:r>
            <a:endParaRPr lang="en-US" dirty="0"/>
          </a:p>
          <a:p>
            <a:r>
              <a:rPr lang="en-GB" dirty="0"/>
              <a:t>4. What are exculpatory or </a:t>
            </a:r>
            <a:r>
              <a:rPr lang="en-GB" dirty="0" err="1"/>
              <a:t>inculpatory</a:t>
            </a:r>
            <a:r>
              <a:rPr lang="en-GB" dirty="0"/>
              <a:t> statements?</a:t>
            </a:r>
            <a:endParaRPr lang="en-US" dirty="0"/>
          </a:p>
          <a:p>
            <a:r>
              <a:rPr lang="en-GB" dirty="0"/>
              <a:t>5. What are the four Miranda warnings?</a:t>
            </a:r>
            <a:endParaRPr lang="en-US" dirty="0"/>
          </a:p>
          <a:p>
            <a:endParaRPr lang="en-US" dirty="0"/>
          </a:p>
        </p:txBody>
      </p:sp>
    </p:spTree>
    <p:extLst>
      <p:ext uri="{BB962C8B-B14F-4D97-AF65-F5344CB8AC3E}">
        <p14:creationId xmlns:p14="http://schemas.microsoft.com/office/powerpoint/2010/main" val="2443882206"/>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V Decide whether the following statements are true (T) or false (F). If false, provide the correct information.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43584234"/>
              </p:ext>
            </p:extLst>
          </p:nvPr>
        </p:nvGraphicFramePr>
        <p:xfrm>
          <a:off x="1246909" y="2355273"/>
          <a:ext cx="7317655" cy="3032670"/>
        </p:xfrm>
        <a:graphic>
          <a:graphicData uri="http://schemas.openxmlformats.org/drawingml/2006/table">
            <a:tbl>
              <a:tblPr>
                <a:tableStyleId>{5C22544A-7EE6-4342-B048-85BDC9FD1C3A}</a:tableStyleId>
              </a:tblPr>
              <a:tblGrid>
                <a:gridCol w="503599">
                  <a:extLst>
                    <a:ext uri="{9D8B030D-6E8A-4147-A177-3AD203B41FA5}">
                      <a16:colId xmlns:a16="http://schemas.microsoft.com/office/drawing/2014/main" val="3575199505"/>
                    </a:ext>
                  </a:extLst>
                </a:gridCol>
                <a:gridCol w="4505204">
                  <a:extLst>
                    <a:ext uri="{9D8B030D-6E8A-4147-A177-3AD203B41FA5}">
                      <a16:colId xmlns:a16="http://schemas.microsoft.com/office/drawing/2014/main" val="451967964"/>
                    </a:ext>
                  </a:extLst>
                </a:gridCol>
                <a:gridCol w="1143101">
                  <a:extLst>
                    <a:ext uri="{9D8B030D-6E8A-4147-A177-3AD203B41FA5}">
                      <a16:colId xmlns:a16="http://schemas.microsoft.com/office/drawing/2014/main" val="2343494609"/>
                    </a:ext>
                  </a:extLst>
                </a:gridCol>
                <a:gridCol w="1165751">
                  <a:extLst>
                    <a:ext uri="{9D8B030D-6E8A-4147-A177-3AD203B41FA5}">
                      <a16:colId xmlns:a16="http://schemas.microsoft.com/office/drawing/2014/main" val="1225728065"/>
                    </a:ext>
                  </a:extLst>
                </a:gridCol>
              </a:tblGrid>
              <a:tr h="418469">
                <a:tc>
                  <a:txBody>
                    <a:bodyPr/>
                    <a:lstStyle/>
                    <a:p>
                      <a:pPr algn="just">
                        <a:lnSpc>
                          <a:spcPct val="115000"/>
                        </a:lnSpc>
                        <a:spcAft>
                          <a:spcPts val="800"/>
                        </a:spcAft>
                      </a:pPr>
                      <a:r>
                        <a:rPr lang="en-GB"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800"/>
                        </a:spcAft>
                      </a:pPr>
                      <a:r>
                        <a:rPr lang="en-GB" sz="1200" dirty="0">
                          <a:effectLst/>
                        </a:rPr>
                        <a:t>Statement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200">
                          <a:effectLst/>
                        </a:rPr>
                        <a:t>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200">
                          <a:effectLst/>
                        </a:rPr>
                        <a:t>F</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599723050"/>
                  </a:ext>
                </a:extLst>
              </a:tr>
              <a:tr h="690228">
                <a:tc>
                  <a:txBody>
                    <a:bodyPr/>
                    <a:lstStyle/>
                    <a:p>
                      <a:pPr algn="just">
                        <a:lnSpc>
                          <a:spcPct val="115000"/>
                        </a:lnSpc>
                        <a:spcAft>
                          <a:spcPts val="800"/>
                        </a:spcAft>
                      </a:pPr>
                      <a:r>
                        <a:rPr lang="en-GB" sz="1200">
                          <a:effectLst/>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800"/>
                        </a:spcAft>
                      </a:pPr>
                      <a:r>
                        <a:rPr lang="en-GB" sz="1200">
                          <a:effectLst/>
                        </a:rPr>
                        <a:t>The decision of the Supreme Court in the Miranda case was unanimous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602002740"/>
                  </a:ext>
                </a:extLst>
              </a:tr>
              <a:tr h="1233745">
                <a:tc>
                  <a:txBody>
                    <a:bodyPr/>
                    <a:lstStyle/>
                    <a:p>
                      <a:pPr algn="just">
                        <a:lnSpc>
                          <a:spcPct val="115000"/>
                        </a:lnSpc>
                        <a:spcAft>
                          <a:spcPts val="800"/>
                        </a:spcAft>
                      </a:pPr>
                      <a:r>
                        <a:rPr lang="en-GB" sz="1200">
                          <a:effectLst/>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800"/>
                        </a:spcAft>
                      </a:pPr>
                      <a:r>
                        <a:rPr lang="en-GB" sz="1200">
                          <a:effectLst/>
                        </a:rPr>
                        <a:t>Prior to any questioning, the person must be warned that he has a right to remain silent and that any statement he does make may be used as evidence against him.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2125953450"/>
                  </a:ext>
                </a:extLst>
              </a:tr>
              <a:tr h="690228">
                <a:tc>
                  <a:txBody>
                    <a:bodyPr/>
                    <a:lstStyle/>
                    <a:p>
                      <a:pPr algn="just">
                        <a:lnSpc>
                          <a:spcPct val="115000"/>
                        </a:lnSpc>
                        <a:spcAft>
                          <a:spcPts val="800"/>
                        </a:spcAft>
                      </a:pPr>
                      <a:r>
                        <a:rPr lang="en-GB" sz="1200">
                          <a:effectLst/>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800"/>
                        </a:spcAft>
                      </a:pPr>
                      <a:r>
                        <a:rPr lang="en-GB" sz="1200">
                          <a:effectLst/>
                        </a:rPr>
                        <a:t>The privilege against self-incrimination secured by the Constitution does not apply to all individuals.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800"/>
                        </a:spcAft>
                      </a:pPr>
                      <a:r>
                        <a:rPr lang="en-GB"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3190904530"/>
                  </a:ext>
                </a:extLst>
              </a:tr>
            </a:tbl>
          </a:graphicData>
        </a:graphic>
      </p:graphicFrame>
    </p:spTree>
    <p:extLst>
      <p:ext uri="{BB962C8B-B14F-4D97-AF65-F5344CB8AC3E}">
        <p14:creationId xmlns:p14="http://schemas.microsoft.com/office/powerpoint/2010/main" val="32843981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Provide </a:t>
            </a:r>
            <a:r>
              <a:rPr lang="hr-HR" dirty="0" err="1" smtClean="0"/>
              <a:t>the</a:t>
            </a:r>
            <a:r>
              <a:rPr lang="hr-HR" dirty="0" smtClean="0"/>
              <a:t> </a:t>
            </a:r>
            <a:r>
              <a:rPr lang="hr-HR" dirty="0" err="1" smtClean="0"/>
              <a:t>terms</a:t>
            </a:r>
            <a:r>
              <a:rPr lang="hr-HR" dirty="0" smtClean="0"/>
              <a:t> </a:t>
            </a:r>
            <a:r>
              <a:rPr lang="hr-HR" dirty="0" err="1" smtClean="0"/>
              <a:t>matching</a:t>
            </a:r>
            <a:r>
              <a:rPr lang="hr-HR" dirty="0" smtClean="0"/>
              <a:t> </a:t>
            </a:r>
            <a:r>
              <a:rPr lang="hr-HR" dirty="0" err="1" smtClean="0"/>
              <a:t>the</a:t>
            </a:r>
            <a:r>
              <a:rPr lang="hr-HR" dirty="0" smtClean="0"/>
              <a:t> </a:t>
            </a:r>
            <a:r>
              <a:rPr lang="hr-HR" dirty="0" err="1" smtClean="0"/>
              <a:t>followig</a:t>
            </a:r>
            <a:r>
              <a:rPr lang="hr-HR" dirty="0" smtClean="0"/>
              <a:t> </a:t>
            </a:r>
            <a:r>
              <a:rPr lang="hr-HR" dirty="0" err="1" smtClean="0"/>
              <a:t>definitions</a:t>
            </a:r>
            <a:r>
              <a:rPr lang="hr-HR" dirty="0" smtClean="0"/>
              <a:t>:</a:t>
            </a:r>
            <a:endParaRPr lang="en-US" dirty="0"/>
          </a:p>
        </p:txBody>
      </p:sp>
      <p:sp>
        <p:nvSpPr>
          <p:cNvPr id="3" name="Content Placeholder 2"/>
          <p:cNvSpPr>
            <a:spLocks noGrp="1"/>
          </p:cNvSpPr>
          <p:nvPr>
            <p:ph idx="1"/>
          </p:nvPr>
        </p:nvSpPr>
        <p:spPr/>
        <p:txBody>
          <a:bodyPr/>
          <a:lstStyle/>
          <a:p>
            <a:r>
              <a:rPr lang="en-US" dirty="0"/>
              <a:t>saying or doing something that shows that you are guilty of a </a:t>
            </a:r>
            <a:r>
              <a:rPr lang="en-US" dirty="0" smtClean="0"/>
              <a:t>crime</a:t>
            </a:r>
            <a:endParaRPr lang="hr-HR" dirty="0" smtClean="0"/>
          </a:p>
          <a:p>
            <a:r>
              <a:rPr lang="hr-HR" dirty="0" err="1" smtClean="0"/>
              <a:t>Self-incrimination</a:t>
            </a:r>
            <a:endParaRPr lang="hr-HR" dirty="0" smtClean="0"/>
          </a:p>
          <a:p>
            <a:r>
              <a:rPr lang="en-US" dirty="0"/>
              <a:t>the state of being kept in prison, especially while waiting to go to court </a:t>
            </a:r>
            <a:r>
              <a:rPr lang="en-US" dirty="0" smtClean="0"/>
              <a:t>for</a:t>
            </a:r>
            <a:r>
              <a:rPr lang="hr-HR" dirty="0" smtClean="0"/>
              <a:t> </a:t>
            </a:r>
            <a:r>
              <a:rPr lang="en-US" dirty="0" smtClean="0"/>
              <a:t>trial</a:t>
            </a:r>
            <a:endParaRPr lang="hr-HR" dirty="0" smtClean="0"/>
          </a:p>
          <a:p>
            <a:r>
              <a:rPr lang="hr-HR" dirty="0" err="1" smtClean="0"/>
              <a:t>Custody</a:t>
            </a:r>
            <a:endParaRPr lang="hr-HR" dirty="0" smtClean="0"/>
          </a:p>
          <a:p>
            <a:endParaRPr lang="en-US" dirty="0"/>
          </a:p>
        </p:txBody>
      </p:sp>
    </p:spTree>
    <p:extLst>
      <p:ext uri="{BB962C8B-B14F-4D97-AF65-F5344CB8AC3E}">
        <p14:creationId xmlns:p14="http://schemas.microsoft.com/office/powerpoint/2010/main" val="3381242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normAutofit fontScale="92500" lnSpcReduction="20000"/>
          </a:bodyPr>
          <a:lstStyle/>
          <a:p>
            <a:r>
              <a:rPr lang="en-US" dirty="0"/>
              <a:t>a person thought to be guilty of a crime or offence</a:t>
            </a:r>
            <a:r>
              <a:rPr lang="en-US" dirty="0" smtClean="0"/>
              <a:t>.</a:t>
            </a:r>
            <a:endParaRPr lang="hr-HR" dirty="0" smtClean="0"/>
          </a:p>
          <a:p>
            <a:r>
              <a:rPr lang="hr-HR" dirty="0" err="1" smtClean="0"/>
              <a:t>Suspect</a:t>
            </a:r>
            <a:endParaRPr lang="hr-HR" dirty="0" smtClean="0"/>
          </a:p>
          <a:p>
            <a:r>
              <a:rPr lang="en-US" dirty="0"/>
              <a:t>make (someone) appear guilty of a crime or wrongdoing</a:t>
            </a:r>
            <a:r>
              <a:rPr lang="en-US" dirty="0" smtClean="0"/>
              <a:t>.</a:t>
            </a:r>
            <a:endParaRPr lang="hr-HR" dirty="0" smtClean="0"/>
          </a:p>
          <a:p>
            <a:r>
              <a:rPr lang="hr-HR" dirty="0" err="1" smtClean="0"/>
              <a:t>Incriminate</a:t>
            </a:r>
            <a:endParaRPr lang="hr-HR" dirty="0" smtClean="0"/>
          </a:p>
          <a:p>
            <a:r>
              <a:rPr lang="en-US" dirty="0"/>
              <a:t>tending to clear from a charge of fault or </a:t>
            </a:r>
            <a:r>
              <a:rPr lang="en-US" dirty="0" smtClean="0"/>
              <a:t>guilt</a:t>
            </a:r>
            <a:endParaRPr lang="hr-HR" dirty="0" smtClean="0"/>
          </a:p>
          <a:p>
            <a:r>
              <a:rPr lang="hr-HR" dirty="0" err="1" smtClean="0"/>
              <a:t>Exculpatory</a:t>
            </a:r>
            <a:endParaRPr lang="hr-HR" dirty="0" smtClean="0"/>
          </a:p>
          <a:p>
            <a:r>
              <a:rPr lang="en-US" dirty="0" smtClean="0"/>
              <a:t>causing </a:t>
            </a:r>
            <a:r>
              <a:rPr lang="en-US" dirty="0"/>
              <a:t>blame to be imputed </a:t>
            </a:r>
            <a:r>
              <a:rPr lang="en-US" dirty="0" err="1"/>
              <a:t>to;to</a:t>
            </a:r>
            <a:r>
              <a:rPr lang="en-US" dirty="0"/>
              <a:t> incriminate</a:t>
            </a:r>
            <a:r>
              <a:rPr lang="en-US" dirty="0" smtClean="0"/>
              <a:t>.</a:t>
            </a:r>
            <a:endParaRPr lang="hr-HR" dirty="0" smtClean="0"/>
          </a:p>
          <a:p>
            <a:r>
              <a:rPr lang="hr-HR" dirty="0" err="1" smtClean="0"/>
              <a:t>inculpatory</a:t>
            </a:r>
            <a:endParaRPr lang="en-US" dirty="0"/>
          </a:p>
          <a:p>
            <a:r>
              <a:rPr lang="en-US" dirty="0"/>
              <a:t/>
            </a:r>
            <a:br>
              <a:rPr lang="en-US" dirty="0"/>
            </a:br>
            <a:endParaRPr lang="en-US" dirty="0"/>
          </a:p>
        </p:txBody>
      </p:sp>
    </p:spTree>
    <p:extLst>
      <p:ext uri="{BB962C8B-B14F-4D97-AF65-F5344CB8AC3E}">
        <p14:creationId xmlns:p14="http://schemas.microsoft.com/office/powerpoint/2010/main" val="1251434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en-US" dirty="0"/>
              <a:t>a measure taken to protect someone or something or to prevent something undesirable</a:t>
            </a:r>
            <a:r>
              <a:rPr lang="en-US" dirty="0" smtClean="0"/>
              <a:t>.</a:t>
            </a:r>
            <a:endParaRPr lang="hr-HR" dirty="0" smtClean="0"/>
          </a:p>
          <a:p>
            <a:r>
              <a:rPr lang="hr-HR" dirty="0" err="1" smtClean="0"/>
              <a:t>Safeguard</a:t>
            </a:r>
            <a:endParaRPr lang="hr-HR" dirty="0" smtClean="0"/>
          </a:p>
          <a:p>
            <a:r>
              <a:rPr lang="en-US" dirty="0"/>
              <a:t>To </a:t>
            </a:r>
            <a:r>
              <a:rPr lang="en-US" u="sng" dirty="0"/>
              <a:t>intentionally</a:t>
            </a:r>
            <a:r>
              <a:rPr lang="en-US" dirty="0"/>
              <a:t> or voluntarily relinquish a known right or engage </a:t>
            </a:r>
            <a:r>
              <a:rPr lang="en-US" dirty="0" err="1" smtClean="0"/>
              <a:t>i</a:t>
            </a:r>
            <a:r>
              <a:rPr lang="hr-HR" dirty="0" smtClean="0"/>
              <a:t>n</a:t>
            </a:r>
            <a:r>
              <a:rPr lang="en-US" dirty="0"/>
              <a:t> conduct warranting an inference that a right has </a:t>
            </a:r>
            <a:r>
              <a:rPr lang="en-US" dirty="0" smtClean="0"/>
              <a:t>been</a:t>
            </a:r>
            <a:r>
              <a:rPr lang="hr-HR" dirty="0" smtClean="0"/>
              <a:t> </a:t>
            </a:r>
            <a:r>
              <a:rPr lang="en-US" dirty="0" smtClean="0"/>
              <a:t>surrendered</a:t>
            </a:r>
            <a:r>
              <a:rPr lang="en-US" dirty="0" smtClean="0"/>
              <a:t>.</a:t>
            </a:r>
            <a:endParaRPr lang="hr-HR" dirty="0" smtClean="0"/>
          </a:p>
          <a:p>
            <a:r>
              <a:rPr lang="hr-HR" dirty="0" err="1" smtClean="0"/>
              <a:t>wave</a:t>
            </a:r>
            <a:endParaRPr lang="en-US" dirty="0"/>
          </a:p>
        </p:txBody>
      </p:sp>
    </p:spTree>
    <p:extLst>
      <p:ext uri="{BB962C8B-B14F-4D97-AF65-F5344CB8AC3E}">
        <p14:creationId xmlns:p14="http://schemas.microsoft.com/office/powerpoint/2010/main" val="546428946"/>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normAutofit fontScale="85000" lnSpcReduction="10000"/>
          </a:bodyPr>
          <a:lstStyle/>
          <a:p>
            <a:pPr fontAlgn="base"/>
            <a:r>
              <a:rPr lang="en-US" dirty="0"/>
              <a:t> in law, evidence not drawn from direct observation of a fact in issue. If a witness testifies that he saw a defendant fire a bullet into the body of a person who then died, this is direct testimony of material facts in murder, and the only question is whether the witness is telling the truth. If, however, the witness is able to testify only that he heard the shot and that he arrived on the scene seconds later to see the accused standing over the corpse with a smoking pistol in his hand, the evidence is </a:t>
            </a:r>
            <a:r>
              <a:rPr lang="en-US" dirty="0" smtClean="0"/>
              <a:t>c</a:t>
            </a:r>
            <a:r>
              <a:rPr lang="hr-HR" dirty="0" smtClean="0"/>
              <a:t>__________</a:t>
            </a:r>
            <a:r>
              <a:rPr lang="en-US" dirty="0" smtClean="0"/>
              <a:t>; </a:t>
            </a:r>
            <a:r>
              <a:rPr lang="en-US" dirty="0"/>
              <a:t>the accused may have been shooting at the escaping killer or merely have been a bystander who picked up the weapon after the killer had dropped it.</a:t>
            </a:r>
          </a:p>
          <a:p>
            <a:pPr fontAlgn="base"/>
            <a:r>
              <a:rPr lang="en-US" dirty="0"/>
              <a:t>The notion that one cannot be convicted on </a:t>
            </a:r>
            <a:r>
              <a:rPr lang="en-US" dirty="0" smtClean="0"/>
              <a:t>c</a:t>
            </a:r>
            <a:r>
              <a:rPr lang="hr-HR" dirty="0" smtClean="0"/>
              <a:t>__________</a:t>
            </a:r>
            <a:r>
              <a:rPr lang="en-US" dirty="0" smtClean="0"/>
              <a:t> </a:t>
            </a:r>
            <a:r>
              <a:rPr lang="en-US" dirty="0"/>
              <a:t>evidence is, of course, false. Most criminal convictions are based on </a:t>
            </a:r>
            <a:r>
              <a:rPr lang="hr-HR" dirty="0" smtClean="0"/>
              <a:t>c__________</a:t>
            </a:r>
            <a:r>
              <a:rPr lang="en-US" dirty="0" smtClean="0"/>
              <a:t>evidence</a:t>
            </a:r>
            <a:r>
              <a:rPr lang="en-US" dirty="0"/>
              <a:t>, although it must be adequate to meet established standards of proof. </a:t>
            </a:r>
            <a:endParaRPr lang="hr-HR" dirty="0" smtClean="0"/>
          </a:p>
          <a:p>
            <a:pPr fontAlgn="base"/>
            <a:r>
              <a:rPr lang="hr-HR" dirty="0" err="1" smtClean="0"/>
              <a:t>Circumstantial</a:t>
            </a:r>
            <a:r>
              <a:rPr lang="hr-HR" dirty="0" smtClean="0"/>
              <a:t> </a:t>
            </a:r>
            <a:r>
              <a:rPr lang="hr-HR" dirty="0" err="1" smtClean="0"/>
              <a:t>evidence</a:t>
            </a:r>
            <a:endParaRPr lang="en-US" dirty="0"/>
          </a:p>
        </p:txBody>
      </p:sp>
    </p:spTree>
    <p:extLst>
      <p:ext uri="{BB962C8B-B14F-4D97-AF65-F5344CB8AC3E}">
        <p14:creationId xmlns:p14="http://schemas.microsoft.com/office/powerpoint/2010/main" val="3707729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Structure</a:t>
            </a:r>
            <a:endParaRPr lang="en-US" dirty="0"/>
          </a:p>
        </p:txBody>
      </p:sp>
      <p:sp>
        <p:nvSpPr>
          <p:cNvPr id="3" name="Content Placeholder 2"/>
          <p:cNvSpPr>
            <a:spLocks noGrp="1"/>
          </p:cNvSpPr>
          <p:nvPr>
            <p:ph idx="1"/>
          </p:nvPr>
        </p:nvSpPr>
        <p:spPr/>
        <p:txBody>
          <a:bodyPr>
            <a:normAutofit/>
          </a:bodyPr>
          <a:lstStyle/>
          <a:p>
            <a:r>
              <a:rPr lang="en-GB" dirty="0"/>
              <a:t>The Supreme Court consists of the</a:t>
            </a:r>
            <a:r>
              <a:rPr lang="en-GB" b="1" dirty="0"/>
              <a:t> Chief Justice</a:t>
            </a:r>
            <a:r>
              <a:rPr lang="en-GB" dirty="0"/>
              <a:t> of the </a:t>
            </a:r>
            <a:r>
              <a:rPr lang="en-GB" dirty="0" smtClean="0"/>
              <a:t> </a:t>
            </a:r>
            <a:r>
              <a:rPr lang="hr-HR" dirty="0" smtClean="0"/>
              <a:t>U</a:t>
            </a:r>
            <a:r>
              <a:rPr lang="en-GB" dirty="0" smtClean="0"/>
              <a:t>S </a:t>
            </a:r>
            <a:r>
              <a:rPr lang="en-GB" dirty="0"/>
              <a:t>and such number of </a:t>
            </a:r>
            <a:r>
              <a:rPr lang="en-GB" b="1" dirty="0"/>
              <a:t>Associate Justices </a:t>
            </a:r>
            <a:r>
              <a:rPr lang="en-GB" dirty="0"/>
              <a:t>as may be fixed by Congress</a:t>
            </a:r>
            <a:r>
              <a:rPr lang="en-GB" dirty="0" smtClean="0"/>
              <a:t>.</a:t>
            </a:r>
            <a:endParaRPr lang="hr-HR" dirty="0" smtClean="0"/>
          </a:p>
          <a:p>
            <a:r>
              <a:rPr lang="en-GB" dirty="0" smtClean="0"/>
              <a:t> </a:t>
            </a:r>
            <a:r>
              <a:rPr lang="en-GB" dirty="0"/>
              <a:t>The number of Associate Justices </a:t>
            </a:r>
            <a:r>
              <a:rPr lang="hr-HR" dirty="0"/>
              <a:t>-</a:t>
            </a:r>
            <a:r>
              <a:rPr lang="en-GB" dirty="0" smtClean="0"/>
              <a:t> </a:t>
            </a:r>
            <a:r>
              <a:rPr lang="en-GB" dirty="0"/>
              <a:t>currently fixed at </a:t>
            </a:r>
            <a:r>
              <a:rPr lang="hr-HR" dirty="0"/>
              <a:t>8</a:t>
            </a:r>
            <a:r>
              <a:rPr lang="en-GB" dirty="0" smtClean="0"/>
              <a:t>.</a:t>
            </a:r>
            <a:endParaRPr lang="hr-HR" dirty="0" smtClean="0"/>
          </a:p>
          <a:p>
            <a:endParaRPr lang="en-US" dirty="0"/>
          </a:p>
        </p:txBody>
      </p:sp>
    </p:spTree>
    <p:extLst>
      <p:ext uri="{BB962C8B-B14F-4D97-AF65-F5344CB8AC3E}">
        <p14:creationId xmlns:p14="http://schemas.microsoft.com/office/powerpoint/2010/main" val="287119814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Complete the text with the </a:t>
            </a:r>
            <a:r>
              <a:rPr lang="en-GB" b="1" i="1" dirty="0" smtClean="0"/>
              <a:t>word</a:t>
            </a:r>
            <a:r>
              <a:rPr lang="hr-HR" b="1" i="1" dirty="0" smtClean="0"/>
              <a:t>s:</a:t>
            </a:r>
            <a:r>
              <a:rPr lang="en-GB" i="1" dirty="0"/>
              <a:t>statements, right, attorney, police, questions, individual</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GB" dirty="0"/>
              <a:t>If the ______________ is alone and indicates in any manner that he does not wish to be interrogated, the _____________ may not question him. The mere fact that he may have answered some ______________ or volunteered some ________________ on his own does not deprive him of the ________________ to refrain from answering any further inquiries until he has consulted with an _______________ and thereafter consents to be questioned.</a:t>
            </a:r>
            <a:endParaRPr lang="en-US" dirty="0"/>
          </a:p>
          <a:p>
            <a:pPr marL="0" indent="0">
              <a:buNone/>
            </a:pPr>
            <a:endParaRPr lang="en-US" dirty="0"/>
          </a:p>
        </p:txBody>
      </p:sp>
    </p:spTree>
    <p:extLst>
      <p:ext uri="{BB962C8B-B14F-4D97-AF65-F5344CB8AC3E}">
        <p14:creationId xmlns:p14="http://schemas.microsoft.com/office/powerpoint/2010/main" val="3431503516"/>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374</TotalTime>
  <Words>5209</Words>
  <Application>Microsoft Office PowerPoint</Application>
  <PresentationFormat>Widescreen</PresentationFormat>
  <Paragraphs>407</Paragraphs>
  <Slides>90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90</vt:i4>
      </vt:variant>
    </vt:vector>
  </HeadingPairs>
  <TitlesOfParts>
    <vt:vector size="97" baseType="lpstr">
      <vt:lpstr>Arial</vt:lpstr>
      <vt:lpstr>Calibri</vt:lpstr>
      <vt:lpstr>Tahoma</vt:lpstr>
      <vt:lpstr>Times New Roman</vt:lpstr>
      <vt:lpstr>Trebuchet MS</vt:lpstr>
      <vt:lpstr>Wingdings</vt:lpstr>
      <vt:lpstr>Berlin</vt:lpstr>
      <vt:lpstr>THE SUPREME COURT OF THE USA</vt:lpstr>
      <vt:lpstr>I Answer the following questions: </vt:lpstr>
      <vt:lpstr>Part One </vt:lpstr>
      <vt:lpstr>Preview </vt:lpstr>
      <vt:lpstr>The Federal Court System </vt:lpstr>
      <vt:lpstr>The Federal Court System</vt:lpstr>
      <vt:lpstr>The position of the Supreme Court</vt:lpstr>
      <vt:lpstr>The position of the Supreme Court</vt:lpstr>
      <vt:lpstr>Structure</vt:lpstr>
      <vt:lpstr>Judicial nominations</vt:lpstr>
      <vt:lpstr>Term of office</vt:lpstr>
      <vt:lpstr>Judicial review</vt:lpstr>
      <vt:lpstr>Judicial review: history</vt:lpstr>
      <vt:lpstr>Judicial review: history</vt:lpstr>
      <vt:lpstr>Marbury v. Madison</vt:lpstr>
      <vt:lpstr>Functions </vt:lpstr>
      <vt:lpstr>Original jurisdiction</vt:lpstr>
      <vt:lpstr>Appellate jurisdiction</vt:lpstr>
      <vt:lpstr>Constitutional issues</vt:lpstr>
      <vt:lpstr>Procedures </vt:lpstr>
      <vt:lpstr>Procedures</vt:lpstr>
      <vt:lpstr>Procedures</vt:lpstr>
      <vt:lpstr>Procedures</vt:lpstr>
      <vt:lpstr>The First Amendment</vt:lpstr>
      <vt:lpstr>The First Amendment</vt:lpstr>
      <vt:lpstr>The First Amendment</vt:lpstr>
      <vt:lpstr>The First Amendment</vt:lpstr>
      <vt:lpstr>The Fourth Amendment </vt:lpstr>
      <vt:lpstr>The Fifth Amendment</vt:lpstr>
      <vt:lpstr>The Sixth Amendment</vt:lpstr>
      <vt:lpstr>The Eighth Amendment</vt:lpstr>
      <vt:lpstr>The Fourteenth Amendment </vt:lpstr>
      <vt:lpstr>The Fourteenth Amendment </vt:lpstr>
      <vt:lpstr>PROTECTION OF RIGHTS AND LIBERTIES</vt:lpstr>
      <vt:lpstr>Major Supreme Court Rulings</vt:lpstr>
      <vt:lpstr>DECLARING FEDERAL LAWS UNCONSTITUTIONAL:  Dred Scott vs. Sanford (1857)</vt:lpstr>
      <vt:lpstr>Dred Scott v. Sanford (1857)</vt:lpstr>
      <vt:lpstr>Dred Scott v. Sanford (1857)</vt:lpstr>
      <vt:lpstr>CONSEQUENCES</vt:lpstr>
      <vt:lpstr>DECLARING STATE LAWS UNCONSTITUTIONAL:  Gibbons vs. Ogden (1824)</vt:lpstr>
      <vt:lpstr>Gibbons v. Ogden (1824)</vt:lpstr>
      <vt:lpstr>AMENDMENT XIV  Protection of Civil Liberties Against State Infringment (1868)</vt:lpstr>
      <vt:lpstr>REVERSALS Segregation: Plessy vs. Ferguson (1896)</vt:lpstr>
      <vt:lpstr>Brown vs. Board of Education of Topeka (1954)</vt:lpstr>
      <vt:lpstr>Brown vs. Board of Education of Topeka (1954)</vt:lpstr>
      <vt:lpstr>Brown vs. Board of Education of Topeka (1954)</vt:lpstr>
      <vt:lpstr>PROTECTION OF RIGHTS AND LIBERTIES Freedom of Speech and Press:  Feiner vs. New York (1951)</vt:lpstr>
      <vt:lpstr>Feiner vs. New York (1951)</vt:lpstr>
      <vt:lpstr>Freedom of Religion Engel vs. Vitale (1962)</vt:lpstr>
      <vt:lpstr>Engel vs. Vitale</vt:lpstr>
      <vt:lpstr>Rights of Accused Persons Miranda vs. Arizona (1966)</vt:lpstr>
      <vt:lpstr>Miranda vs. Arizona</vt:lpstr>
      <vt:lpstr>CONCLUSION:  JUDICIAL INTERPRETATION</vt:lpstr>
      <vt:lpstr>Decide whether these statements are true or false. </vt:lpstr>
      <vt:lpstr>Answer the following questions:</vt:lpstr>
      <vt:lpstr>Provide the terms matching the following definitions: </vt:lpstr>
      <vt:lpstr>Provide the terms matching the following definitions: </vt:lpstr>
      <vt:lpstr>Provide the terms matching the following definitions: </vt:lpstr>
      <vt:lpstr>Provide the terms matching the following definitions: </vt:lpstr>
      <vt:lpstr>Provide the terms matching the following definitions: </vt:lpstr>
      <vt:lpstr>Provide the terms matching the following definitions: </vt:lpstr>
      <vt:lpstr>Provide the terms matching the following definitions: </vt:lpstr>
      <vt:lpstr>Provide the terms matching the following definitions: </vt:lpstr>
      <vt:lpstr>Provide the terms matching the following definitions: </vt:lpstr>
      <vt:lpstr>Provide the terms matching the following definitions: </vt:lpstr>
      <vt:lpstr>Provide the terms matching the following definitions: </vt:lpstr>
      <vt:lpstr>Complete the table with words from the text and their related forms</vt:lpstr>
      <vt:lpstr>Match the verbs in the left column with the nouns in the right column: </vt:lpstr>
      <vt:lpstr>Complete the text with the words:judicial, constitutional, civil, undue, appropriate, highest </vt:lpstr>
      <vt:lpstr>Part Two</vt:lpstr>
      <vt:lpstr>Discuss the following questions</vt:lpstr>
      <vt:lpstr>Read the text and complete the wording used when a person is read the Miranda warning: </vt:lpstr>
      <vt:lpstr>Introduction </vt:lpstr>
      <vt:lpstr>Introduction </vt:lpstr>
      <vt:lpstr>The Four Miranda Warnings </vt:lpstr>
      <vt:lpstr>Key Excerpts from the Majority Opinion</vt:lpstr>
      <vt:lpstr>Key Excerpts from the Majority Opinion</vt:lpstr>
      <vt:lpstr>Key Excerpts from the Majority Opinion</vt:lpstr>
      <vt:lpstr>Key Excerpts from the Majority Opinion</vt:lpstr>
      <vt:lpstr>Key Excerpts from the Majority Opinion</vt:lpstr>
      <vt:lpstr>Key Excerpts from the Majority Opinion</vt:lpstr>
      <vt:lpstr>Key Excerpts from the Majority Opinion</vt:lpstr>
      <vt:lpstr>Key Excerpts from the Majority Opinion</vt:lpstr>
      <vt:lpstr>Answer the following questions. </vt:lpstr>
      <vt:lpstr>V Decide whether the following statements are true (T) or false (F). If false, provide the correct information.</vt:lpstr>
      <vt:lpstr>Provide the terms matching the followig definitions:</vt:lpstr>
      <vt:lpstr>Provide the terms matching the followig definitions:</vt:lpstr>
      <vt:lpstr>Provide the terms matching the followig definitions:</vt:lpstr>
      <vt:lpstr>Provide the terms matching the followig definitions:</vt:lpstr>
      <vt:lpstr>Complete the text with the words:statements, right, attorney, police, questions, individual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SUPREME COURT OF THE USA</dc:title>
  <dc:creator>Windows User</dc:creator>
  <cp:lastModifiedBy>Windows User</cp:lastModifiedBy>
  <cp:revision>36</cp:revision>
  <dcterms:created xsi:type="dcterms:W3CDTF">2019-05-25T07:40:42Z</dcterms:created>
  <dcterms:modified xsi:type="dcterms:W3CDTF">2019-05-26T22:27:00Z</dcterms:modified>
</cp:coreProperties>
</file>