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85" r:id="rId3"/>
    <p:sldId id="286" r:id="rId4"/>
    <p:sldId id="271" r:id="rId5"/>
    <p:sldId id="274" r:id="rId6"/>
    <p:sldId id="275" r:id="rId7"/>
    <p:sldId id="276" r:id="rId8"/>
    <p:sldId id="277" r:id="rId9"/>
    <p:sldId id="295" r:id="rId10"/>
    <p:sldId id="278" r:id="rId11"/>
    <p:sldId id="293" r:id="rId12"/>
    <p:sldId id="294" r:id="rId13"/>
    <p:sldId id="287" r:id="rId14"/>
    <p:sldId id="288" r:id="rId15"/>
    <p:sldId id="289" r:id="rId16"/>
    <p:sldId id="291" r:id="rId17"/>
    <p:sldId id="29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5173E7-9A8D-471E-949F-D4B43A6401A2}" type="datetimeFigureOut">
              <a:rPr lang="en-US" smtClean="0"/>
              <a:pPr/>
              <a:t>11/6/2018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F26F059-36E8-4A66-9B49-0EFF456B5C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5173E7-9A8D-471E-949F-D4B43A6401A2}"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5173E7-9A8D-471E-949F-D4B43A6401A2}" type="datetimeFigureOut">
              <a:rPr lang="en-US" smtClean="0"/>
              <a:pPr/>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26F059-36E8-4A66-9B49-0EFF456B5C6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5173E7-9A8D-471E-949F-D4B43A6401A2}"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5173E7-9A8D-471E-949F-D4B43A6401A2}" type="datetimeFigureOut">
              <a:rPr lang="en-US" smtClean="0"/>
              <a:pPr/>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5173E7-9A8D-471E-949F-D4B43A6401A2}" type="datetimeFigureOut">
              <a:rPr lang="en-US" smtClean="0"/>
              <a:pPr/>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5173E7-9A8D-471E-949F-D4B43A6401A2}" type="datetimeFigureOut">
              <a:rPr lang="en-US" smtClean="0"/>
              <a:pPr/>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5173E7-9A8D-471E-949F-D4B43A6401A2}"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26F059-36E8-4A66-9B49-0EFF456B5C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5173E7-9A8D-471E-949F-D4B43A6401A2}" type="datetimeFigureOut">
              <a:rPr lang="en-US" smtClean="0"/>
              <a:pPr/>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F26F059-36E8-4A66-9B49-0EFF456B5C6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5173E7-9A8D-471E-949F-D4B43A6401A2}" type="datetimeFigureOut">
              <a:rPr lang="en-US" smtClean="0"/>
              <a:pPr/>
              <a:t>11/6/2018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F26F059-36E8-4A66-9B49-0EFF456B5C6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J0XNgH1RmI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BXXv3QrH4q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Separation of Powers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Checks and balances</a:t>
            </a:r>
            <a:endParaRPr lang="en-US" dirty="0"/>
          </a:p>
        </p:txBody>
      </p:sp>
      <p:sp>
        <p:nvSpPr>
          <p:cNvPr id="3" name="Content Placeholder 2"/>
          <p:cNvSpPr>
            <a:spLocks noGrp="1"/>
          </p:cNvSpPr>
          <p:nvPr>
            <p:ph idx="1"/>
          </p:nvPr>
        </p:nvSpPr>
        <p:spPr/>
        <p:txBody>
          <a:bodyPr/>
          <a:lstStyle/>
          <a:p>
            <a:r>
              <a:rPr lang="hr-HR" dirty="0" smtClean="0"/>
              <a:t>A government in which no person or branch of government could become all-powerful</a:t>
            </a:r>
          </a:p>
          <a:p>
            <a:r>
              <a:rPr lang="hr-HR" dirty="0" smtClean="0"/>
              <a:t>Powers are divided among the legislative, executive and judicial branches of government</a:t>
            </a:r>
          </a:p>
          <a:p>
            <a:r>
              <a:rPr lang="en-GB" dirty="0" smtClean="0"/>
              <a:t>Even though the powers may seem to be distinct and perfectly separate, in most systems they overlap</a:t>
            </a:r>
            <a:endParaRPr lang="hr-HR" dirty="0" smtClean="0"/>
          </a:p>
          <a:p>
            <a:r>
              <a:rPr lang="hr-HR" dirty="0" smtClean="0"/>
              <a:t>Each group can balance and check other’s powers</a:t>
            </a:r>
          </a:p>
          <a:p>
            <a:endParaRPr lang="hr-HR"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hksBalnces"/>
          <p:cNvPicPr>
            <a:picLocks noGrp="1" noChangeAspect="1" noChangeArrowheads="1"/>
          </p:cNvPicPr>
          <p:nvPr>
            <p:ph idx="4294967295"/>
          </p:nvPr>
        </p:nvPicPr>
        <p:blipFill>
          <a:blip r:embed="rId2" cstate="print"/>
          <a:srcRect/>
          <a:stretch>
            <a:fillRect/>
          </a:stretch>
        </p:blipFill>
        <p:spPr bwMode="auto">
          <a:xfrm>
            <a:off x="1447800" y="1447800"/>
            <a:ext cx="6316244" cy="4114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r-HR" dirty="0" smtClean="0">
                <a:hlinkClick r:id="rId2"/>
              </a:rPr>
              <a:t>http://www.youtube.com/watch?v=J0XNgH1RmIU</a:t>
            </a:r>
            <a:r>
              <a:rPr lang="hr-HR" dirty="0" smtClean="0"/>
              <a:t>   </a:t>
            </a:r>
          </a:p>
          <a:p>
            <a:r>
              <a:rPr lang="hr-HR" dirty="0" smtClean="0"/>
              <a:t>Complete the following:</a:t>
            </a:r>
          </a:p>
          <a:p>
            <a:pPr>
              <a:buNone/>
            </a:pPr>
            <a:r>
              <a:rPr lang="hr-HR" dirty="0" smtClean="0"/>
              <a:t>The legislative branch _________ the law.</a:t>
            </a:r>
          </a:p>
          <a:p>
            <a:pPr>
              <a:buNone/>
            </a:pPr>
            <a:r>
              <a:rPr lang="hr-HR" dirty="0" smtClean="0"/>
              <a:t>The executive branch _________ the law.</a:t>
            </a:r>
          </a:p>
          <a:p>
            <a:pPr>
              <a:buNone/>
            </a:pPr>
            <a:r>
              <a:rPr lang="hr-HR" dirty="0" smtClean="0"/>
              <a:t>The judicial branch   __________ the law.</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T</a:t>
            </a:r>
            <a:r>
              <a:rPr lang="en-GB" dirty="0" smtClean="0"/>
              <a:t>he doctrine of the</a:t>
            </a:r>
            <a:r>
              <a:rPr lang="en-GB" b="1" dirty="0" smtClean="0"/>
              <a:t> </a:t>
            </a:r>
            <a:r>
              <a:rPr lang="en-GB" dirty="0" smtClean="0"/>
              <a:t>separation of powers</a:t>
            </a:r>
            <a:endParaRPr lang="en-US" dirty="0"/>
          </a:p>
        </p:txBody>
      </p:sp>
      <p:sp>
        <p:nvSpPr>
          <p:cNvPr id="3" name="Content Placeholder 2"/>
          <p:cNvSpPr>
            <a:spLocks noGrp="1"/>
          </p:cNvSpPr>
          <p:nvPr>
            <p:ph idx="1"/>
          </p:nvPr>
        </p:nvSpPr>
        <p:spPr/>
        <p:txBody>
          <a:bodyPr/>
          <a:lstStyle/>
          <a:p>
            <a:r>
              <a:rPr lang="en-GB" dirty="0" smtClean="0"/>
              <a:t>According to the doctrine of the</a:t>
            </a:r>
            <a:r>
              <a:rPr lang="en-GB" b="1" dirty="0" smtClean="0"/>
              <a:t> </a:t>
            </a:r>
            <a:r>
              <a:rPr lang="en-GB" dirty="0" smtClean="0"/>
              <a:t>separation of powers, each branch of government has different functions but each uses its power to control the limits of the others. Conversely, within the limits of its powers, each branch should be independent of the others.</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Translate the following:</a:t>
            </a:r>
            <a:endParaRPr lang="en-US" dirty="0"/>
          </a:p>
        </p:txBody>
      </p:sp>
      <p:sp>
        <p:nvSpPr>
          <p:cNvPr id="3" name="Content Placeholder 2"/>
          <p:cNvSpPr>
            <a:spLocks noGrp="1"/>
          </p:cNvSpPr>
          <p:nvPr>
            <p:ph idx="1"/>
          </p:nvPr>
        </p:nvSpPr>
        <p:spPr/>
        <p:txBody>
          <a:bodyPr/>
          <a:lstStyle/>
          <a:p>
            <a:r>
              <a:rPr lang="en-GB" dirty="0" smtClean="0"/>
              <a:t>The division between the three branches aims to ensure that those who make the laws are distinct from those entrusted with their interpretation, application, and enforcement. In this way, lawmakers are subject to the same laws and have an incentive to avoid self-interested legislation and to frame it in general terms that will be equally applicable to all.</a:t>
            </a:r>
            <a:r>
              <a:rPr lang="hr-HR"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Read the text carefully and answer the following questions:</a:t>
            </a:r>
            <a:endParaRPr lang="en-US" dirty="0"/>
          </a:p>
        </p:txBody>
      </p:sp>
      <p:sp>
        <p:nvSpPr>
          <p:cNvPr id="3" name="Content Placeholder 2"/>
          <p:cNvSpPr>
            <a:spLocks noGrp="1"/>
          </p:cNvSpPr>
          <p:nvPr>
            <p:ph idx="1"/>
          </p:nvPr>
        </p:nvSpPr>
        <p:spPr/>
        <p:txBody>
          <a:bodyPr/>
          <a:lstStyle/>
          <a:p>
            <a:r>
              <a:rPr lang="en-GB" dirty="0" smtClean="0"/>
              <a:t>1. Why should the legislative, executive and judicial functions be separated?</a:t>
            </a:r>
            <a:endParaRPr lang="en-US" dirty="0" smtClean="0"/>
          </a:p>
          <a:p>
            <a:r>
              <a:rPr lang="en-GB" dirty="0" smtClean="0"/>
              <a:t>2. Who were the main proponents of the doctrine of the separation of powers?</a:t>
            </a:r>
            <a:endParaRPr lang="en-US" dirty="0" smtClean="0"/>
          </a:p>
          <a:p>
            <a:r>
              <a:rPr lang="en-GB" dirty="0" smtClean="0"/>
              <a:t>3. What is the aim of the division between the three branches of government?</a:t>
            </a:r>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sz="3200" b="1" i="1" dirty="0" smtClean="0"/>
              <a:t/>
            </a:r>
            <a:br>
              <a:rPr lang="hr-HR" sz="3200" b="1" i="1" dirty="0" smtClean="0"/>
            </a:br>
            <a:r>
              <a:rPr lang="en-GB" sz="3200" b="1" i="1" dirty="0" smtClean="0"/>
              <a:t>Fill in the missing words</a:t>
            </a:r>
            <a:r>
              <a:rPr lang="en-GB" sz="3200" b="1" dirty="0" smtClean="0"/>
              <a:t>:</a:t>
            </a:r>
            <a:r>
              <a:rPr lang="en-GB" sz="3200" dirty="0" smtClean="0"/>
              <a:t> </a:t>
            </a:r>
            <a:r>
              <a:rPr lang="en-US" sz="3200" dirty="0" smtClean="0"/>
              <a:t/>
            </a:r>
            <a:br>
              <a:rPr lang="en-US" sz="3200" dirty="0" smtClean="0"/>
            </a:br>
            <a:r>
              <a:rPr lang="en-GB" sz="3200" i="1" dirty="0" smtClean="0"/>
              <a:t>balances, government, personnel, powers, values</a:t>
            </a:r>
            <a:r>
              <a:rPr lang="en-GB" sz="3200" b="1" dirty="0" smtClean="0"/>
              <a:t>.</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r>
              <a:rPr lang="en-GB" dirty="0" smtClean="0"/>
              <a:t>Today, the separation of ______________can mean:</a:t>
            </a:r>
            <a:endParaRPr lang="en-US" dirty="0" smtClean="0"/>
          </a:p>
          <a:p>
            <a:r>
              <a:rPr lang="en-GB" dirty="0" smtClean="0"/>
              <a:t>1. Separation of functions between units of ______________;</a:t>
            </a:r>
            <a:endParaRPr lang="en-US" dirty="0" smtClean="0"/>
          </a:p>
          <a:p>
            <a:r>
              <a:rPr lang="en-GB" dirty="0" smtClean="0"/>
              <a:t>2. Separation of _________________between different units of government</a:t>
            </a:r>
            <a:endParaRPr lang="en-US" dirty="0" smtClean="0"/>
          </a:p>
          <a:p>
            <a:r>
              <a:rPr lang="en-GB" dirty="0" smtClean="0"/>
              <a:t>3. Checks and ____________________between different units of government.</a:t>
            </a:r>
            <a:endParaRPr lang="en-US" dirty="0" smtClean="0"/>
          </a:p>
          <a:p>
            <a:r>
              <a:rPr lang="en-GB" dirty="0" smtClean="0"/>
              <a:t>As with the rule of law, the separation of powers is no more than an underlying set of _______________.</a:t>
            </a: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t>Match the verbs with the appropriate nouns:</a:t>
            </a:r>
            <a:endParaRPr lang="en-US" dirty="0"/>
          </a:p>
        </p:txBody>
      </p:sp>
      <p:graphicFrame>
        <p:nvGraphicFramePr>
          <p:cNvPr id="4" name="Content Placeholder 3"/>
          <p:cNvGraphicFramePr>
            <a:graphicFrameLocks noGrp="1"/>
          </p:cNvGraphicFramePr>
          <p:nvPr>
            <p:ph idx="1"/>
          </p:nvPr>
        </p:nvGraphicFramePr>
        <p:xfrm>
          <a:off x="457200" y="1935163"/>
          <a:ext cx="8229600" cy="259588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a:lnSpc>
                          <a:spcPct val="115000"/>
                        </a:lnSpc>
                        <a:spcBef>
                          <a:spcPts val="0"/>
                        </a:spcBef>
                        <a:spcAft>
                          <a:spcPts val="0"/>
                        </a:spcAft>
                      </a:pPr>
                      <a:r>
                        <a:rPr lang="en-GB" sz="1200" dirty="0">
                          <a:latin typeface="Times New Roman"/>
                          <a:ea typeface="Calibri"/>
                          <a:cs typeface="Times New Roman"/>
                        </a:rPr>
                        <a:t>VERB</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NOUN</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settle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sanction</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impose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the law</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break</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ground</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lose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dispute</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exercise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a:latin typeface="Times New Roman"/>
                          <a:ea typeface="Calibri"/>
                          <a:cs typeface="Times New Roman"/>
                        </a:rPr>
                        <a:t>laws</a:t>
                      </a:r>
                      <a:endParaRPr lang="en-US" sz="110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en-GB" sz="1200">
                          <a:latin typeface="Times New Roman"/>
                          <a:ea typeface="Calibri"/>
                          <a:cs typeface="Times New Roman"/>
                        </a:rPr>
                        <a:t>make</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GB" sz="1200" dirty="0">
                          <a:latin typeface="Times New Roman"/>
                          <a:ea typeface="Calibri"/>
                          <a:cs typeface="Times New Roman"/>
                        </a:rPr>
                        <a:t>power</a:t>
                      </a:r>
                      <a:endParaRPr lang="en-US"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Introduction</a:t>
            </a:r>
            <a:endParaRPr lang="en-US" dirty="0"/>
          </a:p>
        </p:txBody>
      </p:sp>
      <p:sp>
        <p:nvSpPr>
          <p:cNvPr id="3" name="Content Placeholder 2"/>
          <p:cNvSpPr>
            <a:spLocks noGrp="1"/>
          </p:cNvSpPr>
          <p:nvPr>
            <p:ph idx="1"/>
          </p:nvPr>
        </p:nvSpPr>
        <p:spPr/>
        <p:txBody>
          <a:bodyPr/>
          <a:lstStyle/>
          <a:p>
            <a:r>
              <a:rPr lang="en-GB" dirty="0" smtClean="0"/>
              <a:t>Starting from Aristotle, scholars have been concerned that if </a:t>
            </a:r>
            <a:r>
              <a:rPr lang="en-GB" b="1" dirty="0" smtClean="0"/>
              <a:t>legislative</a:t>
            </a:r>
            <a:r>
              <a:rPr lang="en-GB" dirty="0" smtClean="0"/>
              <a:t>, </a:t>
            </a:r>
            <a:r>
              <a:rPr lang="en-GB" b="1" dirty="0" smtClean="0"/>
              <a:t>executive</a:t>
            </a:r>
            <a:r>
              <a:rPr lang="en-GB" dirty="0" smtClean="0"/>
              <a:t> and </a:t>
            </a:r>
            <a:r>
              <a:rPr lang="en-GB" b="1" dirty="0" smtClean="0"/>
              <a:t>judicial </a:t>
            </a:r>
            <a:r>
              <a:rPr lang="en-GB" dirty="0" smtClean="0"/>
              <a:t>functions were concentrated in the same person or body, that body would become too powerful and would abuse its power.</a:t>
            </a:r>
            <a:r>
              <a:rPr lang="en-GB" b="1"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John Locke</a:t>
            </a:r>
            <a:endParaRPr lang="en-US" dirty="0"/>
          </a:p>
        </p:txBody>
      </p:sp>
      <p:sp>
        <p:nvSpPr>
          <p:cNvPr id="3" name="Content Placeholder 2"/>
          <p:cNvSpPr>
            <a:spLocks noGrp="1"/>
          </p:cNvSpPr>
          <p:nvPr>
            <p:ph idx="1"/>
          </p:nvPr>
        </p:nvSpPr>
        <p:spPr/>
        <p:txBody>
          <a:bodyPr/>
          <a:lstStyle/>
          <a:p>
            <a:r>
              <a:rPr lang="en-GB" b="1" dirty="0" smtClean="0"/>
              <a:t>John Locke (1632-1704)</a:t>
            </a:r>
            <a:r>
              <a:rPr lang="en-GB" dirty="0" smtClean="0"/>
              <a:t> studied the bloody civil wars in 17th-century England, </a:t>
            </a:r>
            <a:r>
              <a:rPr lang="hr-HR" dirty="0" smtClean="0"/>
              <a:t>and</a:t>
            </a:r>
            <a:r>
              <a:rPr lang="en-GB" dirty="0" smtClean="0"/>
              <a:t> concluded that what was needed was a division among political institutions. It was a mistake to entrust government functions to a single department: it may be too great a temptation to seize power, for the same persons who have the power to make laws to have also in their hands the power to execute them.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Separation of powers</a:t>
            </a:r>
            <a:endParaRPr lang="en-US" dirty="0"/>
          </a:p>
        </p:txBody>
      </p:sp>
      <p:sp>
        <p:nvSpPr>
          <p:cNvPr id="3" name="Content Placeholder 2"/>
          <p:cNvSpPr>
            <a:spLocks noGrp="1"/>
          </p:cNvSpPr>
          <p:nvPr>
            <p:ph idx="1"/>
          </p:nvPr>
        </p:nvSpPr>
        <p:spPr/>
        <p:txBody>
          <a:bodyPr>
            <a:normAutofit/>
          </a:bodyPr>
          <a:lstStyle/>
          <a:p>
            <a:r>
              <a:rPr lang="hr-HR" dirty="0" smtClean="0"/>
              <a:t>The great political philosopher Montesquieu (1689-1755) coined the phrase the ‘separation of powers’ in the 18th century</a:t>
            </a:r>
          </a:p>
          <a:p>
            <a:pPr>
              <a:buNone/>
            </a:pPr>
            <a:r>
              <a:rPr lang="hr-HR" dirty="0" smtClean="0"/>
              <a:t>“Government should be set so that no man need be afraid of another”</a:t>
            </a:r>
          </a:p>
          <a:p>
            <a:pPr>
              <a:buNone/>
            </a:pPr>
            <a:r>
              <a:rPr lang="hr-HR" dirty="0" smtClean="0"/>
              <a:t>Three branches of power:</a:t>
            </a:r>
          </a:p>
          <a:p>
            <a:pPr>
              <a:buNone/>
            </a:pPr>
            <a:r>
              <a:rPr lang="hr-HR" dirty="0" smtClean="0"/>
              <a:t>	</a:t>
            </a:r>
            <a:r>
              <a:rPr lang="hr-HR" i="1" dirty="0" smtClean="0"/>
              <a:t>the executive, the legislative and the judicial branch</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Elements of a state</a:t>
            </a:r>
            <a:endParaRPr lang="en-US" dirty="0"/>
          </a:p>
        </p:txBody>
      </p:sp>
      <p:sp>
        <p:nvSpPr>
          <p:cNvPr id="3" name="Content Placeholder 2"/>
          <p:cNvSpPr>
            <a:spLocks noGrp="1"/>
          </p:cNvSpPr>
          <p:nvPr>
            <p:ph idx="1"/>
          </p:nvPr>
        </p:nvSpPr>
        <p:spPr/>
        <p:txBody>
          <a:bodyPr/>
          <a:lstStyle/>
          <a:p>
            <a:pPr>
              <a:buNone/>
            </a:pPr>
            <a:r>
              <a:rPr lang="hr-HR" dirty="0" smtClean="0"/>
              <a:t>Three individual elements of the state:</a:t>
            </a:r>
          </a:p>
          <a:p>
            <a:pPr>
              <a:buNone/>
            </a:pPr>
            <a:r>
              <a:rPr lang="hr-HR" i="1" dirty="0" smtClean="0"/>
              <a:t>	the executive, the legislature and the judiciary</a:t>
            </a:r>
          </a:p>
          <a:p>
            <a:r>
              <a:rPr lang="hr-HR" dirty="0" smtClean="0"/>
              <a:t>The </a:t>
            </a:r>
            <a:r>
              <a:rPr lang="hr-HR" dirty="0" smtClean="0"/>
              <a:t>executive: Government (Government executes the law)</a:t>
            </a:r>
          </a:p>
          <a:p>
            <a:r>
              <a:rPr lang="hr-HR" dirty="0" smtClean="0"/>
              <a:t>The legislative: Parliament as the highest legislative body (Parliament makes the law)</a:t>
            </a:r>
          </a:p>
          <a:p>
            <a:r>
              <a:rPr lang="hr-HR" dirty="0" smtClean="0"/>
              <a:t>The judiciary: the system of courts (courts enforce the law</a:t>
            </a:r>
            <a:r>
              <a:rPr lang="hr-HR" dirty="0" smtClean="0"/>
              <a:t>)</a:t>
            </a:r>
          </a:p>
          <a:p>
            <a:r>
              <a:rPr lang="en-GB" dirty="0" smtClean="0">
                <a:hlinkClick r:id="rId2"/>
              </a:rPr>
              <a:t>https://</a:t>
            </a:r>
            <a:r>
              <a:rPr lang="en-GB" dirty="0" smtClean="0">
                <a:hlinkClick r:id="rId2"/>
              </a:rPr>
              <a:t>www.youtube.com/watch?v=BXXv3QrH4qs</a:t>
            </a:r>
            <a:r>
              <a:rPr lang="hr-HR" dirty="0" smtClean="0"/>
              <a:t> </a:t>
            </a:r>
            <a:endParaRPr lang="en-GB"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legislative branch</a:t>
            </a:r>
            <a:endParaRPr lang="en-US" dirty="0"/>
          </a:p>
        </p:txBody>
      </p:sp>
      <p:sp>
        <p:nvSpPr>
          <p:cNvPr id="3" name="Content Placeholder 2"/>
          <p:cNvSpPr>
            <a:spLocks noGrp="1"/>
          </p:cNvSpPr>
          <p:nvPr>
            <p:ph idx="1"/>
          </p:nvPr>
        </p:nvSpPr>
        <p:spPr/>
        <p:txBody>
          <a:bodyPr/>
          <a:lstStyle/>
          <a:p>
            <a:r>
              <a:rPr lang="en-GB" dirty="0" smtClean="0"/>
              <a:t>carried out by a </a:t>
            </a:r>
            <a:r>
              <a:rPr lang="en-GB" b="1" dirty="0" smtClean="0"/>
              <a:t>legislature</a:t>
            </a:r>
            <a:r>
              <a:rPr lang="en-GB" dirty="0" smtClean="0"/>
              <a:t>, which may bear a name such as parliament or assembly</a:t>
            </a:r>
            <a:r>
              <a:rPr lang="hr-HR" dirty="0" smtClean="0"/>
              <a:t>;</a:t>
            </a:r>
          </a:p>
          <a:p>
            <a:r>
              <a:rPr lang="hr-HR" dirty="0" smtClean="0"/>
              <a:t>a</a:t>
            </a:r>
            <a:r>
              <a:rPr lang="en-GB" dirty="0" smtClean="0"/>
              <a:t> legislature typically consists of a varying number of representatives elected by the citizens of the state. </a:t>
            </a:r>
            <a:endParaRPr lang="hr-HR" dirty="0" smtClean="0"/>
          </a:p>
          <a:p>
            <a:r>
              <a:rPr lang="en-GB" dirty="0" smtClean="0"/>
              <a:t>unicameral or bicameral</a:t>
            </a:r>
            <a:r>
              <a:rPr lang="hr-HR" dirty="0" smtClean="0"/>
              <a:t> legislatures</a:t>
            </a:r>
            <a:r>
              <a:rPr lang="en-GB" dirty="0" smtClean="0"/>
              <a:t>, i.e. one or two </a:t>
            </a:r>
            <a:r>
              <a:rPr lang="en-GB" b="1" dirty="0" smtClean="0"/>
              <a:t>legislative chambers</a:t>
            </a:r>
            <a:r>
              <a:rPr lang="en-GB" dirty="0" smtClean="0"/>
              <a:t>. The lower chamber is commonly the directly elected one, while the upper chamber may be elected by the lower, it may represent different administrative or geographical regions of the state, or have an entirely different setup.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executive branch</a:t>
            </a:r>
            <a:endParaRPr lang="en-US" dirty="0"/>
          </a:p>
        </p:txBody>
      </p:sp>
      <p:sp>
        <p:nvSpPr>
          <p:cNvPr id="3" name="Content Placeholder 2"/>
          <p:cNvSpPr>
            <a:spLocks noGrp="1"/>
          </p:cNvSpPr>
          <p:nvPr>
            <p:ph idx="1"/>
          </p:nvPr>
        </p:nvSpPr>
        <p:spPr/>
        <p:txBody>
          <a:bodyPr/>
          <a:lstStyle/>
          <a:p>
            <a:r>
              <a:rPr lang="en-GB" dirty="0" smtClean="0"/>
              <a:t>The executive branch is the one that directly governs the country. It carries out this task by designing and implementing policies in the various areas of life of a state. </a:t>
            </a:r>
            <a:endParaRPr lang="hr-HR" dirty="0" smtClean="0"/>
          </a:p>
          <a:p>
            <a:r>
              <a:rPr lang="en-GB" dirty="0" smtClean="0"/>
              <a:t>The executive draws up and implements development strategies, which involve allocating state budget funds to certain activities. </a:t>
            </a:r>
            <a:endParaRPr lang="hr-HR" dirty="0" smtClean="0"/>
          </a:p>
          <a:p>
            <a:r>
              <a:rPr lang="hr-HR" dirty="0" smtClean="0"/>
              <a:t>T</a:t>
            </a:r>
            <a:r>
              <a:rPr lang="en-GB" dirty="0" smtClean="0"/>
              <a:t>he highest executive body in terms of power is usually a group of persons known collectively as the </a:t>
            </a:r>
            <a:r>
              <a:rPr lang="en-GB" b="1" dirty="0" smtClean="0"/>
              <a:t>government</a:t>
            </a:r>
            <a:r>
              <a:rPr lang="en-GB" dirty="0" smtClean="0"/>
              <a:t> in the narrow sense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The judicial branch</a:t>
            </a:r>
            <a:endParaRPr lang="en-US" dirty="0"/>
          </a:p>
        </p:txBody>
      </p:sp>
      <p:sp>
        <p:nvSpPr>
          <p:cNvPr id="3" name="Content Placeholder 2"/>
          <p:cNvSpPr>
            <a:spLocks noGrp="1"/>
          </p:cNvSpPr>
          <p:nvPr>
            <p:ph idx="1"/>
          </p:nvPr>
        </p:nvSpPr>
        <p:spPr/>
        <p:txBody>
          <a:bodyPr/>
          <a:lstStyle/>
          <a:p>
            <a:r>
              <a:rPr lang="hr-HR" dirty="0" smtClean="0"/>
              <a:t>T</a:t>
            </a:r>
            <a:r>
              <a:rPr lang="en-GB" dirty="0" smtClean="0"/>
              <a:t>he judicial power is embodied in the system of courts. </a:t>
            </a:r>
            <a:endParaRPr lang="hr-HR" dirty="0" smtClean="0"/>
          </a:p>
          <a:p>
            <a:r>
              <a:rPr lang="en-GB" dirty="0" smtClean="0"/>
              <a:t>This branch enforces the law in court and its independence from the other two branches is seen as paramount. </a:t>
            </a:r>
            <a:endParaRPr lang="hr-HR" dirty="0" smtClean="0"/>
          </a:p>
          <a:p>
            <a:r>
              <a:rPr lang="en-GB" dirty="0" smtClean="0"/>
              <a:t>Judges are often prohibited from engaging in political activity as their impartiality in adjudication is a prerequisite for fair and consistent application of the law.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US Constitution 1789</a:t>
            </a:r>
            <a:endParaRPr lang="en-US" dirty="0"/>
          </a:p>
        </p:txBody>
      </p:sp>
      <p:sp>
        <p:nvSpPr>
          <p:cNvPr id="3" name="Content Placeholder 2"/>
          <p:cNvSpPr>
            <a:spLocks noGrp="1"/>
          </p:cNvSpPr>
          <p:nvPr>
            <p:ph idx="1"/>
          </p:nvPr>
        </p:nvSpPr>
        <p:spPr/>
        <p:txBody>
          <a:bodyPr/>
          <a:lstStyle/>
          <a:p>
            <a:r>
              <a:rPr lang="hr-HR" dirty="0" smtClean="0"/>
              <a:t>The oldest Constitution still in force</a:t>
            </a:r>
          </a:p>
          <a:p>
            <a:r>
              <a:rPr lang="hr-HR" dirty="0" smtClean="0"/>
              <a:t>Sets the basic form of government: three separate branches, each one having powers (“checks and balances”) over the others</a:t>
            </a:r>
          </a:p>
          <a:p>
            <a:r>
              <a:rPr lang="hr-HR" dirty="0" smtClean="0"/>
              <a:t>Specifies the powers and duties of each federal branch of government</a:t>
            </a:r>
          </a:p>
          <a:p>
            <a:r>
              <a:rPr lang="hr-HR" dirty="0" smtClean="0"/>
              <a:t>The ultimate power is given to </a:t>
            </a:r>
            <a:r>
              <a:rPr lang="hr-HR" smtClean="0"/>
              <a:t>the people</a:t>
            </a:r>
          </a:p>
          <a:p>
            <a:endParaRPr lang="en-GB"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132</TotalTime>
  <Words>803</Words>
  <Application>Microsoft Office PowerPoint</Application>
  <PresentationFormat>On-screen Show (4:3)</PresentationFormat>
  <Paragraphs>74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Separation of Powers</vt:lpstr>
      <vt:lpstr>Introduction</vt:lpstr>
      <vt:lpstr>John Locke</vt:lpstr>
      <vt:lpstr>Separation of powers</vt:lpstr>
      <vt:lpstr>Elements of a state</vt:lpstr>
      <vt:lpstr>The legislative branch</vt:lpstr>
      <vt:lpstr>The executive branch</vt:lpstr>
      <vt:lpstr>The judicial branch</vt:lpstr>
      <vt:lpstr>US Constitution 1789</vt:lpstr>
      <vt:lpstr>Checks and balances</vt:lpstr>
      <vt:lpstr>Slide 11</vt:lpstr>
      <vt:lpstr>Slide 12</vt:lpstr>
      <vt:lpstr>The doctrine of the separation of powers</vt:lpstr>
      <vt:lpstr>Translate the following:</vt:lpstr>
      <vt:lpstr>Read the text carefully and answer the following questions:</vt:lpstr>
      <vt:lpstr> Fill in the missing words:  balances, government, personnel, powers, values. </vt:lpstr>
      <vt:lpstr>Match the verbs with the appropriate nouns:</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Rule of Law</dc:title>
  <dc:creator>MJC</dc:creator>
  <cp:lastModifiedBy>MJC</cp:lastModifiedBy>
  <cp:revision>19</cp:revision>
  <dcterms:created xsi:type="dcterms:W3CDTF">2017-11-18T15:58:29Z</dcterms:created>
  <dcterms:modified xsi:type="dcterms:W3CDTF">2018-11-06T10:27:11Z</dcterms:modified>
</cp:coreProperties>
</file>