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344" r:id="rId3"/>
    <p:sldId id="305" r:id="rId4"/>
    <p:sldId id="30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9" r:id="rId35"/>
    <p:sldId id="336" r:id="rId36"/>
    <p:sldId id="340" r:id="rId37"/>
    <p:sldId id="337" r:id="rId38"/>
    <p:sldId id="341" r:id="rId39"/>
    <p:sldId id="338" r:id="rId40"/>
    <p:sldId id="342" r:id="rId41"/>
    <p:sldId id="343" r:id="rId42"/>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618"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BA54808-A5D6-4532-9AD6-81116BAB422B}" type="datetimeFigureOut">
              <a:rPr lang="sr-Latn-CS"/>
              <a:pPr>
                <a:defRPr/>
              </a:pPr>
              <a:t>13.10.2014.</a:t>
            </a:fld>
            <a:endParaRPr lang="hr-HR"/>
          </a:p>
        </p:txBody>
      </p:sp>
      <p:sp>
        <p:nvSpPr>
          <p:cNvPr id="5" name="Footer Placeholder 18"/>
          <p:cNvSpPr>
            <a:spLocks noGrp="1"/>
          </p:cNvSpPr>
          <p:nvPr>
            <p:ph type="ftr" sz="quarter" idx="11"/>
          </p:nvPr>
        </p:nvSpPr>
        <p:spPr/>
        <p:txBody>
          <a:bodyPr/>
          <a:lstStyle>
            <a:lvl1pPr>
              <a:defRPr/>
            </a:lvl1pPr>
          </a:lstStyle>
          <a:p>
            <a:pPr>
              <a:defRPr/>
            </a:pPr>
            <a:endParaRPr lang="hr-HR"/>
          </a:p>
        </p:txBody>
      </p:sp>
      <p:sp>
        <p:nvSpPr>
          <p:cNvPr id="6" name="Slide Number Placeholder 26"/>
          <p:cNvSpPr>
            <a:spLocks noGrp="1"/>
          </p:cNvSpPr>
          <p:nvPr>
            <p:ph type="sldNum" sz="quarter" idx="12"/>
          </p:nvPr>
        </p:nvSpPr>
        <p:spPr/>
        <p:txBody>
          <a:bodyPr/>
          <a:lstStyle>
            <a:lvl1pPr>
              <a:defRPr/>
            </a:lvl1pPr>
          </a:lstStyle>
          <a:p>
            <a:pPr>
              <a:defRPr/>
            </a:pPr>
            <a:fld id="{DC33F840-D2F4-42C8-8DF2-B5C57689901A}"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37E6A83-3B28-4D22-A5AB-28697F598CE9}" type="datetimeFigureOut">
              <a:rPr lang="sr-Latn-CS"/>
              <a:pPr>
                <a:defRPr/>
              </a:pPr>
              <a:t>13.10.2014.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BF61A0DC-DF36-4184-9F4C-7CE600D9444B}"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AEA3A2-B10F-48F7-A016-3B37A8EB597B}" type="datetimeFigureOut">
              <a:rPr lang="sr-Latn-CS"/>
              <a:pPr>
                <a:defRPr/>
              </a:pPr>
              <a:t>13.10.2014.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4F0AFFAC-7992-444A-A3D6-24C6F1A2EA50}"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D81CABC-0365-4848-B4E0-9DB88A826E7D}" type="datetimeFigureOut">
              <a:rPr lang="sr-Latn-CS"/>
              <a:pPr>
                <a:defRPr/>
              </a:pPr>
              <a:t>13.10.2014.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48185461-1D38-4165-9C9A-7D0A5AD214AB}"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5F623AC-2828-4CAA-91A1-BFA2A62E3DD2}" type="datetimeFigureOut">
              <a:rPr lang="sr-Latn-CS"/>
              <a:pPr>
                <a:defRPr/>
              </a:pPr>
              <a:t>13.10.2014.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183CF23B-15BB-42A0-BA41-89B53FCC96DA}"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FBAD3C4-E0F7-4154-B841-1D842E87AFF5}" type="datetimeFigureOut">
              <a:rPr lang="sr-Latn-CS"/>
              <a:pPr>
                <a:defRPr/>
              </a:pPr>
              <a:t>13.10.2014.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412867A9-8FDE-4052-9B68-7A9539D87F75}"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985C3E0-4182-421C-B6E7-1EACBE47CF42}" type="datetimeFigureOut">
              <a:rPr lang="sr-Latn-CS"/>
              <a:pPr>
                <a:defRPr/>
              </a:pPr>
              <a:t>13.10.2014.</a:t>
            </a:fld>
            <a:endParaRPr lang="hr-HR"/>
          </a:p>
        </p:txBody>
      </p:sp>
      <p:sp>
        <p:nvSpPr>
          <p:cNvPr id="8" name="Footer Placeholder 21"/>
          <p:cNvSpPr>
            <a:spLocks noGrp="1"/>
          </p:cNvSpPr>
          <p:nvPr>
            <p:ph type="ftr" sz="quarter" idx="11"/>
          </p:nvPr>
        </p:nvSpPr>
        <p:spPr/>
        <p:txBody>
          <a:bodyPr/>
          <a:lstStyle>
            <a:lvl1pPr>
              <a:defRPr/>
            </a:lvl1pPr>
          </a:lstStyle>
          <a:p>
            <a:pPr>
              <a:defRPr/>
            </a:pPr>
            <a:endParaRPr lang="hr-HR"/>
          </a:p>
        </p:txBody>
      </p:sp>
      <p:sp>
        <p:nvSpPr>
          <p:cNvPr id="9" name="Slide Number Placeholder 17"/>
          <p:cNvSpPr>
            <a:spLocks noGrp="1"/>
          </p:cNvSpPr>
          <p:nvPr>
            <p:ph type="sldNum" sz="quarter" idx="12"/>
          </p:nvPr>
        </p:nvSpPr>
        <p:spPr/>
        <p:txBody>
          <a:bodyPr/>
          <a:lstStyle>
            <a:lvl1pPr>
              <a:defRPr/>
            </a:lvl1pPr>
          </a:lstStyle>
          <a:p>
            <a:pPr>
              <a:defRPr/>
            </a:pPr>
            <a:fld id="{F7C3687E-F94C-4B8C-8F99-8ACCA1F8A005}"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52145216-69D5-466D-A0EC-C4A18B51CF49}" type="datetimeFigureOut">
              <a:rPr lang="sr-Latn-CS"/>
              <a:pPr>
                <a:defRPr/>
              </a:pPr>
              <a:t>13.10.2014.</a:t>
            </a:fld>
            <a:endParaRPr lang="hr-HR"/>
          </a:p>
        </p:txBody>
      </p:sp>
      <p:sp>
        <p:nvSpPr>
          <p:cNvPr id="4" name="Footer Placeholder 21"/>
          <p:cNvSpPr>
            <a:spLocks noGrp="1"/>
          </p:cNvSpPr>
          <p:nvPr>
            <p:ph type="ftr" sz="quarter" idx="11"/>
          </p:nvPr>
        </p:nvSpPr>
        <p:spPr/>
        <p:txBody>
          <a:bodyPr/>
          <a:lstStyle>
            <a:lvl1pPr>
              <a:defRPr/>
            </a:lvl1pPr>
          </a:lstStyle>
          <a:p>
            <a:pPr>
              <a:defRPr/>
            </a:pPr>
            <a:endParaRPr lang="hr-HR"/>
          </a:p>
        </p:txBody>
      </p:sp>
      <p:sp>
        <p:nvSpPr>
          <p:cNvPr id="5" name="Slide Number Placeholder 17"/>
          <p:cNvSpPr>
            <a:spLocks noGrp="1"/>
          </p:cNvSpPr>
          <p:nvPr>
            <p:ph type="sldNum" sz="quarter" idx="12"/>
          </p:nvPr>
        </p:nvSpPr>
        <p:spPr/>
        <p:txBody>
          <a:bodyPr/>
          <a:lstStyle>
            <a:lvl1pPr>
              <a:defRPr/>
            </a:lvl1pPr>
          </a:lstStyle>
          <a:p>
            <a:pPr>
              <a:defRPr/>
            </a:pPr>
            <a:fld id="{D231B92F-A38A-4F6F-B00C-DCE0CAE37561}"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F575027-2743-48CE-9B57-277404A56603}" type="datetimeFigureOut">
              <a:rPr lang="sr-Latn-CS"/>
              <a:pPr>
                <a:defRPr/>
              </a:pPr>
              <a:t>13.10.2014.</a:t>
            </a:fld>
            <a:endParaRPr lang="hr-HR"/>
          </a:p>
        </p:txBody>
      </p:sp>
      <p:sp>
        <p:nvSpPr>
          <p:cNvPr id="3" name="Footer Placeholder 21"/>
          <p:cNvSpPr>
            <a:spLocks noGrp="1"/>
          </p:cNvSpPr>
          <p:nvPr>
            <p:ph type="ftr" sz="quarter" idx="11"/>
          </p:nvPr>
        </p:nvSpPr>
        <p:spPr/>
        <p:txBody>
          <a:bodyPr/>
          <a:lstStyle>
            <a:lvl1pPr>
              <a:defRPr/>
            </a:lvl1pPr>
          </a:lstStyle>
          <a:p>
            <a:pPr>
              <a:defRPr/>
            </a:pPr>
            <a:endParaRPr lang="hr-HR"/>
          </a:p>
        </p:txBody>
      </p:sp>
      <p:sp>
        <p:nvSpPr>
          <p:cNvPr id="4" name="Slide Number Placeholder 17"/>
          <p:cNvSpPr>
            <a:spLocks noGrp="1"/>
          </p:cNvSpPr>
          <p:nvPr>
            <p:ph type="sldNum" sz="quarter" idx="12"/>
          </p:nvPr>
        </p:nvSpPr>
        <p:spPr/>
        <p:txBody>
          <a:bodyPr/>
          <a:lstStyle>
            <a:lvl1pPr>
              <a:defRPr/>
            </a:lvl1pPr>
          </a:lstStyle>
          <a:p>
            <a:pPr>
              <a:defRPr/>
            </a:pPr>
            <a:fld id="{BD9FA12A-E5C9-4F93-97E7-63AFA8FC3DE4}"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004167A-B5EA-48C6-92DD-64EC8839E114}" type="datetimeFigureOut">
              <a:rPr lang="sr-Latn-CS"/>
              <a:pPr>
                <a:defRPr/>
              </a:pPr>
              <a:t>13.10.2014.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C0C53BB3-3B11-41B0-9DC6-03015FFAB315}"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8DC808A-A9B4-4C8D-AB02-2C780214435F}" type="datetimeFigureOut">
              <a:rPr lang="sr-Latn-CS"/>
              <a:pPr>
                <a:defRPr/>
              </a:pPr>
              <a:t>13.10.2014.</a:t>
            </a:fld>
            <a:endParaRPr lang="hr-HR"/>
          </a:p>
        </p:txBody>
      </p:sp>
      <p:sp>
        <p:nvSpPr>
          <p:cNvPr id="10" name="Footer Placeholder 5"/>
          <p:cNvSpPr>
            <a:spLocks noGrp="1"/>
          </p:cNvSpPr>
          <p:nvPr>
            <p:ph type="ftr" sz="quarter" idx="11"/>
          </p:nvPr>
        </p:nvSpPr>
        <p:spPr/>
        <p:txBody>
          <a:bodyPr/>
          <a:lstStyle>
            <a:lvl1pPr>
              <a:defRPr/>
            </a:lvl1pPr>
          </a:lstStyle>
          <a:p>
            <a:pPr>
              <a:defRPr/>
            </a:pPr>
            <a:endParaRPr lang="hr-H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08E4E4E-B334-46B2-8E1B-2209BE855311}"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2065FFD-40E3-4103-B34A-4F74A08A0271}" type="datetimeFigureOut">
              <a:rPr lang="sr-Latn-CS"/>
              <a:pPr>
                <a:defRPr/>
              </a:pPr>
              <a:t>13.10.2014.</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2BD7E915-9B7F-4615-80C6-6B6698E81909}" type="slidenum">
              <a:rPr lang="hr-HR"/>
              <a:pPr>
                <a:defRPr/>
              </a:pPr>
              <a:t>‹#›</a:t>
            </a:fld>
            <a:endParaRPr lang="hr-H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21" r:id="rId1"/>
    <p:sldLayoutId id="2147483813" r:id="rId2"/>
    <p:sldLayoutId id="2147483822" r:id="rId3"/>
    <p:sldLayoutId id="2147483814" r:id="rId4"/>
    <p:sldLayoutId id="2147483815" r:id="rId5"/>
    <p:sldLayoutId id="2147483816" r:id="rId6"/>
    <p:sldLayoutId id="2147483817" r:id="rId7"/>
    <p:sldLayoutId id="2147483818" r:id="rId8"/>
    <p:sldLayoutId id="2147483823" r:id="rId9"/>
    <p:sldLayoutId id="2147483819" r:id="rId10"/>
    <p:sldLayoutId id="214748382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ljen.matijasevic@zg.t-com.h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eaLnBrk="1" fontAlgn="auto" hangingPunct="1">
              <a:spcAft>
                <a:spcPts val="0"/>
              </a:spcAft>
              <a:defRPr/>
            </a:pPr>
            <a:r>
              <a:rPr lang="hr-HR" dirty="0" smtClean="0"/>
              <a:t>English for social workers II</a:t>
            </a:r>
            <a:br>
              <a:rPr lang="hr-HR" dirty="0" smtClean="0"/>
            </a:br>
            <a:r>
              <a:rPr lang="hr-HR" sz="4000" dirty="0" err="1" smtClean="0"/>
              <a:t>session</a:t>
            </a:r>
            <a:r>
              <a:rPr lang="hr-HR" sz="4000" dirty="0" smtClean="0"/>
              <a:t> 2, 13 </a:t>
            </a:r>
            <a:r>
              <a:rPr lang="hr-HR" sz="4000" dirty="0" err="1" smtClean="0"/>
              <a:t>oct</a:t>
            </a:r>
            <a:r>
              <a:rPr lang="hr-HR" sz="4000" dirty="0" smtClean="0"/>
              <a:t> 2014</a:t>
            </a:r>
            <a:endParaRPr lang="hr-HR" dirty="0"/>
          </a:p>
        </p:txBody>
      </p:sp>
      <p:sp>
        <p:nvSpPr>
          <p:cNvPr id="5123" name="Subtitle 2"/>
          <p:cNvSpPr>
            <a:spLocks noGrp="1"/>
          </p:cNvSpPr>
          <p:nvPr>
            <p:ph type="subTitle" idx="1"/>
          </p:nvPr>
        </p:nvSpPr>
        <p:spPr>
          <a:xfrm>
            <a:off x="533400" y="3228975"/>
            <a:ext cx="7854950" cy="1752600"/>
          </a:xfrm>
        </p:spPr>
        <p:txBody>
          <a:bodyPr/>
          <a:lstStyle/>
          <a:p>
            <a:pPr marR="0" eaLnBrk="1" hangingPunct="1">
              <a:lnSpc>
                <a:spcPct val="80000"/>
              </a:lnSpc>
            </a:pPr>
            <a:endParaRPr lang="hr-HR" sz="2200" dirty="0" smtClean="0"/>
          </a:p>
          <a:p>
            <a:pPr marR="0" eaLnBrk="1" hangingPunct="1">
              <a:lnSpc>
                <a:spcPct val="80000"/>
              </a:lnSpc>
            </a:pPr>
            <a:r>
              <a:rPr lang="hr-HR" sz="2200" dirty="0" smtClean="0"/>
              <a:t>Miljen Matijašević</a:t>
            </a:r>
          </a:p>
          <a:p>
            <a:pPr marR="0" eaLnBrk="1" hangingPunct="1">
              <a:lnSpc>
                <a:spcPct val="80000"/>
              </a:lnSpc>
            </a:pPr>
            <a:r>
              <a:rPr lang="hr-HR" sz="2200" dirty="0" smtClean="0"/>
              <a:t>E-mail: </a:t>
            </a:r>
            <a:r>
              <a:rPr lang="hr-HR" sz="2200" dirty="0" err="1" smtClean="0">
                <a:hlinkClick r:id="rId2"/>
              </a:rPr>
              <a:t>miljen.matijasevic</a:t>
            </a:r>
            <a:r>
              <a:rPr lang="hr-HR" sz="2200" dirty="0" smtClean="0">
                <a:hlinkClick r:id="rId2"/>
              </a:rPr>
              <a:t>@</a:t>
            </a:r>
            <a:r>
              <a:rPr lang="hr-HR" sz="2200" dirty="0" err="1" smtClean="0">
                <a:hlinkClick r:id="rId2"/>
              </a:rPr>
              <a:t>gmail.com</a:t>
            </a:r>
            <a:endParaRPr lang="hr-HR" sz="2200" dirty="0" smtClean="0"/>
          </a:p>
          <a:p>
            <a:pPr marR="0" eaLnBrk="1" hangingPunct="1">
              <a:lnSpc>
                <a:spcPct val="80000"/>
              </a:lnSpc>
            </a:pPr>
            <a:r>
              <a:rPr lang="hr-HR" sz="2200" dirty="0" smtClean="0"/>
              <a:t>Office: G10, room 6 (1st floor)</a:t>
            </a:r>
          </a:p>
          <a:p>
            <a:pPr marR="0" eaLnBrk="1" hangingPunct="1">
              <a:lnSpc>
                <a:spcPct val="80000"/>
              </a:lnSpc>
            </a:pPr>
            <a:r>
              <a:rPr lang="hr-HR" sz="2200" dirty="0" err="1" smtClean="0"/>
              <a:t>Tue</a:t>
            </a:r>
            <a:r>
              <a:rPr lang="hr-HR" sz="2200" dirty="0" smtClean="0"/>
              <a:t>, 15:30-16:30</a:t>
            </a:r>
          </a:p>
          <a:p>
            <a:pPr marR="0" eaLnBrk="1" hangingPunct="1">
              <a:lnSpc>
                <a:spcPct val="80000"/>
              </a:lnSpc>
            </a:pPr>
            <a:endParaRPr lang="hr-HR" sz="2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Classification of Crimes</a:t>
            </a:r>
            <a:endParaRPr lang="hr-HR" dirty="0"/>
          </a:p>
        </p:txBody>
      </p:sp>
      <p:sp>
        <p:nvSpPr>
          <p:cNvPr id="3" name="Content Placeholder 2"/>
          <p:cNvSpPr>
            <a:spLocks noGrp="1"/>
          </p:cNvSpPr>
          <p:nvPr>
            <p:ph idx="1"/>
          </p:nvPr>
        </p:nvSpPr>
        <p:spPr/>
        <p:txBody>
          <a:bodyPr/>
          <a:lstStyle/>
          <a:p>
            <a:endParaRPr lang="hr-HR" dirty="0" smtClean="0"/>
          </a:p>
          <a:p>
            <a:r>
              <a:rPr lang="hr-HR" dirty="0" smtClean="0"/>
              <a:t>ARRESTABLE OFFENCES (as per CLA 1967)</a:t>
            </a:r>
          </a:p>
          <a:p>
            <a:pPr lvl="1"/>
            <a:r>
              <a:rPr lang="hr-HR" dirty="0" smtClean="0"/>
              <a:t>sentence fixed by the law</a:t>
            </a:r>
          </a:p>
          <a:p>
            <a:pPr lvl="1"/>
            <a:r>
              <a:rPr lang="hr-HR" dirty="0" smtClean="0"/>
              <a:t>maximum punishment at least five years imprisonment</a:t>
            </a:r>
          </a:p>
          <a:p>
            <a:pPr lvl="1"/>
            <a:r>
              <a:rPr lang="hr-HR" dirty="0" smtClean="0"/>
              <a:t>arrest can be made without a warrant</a:t>
            </a:r>
          </a:p>
          <a:p>
            <a:pPr lvl="2"/>
            <a:r>
              <a:rPr lang="hr-HR" dirty="0" smtClean="0"/>
              <a:t>by the police</a:t>
            </a:r>
          </a:p>
          <a:p>
            <a:pPr lvl="2"/>
            <a:r>
              <a:rPr lang="hr-HR" dirty="0" smtClean="0"/>
              <a:t>by any citizen (citizen’s arrest)</a:t>
            </a:r>
          </a:p>
        </p:txBody>
      </p:sp>
    </p:spTree>
    <p:extLst>
      <p:ext uri="{BB962C8B-B14F-4D97-AF65-F5344CB8AC3E}">
        <p14:creationId xmlns:p14="http://schemas.microsoft.com/office/powerpoint/2010/main" val="3551774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Power of arrest</a:t>
            </a:r>
            <a:endParaRPr lang="hr-HR" dirty="0"/>
          </a:p>
        </p:txBody>
      </p:sp>
      <p:sp>
        <p:nvSpPr>
          <p:cNvPr id="3" name="Content Placeholder 2"/>
          <p:cNvSpPr>
            <a:spLocks noGrp="1"/>
          </p:cNvSpPr>
          <p:nvPr>
            <p:ph idx="1"/>
          </p:nvPr>
        </p:nvSpPr>
        <p:spPr/>
        <p:txBody>
          <a:bodyPr/>
          <a:lstStyle/>
          <a:p>
            <a:r>
              <a:rPr lang="hr-HR" b="1" dirty="0" smtClean="0"/>
              <a:t>Citizen’s arrest </a:t>
            </a:r>
            <a:r>
              <a:rPr lang="hr-HR" dirty="0" smtClean="0"/>
              <a:t>– certain conditions for any citizen to arrest another, such as:</a:t>
            </a:r>
          </a:p>
          <a:p>
            <a:pPr lvl="1"/>
            <a:r>
              <a:rPr lang="hr-HR" dirty="0" smtClean="0"/>
              <a:t>if the perpetrator is actually committing or has, without a doubt, just committed an offence</a:t>
            </a:r>
          </a:p>
          <a:p>
            <a:pPr lvl="1"/>
            <a:r>
              <a:rPr lang="hr-HR" dirty="0" smtClean="0"/>
              <a:t>it is not ‘reasonably practical’ for a police constable to make the arrest</a:t>
            </a:r>
          </a:p>
          <a:p>
            <a:pPr lvl="1"/>
            <a:r>
              <a:rPr lang="hr-HR" dirty="0" smtClean="0"/>
              <a:t>the arrest is made to prevent physical injury, loss or damage to property, escape from the police, etc.</a:t>
            </a:r>
          </a:p>
          <a:p>
            <a:r>
              <a:rPr lang="hr-HR" dirty="0" smtClean="0"/>
              <a:t>a police constable can, in addition, arrest persons about to commit an offence or persons who might have committed a suspected offence</a:t>
            </a:r>
          </a:p>
        </p:txBody>
      </p:sp>
    </p:spTree>
    <p:extLst>
      <p:ext uri="{BB962C8B-B14F-4D97-AF65-F5344CB8AC3E}">
        <p14:creationId xmlns:p14="http://schemas.microsoft.com/office/powerpoint/2010/main" val="398211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Classification of Crimes</a:t>
            </a:r>
            <a:endParaRPr lang="hr-HR" dirty="0"/>
          </a:p>
        </p:txBody>
      </p:sp>
      <p:sp>
        <p:nvSpPr>
          <p:cNvPr id="3" name="Content Placeholder 2"/>
          <p:cNvSpPr>
            <a:spLocks noGrp="1"/>
          </p:cNvSpPr>
          <p:nvPr>
            <p:ph idx="1"/>
          </p:nvPr>
        </p:nvSpPr>
        <p:spPr/>
        <p:txBody>
          <a:bodyPr/>
          <a:lstStyle/>
          <a:p>
            <a:pPr>
              <a:buNone/>
            </a:pPr>
            <a:endParaRPr lang="hr-HR" dirty="0" smtClean="0"/>
          </a:p>
          <a:p>
            <a:pPr>
              <a:buNone/>
            </a:pPr>
            <a:r>
              <a:rPr lang="hr-HR" dirty="0" smtClean="0">
                <a:effectLst>
                  <a:outerShdw blurRad="38100" dist="38100" dir="2700000" algn="tl">
                    <a:srgbClr val="000000">
                      <a:alpha val="43137"/>
                    </a:srgbClr>
                  </a:outerShdw>
                </a:effectLst>
              </a:rPr>
              <a:t>Serious Organised Crime and Police Act 2006</a:t>
            </a:r>
          </a:p>
          <a:p>
            <a:endParaRPr lang="hr-HR" dirty="0" smtClean="0"/>
          </a:p>
          <a:p>
            <a:r>
              <a:rPr lang="hr-HR" dirty="0" smtClean="0"/>
              <a:t>category of arrestable offence ceased to exist</a:t>
            </a:r>
          </a:p>
          <a:p>
            <a:r>
              <a:rPr lang="hr-HR" dirty="0" smtClean="0"/>
              <a:t>a constable’s power of arrest extended to all indictable offences</a:t>
            </a:r>
          </a:p>
        </p:txBody>
      </p:sp>
    </p:spTree>
    <p:extLst>
      <p:ext uri="{BB962C8B-B14F-4D97-AF65-F5344CB8AC3E}">
        <p14:creationId xmlns:p14="http://schemas.microsoft.com/office/powerpoint/2010/main" val="28558905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Classification of Crimes</a:t>
            </a:r>
            <a:endParaRPr lang="hr-HR" dirty="0"/>
          </a:p>
        </p:txBody>
      </p:sp>
      <p:sp>
        <p:nvSpPr>
          <p:cNvPr id="3" name="Content Placeholder 2"/>
          <p:cNvSpPr>
            <a:spLocks noGrp="1"/>
          </p:cNvSpPr>
          <p:nvPr>
            <p:ph idx="1"/>
          </p:nvPr>
        </p:nvSpPr>
        <p:spPr/>
        <p:txBody>
          <a:bodyPr/>
          <a:lstStyle/>
          <a:p>
            <a:pPr>
              <a:buNone/>
            </a:pPr>
            <a:r>
              <a:rPr lang="hr-HR" dirty="0" smtClean="0"/>
              <a:t>ACCORDING TO METHOD OF TRIAL:</a:t>
            </a:r>
          </a:p>
          <a:p>
            <a:pPr>
              <a:buNone/>
            </a:pPr>
            <a:endParaRPr lang="hr-HR" dirty="0" smtClean="0"/>
          </a:p>
          <a:p>
            <a:r>
              <a:rPr lang="hr-HR" dirty="0" smtClean="0">
                <a:effectLst>
                  <a:outerShdw blurRad="38100" dist="38100" dir="2700000" algn="tl">
                    <a:srgbClr val="000000">
                      <a:alpha val="43137"/>
                    </a:srgbClr>
                  </a:outerShdw>
                </a:effectLst>
              </a:rPr>
              <a:t>indictable offences </a:t>
            </a:r>
          </a:p>
          <a:p>
            <a:pPr>
              <a:buNone/>
            </a:pPr>
            <a:r>
              <a:rPr lang="hr-HR" sz="2400" dirty="0" smtClean="0">
                <a:effectLst>
                  <a:outerShdw blurRad="38100" dist="38100" dir="2700000" algn="tl">
                    <a:srgbClr val="000000">
                      <a:alpha val="43137"/>
                    </a:srgbClr>
                  </a:outerShdw>
                </a:effectLst>
              </a:rPr>
              <a:t>	</a:t>
            </a:r>
            <a:r>
              <a:rPr lang="hr-HR" sz="2400" dirty="0" smtClean="0"/>
              <a:t>(triable in the Crown Court)</a:t>
            </a:r>
            <a:endParaRPr lang="hr-HR" dirty="0" smtClean="0"/>
          </a:p>
          <a:p>
            <a:r>
              <a:rPr lang="hr-HR" dirty="0" smtClean="0">
                <a:effectLst>
                  <a:outerShdw blurRad="38100" dist="38100" dir="2700000" algn="tl">
                    <a:srgbClr val="000000">
                      <a:alpha val="43137"/>
                    </a:srgbClr>
                  </a:outerShdw>
                </a:effectLst>
              </a:rPr>
              <a:t>summary offences </a:t>
            </a:r>
          </a:p>
          <a:p>
            <a:pPr>
              <a:buNone/>
            </a:pPr>
            <a:r>
              <a:rPr lang="hr-HR" dirty="0" smtClean="0"/>
              <a:t>	</a:t>
            </a:r>
            <a:r>
              <a:rPr lang="hr-HR" sz="2400" dirty="0" smtClean="0"/>
              <a:t>(triable in magistrates’ courts)</a:t>
            </a:r>
          </a:p>
          <a:p>
            <a:r>
              <a:rPr lang="hr-HR" dirty="0" smtClean="0">
                <a:effectLst>
                  <a:outerShdw blurRad="38100" dist="38100" dir="2700000" algn="tl">
                    <a:srgbClr val="000000">
                      <a:alpha val="43137"/>
                    </a:srgbClr>
                  </a:outerShdw>
                </a:effectLst>
              </a:rPr>
              <a:t>offences </a:t>
            </a:r>
            <a:r>
              <a:rPr lang="hr-HR" smtClean="0">
                <a:effectLst>
                  <a:outerShdw blurRad="38100" dist="38100" dir="2700000" algn="tl">
                    <a:srgbClr val="000000">
                      <a:alpha val="43137"/>
                    </a:srgbClr>
                  </a:outerShdw>
                </a:effectLst>
              </a:rPr>
              <a:t>triable either </a:t>
            </a:r>
            <a:r>
              <a:rPr lang="hr-HR" dirty="0" smtClean="0">
                <a:effectLst>
                  <a:outerShdw blurRad="38100" dist="38100" dir="2700000" algn="tl">
                    <a:srgbClr val="000000">
                      <a:alpha val="43137"/>
                    </a:srgbClr>
                  </a:outerShdw>
                </a:effectLst>
              </a:rPr>
              <a:t>way</a:t>
            </a:r>
          </a:p>
          <a:p>
            <a:pPr>
              <a:buNone/>
            </a:pPr>
            <a:r>
              <a:rPr lang="hr-HR" dirty="0" smtClean="0"/>
              <a:t>	</a:t>
            </a:r>
            <a:r>
              <a:rPr lang="hr-HR" sz="2400" dirty="0" smtClean="0"/>
              <a:t>(defendant chooses the mode of trial)</a:t>
            </a:r>
          </a:p>
          <a:p>
            <a:pPr>
              <a:buNone/>
            </a:pPr>
            <a:endParaRPr lang="hr-HR" sz="2400" dirty="0" smtClean="0"/>
          </a:p>
        </p:txBody>
      </p:sp>
    </p:spTree>
    <p:extLst>
      <p:ext uri="{BB962C8B-B14F-4D97-AF65-F5344CB8AC3E}">
        <p14:creationId xmlns:p14="http://schemas.microsoft.com/office/powerpoint/2010/main" val="350794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Modes of trial</a:t>
            </a:r>
            <a:endParaRPr lang="hr-HR" dirty="0"/>
          </a:p>
        </p:txBody>
      </p:sp>
      <p:sp>
        <p:nvSpPr>
          <p:cNvPr id="3" name="Content Placeholder 2"/>
          <p:cNvSpPr>
            <a:spLocks noGrp="1"/>
          </p:cNvSpPr>
          <p:nvPr>
            <p:ph idx="1"/>
          </p:nvPr>
        </p:nvSpPr>
        <p:spPr/>
        <p:txBody>
          <a:bodyPr/>
          <a:lstStyle/>
          <a:p>
            <a:endParaRPr lang="hr-HR" dirty="0" smtClean="0"/>
          </a:p>
          <a:p>
            <a:r>
              <a:rPr lang="hr-HR" dirty="0" smtClean="0"/>
              <a:t>magistrate’s court</a:t>
            </a:r>
          </a:p>
          <a:p>
            <a:pPr lvl="1"/>
            <a:endParaRPr lang="hr-HR" dirty="0" smtClean="0"/>
          </a:p>
          <a:p>
            <a:pPr lvl="1"/>
            <a:r>
              <a:rPr lang="hr-HR" dirty="0" smtClean="0"/>
              <a:t>trial by 2-3 lay or stipendiary magistrates</a:t>
            </a:r>
          </a:p>
          <a:p>
            <a:pPr lvl="1"/>
            <a:r>
              <a:rPr lang="hr-HR" dirty="0" smtClean="0"/>
              <a:t>may impose fines of up to £10,000</a:t>
            </a:r>
          </a:p>
          <a:p>
            <a:pPr lvl="1"/>
            <a:r>
              <a:rPr lang="hr-HR" dirty="0" smtClean="0"/>
              <a:t>highest prison sentence: 12 months</a:t>
            </a:r>
            <a:endParaRPr lang="hr-HR" dirty="0"/>
          </a:p>
        </p:txBody>
      </p:sp>
    </p:spTree>
    <p:extLst>
      <p:ext uri="{BB962C8B-B14F-4D97-AF65-F5344CB8AC3E}">
        <p14:creationId xmlns:p14="http://schemas.microsoft.com/office/powerpoint/2010/main" val="12340636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Modes of trial</a:t>
            </a:r>
            <a:endParaRPr lang="hr-HR" dirty="0"/>
          </a:p>
        </p:txBody>
      </p:sp>
      <p:sp>
        <p:nvSpPr>
          <p:cNvPr id="3" name="Content Placeholder 2"/>
          <p:cNvSpPr>
            <a:spLocks noGrp="1"/>
          </p:cNvSpPr>
          <p:nvPr>
            <p:ph idx="1"/>
          </p:nvPr>
        </p:nvSpPr>
        <p:spPr/>
        <p:txBody>
          <a:bodyPr/>
          <a:lstStyle/>
          <a:p>
            <a:endParaRPr lang="hr-HR" dirty="0" smtClean="0"/>
          </a:p>
          <a:p>
            <a:r>
              <a:rPr lang="hr-HR" dirty="0" smtClean="0"/>
              <a:t>the Crown Court</a:t>
            </a:r>
          </a:p>
          <a:p>
            <a:pPr lvl="1"/>
            <a:endParaRPr lang="hr-HR" dirty="0" smtClean="0"/>
          </a:p>
          <a:p>
            <a:pPr lvl="1"/>
            <a:r>
              <a:rPr lang="hr-HR" dirty="0" smtClean="0"/>
              <a:t>trial by a judge and jury</a:t>
            </a:r>
          </a:p>
          <a:p>
            <a:pPr lvl="1"/>
            <a:r>
              <a:rPr lang="hr-HR" dirty="0" smtClean="0"/>
              <a:t>a jury of 12 – 10 needed for a verdict</a:t>
            </a:r>
          </a:p>
          <a:p>
            <a:pPr lvl="1"/>
            <a:r>
              <a:rPr lang="hr-HR" dirty="0" smtClean="0"/>
              <a:t>more severe </a:t>
            </a:r>
            <a:r>
              <a:rPr lang="hr-HR" dirty="0" err="1" smtClean="0"/>
              <a:t>sentences</a:t>
            </a:r>
            <a:r>
              <a:rPr lang="hr-HR" dirty="0" smtClean="0"/>
              <a:t> </a:t>
            </a:r>
            <a:r>
              <a:rPr lang="hr-HR" dirty="0" err="1" smtClean="0"/>
              <a:t>available</a:t>
            </a:r>
            <a:endParaRPr lang="hr-HR" dirty="0" smtClean="0"/>
          </a:p>
        </p:txBody>
      </p:sp>
    </p:spTree>
    <p:extLst>
      <p:ext uri="{BB962C8B-B14F-4D97-AF65-F5344CB8AC3E}">
        <p14:creationId xmlns:p14="http://schemas.microsoft.com/office/powerpoint/2010/main" val="26811515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Classification of Crimes</a:t>
            </a:r>
            <a:endParaRPr lang="hr-HR" dirty="0"/>
          </a:p>
        </p:txBody>
      </p:sp>
      <p:sp>
        <p:nvSpPr>
          <p:cNvPr id="3" name="Content Placeholder 2"/>
          <p:cNvSpPr>
            <a:spLocks noGrp="1"/>
          </p:cNvSpPr>
          <p:nvPr>
            <p:ph idx="1"/>
          </p:nvPr>
        </p:nvSpPr>
        <p:spPr/>
        <p:txBody>
          <a:bodyPr/>
          <a:lstStyle/>
          <a:p>
            <a:pPr>
              <a:buNone/>
            </a:pPr>
            <a:r>
              <a:rPr lang="hr-HR" dirty="0" smtClean="0"/>
              <a:t>ACCORDING TO THE OBJECT OF CRIME</a:t>
            </a:r>
          </a:p>
          <a:p>
            <a:pPr>
              <a:buNone/>
            </a:pPr>
            <a:r>
              <a:rPr lang="hr-HR" dirty="0" smtClean="0"/>
              <a:t>Crimes against:</a:t>
            </a:r>
          </a:p>
          <a:p>
            <a:pPr>
              <a:buNone/>
            </a:pPr>
            <a:endParaRPr lang="hr-HR" dirty="0" smtClean="0"/>
          </a:p>
          <a:p>
            <a:pPr marL="514350" indent="-514350">
              <a:lnSpc>
                <a:spcPct val="150000"/>
              </a:lnSpc>
              <a:buFont typeface="+mj-lt"/>
              <a:buAutoNum type="arabicPeriod"/>
            </a:pPr>
            <a:r>
              <a:rPr lang="hr-HR" dirty="0" smtClean="0"/>
              <a:t>the State and public peace and order</a:t>
            </a:r>
          </a:p>
          <a:p>
            <a:pPr marL="514350" indent="-514350">
              <a:lnSpc>
                <a:spcPct val="150000"/>
              </a:lnSpc>
              <a:buFont typeface="+mj-lt"/>
              <a:buAutoNum type="arabicPeriod"/>
            </a:pPr>
            <a:r>
              <a:rPr lang="hr-HR" dirty="0" smtClean="0"/>
              <a:t>the person</a:t>
            </a:r>
          </a:p>
          <a:p>
            <a:pPr marL="514350" indent="-514350">
              <a:lnSpc>
                <a:spcPct val="150000"/>
              </a:lnSpc>
              <a:buFont typeface="+mj-lt"/>
              <a:buAutoNum type="arabicPeriod"/>
            </a:pPr>
            <a:r>
              <a:rPr lang="hr-HR" dirty="0" smtClean="0"/>
              <a:t>property</a:t>
            </a:r>
          </a:p>
          <a:p>
            <a:pPr marL="514350" indent="-514350">
              <a:lnSpc>
                <a:spcPct val="150000"/>
              </a:lnSpc>
              <a:buFont typeface="+mj-lt"/>
              <a:buAutoNum type="arabicPeriod"/>
            </a:pPr>
            <a:r>
              <a:rPr lang="hr-HR" dirty="0" smtClean="0"/>
              <a:t>other crimes</a:t>
            </a:r>
          </a:p>
        </p:txBody>
      </p:sp>
    </p:spTree>
    <p:extLst>
      <p:ext uri="{BB962C8B-B14F-4D97-AF65-F5344CB8AC3E}">
        <p14:creationId xmlns:p14="http://schemas.microsoft.com/office/powerpoint/2010/main" val="394700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Crimes against the State, public peace and order</a:t>
            </a:r>
            <a:endParaRPr lang="hr-HR" dirty="0"/>
          </a:p>
        </p:txBody>
      </p:sp>
      <p:sp>
        <p:nvSpPr>
          <p:cNvPr id="3" name="Content Placeholder 2"/>
          <p:cNvSpPr>
            <a:spLocks noGrp="1"/>
          </p:cNvSpPr>
          <p:nvPr>
            <p:ph idx="1"/>
          </p:nvPr>
        </p:nvSpPr>
        <p:spPr/>
        <p:txBody>
          <a:bodyPr numCol="2"/>
          <a:lstStyle/>
          <a:p>
            <a:endParaRPr lang="hr-HR" sz="2800" dirty="0" smtClean="0"/>
          </a:p>
          <a:p>
            <a:r>
              <a:rPr lang="hr-HR" sz="2800" dirty="0" smtClean="0"/>
              <a:t>treason</a:t>
            </a:r>
          </a:p>
          <a:p>
            <a:r>
              <a:rPr lang="hr-HR" sz="2800" dirty="0" smtClean="0"/>
              <a:t>conspiracy</a:t>
            </a:r>
          </a:p>
          <a:p>
            <a:r>
              <a:rPr lang="hr-HR" sz="2800" dirty="0" smtClean="0"/>
              <a:t>incitement to racial hatred</a:t>
            </a:r>
          </a:p>
          <a:p>
            <a:r>
              <a:rPr lang="hr-HR" sz="2800" dirty="0" smtClean="0"/>
              <a:t>obstruction of justice</a:t>
            </a:r>
          </a:p>
          <a:p>
            <a:r>
              <a:rPr lang="hr-HR" sz="2800" dirty="0" smtClean="0"/>
              <a:t>perjury</a:t>
            </a:r>
          </a:p>
          <a:p>
            <a:endParaRPr lang="hr-HR" sz="2800" dirty="0" smtClean="0"/>
          </a:p>
          <a:p>
            <a:endParaRPr lang="hr-HR" sz="2800" dirty="0" smtClean="0"/>
          </a:p>
          <a:p>
            <a:endParaRPr lang="hr-HR" sz="2800" dirty="0" smtClean="0"/>
          </a:p>
          <a:p>
            <a:endParaRPr lang="hr-HR" sz="2800" dirty="0" smtClean="0"/>
          </a:p>
          <a:p>
            <a:endParaRPr lang="hr-HR" sz="2800" dirty="0" smtClean="0"/>
          </a:p>
          <a:p>
            <a:endParaRPr lang="hr-HR" sz="2800" dirty="0" smtClean="0"/>
          </a:p>
          <a:p>
            <a:r>
              <a:rPr lang="hr-HR" sz="2800" dirty="0" smtClean="0"/>
              <a:t>riot</a:t>
            </a:r>
          </a:p>
          <a:p>
            <a:r>
              <a:rPr lang="hr-HR" sz="2800" dirty="0" smtClean="0"/>
              <a:t>sedition</a:t>
            </a:r>
          </a:p>
          <a:p>
            <a:r>
              <a:rPr lang="hr-HR" sz="2800" dirty="0" smtClean="0"/>
              <a:t>unlawful assembly</a:t>
            </a:r>
          </a:p>
          <a:p>
            <a:pPr>
              <a:buNone/>
            </a:pPr>
            <a:endParaRPr lang="hr-HR" sz="2400" dirty="0"/>
          </a:p>
        </p:txBody>
      </p:sp>
    </p:spTree>
    <p:extLst>
      <p:ext uri="{BB962C8B-B14F-4D97-AF65-F5344CB8AC3E}">
        <p14:creationId xmlns:p14="http://schemas.microsoft.com/office/powerpoint/2010/main" val="118065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Crimes against the person</a:t>
            </a:r>
            <a:endParaRPr lang="hr-HR" dirty="0"/>
          </a:p>
        </p:txBody>
      </p:sp>
      <p:sp>
        <p:nvSpPr>
          <p:cNvPr id="3" name="Content Placeholder 2"/>
          <p:cNvSpPr>
            <a:spLocks noGrp="1"/>
          </p:cNvSpPr>
          <p:nvPr>
            <p:ph idx="1"/>
          </p:nvPr>
        </p:nvSpPr>
        <p:spPr/>
        <p:txBody>
          <a:bodyPr numCol="2"/>
          <a:lstStyle/>
          <a:p>
            <a:endParaRPr lang="hr-HR" sz="2800" dirty="0" smtClean="0"/>
          </a:p>
          <a:p>
            <a:r>
              <a:rPr lang="hr-HR" sz="2800" dirty="0" smtClean="0"/>
              <a:t>murder</a:t>
            </a:r>
          </a:p>
          <a:p>
            <a:r>
              <a:rPr lang="hr-HR" sz="2800" dirty="0" smtClean="0"/>
              <a:t>manslaughter</a:t>
            </a:r>
          </a:p>
          <a:p>
            <a:r>
              <a:rPr lang="hr-HR" sz="2800" dirty="0" smtClean="0"/>
              <a:t>involuntary manslaughter</a:t>
            </a:r>
          </a:p>
          <a:p>
            <a:pPr lvl="1"/>
            <a:r>
              <a:rPr lang="hr-HR" sz="2400" dirty="0" smtClean="0"/>
              <a:t>by gross negligence</a:t>
            </a:r>
          </a:p>
          <a:p>
            <a:pPr lvl="1"/>
            <a:r>
              <a:rPr lang="hr-HR" sz="2400" dirty="0" smtClean="0"/>
              <a:t>constructive manslaughter</a:t>
            </a:r>
          </a:p>
          <a:p>
            <a:r>
              <a:rPr lang="hr-HR" sz="2800" dirty="0" smtClean="0"/>
              <a:t>infanticide</a:t>
            </a:r>
          </a:p>
          <a:p>
            <a:endParaRPr lang="hr-HR" sz="2800" dirty="0" smtClean="0"/>
          </a:p>
          <a:p>
            <a:endParaRPr lang="hr-HR" sz="2800" dirty="0" smtClean="0"/>
          </a:p>
          <a:p>
            <a:endParaRPr lang="hr-HR" sz="2800" dirty="0" smtClean="0"/>
          </a:p>
          <a:p>
            <a:endParaRPr lang="hr-HR" sz="2800" dirty="0" smtClean="0"/>
          </a:p>
          <a:p>
            <a:r>
              <a:rPr lang="hr-HR" sz="2800" dirty="0" smtClean="0"/>
              <a:t>rape</a:t>
            </a:r>
          </a:p>
          <a:p>
            <a:r>
              <a:rPr lang="hr-HR" sz="2800" dirty="0" smtClean="0"/>
              <a:t>stalking</a:t>
            </a:r>
          </a:p>
          <a:p>
            <a:r>
              <a:rPr lang="hr-HR" sz="2800" dirty="0" smtClean="0"/>
              <a:t>domestic violence</a:t>
            </a:r>
          </a:p>
          <a:p>
            <a:r>
              <a:rPr lang="hr-HR" sz="2800" dirty="0" smtClean="0"/>
              <a:t>assault and battery</a:t>
            </a:r>
          </a:p>
          <a:p>
            <a:endParaRPr lang="hr-HR" sz="2800" dirty="0" smtClean="0"/>
          </a:p>
        </p:txBody>
      </p:sp>
    </p:spTree>
    <p:extLst>
      <p:ext uri="{BB962C8B-B14F-4D97-AF65-F5344CB8AC3E}">
        <p14:creationId xmlns:p14="http://schemas.microsoft.com/office/powerpoint/2010/main" val="1278856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Crimes against property</a:t>
            </a:r>
            <a:endParaRPr lang="hr-HR" dirty="0"/>
          </a:p>
        </p:txBody>
      </p:sp>
      <p:sp>
        <p:nvSpPr>
          <p:cNvPr id="3" name="Content Placeholder 2"/>
          <p:cNvSpPr>
            <a:spLocks noGrp="1"/>
          </p:cNvSpPr>
          <p:nvPr>
            <p:ph idx="1"/>
          </p:nvPr>
        </p:nvSpPr>
        <p:spPr/>
        <p:txBody>
          <a:bodyPr numCol="2"/>
          <a:lstStyle/>
          <a:p>
            <a:r>
              <a:rPr lang="hr-HR" sz="2800" dirty="0" smtClean="0"/>
              <a:t>arson</a:t>
            </a:r>
          </a:p>
          <a:p>
            <a:r>
              <a:rPr lang="hr-HR" sz="2800" dirty="0" smtClean="0"/>
              <a:t>blackmail</a:t>
            </a:r>
          </a:p>
          <a:p>
            <a:r>
              <a:rPr lang="hr-HR" sz="2800" dirty="0" smtClean="0"/>
              <a:t>burglary</a:t>
            </a:r>
          </a:p>
          <a:p>
            <a:r>
              <a:rPr lang="hr-HR" sz="2800" dirty="0" smtClean="0"/>
              <a:t>embezzlement</a:t>
            </a:r>
          </a:p>
          <a:p>
            <a:r>
              <a:rPr lang="hr-HR" sz="2800" dirty="0" smtClean="0"/>
              <a:t>extortion</a:t>
            </a:r>
          </a:p>
          <a:p>
            <a:r>
              <a:rPr lang="hr-HR" sz="2800" dirty="0" smtClean="0"/>
              <a:t>fraud</a:t>
            </a:r>
          </a:p>
          <a:p>
            <a:r>
              <a:rPr lang="hr-HR" sz="2800" dirty="0" smtClean="0"/>
              <a:t>forgery</a:t>
            </a:r>
          </a:p>
          <a:p>
            <a:r>
              <a:rPr lang="hr-HR" sz="2800" dirty="0" smtClean="0"/>
              <a:t>handling stolen goods</a:t>
            </a:r>
          </a:p>
          <a:p>
            <a:endParaRPr lang="hr-HR" sz="2800" dirty="0" smtClean="0"/>
          </a:p>
          <a:p>
            <a:r>
              <a:rPr lang="hr-HR" sz="2800" dirty="0" smtClean="0"/>
              <a:t>malicious damage</a:t>
            </a:r>
          </a:p>
          <a:p>
            <a:r>
              <a:rPr lang="hr-HR" sz="2800" dirty="0" smtClean="0"/>
              <a:t>robbery</a:t>
            </a:r>
          </a:p>
          <a:p>
            <a:r>
              <a:rPr lang="hr-HR" sz="2800" dirty="0" smtClean="0"/>
              <a:t>shoplifting</a:t>
            </a:r>
          </a:p>
          <a:p>
            <a:r>
              <a:rPr lang="hr-HR" sz="2800" dirty="0" smtClean="0"/>
              <a:t>theft</a:t>
            </a:r>
          </a:p>
          <a:p>
            <a:r>
              <a:rPr lang="hr-HR" sz="2800" dirty="0" smtClean="0"/>
              <a:t>larceny</a:t>
            </a:r>
          </a:p>
          <a:p>
            <a:r>
              <a:rPr lang="hr-HR" sz="2800" dirty="0" smtClean="0"/>
              <a:t>money laundering</a:t>
            </a:r>
          </a:p>
          <a:p>
            <a:r>
              <a:rPr lang="hr-HR" sz="2800" dirty="0" smtClean="0"/>
              <a:t>tax evasion</a:t>
            </a:r>
          </a:p>
          <a:p>
            <a:pPr>
              <a:buNone/>
            </a:pPr>
            <a:endParaRPr lang="hr-HR" sz="1800" dirty="0"/>
          </a:p>
        </p:txBody>
      </p:sp>
    </p:spTree>
    <p:extLst>
      <p:ext uri="{BB962C8B-B14F-4D97-AF65-F5344CB8AC3E}">
        <p14:creationId xmlns:p14="http://schemas.microsoft.com/office/powerpoint/2010/main" val="3326575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Today’s</a:t>
            </a:r>
            <a:r>
              <a:rPr lang="hr-HR" dirty="0" smtClean="0"/>
              <a:t> </a:t>
            </a:r>
            <a:r>
              <a:rPr lang="hr-HR" dirty="0" err="1" smtClean="0"/>
              <a:t>session</a:t>
            </a:r>
            <a:endParaRPr lang="hr-HR" dirty="0"/>
          </a:p>
        </p:txBody>
      </p:sp>
      <p:sp>
        <p:nvSpPr>
          <p:cNvPr id="3" name="Content Placeholder 2"/>
          <p:cNvSpPr>
            <a:spLocks noGrp="1"/>
          </p:cNvSpPr>
          <p:nvPr>
            <p:ph idx="1"/>
          </p:nvPr>
        </p:nvSpPr>
        <p:spPr/>
        <p:txBody>
          <a:bodyPr/>
          <a:lstStyle/>
          <a:p>
            <a:pPr marL="514350" indent="-514350">
              <a:buFont typeface="+mj-lt"/>
              <a:buAutoNum type="arabicPeriod"/>
            </a:pPr>
            <a:endParaRPr lang="hr-HR" dirty="0" smtClean="0"/>
          </a:p>
          <a:p>
            <a:pPr marL="514350" indent="-514350">
              <a:buFont typeface="+mj-lt"/>
              <a:buAutoNum type="arabicPeriod"/>
            </a:pPr>
            <a:r>
              <a:rPr lang="hr-HR" dirty="0" err="1" smtClean="0"/>
              <a:t>Crime</a:t>
            </a: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err="1" smtClean="0"/>
              <a:t>Case</a:t>
            </a:r>
            <a:r>
              <a:rPr lang="hr-HR" dirty="0" smtClean="0"/>
              <a:t> </a:t>
            </a:r>
            <a:r>
              <a:rPr lang="hr-HR" dirty="0" err="1" smtClean="0"/>
              <a:t>studies</a:t>
            </a: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err="1" smtClean="0"/>
              <a:t>Social</a:t>
            </a:r>
            <a:r>
              <a:rPr lang="hr-HR" dirty="0" smtClean="0"/>
              <a:t> </a:t>
            </a:r>
            <a:r>
              <a:rPr lang="hr-HR" dirty="0" err="1" smtClean="0"/>
              <a:t>workers</a:t>
            </a:r>
            <a:r>
              <a:rPr lang="hr-HR" dirty="0" smtClean="0"/>
              <a:t> </a:t>
            </a:r>
            <a:r>
              <a:rPr lang="hr-HR" dirty="0" err="1" smtClean="0"/>
              <a:t>in</a:t>
            </a:r>
            <a:r>
              <a:rPr lang="hr-HR" dirty="0" smtClean="0"/>
              <a:t> </a:t>
            </a:r>
            <a:r>
              <a:rPr lang="hr-HR" dirty="0" err="1" smtClean="0"/>
              <a:t>criminal</a:t>
            </a:r>
            <a:r>
              <a:rPr lang="hr-HR" dirty="0" smtClean="0"/>
              <a:t> </a:t>
            </a:r>
            <a:r>
              <a:rPr lang="hr-HR" dirty="0" err="1" smtClean="0"/>
              <a:t>justice</a:t>
            </a:r>
            <a:endParaRPr lang="hr-HR" dirty="0"/>
          </a:p>
        </p:txBody>
      </p:sp>
    </p:spTree>
    <p:extLst>
      <p:ext uri="{BB962C8B-B14F-4D97-AF65-F5344CB8AC3E}">
        <p14:creationId xmlns:p14="http://schemas.microsoft.com/office/powerpoint/2010/main" val="374281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Other crimes</a:t>
            </a:r>
            <a:endParaRPr lang="hr-HR" dirty="0"/>
          </a:p>
        </p:txBody>
      </p:sp>
      <p:sp>
        <p:nvSpPr>
          <p:cNvPr id="3" name="Content Placeholder 2"/>
          <p:cNvSpPr>
            <a:spLocks noGrp="1"/>
          </p:cNvSpPr>
          <p:nvPr>
            <p:ph idx="1"/>
          </p:nvPr>
        </p:nvSpPr>
        <p:spPr/>
        <p:txBody>
          <a:bodyPr numCol="1"/>
          <a:lstStyle/>
          <a:p>
            <a:r>
              <a:rPr lang="hr-HR" sz="2800" dirty="0" smtClean="0"/>
              <a:t>traffic offences</a:t>
            </a:r>
          </a:p>
          <a:p>
            <a:r>
              <a:rPr lang="hr-HR" sz="2800" dirty="0" smtClean="0"/>
              <a:t>bigamy</a:t>
            </a:r>
          </a:p>
          <a:p>
            <a:r>
              <a:rPr lang="hr-HR" sz="2800" dirty="0" smtClean="0"/>
              <a:t>etc.</a:t>
            </a:r>
          </a:p>
          <a:p>
            <a:pPr>
              <a:buNone/>
            </a:pPr>
            <a:endParaRPr lang="hr-HR" sz="1800" dirty="0"/>
          </a:p>
        </p:txBody>
      </p:sp>
    </p:spTree>
    <p:extLst>
      <p:ext uri="{BB962C8B-B14F-4D97-AF65-F5344CB8AC3E}">
        <p14:creationId xmlns:p14="http://schemas.microsoft.com/office/powerpoint/2010/main" val="2008769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Criminal liability</a:t>
            </a:r>
            <a:endParaRPr lang="hr-HR" dirty="0"/>
          </a:p>
        </p:txBody>
      </p:sp>
      <p:sp>
        <p:nvSpPr>
          <p:cNvPr id="3" name="Content Placeholder 2"/>
          <p:cNvSpPr>
            <a:spLocks noGrp="1"/>
          </p:cNvSpPr>
          <p:nvPr>
            <p:ph idx="1"/>
          </p:nvPr>
        </p:nvSpPr>
        <p:spPr/>
        <p:txBody>
          <a:bodyPr/>
          <a:lstStyle/>
          <a:p>
            <a:endParaRPr lang="hr-HR" dirty="0" smtClean="0"/>
          </a:p>
          <a:p>
            <a:pPr>
              <a:lnSpc>
                <a:spcPct val="150000"/>
              </a:lnSpc>
            </a:pPr>
            <a:r>
              <a:rPr lang="hr-HR" sz="2800" dirty="0" smtClean="0"/>
              <a:t>most crimes require two elements:</a:t>
            </a:r>
          </a:p>
          <a:p>
            <a:pPr lvl="1">
              <a:lnSpc>
                <a:spcPct val="150000"/>
              </a:lnSpc>
            </a:pPr>
            <a:r>
              <a:rPr lang="hr-HR" sz="2800" b="1" i="1" dirty="0" smtClean="0"/>
              <a:t>actus reus </a:t>
            </a:r>
            <a:r>
              <a:rPr lang="hr-HR" sz="2800" dirty="0" smtClean="0"/>
              <a:t>(the prohibited act)</a:t>
            </a:r>
          </a:p>
          <a:p>
            <a:pPr lvl="1">
              <a:lnSpc>
                <a:spcPct val="150000"/>
              </a:lnSpc>
            </a:pPr>
            <a:r>
              <a:rPr lang="hr-HR" sz="2800" b="1" i="1" dirty="0" smtClean="0"/>
              <a:t>mens rea </a:t>
            </a:r>
            <a:r>
              <a:rPr lang="hr-HR" sz="2800" dirty="0" smtClean="0"/>
              <a:t>(‘guilty mind’, intention)</a:t>
            </a:r>
          </a:p>
          <a:p>
            <a:pPr lvl="1">
              <a:lnSpc>
                <a:spcPct val="150000"/>
              </a:lnSpc>
            </a:pPr>
            <a:endParaRPr lang="hr-HR" sz="2800" dirty="0" smtClean="0"/>
          </a:p>
        </p:txBody>
      </p:sp>
    </p:spTree>
    <p:extLst>
      <p:ext uri="{BB962C8B-B14F-4D97-AF65-F5344CB8AC3E}">
        <p14:creationId xmlns:p14="http://schemas.microsoft.com/office/powerpoint/2010/main" val="15432392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Criminal liability</a:t>
            </a:r>
            <a:endParaRPr lang="hr-HR" dirty="0"/>
          </a:p>
        </p:txBody>
      </p:sp>
      <p:sp>
        <p:nvSpPr>
          <p:cNvPr id="3" name="Content Placeholder 2"/>
          <p:cNvSpPr>
            <a:spLocks noGrp="1"/>
          </p:cNvSpPr>
          <p:nvPr>
            <p:ph idx="1"/>
          </p:nvPr>
        </p:nvSpPr>
        <p:spPr/>
        <p:txBody>
          <a:bodyPr/>
          <a:lstStyle/>
          <a:p>
            <a:pPr>
              <a:buNone/>
            </a:pPr>
            <a:r>
              <a:rPr lang="hr-HR" i="1" dirty="0" smtClean="0"/>
              <a:t>ACTUS REUS</a:t>
            </a:r>
          </a:p>
          <a:p>
            <a:pPr lvl="1"/>
            <a:endParaRPr lang="hr-HR" dirty="0" smtClean="0"/>
          </a:p>
          <a:p>
            <a:pPr lvl="1"/>
            <a:r>
              <a:rPr lang="hr-HR" sz="2800" dirty="0" smtClean="0"/>
              <a:t>a physical act</a:t>
            </a:r>
          </a:p>
          <a:p>
            <a:pPr lvl="1"/>
            <a:r>
              <a:rPr lang="hr-HR" sz="2800" dirty="0" smtClean="0"/>
              <a:t>words</a:t>
            </a:r>
          </a:p>
          <a:p>
            <a:pPr lvl="1"/>
            <a:r>
              <a:rPr lang="hr-HR" sz="2800" dirty="0" smtClean="0"/>
              <a:t>omission (inaction)</a:t>
            </a:r>
          </a:p>
          <a:p>
            <a:pPr lvl="1"/>
            <a:r>
              <a:rPr lang="hr-HR" sz="2800" dirty="0" smtClean="0"/>
              <a:t>possession</a:t>
            </a:r>
          </a:p>
          <a:p>
            <a:pPr lvl="1"/>
            <a:r>
              <a:rPr lang="hr-HR" sz="2800" dirty="0" smtClean="0"/>
              <a:t>a state of affairs (being found somewhere unlawfully)</a:t>
            </a:r>
          </a:p>
        </p:txBody>
      </p:sp>
    </p:spTree>
    <p:extLst>
      <p:ext uri="{BB962C8B-B14F-4D97-AF65-F5344CB8AC3E}">
        <p14:creationId xmlns:p14="http://schemas.microsoft.com/office/powerpoint/2010/main" val="228558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Criminal liability</a:t>
            </a:r>
            <a:endParaRPr lang="hr-HR" dirty="0"/>
          </a:p>
        </p:txBody>
      </p:sp>
      <p:sp>
        <p:nvSpPr>
          <p:cNvPr id="3" name="Content Placeholder 2"/>
          <p:cNvSpPr>
            <a:spLocks noGrp="1"/>
          </p:cNvSpPr>
          <p:nvPr>
            <p:ph idx="1"/>
          </p:nvPr>
        </p:nvSpPr>
        <p:spPr/>
        <p:txBody>
          <a:bodyPr/>
          <a:lstStyle/>
          <a:p>
            <a:pPr>
              <a:buNone/>
            </a:pPr>
            <a:r>
              <a:rPr lang="hr-HR" dirty="0" smtClean="0"/>
              <a:t>MENS REA</a:t>
            </a:r>
          </a:p>
          <a:p>
            <a:pPr lvl="1"/>
            <a:endParaRPr lang="hr-HR" dirty="0" smtClean="0"/>
          </a:p>
          <a:p>
            <a:pPr lvl="1"/>
            <a:r>
              <a:rPr lang="hr-HR" sz="2800" dirty="0" smtClean="0"/>
              <a:t>intention</a:t>
            </a:r>
          </a:p>
          <a:p>
            <a:pPr lvl="2"/>
            <a:r>
              <a:rPr lang="hr-HR" sz="2400" dirty="0" smtClean="0"/>
              <a:t>the person acts on purpose in order to cause the event</a:t>
            </a:r>
          </a:p>
          <a:p>
            <a:pPr lvl="1"/>
            <a:endParaRPr lang="hr-HR" sz="2800" dirty="0" smtClean="0"/>
          </a:p>
          <a:p>
            <a:pPr lvl="1"/>
            <a:r>
              <a:rPr lang="hr-HR" sz="2800" dirty="0" smtClean="0"/>
              <a:t>recklessness</a:t>
            </a:r>
          </a:p>
          <a:p>
            <a:pPr lvl="2"/>
            <a:r>
              <a:rPr lang="hr-HR" sz="2400" dirty="0" smtClean="0"/>
              <a:t>takes an unreasonable risk, knowing that his conduct may cause the event</a:t>
            </a:r>
          </a:p>
          <a:p>
            <a:pPr lvl="2"/>
            <a:endParaRPr lang="hr-HR" sz="2400" dirty="0" smtClean="0"/>
          </a:p>
        </p:txBody>
      </p:sp>
    </p:spTree>
    <p:extLst>
      <p:ext uri="{BB962C8B-B14F-4D97-AF65-F5344CB8AC3E}">
        <p14:creationId xmlns:p14="http://schemas.microsoft.com/office/powerpoint/2010/main" val="318141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Criminal liability</a:t>
            </a:r>
            <a:endParaRPr lang="hr-HR" dirty="0"/>
          </a:p>
        </p:txBody>
      </p:sp>
      <p:sp>
        <p:nvSpPr>
          <p:cNvPr id="3" name="Content Placeholder 2"/>
          <p:cNvSpPr>
            <a:spLocks noGrp="1"/>
          </p:cNvSpPr>
          <p:nvPr>
            <p:ph idx="1"/>
          </p:nvPr>
        </p:nvSpPr>
        <p:spPr/>
        <p:txBody>
          <a:bodyPr/>
          <a:lstStyle/>
          <a:p>
            <a:pPr>
              <a:buNone/>
            </a:pPr>
            <a:r>
              <a:rPr lang="hr-HR" dirty="0" smtClean="0"/>
              <a:t>CASES IN WHICH MENS REA IS NOT REQUIRED</a:t>
            </a:r>
          </a:p>
          <a:p>
            <a:pPr lvl="1"/>
            <a:endParaRPr lang="hr-HR" dirty="0" smtClean="0"/>
          </a:p>
          <a:p>
            <a:pPr lvl="1"/>
            <a:r>
              <a:rPr lang="hr-HR" sz="2800" dirty="0" smtClean="0"/>
              <a:t>negligence</a:t>
            </a:r>
          </a:p>
          <a:p>
            <a:pPr lvl="1"/>
            <a:endParaRPr lang="hr-HR" sz="2800" dirty="0" smtClean="0"/>
          </a:p>
          <a:p>
            <a:pPr lvl="1"/>
            <a:r>
              <a:rPr lang="hr-HR" sz="2800" dirty="0" smtClean="0"/>
              <a:t>strict liability </a:t>
            </a:r>
            <a:r>
              <a:rPr lang="hr-HR" sz="2000" dirty="0" smtClean="0"/>
              <a:t>(e.g. food and drugs, road traffic, consumer protection, etc.)</a:t>
            </a:r>
            <a:endParaRPr lang="hr-HR" sz="2800" dirty="0" smtClean="0"/>
          </a:p>
          <a:p>
            <a:pPr lvl="1"/>
            <a:r>
              <a:rPr lang="hr-HR" sz="2800" dirty="0" smtClean="0"/>
              <a:t>vicarious liability</a:t>
            </a:r>
            <a:r>
              <a:rPr lang="hr-HR" sz="2000" dirty="0" smtClean="0"/>
              <a:t> (one person acting on behalf of another)</a:t>
            </a:r>
            <a:endParaRPr lang="hr-HR" sz="2800" dirty="0" smtClean="0"/>
          </a:p>
          <a:p>
            <a:pPr lvl="1"/>
            <a:r>
              <a:rPr lang="hr-HR" sz="2800" dirty="0" smtClean="0"/>
              <a:t>corporate liability </a:t>
            </a:r>
            <a:r>
              <a:rPr lang="hr-HR" sz="2000" dirty="0" smtClean="0"/>
              <a:t>(corporation liable for the conduct of a responsible person in the course of corporate duties)</a:t>
            </a:r>
            <a:endParaRPr lang="hr-HR" sz="2800" dirty="0" smtClean="0"/>
          </a:p>
        </p:txBody>
      </p:sp>
    </p:spTree>
    <p:extLst>
      <p:ext uri="{BB962C8B-B14F-4D97-AF65-F5344CB8AC3E}">
        <p14:creationId xmlns:p14="http://schemas.microsoft.com/office/powerpoint/2010/main" val="106536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Exemption from criminal liability</a:t>
            </a:r>
            <a:endParaRPr lang="hr-HR" dirty="0"/>
          </a:p>
        </p:txBody>
      </p:sp>
      <p:sp>
        <p:nvSpPr>
          <p:cNvPr id="3" name="Content Placeholder 2"/>
          <p:cNvSpPr>
            <a:spLocks noGrp="1"/>
          </p:cNvSpPr>
          <p:nvPr>
            <p:ph idx="1"/>
          </p:nvPr>
        </p:nvSpPr>
        <p:spPr/>
        <p:txBody>
          <a:bodyPr/>
          <a:lstStyle/>
          <a:p>
            <a:pPr lvl="1"/>
            <a:r>
              <a:rPr lang="hr-HR" dirty="0" smtClean="0"/>
              <a:t>a person deprived of free will or self-control</a:t>
            </a:r>
          </a:p>
          <a:p>
            <a:pPr lvl="2"/>
            <a:r>
              <a:rPr lang="hr-HR" dirty="0" smtClean="0"/>
              <a:t>insanity</a:t>
            </a:r>
          </a:p>
          <a:p>
            <a:pPr lvl="2"/>
            <a:r>
              <a:rPr lang="hr-HR" dirty="0" smtClean="0"/>
              <a:t>coercion</a:t>
            </a:r>
          </a:p>
          <a:p>
            <a:pPr lvl="2"/>
            <a:r>
              <a:rPr lang="hr-HR" dirty="0" err="1" smtClean="0"/>
              <a:t>necessity</a:t>
            </a:r>
            <a:r>
              <a:rPr lang="hr-HR" dirty="0" smtClean="0"/>
              <a:t> </a:t>
            </a:r>
            <a:r>
              <a:rPr lang="hr-HR" sz="1800" dirty="0" smtClean="0"/>
              <a:t>(</a:t>
            </a:r>
            <a:r>
              <a:rPr lang="hr-HR" sz="1800" dirty="0" err="1" smtClean="0"/>
              <a:t>avoiding</a:t>
            </a:r>
            <a:r>
              <a:rPr lang="hr-HR" sz="1800" dirty="0" smtClean="0"/>
              <a:t> </a:t>
            </a:r>
            <a:r>
              <a:rPr lang="hr-HR" sz="1800" dirty="0" err="1" smtClean="0"/>
              <a:t>greater</a:t>
            </a:r>
            <a:r>
              <a:rPr lang="hr-HR" sz="1800" dirty="0" smtClean="0"/>
              <a:t> </a:t>
            </a:r>
            <a:r>
              <a:rPr lang="hr-HR" sz="1800" dirty="0" err="1" smtClean="0"/>
              <a:t>damage</a:t>
            </a:r>
            <a:r>
              <a:rPr lang="hr-HR" sz="1800" dirty="0" smtClean="0"/>
              <a:t>, </a:t>
            </a:r>
            <a:r>
              <a:rPr lang="hr-HR" sz="1800" dirty="0" err="1" smtClean="0"/>
              <a:t>injury</a:t>
            </a:r>
            <a:r>
              <a:rPr lang="hr-HR" sz="1800" dirty="0" smtClean="0"/>
              <a:t> </a:t>
            </a:r>
            <a:r>
              <a:rPr lang="hr-HR" sz="1800" dirty="0" err="1" smtClean="0"/>
              <a:t>or</a:t>
            </a:r>
            <a:r>
              <a:rPr lang="hr-HR" sz="1800" dirty="0" smtClean="0"/>
              <a:t> </a:t>
            </a:r>
            <a:r>
              <a:rPr lang="hr-HR" sz="1800" dirty="0" err="1" smtClean="0"/>
              <a:t>death</a:t>
            </a:r>
            <a:r>
              <a:rPr lang="hr-HR" sz="1800" dirty="0" smtClean="0"/>
              <a:t>; </a:t>
            </a:r>
            <a:r>
              <a:rPr lang="hr-HR" sz="1800" dirty="0" err="1" smtClean="0"/>
              <a:t>self-defense</a:t>
            </a:r>
            <a:r>
              <a:rPr lang="hr-HR" sz="1800" dirty="0" smtClean="0"/>
              <a:t>)</a:t>
            </a:r>
            <a:endParaRPr lang="hr-HR" dirty="0" smtClean="0"/>
          </a:p>
          <a:p>
            <a:pPr lvl="2"/>
            <a:r>
              <a:rPr lang="hr-HR" dirty="0" err="1" smtClean="0"/>
              <a:t>automatism</a:t>
            </a:r>
            <a:r>
              <a:rPr lang="hr-HR" dirty="0" smtClean="0"/>
              <a:t> (</a:t>
            </a:r>
            <a:r>
              <a:rPr lang="hr-HR" dirty="0" err="1" smtClean="0"/>
              <a:t>rarely</a:t>
            </a:r>
            <a:r>
              <a:rPr lang="hr-HR" dirty="0" smtClean="0"/>
              <a:t> </a:t>
            </a:r>
            <a:r>
              <a:rPr lang="hr-HR" dirty="0" err="1" smtClean="0"/>
              <a:t>pleaded</a:t>
            </a:r>
            <a:r>
              <a:rPr lang="hr-HR" dirty="0" smtClean="0"/>
              <a:t>)</a:t>
            </a:r>
          </a:p>
          <a:p>
            <a:pPr lvl="1"/>
            <a:endParaRPr lang="hr-HR" dirty="0" smtClean="0"/>
          </a:p>
          <a:p>
            <a:pPr lvl="1"/>
            <a:r>
              <a:rPr lang="hr-HR" dirty="0" smtClean="0"/>
              <a:t>a person belonging to a class of persons with special rules</a:t>
            </a:r>
          </a:p>
          <a:p>
            <a:pPr lvl="2"/>
            <a:r>
              <a:rPr lang="hr-HR" dirty="0" smtClean="0"/>
              <a:t>the Sovereign</a:t>
            </a:r>
          </a:p>
          <a:p>
            <a:pPr lvl="2"/>
            <a:r>
              <a:rPr lang="hr-HR" dirty="0" smtClean="0"/>
              <a:t>foreign sovereigns and diplomats</a:t>
            </a:r>
          </a:p>
          <a:p>
            <a:pPr lvl="2"/>
            <a:r>
              <a:rPr lang="hr-HR" dirty="0" smtClean="0"/>
              <a:t>children under the age of 10</a:t>
            </a:r>
          </a:p>
        </p:txBody>
      </p:sp>
    </p:spTree>
    <p:extLst>
      <p:ext uri="{BB962C8B-B14F-4D97-AF65-F5344CB8AC3E}">
        <p14:creationId xmlns:p14="http://schemas.microsoft.com/office/powerpoint/2010/main" val="1905882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hr-HR" dirty="0" smtClean="0"/>
              <a:t>Case studies</a:t>
            </a:r>
            <a:endParaRPr lang="hr-HR" dirty="0"/>
          </a:p>
        </p:txBody>
      </p:sp>
      <p:sp>
        <p:nvSpPr>
          <p:cNvPr id="5" name="Text Placeholder 4"/>
          <p:cNvSpPr>
            <a:spLocks noGrp="1"/>
          </p:cNvSpPr>
          <p:nvPr>
            <p:ph type="body" idx="1"/>
          </p:nvPr>
        </p:nvSpPr>
        <p:spPr/>
        <p:txBody>
          <a:bodyPr/>
          <a:lstStyle/>
          <a:p>
            <a:endParaRPr lang="hr-HR"/>
          </a:p>
        </p:txBody>
      </p:sp>
    </p:spTree>
    <p:extLst>
      <p:ext uri="{BB962C8B-B14F-4D97-AF65-F5344CB8AC3E}">
        <p14:creationId xmlns:p14="http://schemas.microsoft.com/office/powerpoint/2010/main" val="18833891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900190"/>
          </a:xfrm>
        </p:spPr>
        <p:txBody>
          <a:bodyPr>
            <a:normAutofit/>
          </a:bodyPr>
          <a:lstStyle/>
          <a:p>
            <a:pPr>
              <a:buNone/>
            </a:pPr>
            <a:endParaRPr lang="hr-HR" b="1" dirty="0" smtClean="0"/>
          </a:p>
          <a:p>
            <a:pPr>
              <a:buNone/>
            </a:pPr>
            <a:r>
              <a:rPr lang="hr-HR" b="1" dirty="0" err="1" smtClean="0"/>
              <a:t>Criminal</a:t>
            </a:r>
            <a:r>
              <a:rPr lang="hr-HR" b="1" dirty="0" smtClean="0"/>
              <a:t> damage</a:t>
            </a:r>
          </a:p>
          <a:p>
            <a:pPr>
              <a:buNone/>
            </a:pPr>
            <a:r>
              <a:rPr lang="hr-HR" dirty="0" smtClean="0"/>
              <a:t>An expert in Korean self-defence was charged with criminal damage having unintentionally broken a window. The court accepted that he was not reckless because, relying on his skill, he had decided that the window would not break.</a:t>
            </a:r>
          </a:p>
          <a:p>
            <a:pPr>
              <a:buNone/>
            </a:pPr>
            <a:endParaRPr lang="hr-HR" dirty="0" smtClean="0"/>
          </a:p>
          <a:p>
            <a:pPr>
              <a:buNone/>
            </a:pPr>
            <a:r>
              <a:rPr lang="hr-HR" dirty="0" smtClean="0">
                <a:effectLst>
                  <a:outerShdw blurRad="38100" dist="38100" dir="2700000" algn="tl">
                    <a:srgbClr val="000000">
                      <a:alpha val="43137"/>
                    </a:srgbClr>
                  </a:outerShdw>
                </a:effectLst>
              </a:rPr>
              <a:t>Key principle:</a:t>
            </a:r>
            <a:r>
              <a:rPr lang="hr-HR" dirty="0" smtClean="0"/>
              <a:t> A defendant who considers whether a risk exists and genuinely decides that there is no risk is not reckless.</a:t>
            </a:r>
          </a:p>
        </p:txBody>
      </p:sp>
      <p:sp>
        <p:nvSpPr>
          <p:cNvPr id="3" name="Title 2"/>
          <p:cNvSpPr>
            <a:spLocks noGrp="1"/>
          </p:cNvSpPr>
          <p:nvPr>
            <p:ph type="title"/>
          </p:nvPr>
        </p:nvSpPr>
        <p:spPr/>
        <p:txBody>
          <a:bodyPr>
            <a:normAutofit fontScale="90000"/>
          </a:bodyPr>
          <a:lstStyle/>
          <a:p>
            <a:r>
              <a:rPr lang="hr-HR" dirty="0" smtClean="0"/>
              <a:t>Chief Constable of Avon &amp; Somerset v Shimmen 1987</a:t>
            </a:r>
            <a:endParaRPr lang="hr-HR" dirty="0"/>
          </a:p>
        </p:txBody>
      </p:sp>
    </p:spTree>
    <p:extLst>
      <p:ext uri="{BB962C8B-B14F-4D97-AF65-F5344CB8AC3E}">
        <p14:creationId xmlns:p14="http://schemas.microsoft.com/office/powerpoint/2010/main" val="2858430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900190"/>
          </a:xfrm>
        </p:spPr>
        <p:txBody>
          <a:bodyPr>
            <a:normAutofit/>
          </a:bodyPr>
          <a:lstStyle/>
          <a:p>
            <a:pPr>
              <a:buNone/>
            </a:pPr>
            <a:endParaRPr lang="hr-HR" b="1" dirty="0" smtClean="0"/>
          </a:p>
          <a:p>
            <a:pPr>
              <a:buNone/>
            </a:pPr>
            <a:r>
              <a:rPr lang="hr-HR" b="1" dirty="0" err="1" smtClean="0"/>
              <a:t>Criminal</a:t>
            </a:r>
            <a:r>
              <a:rPr lang="hr-HR" b="1" dirty="0" smtClean="0"/>
              <a:t> damage</a:t>
            </a:r>
          </a:p>
          <a:p>
            <a:pPr>
              <a:buNone/>
            </a:pPr>
            <a:endParaRPr lang="hr-HR" dirty="0" smtClean="0"/>
          </a:p>
          <a:p>
            <a:pPr>
              <a:buNone/>
            </a:pPr>
            <a:r>
              <a:rPr lang="hr-HR" dirty="0" smtClean="0"/>
              <a:t>(DC) Prosecution appeal allowed. Defendants are not reckless if they consider the risk and decide that there is none. However, this defendant had realised that there was some risk but had thought that he could avoid it. Thus he was reckless in the sense of realising a risk and going on to take it.</a:t>
            </a:r>
            <a:endParaRPr lang="hr-HR" dirty="0"/>
          </a:p>
        </p:txBody>
      </p:sp>
      <p:sp>
        <p:nvSpPr>
          <p:cNvPr id="3" name="Title 2"/>
          <p:cNvSpPr>
            <a:spLocks noGrp="1"/>
          </p:cNvSpPr>
          <p:nvPr>
            <p:ph type="title"/>
          </p:nvPr>
        </p:nvSpPr>
        <p:spPr/>
        <p:txBody>
          <a:bodyPr>
            <a:normAutofit fontScale="90000"/>
          </a:bodyPr>
          <a:lstStyle/>
          <a:p>
            <a:r>
              <a:rPr lang="hr-HR" dirty="0" smtClean="0"/>
              <a:t>Chief Constable of Avon &amp; Somerset v Shimmen 1987</a:t>
            </a:r>
            <a:endParaRPr lang="hr-HR" dirty="0"/>
          </a:p>
        </p:txBody>
      </p:sp>
    </p:spTree>
    <p:extLst>
      <p:ext uri="{BB962C8B-B14F-4D97-AF65-F5344CB8AC3E}">
        <p14:creationId xmlns:p14="http://schemas.microsoft.com/office/powerpoint/2010/main" val="14445151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hr-HR" b="1" dirty="0" smtClean="0"/>
              <a:t>Involuntary manslaughter: constructive liability</a:t>
            </a:r>
          </a:p>
          <a:p>
            <a:pPr>
              <a:buNone/>
            </a:pPr>
            <a:r>
              <a:rPr lang="hr-HR" dirty="0" smtClean="0"/>
              <a:t>The defendant was convicted of manslaughter, having shot and killed a friend. Misunderstaning how the gun worked, neither the defendant nor the victim anticipated injury.</a:t>
            </a:r>
          </a:p>
          <a:p>
            <a:pPr>
              <a:buNone/>
            </a:pPr>
            <a:endParaRPr lang="hr-HR" dirty="0" smtClean="0"/>
          </a:p>
          <a:p>
            <a:pPr>
              <a:buNone/>
            </a:pPr>
            <a:r>
              <a:rPr lang="hr-HR" dirty="0" smtClean="0">
                <a:effectLst>
                  <a:outerShdw blurRad="38100" dist="38100" dir="2700000" algn="tl">
                    <a:srgbClr val="000000">
                      <a:alpha val="43137"/>
                    </a:srgbClr>
                  </a:outerShdw>
                </a:effectLst>
              </a:rPr>
              <a:t>Key Principle:</a:t>
            </a:r>
            <a:r>
              <a:rPr lang="hr-HR" dirty="0" smtClean="0"/>
              <a:t> The defendant must commit an unlawful and dangerous act which causes death.</a:t>
            </a:r>
            <a:endParaRPr lang="hr-HR" dirty="0"/>
          </a:p>
        </p:txBody>
      </p:sp>
      <p:sp>
        <p:nvSpPr>
          <p:cNvPr id="3" name="Title 2"/>
          <p:cNvSpPr>
            <a:spLocks noGrp="1"/>
          </p:cNvSpPr>
          <p:nvPr>
            <p:ph type="title"/>
          </p:nvPr>
        </p:nvSpPr>
        <p:spPr/>
        <p:txBody>
          <a:bodyPr>
            <a:normAutofit/>
          </a:bodyPr>
          <a:lstStyle/>
          <a:p>
            <a:r>
              <a:rPr lang="hr-HR" dirty="0" smtClean="0"/>
              <a:t>R. v Lamb 1967</a:t>
            </a:r>
            <a:endParaRPr lang="hr-HR" dirty="0"/>
          </a:p>
        </p:txBody>
      </p:sp>
    </p:spTree>
    <p:extLst>
      <p:ext uri="{BB962C8B-B14F-4D97-AF65-F5344CB8AC3E}">
        <p14:creationId xmlns:p14="http://schemas.microsoft.com/office/powerpoint/2010/main" val="64550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hr-HR" dirty="0" smtClean="0"/>
              <a:t>Crime</a:t>
            </a:r>
            <a:endParaRPr lang="hr-HR" dirty="0"/>
          </a:p>
        </p:txBody>
      </p:sp>
      <p:sp>
        <p:nvSpPr>
          <p:cNvPr id="5" name="Text Placeholder 4"/>
          <p:cNvSpPr>
            <a:spLocks noGrp="1"/>
          </p:cNvSpPr>
          <p:nvPr>
            <p:ph type="body" idx="1"/>
          </p:nvPr>
        </p:nvSpPr>
        <p:spPr/>
        <p:txBody>
          <a:bodyPr/>
          <a:lstStyle/>
          <a:p>
            <a:pPr algn="r"/>
            <a:r>
              <a:rPr lang="hr-HR" dirty="0" smtClean="0"/>
              <a:t>Unit 19</a:t>
            </a:r>
            <a:endParaRPr lang="hr-HR" dirty="0"/>
          </a:p>
        </p:txBody>
      </p:sp>
    </p:spTree>
    <p:extLst>
      <p:ext uri="{BB962C8B-B14F-4D97-AF65-F5344CB8AC3E}">
        <p14:creationId xmlns:p14="http://schemas.microsoft.com/office/powerpoint/2010/main" val="6747883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hr-HR" b="1" dirty="0" smtClean="0"/>
              <a:t>Involuntary manslaughter: constructive liability</a:t>
            </a:r>
          </a:p>
          <a:p>
            <a:pPr>
              <a:buNone/>
            </a:pPr>
            <a:endParaRPr lang="hr-HR" dirty="0" smtClean="0"/>
          </a:p>
          <a:p>
            <a:pPr>
              <a:buNone/>
            </a:pPr>
            <a:r>
              <a:rPr lang="hr-HR" dirty="0" smtClean="0"/>
              <a:t>(CA) Defendant’s appeal allowed due to a misdirection. There was no unlawful act (assault) without proof of the </a:t>
            </a:r>
            <a:r>
              <a:rPr lang="hr-HR" i="1" dirty="0" smtClean="0"/>
              <a:t>actus reus </a:t>
            </a:r>
            <a:r>
              <a:rPr lang="hr-HR" dirty="0" smtClean="0"/>
              <a:t>and </a:t>
            </a:r>
            <a:r>
              <a:rPr lang="hr-HR" i="1" dirty="0" smtClean="0"/>
              <a:t>mens rea</a:t>
            </a:r>
            <a:r>
              <a:rPr lang="hr-HR" dirty="0" smtClean="0"/>
              <a:t>. Since the latter was missing, the offence was incomplete.</a:t>
            </a:r>
            <a:endParaRPr lang="hr-HR" dirty="0"/>
          </a:p>
        </p:txBody>
      </p:sp>
      <p:sp>
        <p:nvSpPr>
          <p:cNvPr id="3" name="Title 2"/>
          <p:cNvSpPr>
            <a:spLocks noGrp="1"/>
          </p:cNvSpPr>
          <p:nvPr>
            <p:ph type="title"/>
          </p:nvPr>
        </p:nvSpPr>
        <p:spPr/>
        <p:txBody>
          <a:bodyPr>
            <a:normAutofit/>
          </a:bodyPr>
          <a:lstStyle/>
          <a:p>
            <a:r>
              <a:rPr lang="hr-HR" dirty="0" smtClean="0"/>
              <a:t>R. v Lamb 1967</a:t>
            </a:r>
            <a:endParaRPr lang="hr-HR" dirty="0"/>
          </a:p>
        </p:txBody>
      </p:sp>
    </p:spTree>
    <p:extLst>
      <p:ext uri="{BB962C8B-B14F-4D97-AF65-F5344CB8AC3E}">
        <p14:creationId xmlns:p14="http://schemas.microsoft.com/office/powerpoint/2010/main" val="15101531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Children</a:t>
            </a:r>
            <a:r>
              <a:rPr lang="hr-HR" dirty="0" smtClean="0"/>
              <a:t> who </a:t>
            </a:r>
            <a:r>
              <a:rPr lang="hr-HR" dirty="0" err="1" smtClean="0"/>
              <a:t>kill</a:t>
            </a:r>
            <a:endParaRPr lang="hr-HR" dirty="0"/>
          </a:p>
        </p:txBody>
      </p:sp>
      <p:sp>
        <p:nvSpPr>
          <p:cNvPr id="3" name="Content Placeholder 2"/>
          <p:cNvSpPr>
            <a:spLocks noGrp="1"/>
          </p:cNvSpPr>
          <p:nvPr>
            <p:ph idx="1"/>
          </p:nvPr>
        </p:nvSpPr>
        <p:spPr/>
        <p:txBody>
          <a:bodyPr/>
          <a:lstStyle/>
          <a:p>
            <a:pPr>
              <a:buNone/>
            </a:pPr>
            <a:endParaRPr lang="hr-HR" dirty="0" smtClean="0"/>
          </a:p>
          <a:p>
            <a:pPr>
              <a:buNone/>
            </a:pPr>
            <a:r>
              <a:rPr lang="hr-HR" sz="2800" b="1" dirty="0" smtClean="0"/>
              <a:t>Chase </a:t>
            </a:r>
            <a:r>
              <a:rPr lang="hr-HR" sz="2800" b="1" dirty="0" err="1" smtClean="0"/>
              <a:t>the</a:t>
            </a:r>
            <a:r>
              <a:rPr lang="hr-HR" sz="2800" b="1" dirty="0" smtClean="0"/>
              <a:t> </a:t>
            </a:r>
            <a:r>
              <a:rPr lang="hr-HR" sz="2800" b="1" dirty="0" err="1" smtClean="0"/>
              <a:t>intruder</a:t>
            </a:r>
            <a:r>
              <a:rPr lang="hr-HR" sz="2800" b="1" dirty="0" smtClean="0"/>
              <a:t>!</a:t>
            </a:r>
          </a:p>
          <a:p>
            <a:endParaRPr lang="hr-HR" dirty="0" smtClean="0"/>
          </a:p>
          <a:p>
            <a:r>
              <a:rPr lang="hr-HR" dirty="0" err="1" smtClean="0"/>
              <a:t>lawyer</a:t>
            </a:r>
            <a:r>
              <a:rPr lang="hr-HR" dirty="0" smtClean="0"/>
              <a:t>, </a:t>
            </a:r>
            <a:r>
              <a:rPr lang="hr-HR" dirty="0" err="1" smtClean="0"/>
              <a:t>evidence</a:t>
            </a:r>
            <a:r>
              <a:rPr lang="hr-HR" dirty="0" smtClean="0"/>
              <a:t>, </a:t>
            </a:r>
            <a:r>
              <a:rPr lang="hr-HR" dirty="0" err="1" smtClean="0"/>
              <a:t>defendant</a:t>
            </a:r>
            <a:r>
              <a:rPr lang="hr-HR" dirty="0" smtClean="0"/>
              <a:t>, </a:t>
            </a:r>
            <a:r>
              <a:rPr lang="hr-HR" dirty="0" err="1" smtClean="0"/>
              <a:t>judge</a:t>
            </a:r>
            <a:endParaRPr lang="hr-HR" dirty="0" smtClean="0"/>
          </a:p>
          <a:p>
            <a:r>
              <a:rPr lang="hr-HR" dirty="0" err="1" smtClean="0"/>
              <a:t>murder</a:t>
            </a:r>
            <a:r>
              <a:rPr lang="hr-HR" dirty="0" smtClean="0"/>
              <a:t>, fine, </a:t>
            </a:r>
            <a:r>
              <a:rPr lang="hr-HR" dirty="0" err="1" smtClean="0"/>
              <a:t>assault</a:t>
            </a:r>
            <a:r>
              <a:rPr lang="hr-HR" dirty="0" smtClean="0"/>
              <a:t>, </a:t>
            </a:r>
            <a:r>
              <a:rPr lang="hr-HR" dirty="0" err="1" smtClean="0"/>
              <a:t>manslaughter</a:t>
            </a:r>
            <a:endParaRPr lang="hr-HR" dirty="0" smtClean="0"/>
          </a:p>
          <a:p>
            <a:r>
              <a:rPr lang="hr-HR" dirty="0" err="1" smtClean="0"/>
              <a:t>adult</a:t>
            </a:r>
            <a:r>
              <a:rPr lang="hr-HR" dirty="0" smtClean="0"/>
              <a:t>, </a:t>
            </a:r>
            <a:r>
              <a:rPr lang="hr-HR" dirty="0" err="1" smtClean="0"/>
              <a:t>minor</a:t>
            </a:r>
            <a:r>
              <a:rPr lang="hr-HR" dirty="0" smtClean="0"/>
              <a:t>, </a:t>
            </a:r>
            <a:r>
              <a:rPr lang="hr-HR" dirty="0" err="1" smtClean="0"/>
              <a:t>infant</a:t>
            </a:r>
            <a:r>
              <a:rPr lang="hr-HR" dirty="0" smtClean="0"/>
              <a:t>, adolescent</a:t>
            </a:r>
          </a:p>
          <a:p>
            <a:r>
              <a:rPr lang="hr-HR" dirty="0" err="1" smtClean="0"/>
              <a:t>witness</a:t>
            </a:r>
            <a:r>
              <a:rPr lang="hr-HR" dirty="0" smtClean="0"/>
              <a:t>, </a:t>
            </a:r>
            <a:r>
              <a:rPr lang="hr-HR" dirty="0" err="1" smtClean="0"/>
              <a:t>criminal</a:t>
            </a:r>
            <a:r>
              <a:rPr lang="hr-HR" dirty="0" smtClean="0"/>
              <a:t>, </a:t>
            </a:r>
            <a:r>
              <a:rPr lang="hr-HR" dirty="0" err="1" smtClean="0"/>
              <a:t>suspect</a:t>
            </a:r>
            <a:r>
              <a:rPr lang="hr-HR" dirty="0" smtClean="0"/>
              <a:t>, </a:t>
            </a:r>
            <a:r>
              <a:rPr lang="hr-HR" dirty="0" err="1" smtClean="0"/>
              <a:t>offender</a:t>
            </a:r>
            <a:endParaRPr lang="hr-HR" dirty="0" smtClean="0"/>
          </a:p>
          <a:p>
            <a:r>
              <a:rPr lang="hr-HR" dirty="0" smtClean="0"/>
              <a:t>parole, </a:t>
            </a:r>
            <a:r>
              <a:rPr lang="hr-HR" dirty="0" err="1" smtClean="0"/>
              <a:t>release</a:t>
            </a:r>
            <a:r>
              <a:rPr lang="hr-HR" dirty="0" smtClean="0"/>
              <a:t>, sentence, pardon</a:t>
            </a:r>
            <a:endParaRPr lang="hr-HR" dirty="0"/>
          </a:p>
        </p:txBody>
      </p:sp>
    </p:spTree>
    <p:extLst>
      <p:ext uri="{BB962C8B-B14F-4D97-AF65-F5344CB8AC3E}">
        <p14:creationId xmlns:p14="http://schemas.microsoft.com/office/powerpoint/2010/main" val="2787999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an0001.gif"/>
          <p:cNvPicPr>
            <a:picLocks noGrp="1" noChangeAspect="1"/>
          </p:cNvPicPr>
          <p:nvPr>
            <p:ph idx="4294967295"/>
          </p:nvPr>
        </p:nvPicPr>
        <p:blipFill>
          <a:blip r:embed="rId2" cstate="print"/>
          <a:stretch>
            <a:fillRect/>
          </a:stretch>
        </p:blipFill>
        <p:spPr>
          <a:xfrm>
            <a:off x="323528" y="1052736"/>
            <a:ext cx="8388424" cy="5472044"/>
          </a:xfrm>
        </p:spPr>
      </p:pic>
    </p:spTree>
    <p:extLst>
      <p:ext uri="{BB962C8B-B14F-4D97-AF65-F5344CB8AC3E}">
        <p14:creationId xmlns:p14="http://schemas.microsoft.com/office/powerpoint/2010/main" val="32567314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hr-HR" sz="4400" dirty="0" err="1" smtClean="0"/>
              <a:t>Social</a:t>
            </a:r>
            <a:r>
              <a:rPr lang="hr-HR" sz="4400" dirty="0" smtClean="0"/>
              <a:t> </a:t>
            </a:r>
            <a:r>
              <a:rPr lang="hr-HR" sz="4400" dirty="0" err="1" smtClean="0"/>
              <a:t>workers</a:t>
            </a:r>
            <a:r>
              <a:rPr lang="hr-HR" sz="4400" dirty="0" smtClean="0"/>
              <a:t> </a:t>
            </a:r>
            <a:r>
              <a:rPr lang="hr-HR" sz="4400" dirty="0" err="1" smtClean="0"/>
              <a:t>in</a:t>
            </a:r>
            <a:r>
              <a:rPr lang="hr-HR" sz="4400" dirty="0" smtClean="0"/>
              <a:t> </a:t>
            </a:r>
            <a:r>
              <a:rPr lang="hr-HR" sz="4400" dirty="0" err="1" smtClean="0"/>
              <a:t>criminal</a:t>
            </a:r>
            <a:r>
              <a:rPr lang="hr-HR" sz="4400" dirty="0" smtClean="0"/>
              <a:t> </a:t>
            </a:r>
            <a:r>
              <a:rPr lang="hr-HR" sz="4400" dirty="0" err="1" smtClean="0"/>
              <a:t>justice</a:t>
            </a:r>
            <a:endParaRPr lang="hr-HR" sz="4400" dirty="0"/>
          </a:p>
        </p:txBody>
      </p:sp>
      <p:sp>
        <p:nvSpPr>
          <p:cNvPr id="3" name="Text Placeholder 2"/>
          <p:cNvSpPr>
            <a:spLocks noGrp="1"/>
          </p:cNvSpPr>
          <p:nvPr>
            <p:ph type="body" idx="1"/>
          </p:nvPr>
        </p:nvSpPr>
        <p:spPr/>
        <p:txBody>
          <a:bodyPr/>
          <a:lstStyle/>
          <a:p>
            <a:pPr algn="r"/>
            <a:r>
              <a:rPr lang="hr-HR" dirty="0" err="1" smtClean="0"/>
              <a:t>Additional</a:t>
            </a:r>
            <a:r>
              <a:rPr lang="hr-HR" dirty="0" smtClean="0"/>
              <a:t> </a:t>
            </a:r>
            <a:r>
              <a:rPr lang="hr-HR" dirty="0" err="1" smtClean="0"/>
              <a:t>reading</a:t>
            </a:r>
            <a:endParaRPr lang="hr-HR" dirty="0"/>
          </a:p>
        </p:txBody>
      </p:sp>
    </p:spTree>
    <p:extLst>
      <p:ext uri="{BB962C8B-B14F-4D97-AF65-F5344CB8AC3E}">
        <p14:creationId xmlns:p14="http://schemas.microsoft.com/office/powerpoint/2010/main" val="18716968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sz="4800" dirty="0" err="1" smtClean="0"/>
              <a:t>Social</a:t>
            </a:r>
            <a:r>
              <a:rPr lang="hr-HR" sz="4800" dirty="0" smtClean="0"/>
              <a:t> </a:t>
            </a:r>
            <a:r>
              <a:rPr lang="hr-HR" sz="4800" dirty="0" err="1" smtClean="0"/>
              <a:t>workers</a:t>
            </a:r>
            <a:r>
              <a:rPr lang="hr-HR" sz="4800" dirty="0" smtClean="0"/>
              <a:t> </a:t>
            </a:r>
            <a:r>
              <a:rPr lang="hr-HR" sz="4800" dirty="0" err="1" smtClean="0"/>
              <a:t>in</a:t>
            </a:r>
            <a:r>
              <a:rPr lang="hr-HR" sz="4800" dirty="0" smtClean="0"/>
              <a:t> </a:t>
            </a:r>
            <a:r>
              <a:rPr lang="hr-HR" sz="4800" dirty="0" err="1" smtClean="0"/>
              <a:t>criminal</a:t>
            </a:r>
            <a:r>
              <a:rPr lang="hr-HR" sz="4800" dirty="0" smtClean="0"/>
              <a:t> </a:t>
            </a:r>
            <a:r>
              <a:rPr lang="hr-HR" sz="4800" dirty="0" err="1" smtClean="0"/>
              <a:t>justice</a:t>
            </a:r>
            <a:endParaRPr lang="hr-HR" dirty="0"/>
          </a:p>
        </p:txBody>
      </p:sp>
      <p:sp>
        <p:nvSpPr>
          <p:cNvPr id="5" name="Content Placeholder 4"/>
          <p:cNvSpPr>
            <a:spLocks noGrp="1"/>
          </p:cNvSpPr>
          <p:nvPr>
            <p:ph idx="1"/>
          </p:nvPr>
        </p:nvSpPr>
        <p:spPr/>
        <p:txBody>
          <a:bodyPr/>
          <a:lstStyle/>
          <a:p>
            <a:endParaRPr lang="hr-HR" dirty="0" smtClean="0"/>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place </a:t>
            </a:r>
            <a:r>
              <a:rPr lang="hr-HR" dirty="0" err="1" smtClean="0"/>
              <a:t>of</a:t>
            </a:r>
            <a:r>
              <a:rPr lang="hr-HR" dirty="0" smtClean="0"/>
              <a:t> </a:t>
            </a:r>
            <a:r>
              <a:rPr lang="hr-HR" dirty="0" err="1" smtClean="0"/>
              <a:t>social</a:t>
            </a:r>
            <a:r>
              <a:rPr lang="hr-HR" dirty="0" smtClean="0"/>
              <a:t> </a:t>
            </a:r>
            <a:r>
              <a:rPr lang="hr-HR" dirty="0" err="1" smtClean="0"/>
              <a:t>workers</a:t>
            </a:r>
            <a:r>
              <a:rPr lang="hr-HR" dirty="0" smtClean="0"/>
              <a:t> </a:t>
            </a:r>
            <a:r>
              <a:rPr lang="hr-HR" dirty="0" err="1" smtClean="0"/>
              <a:t>in</a:t>
            </a:r>
            <a:r>
              <a:rPr lang="hr-HR" dirty="0" smtClean="0"/>
              <a:t> </a:t>
            </a:r>
            <a:r>
              <a:rPr lang="hr-HR" dirty="0" err="1" smtClean="0"/>
              <a:t>the</a:t>
            </a:r>
            <a:r>
              <a:rPr lang="hr-HR" dirty="0" smtClean="0"/>
              <a:t> </a:t>
            </a:r>
            <a:r>
              <a:rPr lang="hr-HR" dirty="0" err="1" smtClean="0"/>
              <a:t>criminal</a:t>
            </a:r>
            <a:r>
              <a:rPr lang="hr-HR" dirty="0" smtClean="0"/>
              <a:t> </a:t>
            </a:r>
            <a:r>
              <a:rPr lang="hr-HR" dirty="0" err="1" smtClean="0"/>
              <a:t>justice</a:t>
            </a:r>
            <a:r>
              <a:rPr lang="hr-HR" dirty="0" smtClean="0"/>
              <a:t> system? </a:t>
            </a:r>
            <a:r>
              <a:rPr lang="hr-HR" dirty="0" err="1" smtClean="0"/>
              <a:t>Try</a:t>
            </a:r>
            <a:r>
              <a:rPr lang="hr-HR" dirty="0" smtClean="0"/>
              <a:t> to </a:t>
            </a:r>
            <a:r>
              <a:rPr lang="hr-HR" dirty="0" err="1" smtClean="0"/>
              <a:t>think</a:t>
            </a:r>
            <a:r>
              <a:rPr lang="hr-HR" dirty="0" smtClean="0"/>
              <a:t> </a:t>
            </a:r>
            <a:r>
              <a:rPr lang="hr-HR" dirty="0" err="1" smtClean="0"/>
              <a:t>of</a:t>
            </a:r>
            <a:r>
              <a:rPr lang="hr-HR" dirty="0" smtClean="0"/>
              <a:t> </a:t>
            </a:r>
            <a:r>
              <a:rPr lang="hr-HR" dirty="0" err="1" smtClean="0"/>
              <a:t>possible</a:t>
            </a:r>
            <a:r>
              <a:rPr lang="hr-HR" dirty="0" smtClean="0"/>
              <a:t> </a:t>
            </a:r>
            <a:r>
              <a:rPr lang="hr-HR" dirty="0" err="1" smtClean="0"/>
              <a:t>functions</a:t>
            </a:r>
            <a:r>
              <a:rPr lang="hr-HR" dirty="0" smtClean="0"/>
              <a:t> </a:t>
            </a:r>
            <a:r>
              <a:rPr lang="hr-HR" dirty="0" err="1" smtClean="0"/>
              <a:t>of</a:t>
            </a:r>
            <a:r>
              <a:rPr lang="hr-HR" dirty="0" smtClean="0"/>
              <a:t> </a:t>
            </a:r>
            <a:r>
              <a:rPr lang="hr-HR" dirty="0" err="1" smtClean="0"/>
              <a:t>social</a:t>
            </a:r>
            <a:r>
              <a:rPr lang="hr-HR" dirty="0" smtClean="0"/>
              <a:t> </a:t>
            </a:r>
            <a:r>
              <a:rPr lang="hr-HR" dirty="0" err="1" smtClean="0"/>
              <a:t>workers</a:t>
            </a:r>
            <a:r>
              <a:rPr lang="hr-HR" dirty="0" smtClean="0"/>
              <a:t> </a:t>
            </a:r>
            <a:r>
              <a:rPr lang="hr-HR" dirty="0" err="1" smtClean="0"/>
              <a:t>in</a:t>
            </a:r>
            <a:r>
              <a:rPr lang="hr-HR" dirty="0" smtClean="0"/>
              <a:t> </a:t>
            </a:r>
            <a:r>
              <a:rPr lang="hr-HR" dirty="0" err="1" smtClean="0"/>
              <a:t>the</a:t>
            </a:r>
            <a:r>
              <a:rPr lang="hr-HR" dirty="0" smtClean="0"/>
              <a:t> system </a:t>
            </a:r>
            <a:r>
              <a:rPr lang="hr-HR" dirty="0" err="1" smtClean="0"/>
              <a:t>and</a:t>
            </a:r>
            <a:r>
              <a:rPr lang="hr-HR" dirty="0" smtClean="0"/>
              <a:t> </a:t>
            </a:r>
            <a:r>
              <a:rPr lang="hr-HR" dirty="0" err="1" smtClean="0"/>
              <a:t>of</a:t>
            </a:r>
            <a:r>
              <a:rPr lang="hr-HR" smtClean="0"/>
              <a:t> </a:t>
            </a:r>
            <a:r>
              <a:rPr lang="hr-HR" smtClean="0"/>
              <a:t>reasons</a:t>
            </a:r>
            <a:r>
              <a:rPr lang="hr-HR" dirty="0" smtClean="0"/>
              <a:t> </a:t>
            </a:r>
            <a:r>
              <a:rPr lang="hr-HR" dirty="0" err="1" smtClean="0"/>
              <a:t>why</a:t>
            </a:r>
            <a:r>
              <a:rPr lang="hr-HR" dirty="0" smtClean="0"/>
              <a:t> </a:t>
            </a:r>
            <a:r>
              <a:rPr lang="hr-HR" dirty="0" err="1" smtClean="0"/>
              <a:t>social</a:t>
            </a:r>
            <a:r>
              <a:rPr lang="hr-HR" dirty="0" smtClean="0"/>
              <a:t> </a:t>
            </a:r>
            <a:r>
              <a:rPr lang="hr-HR" dirty="0" err="1" smtClean="0"/>
              <a:t>workers</a:t>
            </a:r>
            <a:r>
              <a:rPr lang="hr-HR" dirty="0" smtClean="0"/>
              <a:t> </a:t>
            </a:r>
            <a:r>
              <a:rPr lang="hr-HR" dirty="0" err="1" smtClean="0"/>
              <a:t>should</a:t>
            </a:r>
            <a:r>
              <a:rPr lang="hr-HR" dirty="0" smtClean="0"/>
              <a:t> </a:t>
            </a:r>
            <a:r>
              <a:rPr lang="hr-HR" dirty="0" err="1" smtClean="0"/>
              <a:t>be</a:t>
            </a:r>
            <a:r>
              <a:rPr lang="hr-HR" dirty="0" smtClean="0"/>
              <a:t> </a:t>
            </a:r>
            <a:r>
              <a:rPr lang="hr-HR" dirty="0" err="1" smtClean="0"/>
              <a:t>part</a:t>
            </a:r>
            <a:r>
              <a:rPr lang="hr-HR" dirty="0" smtClean="0"/>
              <a:t> </a:t>
            </a:r>
            <a:r>
              <a:rPr lang="hr-HR" dirty="0" err="1" smtClean="0"/>
              <a:t>of</a:t>
            </a:r>
            <a:r>
              <a:rPr lang="hr-HR" dirty="0" smtClean="0"/>
              <a:t> </a:t>
            </a:r>
            <a:r>
              <a:rPr lang="hr-HR" dirty="0" err="1" smtClean="0"/>
              <a:t>it</a:t>
            </a:r>
            <a:r>
              <a:rPr lang="hr-HR" dirty="0" smtClean="0"/>
              <a:t>!</a:t>
            </a:r>
            <a:endParaRPr lang="hr-HR" dirty="0"/>
          </a:p>
        </p:txBody>
      </p:sp>
    </p:spTree>
    <p:extLst>
      <p:ext uri="{BB962C8B-B14F-4D97-AF65-F5344CB8AC3E}">
        <p14:creationId xmlns:p14="http://schemas.microsoft.com/office/powerpoint/2010/main" val="5886986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467544" y="836712"/>
            <a:ext cx="8229600" cy="4389437"/>
          </a:xfrm>
        </p:spPr>
        <p:txBody>
          <a:bodyPr/>
          <a:lstStyle/>
          <a:p>
            <a:pPr marL="0" indent="0">
              <a:buNone/>
            </a:pPr>
            <a:r>
              <a:rPr lang="en-US" b="1" dirty="0">
                <a:effectLst>
                  <a:outerShdw blurRad="38100" dist="38100" dir="2700000" algn="tl">
                    <a:srgbClr val="000000">
                      <a:alpha val="43137"/>
                    </a:srgbClr>
                  </a:outerShdw>
                </a:effectLst>
              </a:rPr>
              <a:t>Social workers key players in criminal justice system</a:t>
            </a:r>
            <a:endParaRPr lang="hr-HR" b="1" dirty="0">
              <a:effectLst>
                <a:outerShdw blurRad="38100" dist="38100" dir="2700000" algn="tl">
                  <a:srgbClr val="000000">
                    <a:alpha val="43137"/>
                  </a:srgbClr>
                </a:outerShdw>
              </a:effectLst>
            </a:endParaRPr>
          </a:p>
          <a:p>
            <a:pPr marL="0" indent="0">
              <a:buNone/>
            </a:pPr>
            <a:r>
              <a:rPr lang="hr-HR" sz="2000" dirty="0" smtClean="0"/>
              <a:t>b</a:t>
            </a:r>
            <a:r>
              <a:rPr lang="en-US" sz="2000" dirty="0" smtClean="0"/>
              <a:t>y </a:t>
            </a:r>
            <a:r>
              <a:rPr lang="en-US" sz="2000" dirty="0"/>
              <a:t>Paul R. Pace, </a:t>
            </a:r>
            <a:r>
              <a:rPr lang="en-US" sz="2000" i="1" dirty="0"/>
              <a:t>News</a:t>
            </a:r>
            <a:r>
              <a:rPr lang="en-US" sz="2000" dirty="0"/>
              <a:t> </a:t>
            </a:r>
            <a:r>
              <a:rPr lang="en-US" sz="2000" dirty="0" smtClean="0"/>
              <a:t>staff</a:t>
            </a:r>
            <a:r>
              <a:rPr lang="hr-HR" sz="2000" dirty="0" smtClean="0"/>
              <a:t>, NASW 2012</a:t>
            </a:r>
            <a:endParaRPr lang="hr-HR" sz="2000" dirty="0"/>
          </a:p>
          <a:p>
            <a:pPr marL="0" indent="0">
              <a:buNone/>
            </a:pPr>
            <a:endParaRPr lang="hr-HR" dirty="0" smtClean="0"/>
          </a:p>
          <a:p>
            <a:pPr marL="0" indent="0">
              <a:buNone/>
            </a:pPr>
            <a:r>
              <a:rPr lang="en-US" dirty="0" smtClean="0"/>
              <a:t>Along </a:t>
            </a:r>
            <a:r>
              <a:rPr lang="en-US" dirty="0"/>
              <a:t>with attorneys, judges and juries, social workers are critical players in the nation’s criminal justice system.</a:t>
            </a:r>
            <a:endParaRPr lang="hr-HR" dirty="0"/>
          </a:p>
          <a:p>
            <a:pPr marL="0" indent="0">
              <a:buNone/>
            </a:pPr>
            <a:r>
              <a:rPr lang="en-US" dirty="0"/>
              <a:t>In district attorneys’ offices, social workers help crime victims maneuver through complex legal processes and offer a helping hand on the road to recovery.</a:t>
            </a:r>
            <a:endParaRPr lang="hr-HR" dirty="0"/>
          </a:p>
          <a:p>
            <a:pPr marL="0" indent="0">
              <a:buNone/>
            </a:pPr>
            <a:r>
              <a:rPr lang="en-US" dirty="0"/>
              <a:t>On the other side of the scale, social workers in public defenders’ offices ensure defendants have a right to explain their story, and they promote the benefits of rehabilitation</a:t>
            </a:r>
            <a:r>
              <a:rPr lang="en-US" dirty="0" smtClean="0"/>
              <a:t>.</a:t>
            </a:r>
            <a:endParaRPr lang="hr-HR" dirty="0"/>
          </a:p>
        </p:txBody>
      </p:sp>
    </p:spTree>
    <p:extLst>
      <p:ext uri="{BB962C8B-B14F-4D97-AF65-F5344CB8AC3E}">
        <p14:creationId xmlns:p14="http://schemas.microsoft.com/office/powerpoint/2010/main" val="17646589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sz="4800" dirty="0" err="1" smtClean="0"/>
              <a:t>Social</a:t>
            </a:r>
            <a:r>
              <a:rPr lang="hr-HR" sz="4800" dirty="0" smtClean="0"/>
              <a:t> </a:t>
            </a:r>
            <a:r>
              <a:rPr lang="hr-HR" sz="4800" dirty="0" err="1" smtClean="0"/>
              <a:t>workers</a:t>
            </a:r>
            <a:r>
              <a:rPr lang="hr-HR" sz="4800" dirty="0" smtClean="0"/>
              <a:t> </a:t>
            </a:r>
            <a:r>
              <a:rPr lang="hr-HR" sz="4800" dirty="0" err="1" smtClean="0"/>
              <a:t>in</a:t>
            </a:r>
            <a:r>
              <a:rPr lang="hr-HR" sz="4800" dirty="0" smtClean="0"/>
              <a:t> </a:t>
            </a:r>
            <a:r>
              <a:rPr lang="hr-HR" sz="4800" dirty="0" err="1" smtClean="0"/>
              <a:t>criminal</a:t>
            </a:r>
            <a:r>
              <a:rPr lang="hr-HR" sz="4800" dirty="0" smtClean="0"/>
              <a:t> </a:t>
            </a:r>
            <a:r>
              <a:rPr lang="hr-HR" sz="4800" dirty="0" err="1" smtClean="0"/>
              <a:t>justice</a:t>
            </a:r>
            <a:endParaRPr lang="hr-HR" dirty="0"/>
          </a:p>
        </p:txBody>
      </p:sp>
      <p:sp>
        <p:nvSpPr>
          <p:cNvPr id="5" name="Content Placeholder 4"/>
          <p:cNvSpPr>
            <a:spLocks noGrp="1"/>
          </p:cNvSpPr>
          <p:nvPr>
            <p:ph idx="1"/>
          </p:nvPr>
        </p:nvSpPr>
        <p:spPr/>
        <p:txBody>
          <a:bodyPr/>
          <a:lstStyle/>
          <a:p>
            <a:endParaRPr lang="hr-HR" dirty="0" smtClean="0"/>
          </a:p>
          <a:p>
            <a:r>
              <a:rPr lang="en-US" dirty="0"/>
              <a:t>What do you think a forensic social worker does? What sort of information does (s)he collect?</a:t>
            </a:r>
          </a:p>
          <a:p>
            <a:endParaRPr lang="hr-HR" dirty="0" smtClean="0"/>
          </a:p>
          <a:p>
            <a:r>
              <a:rPr lang="en-US" dirty="0" err="1" smtClean="0"/>
              <a:t>Wh</a:t>
            </a:r>
            <a:r>
              <a:rPr lang="hr-HR" dirty="0" smtClean="0"/>
              <a:t>o </a:t>
            </a:r>
            <a:r>
              <a:rPr lang="hr-HR" dirty="0" err="1" smtClean="0"/>
              <a:t>is</a:t>
            </a:r>
            <a:r>
              <a:rPr lang="hr-HR" dirty="0" smtClean="0"/>
              <a:t> </a:t>
            </a:r>
            <a:r>
              <a:rPr lang="hr-HR" dirty="0" err="1" smtClean="0"/>
              <a:t>this</a:t>
            </a:r>
            <a:r>
              <a:rPr lang="hr-HR" dirty="0" smtClean="0"/>
              <a:t> </a:t>
            </a:r>
            <a:r>
              <a:rPr lang="hr-HR" dirty="0" err="1" smtClean="0"/>
              <a:t>information</a:t>
            </a:r>
            <a:r>
              <a:rPr lang="hr-HR" dirty="0" smtClean="0"/>
              <a:t> </a:t>
            </a:r>
            <a:r>
              <a:rPr lang="hr-HR" dirty="0" err="1" smtClean="0"/>
              <a:t>intended</a:t>
            </a:r>
            <a:r>
              <a:rPr lang="hr-HR" dirty="0" smtClean="0"/>
              <a:t> for </a:t>
            </a:r>
            <a:r>
              <a:rPr lang="hr-HR" dirty="0" err="1" smtClean="0"/>
              <a:t>and</a:t>
            </a:r>
            <a:r>
              <a:rPr lang="hr-HR" dirty="0" smtClean="0"/>
              <a:t> </a:t>
            </a:r>
            <a:r>
              <a:rPr lang="hr-HR" dirty="0" err="1" smtClean="0"/>
              <a:t>why</a:t>
            </a:r>
            <a:r>
              <a:rPr lang="hr-HR" dirty="0" smtClean="0"/>
              <a:t> </a:t>
            </a:r>
            <a:r>
              <a:rPr lang="hr-HR" dirty="0" err="1" smtClean="0"/>
              <a:t>should</a:t>
            </a:r>
            <a:r>
              <a:rPr lang="hr-HR" dirty="0" smtClean="0"/>
              <a:t> </a:t>
            </a:r>
            <a:r>
              <a:rPr lang="hr-HR" dirty="0" err="1" smtClean="0"/>
              <a:t>they</a:t>
            </a:r>
            <a:r>
              <a:rPr lang="hr-HR" dirty="0" smtClean="0"/>
              <a:t> </a:t>
            </a:r>
            <a:r>
              <a:rPr lang="hr-HR" dirty="0" err="1" smtClean="0"/>
              <a:t>here</a:t>
            </a:r>
            <a:r>
              <a:rPr lang="hr-HR" dirty="0" smtClean="0"/>
              <a:t> </a:t>
            </a:r>
            <a:r>
              <a:rPr lang="hr-HR" dirty="0" err="1" smtClean="0"/>
              <a:t>it</a:t>
            </a:r>
            <a:r>
              <a:rPr lang="hr-HR" dirty="0" smtClean="0"/>
              <a:t>?</a:t>
            </a:r>
            <a:endParaRPr lang="hr-HR" dirty="0"/>
          </a:p>
        </p:txBody>
      </p:sp>
    </p:spTree>
    <p:extLst>
      <p:ext uri="{BB962C8B-B14F-4D97-AF65-F5344CB8AC3E}">
        <p14:creationId xmlns:p14="http://schemas.microsoft.com/office/powerpoint/2010/main" val="2009493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467544" y="836712"/>
            <a:ext cx="8229600" cy="4389437"/>
          </a:xfrm>
        </p:spPr>
        <p:txBody>
          <a:bodyPr/>
          <a:lstStyle/>
          <a:p>
            <a:pPr marL="0" indent="0">
              <a:buNone/>
            </a:pPr>
            <a:r>
              <a:rPr lang="en-US" sz="2400" dirty="0" smtClean="0"/>
              <a:t>Betsy </a:t>
            </a:r>
            <a:r>
              <a:rPr lang="en-US" sz="2400" dirty="0" err="1"/>
              <a:t>Biben</a:t>
            </a:r>
            <a:r>
              <a:rPr lang="en-US" sz="2400" dirty="0"/>
              <a:t>, chief of the Office of Rehabilitation and Development in the Public Defender Service for the District of Columbia oversees a staff of forensic social workers whose duties include drafting profile reports of defendants. Such information may identify impairment in the defendant’s decision-making process. Reports include information about the person’s community, medical and mental health, education, court records, research findings and test results.</a:t>
            </a:r>
            <a:endParaRPr lang="hr-HR" sz="2400" dirty="0"/>
          </a:p>
          <a:p>
            <a:pPr marL="0" indent="0">
              <a:buNone/>
            </a:pPr>
            <a:r>
              <a:rPr lang="en-US" sz="2400" dirty="0"/>
              <a:t>The work by these social workers ensures the attorney, judge and jury have an opportunity to hear about the defendant’s mental health, substance abuse, brain development, medical conditions, social development and age. The report not only provides a comprehensive assessment of the client, but also a plan of action for successful rehabilitation and re-entry, </a:t>
            </a:r>
            <a:r>
              <a:rPr lang="en-US" sz="2400" dirty="0" err="1"/>
              <a:t>Biben</a:t>
            </a:r>
            <a:r>
              <a:rPr lang="en-US" sz="2400" dirty="0"/>
              <a:t> said, should a defendant be convicted</a:t>
            </a:r>
            <a:r>
              <a:rPr lang="en-US" sz="2400" dirty="0" smtClean="0"/>
              <a:t>.</a:t>
            </a:r>
            <a:endParaRPr lang="hr-HR" sz="2400" dirty="0"/>
          </a:p>
        </p:txBody>
      </p:sp>
    </p:spTree>
    <p:extLst>
      <p:ext uri="{BB962C8B-B14F-4D97-AF65-F5344CB8AC3E}">
        <p14:creationId xmlns:p14="http://schemas.microsoft.com/office/powerpoint/2010/main" val="17050433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sz="4800" dirty="0" err="1" smtClean="0"/>
              <a:t>Social</a:t>
            </a:r>
            <a:r>
              <a:rPr lang="hr-HR" sz="4800" dirty="0" smtClean="0"/>
              <a:t> </a:t>
            </a:r>
            <a:r>
              <a:rPr lang="hr-HR" sz="4800" dirty="0" err="1" smtClean="0"/>
              <a:t>workers</a:t>
            </a:r>
            <a:r>
              <a:rPr lang="hr-HR" sz="4800" dirty="0" smtClean="0"/>
              <a:t> </a:t>
            </a:r>
            <a:r>
              <a:rPr lang="hr-HR" sz="4800" dirty="0" err="1" smtClean="0"/>
              <a:t>in</a:t>
            </a:r>
            <a:r>
              <a:rPr lang="hr-HR" sz="4800" dirty="0" smtClean="0"/>
              <a:t> </a:t>
            </a:r>
            <a:r>
              <a:rPr lang="hr-HR" sz="4800" dirty="0" err="1" smtClean="0"/>
              <a:t>criminal</a:t>
            </a:r>
            <a:r>
              <a:rPr lang="hr-HR" sz="4800" dirty="0" smtClean="0"/>
              <a:t> </a:t>
            </a:r>
            <a:r>
              <a:rPr lang="hr-HR" sz="4800" dirty="0" err="1" smtClean="0"/>
              <a:t>justice</a:t>
            </a:r>
            <a:endParaRPr lang="hr-HR" dirty="0"/>
          </a:p>
        </p:txBody>
      </p:sp>
      <p:sp>
        <p:nvSpPr>
          <p:cNvPr id="5" name="Content Placeholder 4"/>
          <p:cNvSpPr>
            <a:spLocks noGrp="1"/>
          </p:cNvSpPr>
          <p:nvPr>
            <p:ph idx="1"/>
          </p:nvPr>
        </p:nvSpPr>
        <p:spPr/>
        <p:txBody>
          <a:bodyPr/>
          <a:lstStyle/>
          <a:p>
            <a:endParaRPr lang="hr-HR" dirty="0" smtClean="0"/>
          </a:p>
          <a:p>
            <a:r>
              <a:rPr lang="hr-HR" dirty="0" smtClean="0"/>
              <a:t>Wh</a:t>
            </a:r>
            <a:r>
              <a:rPr lang="en-US" dirty="0" smtClean="0"/>
              <a:t>at </a:t>
            </a:r>
            <a:r>
              <a:rPr lang="en-US" dirty="0"/>
              <a:t>is the purpose of the intervention by a forensic social worker</a:t>
            </a:r>
            <a:r>
              <a:rPr lang="en-US" dirty="0" smtClean="0"/>
              <a:t>?</a:t>
            </a:r>
            <a:endParaRPr lang="hr-HR" dirty="0"/>
          </a:p>
          <a:p>
            <a:endParaRPr lang="hr-HR" dirty="0" smtClean="0"/>
          </a:p>
          <a:p>
            <a:r>
              <a:rPr lang="hr-HR" dirty="0" smtClean="0"/>
              <a:t>How </a:t>
            </a:r>
            <a:r>
              <a:rPr lang="hr-HR" dirty="0" err="1" smtClean="0"/>
              <a:t>can</a:t>
            </a:r>
            <a:r>
              <a:rPr lang="hr-HR" dirty="0" smtClean="0"/>
              <a:t> </a:t>
            </a:r>
            <a:r>
              <a:rPr lang="hr-HR" dirty="0" err="1" smtClean="0"/>
              <a:t>forensic</a:t>
            </a:r>
            <a:r>
              <a:rPr lang="hr-HR" dirty="0" smtClean="0"/>
              <a:t> </a:t>
            </a:r>
            <a:r>
              <a:rPr lang="hr-HR" dirty="0" err="1" smtClean="0"/>
              <a:t>social</a:t>
            </a:r>
            <a:r>
              <a:rPr lang="hr-HR" dirty="0" smtClean="0"/>
              <a:t> </a:t>
            </a:r>
            <a:r>
              <a:rPr lang="hr-HR" dirty="0" err="1" smtClean="0"/>
              <a:t>workers</a:t>
            </a:r>
            <a:r>
              <a:rPr lang="hr-HR" dirty="0" smtClean="0"/>
              <a:t> make </a:t>
            </a:r>
            <a:r>
              <a:rPr lang="hr-HR" dirty="0" err="1" smtClean="0"/>
              <a:t>the</a:t>
            </a:r>
            <a:r>
              <a:rPr lang="hr-HR" dirty="0" smtClean="0"/>
              <a:t> system </a:t>
            </a:r>
            <a:r>
              <a:rPr lang="hr-HR" dirty="0" err="1" smtClean="0"/>
              <a:t>of</a:t>
            </a:r>
            <a:r>
              <a:rPr lang="hr-HR" dirty="0" smtClean="0"/>
              <a:t> </a:t>
            </a:r>
            <a:r>
              <a:rPr lang="hr-HR" dirty="0" err="1" smtClean="0"/>
              <a:t>criminal</a:t>
            </a:r>
            <a:r>
              <a:rPr lang="hr-HR" dirty="0" smtClean="0"/>
              <a:t> </a:t>
            </a:r>
            <a:r>
              <a:rPr lang="hr-HR" dirty="0" err="1" smtClean="0"/>
              <a:t>justice</a:t>
            </a:r>
            <a:r>
              <a:rPr lang="hr-HR" dirty="0" smtClean="0"/>
              <a:t> </a:t>
            </a:r>
            <a:r>
              <a:rPr lang="hr-HR" dirty="0" err="1" smtClean="0"/>
              <a:t>better</a:t>
            </a:r>
            <a:r>
              <a:rPr lang="hr-HR" dirty="0" smtClean="0"/>
              <a:t>?</a:t>
            </a:r>
          </a:p>
          <a:p>
            <a:endParaRPr lang="hr-HR" dirty="0" smtClean="0"/>
          </a:p>
          <a:p>
            <a:r>
              <a:rPr lang="hr-HR" dirty="0" err="1" smtClean="0"/>
              <a:t>Why</a:t>
            </a:r>
            <a:r>
              <a:rPr lang="hr-HR" dirty="0" smtClean="0"/>
              <a:t> do </a:t>
            </a:r>
            <a:r>
              <a:rPr lang="hr-HR" dirty="0" err="1" smtClean="0"/>
              <a:t>you</a:t>
            </a:r>
            <a:r>
              <a:rPr lang="hr-HR" dirty="0" smtClean="0"/>
              <a:t> </a:t>
            </a:r>
            <a:r>
              <a:rPr lang="hr-HR" dirty="0" err="1" smtClean="0"/>
              <a:t>think</a:t>
            </a:r>
            <a:r>
              <a:rPr lang="hr-HR" dirty="0" smtClean="0"/>
              <a:t> </a:t>
            </a:r>
            <a:r>
              <a:rPr lang="hr-HR" dirty="0" err="1" smtClean="0"/>
              <a:t>this</a:t>
            </a:r>
            <a:r>
              <a:rPr lang="hr-HR" dirty="0" smtClean="0"/>
              <a:t> </a:t>
            </a:r>
            <a:r>
              <a:rPr lang="hr-HR" dirty="0" err="1" smtClean="0"/>
              <a:t>might</a:t>
            </a:r>
            <a:r>
              <a:rPr lang="hr-HR" dirty="0" smtClean="0"/>
              <a:t> </a:t>
            </a:r>
            <a:r>
              <a:rPr lang="hr-HR" dirty="0" err="1" smtClean="0"/>
              <a:t>be</a:t>
            </a:r>
            <a:r>
              <a:rPr lang="hr-HR" dirty="0" smtClean="0"/>
              <a:t> a </a:t>
            </a:r>
            <a:r>
              <a:rPr lang="hr-HR" dirty="0" err="1" smtClean="0"/>
              <a:t>very</a:t>
            </a:r>
            <a:r>
              <a:rPr lang="hr-HR" dirty="0" smtClean="0"/>
              <a:t> </a:t>
            </a:r>
            <a:r>
              <a:rPr lang="hr-HR" dirty="0" err="1" smtClean="0"/>
              <a:t>difficult</a:t>
            </a:r>
            <a:r>
              <a:rPr lang="hr-HR" dirty="0" smtClean="0"/>
              <a:t> </a:t>
            </a:r>
            <a:r>
              <a:rPr lang="hr-HR" dirty="0" err="1" smtClean="0"/>
              <a:t>job</a:t>
            </a:r>
            <a:r>
              <a:rPr lang="hr-HR" dirty="0" smtClean="0"/>
              <a:t>?</a:t>
            </a:r>
            <a:endParaRPr lang="hr-HR" dirty="0"/>
          </a:p>
        </p:txBody>
      </p:sp>
    </p:spTree>
    <p:extLst>
      <p:ext uri="{BB962C8B-B14F-4D97-AF65-F5344CB8AC3E}">
        <p14:creationId xmlns:p14="http://schemas.microsoft.com/office/powerpoint/2010/main" val="1617287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467544" y="836712"/>
            <a:ext cx="8229600" cy="4389437"/>
          </a:xfrm>
        </p:spPr>
        <p:txBody>
          <a:bodyPr/>
          <a:lstStyle/>
          <a:p>
            <a:pPr marL="0" indent="0">
              <a:buNone/>
            </a:pPr>
            <a:r>
              <a:rPr lang="en-US" dirty="0" smtClean="0"/>
              <a:t>The </a:t>
            </a:r>
            <a:r>
              <a:rPr lang="en-US" dirty="0"/>
              <a:t>information can also help suggest a sentence that allows the person the opportunity to be a productive member of society.</a:t>
            </a:r>
            <a:endParaRPr lang="hr-HR" dirty="0"/>
          </a:p>
          <a:p>
            <a:pPr marL="0" indent="0">
              <a:buNone/>
            </a:pPr>
            <a:r>
              <a:rPr lang="en-US" dirty="0" err="1"/>
              <a:t>Biben</a:t>
            </a:r>
            <a:r>
              <a:rPr lang="en-US" dirty="0"/>
              <a:t> said being a social worker for a public defender’s office is rewarding but also challenging. She said she was inspired to enter the field as a way to address the inequality of treatment and sentences for defendants lacking privilege and money.</a:t>
            </a:r>
            <a:endParaRPr lang="hr-HR" dirty="0"/>
          </a:p>
          <a:p>
            <a:pPr marL="0" indent="0">
              <a:buNone/>
            </a:pPr>
            <a:r>
              <a:rPr lang="en-US" dirty="0"/>
              <a:t>Forensic social work is not for everyone, she noted. “Few professionals can sit without judgment and listen and learn from people arrested for serious charges,” she explained. “To help that person share the worst experiences of his life with you is both challenging and a gift.”</a:t>
            </a:r>
            <a:endParaRPr lang="hr-HR" dirty="0"/>
          </a:p>
          <a:p>
            <a:pPr marL="0" indent="0">
              <a:buNone/>
            </a:pPr>
            <a:endParaRPr lang="hr-HR" dirty="0"/>
          </a:p>
        </p:txBody>
      </p:sp>
    </p:spTree>
    <p:extLst>
      <p:ext uri="{BB962C8B-B14F-4D97-AF65-F5344CB8AC3E}">
        <p14:creationId xmlns:p14="http://schemas.microsoft.com/office/powerpoint/2010/main" val="3761781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hr-HR" dirty="0" smtClean="0"/>
              <a:t>Crime</a:t>
            </a:r>
          </a:p>
        </p:txBody>
      </p:sp>
      <p:sp>
        <p:nvSpPr>
          <p:cNvPr id="13315" name="Content Placeholder 2"/>
          <p:cNvSpPr>
            <a:spLocks noGrp="1"/>
          </p:cNvSpPr>
          <p:nvPr>
            <p:ph idx="1"/>
          </p:nvPr>
        </p:nvSpPr>
        <p:spPr/>
        <p:txBody>
          <a:bodyPr/>
          <a:lstStyle/>
          <a:p>
            <a:pPr marL="514350" indent="-514350" eaLnBrk="1" hangingPunct="1"/>
            <a:r>
              <a:rPr lang="hr-HR" dirty="0" smtClean="0"/>
              <a:t>How can we define crime?</a:t>
            </a:r>
          </a:p>
          <a:p>
            <a:pPr marL="514350" indent="-514350" eaLnBrk="1" hangingPunct="1"/>
            <a:endParaRPr lang="hr-HR" dirty="0" smtClean="0"/>
          </a:p>
          <a:p>
            <a:pPr marL="514350" indent="-514350" eaLnBrk="1" hangingPunct="1">
              <a:buNone/>
            </a:pPr>
            <a:r>
              <a:rPr lang="hr-HR" dirty="0" smtClean="0"/>
              <a:t>CRIME is</a:t>
            </a:r>
          </a:p>
          <a:p>
            <a:pPr marL="514350" indent="-514350" eaLnBrk="1" hangingPunct="1"/>
            <a:r>
              <a:rPr lang="hr-HR" dirty="0" smtClean="0"/>
              <a:t>an offence against the community</a:t>
            </a:r>
          </a:p>
          <a:p>
            <a:pPr marL="514350" indent="-514350" eaLnBrk="1" hangingPunct="1"/>
            <a:r>
              <a:rPr lang="hr-HR" dirty="0" smtClean="0"/>
              <a:t>punishable by the state</a:t>
            </a:r>
          </a:p>
          <a:p>
            <a:pPr marL="514350" indent="-514350" eaLnBrk="1" hangingPunct="1"/>
            <a:r>
              <a:rPr lang="hr-HR" dirty="0" smtClean="0"/>
              <a:t>a severe breach of public law</a:t>
            </a:r>
          </a:p>
          <a:p>
            <a:pPr marL="514350" indent="-514350" eaLnBrk="1" hangingPunct="1"/>
            <a:endParaRPr lang="hr-HR" dirty="0" smtClean="0"/>
          </a:p>
          <a:p>
            <a:pPr marL="514350" indent="-514350" eaLnBrk="1" hangingPunct="1">
              <a:buNone/>
            </a:pPr>
            <a:r>
              <a:rPr lang="hr-HR" dirty="0" smtClean="0"/>
              <a:t>Croatian equivalents of the word:</a:t>
            </a:r>
          </a:p>
          <a:p>
            <a:pPr marL="514350" indent="-514350" eaLnBrk="1" hangingPunct="1"/>
            <a:r>
              <a:rPr lang="hr-HR" i="1" dirty="0" smtClean="0"/>
              <a:t>kazneno djelo; kriminal</a:t>
            </a:r>
            <a:r>
              <a:rPr lang="hr-HR" dirty="0" smtClean="0"/>
              <a:t> (criminal activity)</a:t>
            </a:r>
          </a:p>
        </p:txBody>
      </p:sp>
    </p:spTree>
    <p:extLst>
      <p:ext uri="{BB962C8B-B14F-4D97-AF65-F5344CB8AC3E}">
        <p14:creationId xmlns:p14="http://schemas.microsoft.com/office/powerpoint/2010/main" val="68116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sz="4800" dirty="0" err="1" smtClean="0"/>
              <a:t>Social</a:t>
            </a:r>
            <a:r>
              <a:rPr lang="hr-HR" sz="4800" dirty="0" smtClean="0"/>
              <a:t> </a:t>
            </a:r>
            <a:r>
              <a:rPr lang="hr-HR" sz="4800" dirty="0" err="1" smtClean="0"/>
              <a:t>workers</a:t>
            </a:r>
            <a:r>
              <a:rPr lang="hr-HR" sz="4800" dirty="0" smtClean="0"/>
              <a:t> </a:t>
            </a:r>
            <a:r>
              <a:rPr lang="hr-HR" sz="4800" dirty="0" err="1" smtClean="0"/>
              <a:t>in</a:t>
            </a:r>
            <a:r>
              <a:rPr lang="hr-HR" sz="4800" dirty="0" smtClean="0"/>
              <a:t> </a:t>
            </a:r>
            <a:r>
              <a:rPr lang="hr-HR" sz="4800" dirty="0" err="1" smtClean="0"/>
              <a:t>criminal</a:t>
            </a:r>
            <a:r>
              <a:rPr lang="hr-HR" sz="4800" dirty="0" smtClean="0"/>
              <a:t> </a:t>
            </a:r>
            <a:r>
              <a:rPr lang="hr-HR" sz="4800" dirty="0" err="1" smtClean="0"/>
              <a:t>justice</a:t>
            </a:r>
            <a:endParaRPr lang="hr-HR" dirty="0"/>
          </a:p>
        </p:txBody>
      </p:sp>
      <p:sp>
        <p:nvSpPr>
          <p:cNvPr id="5" name="Content Placeholder 4"/>
          <p:cNvSpPr>
            <a:spLocks noGrp="1"/>
          </p:cNvSpPr>
          <p:nvPr>
            <p:ph idx="1"/>
          </p:nvPr>
        </p:nvSpPr>
        <p:spPr/>
        <p:txBody>
          <a:bodyPr/>
          <a:lstStyle/>
          <a:p>
            <a:endParaRPr lang="hr-HR" dirty="0" smtClean="0"/>
          </a:p>
          <a:p>
            <a:r>
              <a:rPr lang="hr-HR" dirty="0" smtClean="0"/>
              <a:t>How </a:t>
            </a:r>
            <a:r>
              <a:rPr lang="hr-HR" dirty="0" err="1" smtClean="0"/>
              <a:t>would</a:t>
            </a:r>
            <a:r>
              <a:rPr lang="hr-HR" dirty="0" smtClean="0"/>
              <a:t> </a:t>
            </a:r>
            <a:r>
              <a:rPr lang="hr-HR" dirty="0" err="1" smtClean="0"/>
              <a:t>you</a:t>
            </a:r>
            <a:r>
              <a:rPr lang="hr-HR" dirty="0" smtClean="0"/>
              <a:t> </a:t>
            </a:r>
            <a:r>
              <a:rPr lang="hr-HR" dirty="0" err="1" smtClean="0"/>
              <a:t>feel</a:t>
            </a:r>
            <a:r>
              <a:rPr lang="hr-HR" dirty="0" smtClean="0"/>
              <a:t> </a:t>
            </a:r>
            <a:r>
              <a:rPr lang="hr-HR" dirty="0" err="1" smtClean="0"/>
              <a:t>about</a:t>
            </a:r>
            <a:r>
              <a:rPr lang="hr-HR" dirty="0" smtClean="0"/>
              <a:t> </a:t>
            </a:r>
            <a:r>
              <a:rPr lang="hr-HR" dirty="0" err="1" smtClean="0"/>
              <a:t>working</a:t>
            </a:r>
            <a:r>
              <a:rPr lang="hr-HR" dirty="0" smtClean="0"/>
              <a:t> </a:t>
            </a:r>
            <a:r>
              <a:rPr lang="hr-HR" dirty="0" err="1" smtClean="0"/>
              <a:t>in</a:t>
            </a:r>
            <a:r>
              <a:rPr lang="hr-HR" dirty="0" smtClean="0"/>
              <a:t> </a:t>
            </a:r>
            <a:r>
              <a:rPr lang="hr-HR" dirty="0" err="1" smtClean="0"/>
              <a:t>the</a:t>
            </a:r>
            <a:r>
              <a:rPr lang="hr-HR" dirty="0" smtClean="0"/>
              <a:t> </a:t>
            </a:r>
            <a:r>
              <a:rPr lang="hr-HR" dirty="0" err="1" smtClean="0"/>
              <a:t>criminal</a:t>
            </a:r>
            <a:r>
              <a:rPr lang="hr-HR" dirty="0" smtClean="0"/>
              <a:t> </a:t>
            </a:r>
            <a:r>
              <a:rPr lang="hr-HR" dirty="0" err="1" smtClean="0"/>
              <a:t>justice</a:t>
            </a:r>
            <a:r>
              <a:rPr lang="hr-HR" dirty="0" smtClean="0"/>
              <a:t> system?</a:t>
            </a:r>
          </a:p>
          <a:p>
            <a:endParaRPr lang="hr-HR" dirty="0" smtClean="0"/>
          </a:p>
          <a:p>
            <a:r>
              <a:rPr lang="hr-HR" dirty="0" err="1" smtClean="0"/>
              <a:t>Would</a:t>
            </a:r>
            <a:r>
              <a:rPr lang="hr-HR" dirty="0" smtClean="0"/>
              <a:t> </a:t>
            </a:r>
            <a:r>
              <a:rPr lang="hr-HR" dirty="0" err="1" smtClean="0"/>
              <a:t>you</a:t>
            </a:r>
            <a:r>
              <a:rPr lang="hr-HR" dirty="0" smtClean="0"/>
              <a:t> </a:t>
            </a:r>
            <a:r>
              <a:rPr lang="hr-HR" dirty="0" err="1" smtClean="0"/>
              <a:t>prefer</a:t>
            </a:r>
            <a:r>
              <a:rPr lang="hr-HR" dirty="0" smtClean="0"/>
              <a:t> to </a:t>
            </a:r>
            <a:r>
              <a:rPr lang="hr-HR" dirty="0" err="1" smtClean="0"/>
              <a:t>work</a:t>
            </a:r>
            <a:r>
              <a:rPr lang="hr-HR" dirty="0" smtClean="0"/>
              <a:t> </a:t>
            </a:r>
            <a:r>
              <a:rPr lang="hr-HR" dirty="0" err="1" smtClean="0"/>
              <a:t>with</a:t>
            </a:r>
            <a:r>
              <a:rPr lang="hr-HR" dirty="0" smtClean="0"/>
              <a:t> </a:t>
            </a:r>
            <a:r>
              <a:rPr lang="hr-HR" dirty="0" err="1" smtClean="0"/>
              <a:t>victims</a:t>
            </a:r>
            <a:r>
              <a:rPr lang="hr-HR" dirty="0" smtClean="0"/>
              <a:t> </a:t>
            </a:r>
            <a:r>
              <a:rPr lang="hr-HR" dirty="0" err="1" smtClean="0"/>
              <a:t>of</a:t>
            </a:r>
            <a:r>
              <a:rPr lang="hr-HR" dirty="0" smtClean="0"/>
              <a:t> </a:t>
            </a:r>
            <a:r>
              <a:rPr lang="hr-HR" dirty="0" err="1" smtClean="0"/>
              <a:t>crime</a:t>
            </a:r>
            <a:r>
              <a:rPr lang="hr-HR" dirty="0" smtClean="0"/>
              <a:t> </a:t>
            </a:r>
            <a:r>
              <a:rPr lang="hr-HR" dirty="0" err="1" smtClean="0"/>
              <a:t>or</a:t>
            </a:r>
            <a:r>
              <a:rPr lang="hr-HR" dirty="0" smtClean="0"/>
              <a:t> </a:t>
            </a:r>
            <a:r>
              <a:rPr lang="hr-HR" dirty="0" err="1" smtClean="0"/>
              <a:t>with</a:t>
            </a:r>
            <a:r>
              <a:rPr lang="hr-HR" dirty="0" smtClean="0"/>
              <a:t> </a:t>
            </a:r>
            <a:r>
              <a:rPr lang="hr-HR" dirty="0" err="1" smtClean="0"/>
              <a:t>offenders</a:t>
            </a:r>
            <a:r>
              <a:rPr lang="hr-HR" dirty="0" smtClean="0"/>
              <a:t>? </a:t>
            </a:r>
            <a:r>
              <a:rPr lang="hr-HR" dirty="0" err="1" smtClean="0"/>
              <a:t>Justify</a:t>
            </a:r>
            <a:r>
              <a:rPr lang="hr-HR" dirty="0" smtClean="0"/>
              <a:t> </a:t>
            </a:r>
            <a:r>
              <a:rPr lang="hr-HR" dirty="0" err="1" smtClean="0"/>
              <a:t>your</a:t>
            </a:r>
            <a:r>
              <a:rPr lang="hr-HR" dirty="0" smtClean="0"/>
              <a:t> </a:t>
            </a:r>
            <a:r>
              <a:rPr lang="hr-HR" dirty="0" err="1" smtClean="0"/>
              <a:t>choice</a:t>
            </a:r>
            <a:r>
              <a:rPr lang="hr-HR" dirty="0" smtClean="0"/>
              <a:t>.</a:t>
            </a:r>
            <a:endParaRPr lang="hr-HR" dirty="0"/>
          </a:p>
        </p:txBody>
      </p:sp>
    </p:spTree>
    <p:extLst>
      <p:ext uri="{BB962C8B-B14F-4D97-AF65-F5344CB8AC3E}">
        <p14:creationId xmlns:p14="http://schemas.microsoft.com/office/powerpoint/2010/main" val="32376498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0" indent="0">
              <a:buNone/>
            </a:pPr>
            <a:endParaRPr lang="hr-HR" dirty="0" smtClean="0"/>
          </a:p>
          <a:p>
            <a:pPr marL="0" indent="0">
              <a:buNone/>
            </a:pPr>
            <a:endParaRPr lang="hr-HR" dirty="0"/>
          </a:p>
          <a:p>
            <a:pPr marL="0" indent="0" algn="ctr">
              <a:buNone/>
            </a:pPr>
            <a:r>
              <a:rPr lang="hr-HR" sz="4000" dirty="0" err="1" smtClean="0"/>
              <a:t>Thank</a:t>
            </a:r>
            <a:r>
              <a:rPr lang="hr-HR" sz="4000" dirty="0" smtClean="0"/>
              <a:t> </a:t>
            </a:r>
            <a:r>
              <a:rPr lang="hr-HR" sz="4000" dirty="0" err="1" smtClean="0"/>
              <a:t>you</a:t>
            </a:r>
            <a:r>
              <a:rPr lang="hr-HR" sz="4000" dirty="0" smtClean="0"/>
              <a:t> for </a:t>
            </a:r>
            <a:r>
              <a:rPr lang="hr-HR" sz="4000" dirty="0" err="1" smtClean="0"/>
              <a:t>your</a:t>
            </a:r>
            <a:r>
              <a:rPr lang="hr-HR" sz="4000" dirty="0" smtClean="0"/>
              <a:t> </a:t>
            </a:r>
            <a:r>
              <a:rPr lang="hr-HR" sz="4000" dirty="0" err="1" smtClean="0"/>
              <a:t>attention</a:t>
            </a:r>
            <a:r>
              <a:rPr lang="hr-HR" sz="4000" dirty="0" smtClean="0"/>
              <a:t>!</a:t>
            </a:r>
            <a:endParaRPr lang="hr-HR" sz="4000" dirty="0"/>
          </a:p>
        </p:txBody>
      </p:sp>
    </p:spTree>
    <p:extLst>
      <p:ext uri="{BB962C8B-B14F-4D97-AF65-F5344CB8AC3E}">
        <p14:creationId xmlns:p14="http://schemas.microsoft.com/office/powerpoint/2010/main" val="1140147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hr-HR" dirty="0" smtClean="0"/>
              <a:t>Crime in English law</a:t>
            </a:r>
          </a:p>
        </p:txBody>
      </p:sp>
      <p:sp>
        <p:nvSpPr>
          <p:cNvPr id="13315" name="Content Placeholder 2"/>
          <p:cNvSpPr>
            <a:spLocks noGrp="1"/>
          </p:cNvSpPr>
          <p:nvPr>
            <p:ph idx="1"/>
          </p:nvPr>
        </p:nvSpPr>
        <p:spPr/>
        <p:txBody>
          <a:bodyPr/>
          <a:lstStyle/>
          <a:p>
            <a:pPr marL="514350" indent="-514350" eaLnBrk="1" hangingPunct="1"/>
            <a:endParaRPr lang="hr-HR" dirty="0" smtClean="0"/>
          </a:p>
          <a:p>
            <a:pPr marL="514350" indent="-514350" eaLnBrk="1" hangingPunct="1"/>
            <a:endParaRPr lang="hr-HR" dirty="0" smtClean="0"/>
          </a:p>
          <a:p>
            <a:pPr marL="514350" indent="-514350" eaLnBrk="1" hangingPunct="1"/>
            <a:r>
              <a:rPr lang="hr-HR" dirty="0" err="1" smtClean="0"/>
              <a:t>there</a:t>
            </a:r>
            <a:r>
              <a:rPr lang="hr-HR" dirty="0" smtClean="0"/>
              <a:t> </a:t>
            </a:r>
            <a:r>
              <a:rPr lang="hr-HR" dirty="0" smtClean="0"/>
              <a:t>is no single criminal code in English law</a:t>
            </a:r>
          </a:p>
          <a:p>
            <a:pPr marL="769938" lvl="1" indent="-514350" eaLnBrk="1" hangingPunct="1"/>
            <a:endParaRPr lang="hr-HR" dirty="0" smtClean="0"/>
          </a:p>
          <a:p>
            <a:pPr marL="769938" lvl="1" indent="-514350" eaLnBrk="1" hangingPunct="1"/>
            <a:r>
              <a:rPr lang="hr-HR" dirty="0" smtClean="0"/>
              <a:t>COMMON-LAW </a:t>
            </a:r>
            <a:r>
              <a:rPr lang="hr-HR" dirty="0" smtClean="0"/>
              <a:t>CRIMES</a:t>
            </a:r>
          </a:p>
          <a:p>
            <a:pPr marL="769938" lvl="1" indent="-514350" eaLnBrk="1" hangingPunct="1"/>
            <a:r>
              <a:rPr lang="hr-HR" dirty="0" smtClean="0"/>
              <a:t>STATUTORY CRIMES</a:t>
            </a:r>
          </a:p>
          <a:p>
            <a:pPr marL="514350" indent="-514350" eaLnBrk="1" hangingPunct="1"/>
            <a:endParaRPr lang="hr-HR" dirty="0" smtClean="0"/>
          </a:p>
        </p:txBody>
      </p:sp>
    </p:spTree>
    <p:extLst>
      <p:ext uri="{BB962C8B-B14F-4D97-AF65-F5344CB8AC3E}">
        <p14:creationId xmlns:p14="http://schemas.microsoft.com/office/powerpoint/2010/main" val="3425662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Classification of Crimes</a:t>
            </a:r>
            <a:endParaRPr lang="hr-HR" dirty="0"/>
          </a:p>
        </p:txBody>
      </p:sp>
      <p:sp>
        <p:nvSpPr>
          <p:cNvPr id="3" name="Content Placeholder 2"/>
          <p:cNvSpPr>
            <a:spLocks noGrp="1"/>
          </p:cNvSpPr>
          <p:nvPr>
            <p:ph idx="1"/>
          </p:nvPr>
        </p:nvSpPr>
        <p:spPr/>
        <p:txBody>
          <a:bodyPr/>
          <a:lstStyle/>
          <a:p>
            <a:pPr>
              <a:buNone/>
            </a:pPr>
            <a:r>
              <a:rPr lang="hr-HR" dirty="0" smtClean="0"/>
              <a:t>ACCORDING TO SERIOUSNESS</a:t>
            </a:r>
          </a:p>
          <a:p>
            <a:endParaRPr lang="hr-HR" dirty="0" smtClean="0"/>
          </a:p>
          <a:p>
            <a:r>
              <a:rPr lang="hr-HR" dirty="0" smtClean="0"/>
              <a:t>until 1967:</a:t>
            </a:r>
          </a:p>
          <a:p>
            <a:endParaRPr lang="hr-HR" dirty="0" smtClean="0"/>
          </a:p>
          <a:p>
            <a:pPr marL="850900" lvl="1" indent="-457200">
              <a:buFont typeface="+mj-lt"/>
              <a:buAutoNum type="arabicPeriod"/>
            </a:pPr>
            <a:r>
              <a:rPr lang="hr-HR" sz="2400" b="1" dirty="0" smtClean="0"/>
              <a:t>treason</a:t>
            </a:r>
            <a:r>
              <a:rPr lang="hr-HR" sz="2400" dirty="0" smtClean="0"/>
              <a:t> (punishable by death)</a:t>
            </a:r>
          </a:p>
          <a:p>
            <a:pPr marL="850900" lvl="1" indent="-457200">
              <a:buFont typeface="+mj-lt"/>
              <a:buAutoNum type="arabicPeriod"/>
            </a:pPr>
            <a:r>
              <a:rPr lang="hr-HR" sz="2400" b="1" dirty="0" smtClean="0"/>
              <a:t>felonies</a:t>
            </a:r>
            <a:r>
              <a:rPr lang="hr-HR" sz="2400" dirty="0" smtClean="0"/>
              <a:t> (more serious)</a:t>
            </a:r>
          </a:p>
          <a:p>
            <a:pPr marL="850900" lvl="1" indent="-457200">
              <a:buFont typeface="+mj-lt"/>
              <a:buAutoNum type="arabicPeriod"/>
            </a:pPr>
            <a:r>
              <a:rPr lang="hr-HR" sz="2400" b="1" dirty="0" smtClean="0"/>
              <a:t>misdemeanours</a:t>
            </a:r>
            <a:r>
              <a:rPr lang="hr-HR" sz="2400" dirty="0" smtClean="0"/>
              <a:t> (less serious)</a:t>
            </a:r>
          </a:p>
          <a:p>
            <a:pPr lvl="1"/>
            <a:endParaRPr lang="hr-HR" dirty="0" smtClean="0"/>
          </a:p>
          <a:p>
            <a:pPr lvl="1"/>
            <a:endParaRPr lang="hr-HR" dirty="0" smtClean="0"/>
          </a:p>
          <a:p>
            <a:pPr lvl="1"/>
            <a:endParaRPr lang="hr-HR" dirty="0" smtClean="0"/>
          </a:p>
          <a:p>
            <a:pPr lvl="1"/>
            <a:endParaRPr lang="hr-HR" dirty="0"/>
          </a:p>
        </p:txBody>
      </p:sp>
    </p:spTree>
    <p:extLst>
      <p:ext uri="{BB962C8B-B14F-4D97-AF65-F5344CB8AC3E}">
        <p14:creationId xmlns:p14="http://schemas.microsoft.com/office/powerpoint/2010/main" val="1618897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Classification of Crimes</a:t>
            </a:r>
            <a:endParaRPr lang="hr-HR" dirty="0"/>
          </a:p>
        </p:txBody>
      </p:sp>
      <p:sp>
        <p:nvSpPr>
          <p:cNvPr id="3" name="Content Placeholder 2"/>
          <p:cNvSpPr>
            <a:spLocks noGrp="1"/>
          </p:cNvSpPr>
          <p:nvPr>
            <p:ph idx="1"/>
          </p:nvPr>
        </p:nvSpPr>
        <p:spPr/>
        <p:txBody>
          <a:bodyPr/>
          <a:lstStyle/>
          <a:p>
            <a:endParaRPr lang="hr-HR" dirty="0" smtClean="0"/>
          </a:p>
          <a:p>
            <a:r>
              <a:rPr lang="hr-HR" dirty="0" smtClean="0"/>
              <a:t>the death penalty</a:t>
            </a:r>
          </a:p>
          <a:p>
            <a:pPr lvl="1"/>
            <a:endParaRPr lang="hr-HR" dirty="0" smtClean="0"/>
          </a:p>
          <a:p>
            <a:pPr lvl="1"/>
            <a:r>
              <a:rPr lang="hr-HR" dirty="0" smtClean="0"/>
              <a:t>abolished in the UK in 1998 after the ratification of the 6th Protocol of the Europan Convention on Human Rights</a:t>
            </a:r>
            <a:endParaRPr lang="hr-HR" dirty="0"/>
          </a:p>
        </p:txBody>
      </p:sp>
    </p:spTree>
    <p:extLst>
      <p:ext uri="{BB962C8B-B14F-4D97-AF65-F5344CB8AC3E}">
        <p14:creationId xmlns:p14="http://schemas.microsoft.com/office/powerpoint/2010/main" val="2233212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Classification of Crimes</a:t>
            </a:r>
            <a:endParaRPr lang="hr-HR" dirty="0"/>
          </a:p>
        </p:txBody>
      </p:sp>
      <p:sp>
        <p:nvSpPr>
          <p:cNvPr id="3" name="Content Placeholder 2"/>
          <p:cNvSpPr>
            <a:spLocks noGrp="1"/>
          </p:cNvSpPr>
          <p:nvPr>
            <p:ph idx="1"/>
          </p:nvPr>
        </p:nvSpPr>
        <p:spPr/>
        <p:txBody>
          <a:bodyPr/>
          <a:lstStyle/>
          <a:p>
            <a:r>
              <a:rPr lang="hr-HR" dirty="0" smtClean="0"/>
              <a:t>TREASON</a:t>
            </a:r>
          </a:p>
          <a:p>
            <a:r>
              <a:rPr lang="hr-HR" dirty="0" smtClean="0"/>
              <a:t>FELONIES</a:t>
            </a:r>
          </a:p>
          <a:p>
            <a:pPr lvl="1"/>
            <a:r>
              <a:rPr lang="hr-HR" dirty="0" smtClean="0"/>
              <a:t>murder, manslaughter, rape, arson, burglary, theft, bigamy, etc.</a:t>
            </a:r>
          </a:p>
          <a:p>
            <a:r>
              <a:rPr lang="hr-HR" dirty="0" smtClean="0"/>
              <a:t>MISDEMEANOURS</a:t>
            </a:r>
          </a:p>
          <a:p>
            <a:pPr lvl="1"/>
            <a:r>
              <a:rPr lang="hr-HR" dirty="0" smtClean="0"/>
              <a:t>minor assault, conspiracy, fraud, perjury, blasphemy, road traffic offences, etc.</a:t>
            </a:r>
          </a:p>
          <a:p>
            <a:pPr lvl="1">
              <a:buNone/>
            </a:pPr>
            <a:endParaRPr lang="hr-HR" dirty="0" smtClean="0"/>
          </a:p>
          <a:p>
            <a:pPr lvl="1"/>
            <a:endParaRPr lang="hr-HR" dirty="0"/>
          </a:p>
        </p:txBody>
      </p:sp>
    </p:spTree>
    <p:extLst>
      <p:ext uri="{BB962C8B-B14F-4D97-AF65-F5344CB8AC3E}">
        <p14:creationId xmlns:p14="http://schemas.microsoft.com/office/powerpoint/2010/main" val="2181224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Classification of Crimes</a:t>
            </a:r>
            <a:endParaRPr lang="hr-HR" dirty="0"/>
          </a:p>
        </p:txBody>
      </p:sp>
      <p:sp>
        <p:nvSpPr>
          <p:cNvPr id="3" name="Content Placeholder 2"/>
          <p:cNvSpPr>
            <a:spLocks noGrp="1"/>
          </p:cNvSpPr>
          <p:nvPr>
            <p:ph idx="1"/>
          </p:nvPr>
        </p:nvSpPr>
        <p:spPr/>
        <p:txBody>
          <a:bodyPr/>
          <a:lstStyle/>
          <a:p>
            <a:pPr>
              <a:buNone/>
            </a:pPr>
            <a:r>
              <a:rPr lang="hr-HR" dirty="0" smtClean="0"/>
              <a:t>CRIMINAL LAW ACT 1967 – reclassification</a:t>
            </a:r>
          </a:p>
          <a:p>
            <a:endParaRPr lang="hr-HR" dirty="0" smtClean="0"/>
          </a:p>
          <a:p>
            <a:pPr marL="623887" indent="-514350">
              <a:buFont typeface="+mj-lt"/>
              <a:buAutoNum type="arabicPeriod"/>
            </a:pPr>
            <a:r>
              <a:rPr lang="hr-HR" dirty="0" smtClean="0"/>
              <a:t>INDICTABLE OFFENCES</a:t>
            </a:r>
          </a:p>
          <a:p>
            <a:pPr marL="849313" lvl="1" indent="-457200">
              <a:buFont typeface="+mj-lt"/>
              <a:buAutoNum type="alphaLcParenR"/>
            </a:pPr>
            <a:r>
              <a:rPr lang="hr-HR" dirty="0" smtClean="0"/>
              <a:t>treason</a:t>
            </a:r>
          </a:p>
          <a:p>
            <a:pPr marL="849313" lvl="1" indent="-457200">
              <a:buFont typeface="+mj-lt"/>
              <a:buAutoNum type="alphaLcParenR"/>
            </a:pPr>
            <a:r>
              <a:rPr lang="hr-HR" dirty="0" smtClean="0"/>
              <a:t>arrestable offences</a:t>
            </a:r>
          </a:p>
          <a:p>
            <a:pPr marL="849313" lvl="1" indent="-457200">
              <a:buFont typeface="+mj-lt"/>
              <a:buAutoNum type="alphaLcParenR"/>
            </a:pPr>
            <a:r>
              <a:rPr lang="hr-HR" dirty="0" smtClean="0"/>
              <a:t>other indictable offences</a:t>
            </a:r>
          </a:p>
          <a:p>
            <a:endParaRPr lang="hr-HR" dirty="0" smtClean="0"/>
          </a:p>
          <a:p>
            <a:pPr marL="623887" indent="-514350">
              <a:buFont typeface="+mj-lt"/>
              <a:buAutoNum type="arabicPeriod" startAt="2"/>
            </a:pPr>
            <a:r>
              <a:rPr lang="hr-HR" dirty="0" smtClean="0"/>
              <a:t>SUMMARY OFFENCES</a:t>
            </a:r>
          </a:p>
          <a:p>
            <a:pPr lvl="1"/>
            <a:endParaRPr lang="hr-HR" dirty="0"/>
          </a:p>
        </p:txBody>
      </p:sp>
    </p:spTree>
    <p:extLst>
      <p:ext uri="{BB962C8B-B14F-4D97-AF65-F5344CB8AC3E}">
        <p14:creationId xmlns:p14="http://schemas.microsoft.com/office/powerpoint/2010/main" val="41536319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2163</TotalTime>
  <Words>1456</Words>
  <Application>Microsoft Office PowerPoint</Application>
  <PresentationFormat>On-screen Show (4:3)</PresentationFormat>
  <Paragraphs>272</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Constantia</vt:lpstr>
      <vt:lpstr>Wingdings 2</vt:lpstr>
      <vt:lpstr>Flow</vt:lpstr>
      <vt:lpstr>English for social workers II session 2, 13 oct 2014</vt:lpstr>
      <vt:lpstr>Today’s session</vt:lpstr>
      <vt:lpstr>Crime</vt:lpstr>
      <vt:lpstr>Crime</vt:lpstr>
      <vt:lpstr>Crime in English law</vt:lpstr>
      <vt:lpstr>Classification of Crimes</vt:lpstr>
      <vt:lpstr>Classification of Crimes</vt:lpstr>
      <vt:lpstr>Classification of Crimes</vt:lpstr>
      <vt:lpstr>Classification of Crimes</vt:lpstr>
      <vt:lpstr>Classification of Crimes</vt:lpstr>
      <vt:lpstr>Power of arrest</vt:lpstr>
      <vt:lpstr>Classification of Crimes</vt:lpstr>
      <vt:lpstr>Classification of Crimes</vt:lpstr>
      <vt:lpstr>Modes of trial</vt:lpstr>
      <vt:lpstr>Modes of trial</vt:lpstr>
      <vt:lpstr>Classification of Crimes</vt:lpstr>
      <vt:lpstr>Crimes against the State, public peace and order</vt:lpstr>
      <vt:lpstr>Crimes against the person</vt:lpstr>
      <vt:lpstr>Crimes against property</vt:lpstr>
      <vt:lpstr>Other crimes</vt:lpstr>
      <vt:lpstr>Criminal liability</vt:lpstr>
      <vt:lpstr>Criminal liability</vt:lpstr>
      <vt:lpstr>Criminal liability</vt:lpstr>
      <vt:lpstr>Criminal liability</vt:lpstr>
      <vt:lpstr>Exemption from criminal liability</vt:lpstr>
      <vt:lpstr>Case studies</vt:lpstr>
      <vt:lpstr>Chief Constable of Avon &amp; Somerset v Shimmen 1987</vt:lpstr>
      <vt:lpstr>Chief Constable of Avon &amp; Somerset v Shimmen 1987</vt:lpstr>
      <vt:lpstr>R. v Lamb 1967</vt:lpstr>
      <vt:lpstr>R. v Lamb 1967</vt:lpstr>
      <vt:lpstr>Children who kill</vt:lpstr>
      <vt:lpstr>PowerPoint Presentation</vt:lpstr>
      <vt:lpstr>Social workers in criminal justice</vt:lpstr>
      <vt:lpstr>Social workers in criminal justice</vt:lpstr>
      <vt:lpstr>PowerPoint Presentation</vt:lpstr>
      <vt:lpstr>Social workers in criminal justice</vt:lpstr>
      <vt:lpstr>PowerPoint Presentation</vt:lpstr>
      <vt:lpstr>Social workers in criminal justice</vt:lpstr>
      <vt:lpstr>PowerPoint Presentation</vt:lpstr>
      <vt:lpstr>Social workers in criminal justice</vt:lpstr>
      <vt:lpstr>PowerPoint Presentation</vt:lpstr>
    </vt:vector>
  </TitlesOfParts>
  <Company>Prevoditelj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social workers I session 1, 5 oct 2009</dc:title>
  <dc:creator>Test</dc:creator>
  <cp:lastModifiedBy>Miljen Matijašević</cp:lastModifiedBy>
  <cp:revision>154</cp:revision>
  <dcterms:created xsi:type="dcterms:W3CDTF">2009-10-01T14:38:00Z</dcterms:created>
  <dcterms:modified xsi:type="dcterms:W3CDTF">2014-10-13T08:08:28Z</dcterms:modified>
</cp:coreProperties>
</file>