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54"/>
  </p:handoutMasterIdLst>
  <p:sldIdLst>
    <p:sldId id="256" r:id="rId2"/>
    <p:sldId id="330" r:id="rId3"/>
    <p:sldId id="304" r:id="rId4"/>
    <p:sldId id="257" r:id="rId5"/>
    <p:sldId id="331" r:id="rId6"/>
    <p:sldId id="261" r:id="rId7"/>
    <p:sldId id="333" r:id="rId8"/>
    <p:sldId id="305" r:id="rId9"/>
    <p:sldId id="327" r:id="rId10"/>
    <p:sldId id="365" r:id="rId11"/>
    <p:sldId id="366" r:id="rId12"/>
    <p:sldId id="367" r:id="rId13"/>
    <p:sldId id="368" r:id="rId14"/>
    <p:sldId id="369" r:id="rId15"/>
    <p:sldId id="370" r:id="rId16"/>
    <p:sldId id="371" r:id="rId17"/>
    <p:sldId id="372" r:id="rId18"/>
    <p:sldId id="373" r:id="rId19"/>
    <p:sldId id="374" r:id="rId20"/>
    <p:sldId id="375" r:id="rId21"/>
    <p:sldId id="376" r:id="rId22"/>
    <p:sldId id="377" r:id="rId23"/>
    <p:sldId id="378" r:id="rId24"/>
    <p:sldId id="379" r:id="rId25"/>
    <p:sldId id="380" r:id="rId26"/>
    <p:sldId id="381" r:id="rId27"/>
    <p:sldId id="382" r:id="rId28"/>
    <p:sldId id="352" r:id="rId29"/>
    <p:sldId id="383" r:id="rId30"/>
    <p:sldId id="384" r:id="rId31"/>
    <p:sldId id="385" r:id="rId32"/>
    <p:sldId id="386" r:id="rId33"/>
    <p:sldId id="387" r:id="rId34"/>
    <p:sldId id="389" r:id="rId35"/>
    <p:sldId id="390" r:id="rId36"/>
    <p:sldId id="391" r:id="rId37"/>
    <p:sldId id="392" r:id="rId38"/>
    <p:sldId id="393" r:id="rId39"/>
    <p:sldId id="394" r:id="rId40"/>
    <p:sldId id="395" r:id="rId41"/>
    <p:sldId id="396" r:id="rId42"/>
    <p:sldId id="397" r:id="rId43"/>
    <p:sldId id="398" r:id="rId44"/>
    <p:sldId id="399" r:id="rId45"/>
    <p:sldId id="400" r:id="rId46"/>
    <p:sldId id="401" r:id="rId47"/>
    <p:sldId id="402" r:id="rId48"/>
    <p:sldId id="403" r:id="rId49"/>
    <p:sldId id="404" r:id="rId50"/>
    <p:sldId id="405" r:id="rId51"/>
    <p:sldId id="388" r:id="rId52"/>
    <p:sldId id="406" r:id="rId53"/>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61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BC8AA4-3704-4F29-B31E-1B28578A2392}" type="datetimeFigureOut">
              <a:rPr lang="hr-HR" smtClean="0"/>
              <a:pPr/>
              <a:t>20.10.2014.</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49B6AB-71AF-4FBD-BE05-440BAABEACE4}" type="slidenum">
              <a:rPr lang="hr-HR" smtClean="0"/>
              <a:pPr/>
              <a:t>‹#›</a:t>
            </a:fld>
            <a:endParaRPr lang="hr-HR"/>
          </a:p>
        </p:txBody>
      </p:sp>
    </p:spTree>
    <p:extLst>
      <p:ext uri="{BB962C8B-B14F-4D97-AF65-F5344CB8AC3E}">
        <p14:creationId xmlns:p14="http://schemas.microsoft.com/office/powerpoint/2010/main" val="12716696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4808-A5D6-4532-9AD6-81116BAB422B}" type="datetimeFigureOut">
              <a:rPr lang="sr-Latn-CS"/>
              <a:pPr>
                <a:defRPr/>
              </a:pPr>
              <a:t>20.10.2014.</a:t>
            </a:fld>
            <a:endParaRPr lang="hr-HR"/>
          </a:p>
        </p:txBody>
      </p:sp>
      <p:sp>
        <p:nvSpPr>
          <p:cNvPr id="5" name="Footer Placeholder 18"/>
          <p:cNvSpPr>
            <a:spLocks noGrp="1"/>
          </p:cNvSpPr>
          <p:nvPr>
            <p:ph type="ftr" sz="quarter" idx="11"/>
          </p:nvPr>
        </p:nvSpPr>
        <p:spPr/>
        <p:txBody>
          <a:bodyPr/>
          <a:lstStyle>
            <a:lvl1pPr>
              <a:defRPr/>
            </a:lvl1pPr>
          </a:lstStyle>
          <a:p>
            <a:pPr>
              <a:defRPr/>
            </a:pPr>
            <a:endParaRPr lang="hr-HR"/>
          </a:p>
        </p:txBody>
      </p:sp>
      <p:sp>
        <p:nvSpPr>
          <p:cNvPr id="6" name="Slide Number Placeholder 26"/>
          <p:cNvSpPr>
            <a:spLocks noGrp="1"/>
          </p:cNvSpPr>
          <p:nvPr>
            <p:ph type="sldNum" sz="quarter" idx="12"/>
          </p:nvPr>
        </p:nvSpPr>
        <p:spPr/>
        <p:txBody>
          <a:bodyPr/>
          <a:lstStyle>
            <a:lvl1pPr>
              <a:defRPr/>
            </a:lvl1pPr>
          </a:lstStyle>
          <a:p>
            <a:pPr>
              <a:defRPr/>
            </a:pPr>
            <a:fld id="{DC33F840-D2F4-42C8-8DF2-B5C57689901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7E6A83-3B28-4D22-A5AB-28697F598CE9}" type="datetimeFigureOut">
              <a:rPr lang="sr-Latn-CS"/>
              <a:pPr>
                <a:defRPr/>
              </a:pPr>
              <a:t>20.10.2014.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BF61A0DC-DF36-4184-9F4C-7CE600D9444B}"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AEA3A2-B10F-48F7-A016-3B37A8EB597B}" type="datetimeFigureOut">
              <a:rPr lang="sr-Latn-CS"/>
              <a:pPr>
                <a:defRPr/>
              </a:pPr>
              <a:t>20.10.2014.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F0AFFAC-7992-444A-A3D6-24C6F1A2EA50}"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D81CABC-0365-4848-B4E0-9DB88A826E7D}" type="datetimeFigureOut">
              <a:rPr lang="sr-Latn-CS"/>
              <a:pPr>
                <a:defRPr/>
              </a:pPr>
              <a:t>20.10.2014.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8185461-1D38-4165-9C9A-7D0A5AD214A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5F623AC-2828-4CAA-91A1-BFA2A62E3DD2}" type="datetimeFigureOut">
              <a:rPr lang="sr-Latn-CS"/>
              <a:pPr>
                <a:defRPr/>
              </a:pPr>
              <a:t>20.10.2014.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183CF23B-15BB-42A0-BA41-89B53FCC96D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FBAD3C4-E0F7-4154-B841-1D842E87AFF5}" type="datetimeFigureOut">
              <a:rPr lang="sr-Latn-CS"/>
              <a:pPr>
                <a:defRPr/>
              </a:pPr>
              <a:t>20.10.2014.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412867A9-8FDE-4052-9B68-7A9539D87F75}"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985C3E0-4182-421C-B6E7-1EACBE47CF42}" type="datetimeFigureOut">
              <a:rPr lang="sr-Latn-CS"/>
              <a:pPr>
                <a:defRPr/>
              </a:pPr>
              <a:t>20.10.2014.</a:t>
            </a:fld>
            <a:endParaRPr lang="hr-HR"/>
          </a:p>
        </p:txBody>
      </p:sp>
      <p:sp>
        <p:nvSpPr>
          <p:cNvPr id="8" name="Footer Placeholder 21"/>
          <p:cNvSpPr>
            <a:spLocks noGrp="1"/>
          </p:cNvSpPr>
          <p:nvPr>
            <p:ph type="ftr" sz="quarter" idx="11"/>
          </p:nvPr>
        </p:nvSpPr>
        <p:spPr/>
        <p:txBody>
          <a:bodyPr/>
          <a:lstStyle>
            <a:lvl1pPr>
              <a:defRPr/>
            </a:lvl1pPr>
          </a:lstStyle>
          <a:p>
            <a:pPr>
              <a:defRPr/>
            </a:pPr>
            <a:endParaRPr lang="hr-HR"/>
          </a:p>
        </p:txBody>
      </p:sp>
      <p:sp>
        <p:nvSpPr>
          <p:cNvPr id="9" name="Slide Number Placeholder 17"/>
          <p:cNvSpPr>
            <a:spLocks noGrp="1"/>
          </p:cNvSpPr>
          <p:nvPr>
            <p:ph type="sldNum" sz="quarter" idx="12"/>
          </p:nvPr>
        </p:nvSpPr>
        <p:spPr/>
        <p:txBody>
          <a:bodyPr/>
          <a:lstStyle>
            <a:lvl1pPr>
              <a:defRPr/>
            </a:lvl1pPr>
          </a:lstStyle>
          <a:p>
            <a:pPr>
              <a:defRPr/>
            </a:pPr>
            <a:fld id="{F7C3687E-F94C-4B8C-8F99-8ACCA1F8A005}"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2145216-69D5-466D-A0EC-C4A18B51CF49}" type="datetimeFigureOut">
              <a:rPr lang="sr-Latn-CS"/>
              <a:pPr>
                <a:defRPr/>
              </a:pPr>
              <a:t>20.10.2014.</a:t>
            </a:fld>
            <a:endParaRPr lang="hr-HR"/>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D231B92F-A38A-4F6F-B00C-DCE0CAE3756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F575027-2743-48CE-9B57-277404A56603}" type="datetimeFigureOut">
              <a:rPr lang="sr-Latn-CS"/>
              <a:pPr>
                <a:defRPr/>
              </a:pPr>
              <a:t>20.10.2014.</a:t>
            </a:fld>
            <a:endParaRPr lang="hr-HR"/>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BD9FA12A-E5C9-4F93-97E7-63AFA8FC3DE4}"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004167A-B5EA-48C6-92DD-64EC8839E114}" type="datetimeFigureOut">
              <a:rPr lang="sr-Latn-CS"/>
              <a:pPr>
                <a:defRPr/>
              </a:pPr>
              <a:t>20.10.2014.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C0C53BB3-3B11-41B0-9DC6-03015FFAB31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DC808A-A9B4-4C8D-AB02-2C780214435F}" type="datetimeFigureOut">
              <a:rPr lang="sr-Latn-CS"/>
              <a:pPr>
                <a:defRPr/>
              </a:pPr>
              <a:t>20.10.2014.</a:t>
            </a:fld>
            <a:endParaRPr lang="hr-HR"/>
          </a:p>
        </p:txBody>
      </p:sp>
      <p:sp>
        <p:nvSpPr>
          <p:cNvPr id="10" name="Footer Placeholder 5"/>
          <p:cNvSpPr>
            <a:spLocks noGrp="1"/>
          </p:cNvSpPr>
          <p:nvPr>
            <p:ph type="ftr" sz="quarter" idx="11"/>
          </p:nvPr>
        </p:nvSpPr>
        <p:spPr/>
        <p:txBody>
          <a:bodyPr/>
          <a:lstStyle>
            <a:lvl1pPr>
              <a:defRPr/>
            </a:lvl1pPr>
          </a:lstStyle>
          <a:p>
            <a:pPr>
              <a:defRPr/>
            </a:pPr>
            <a:endParaRPr lang="hr-H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08E4E4E-B334-46B2-8E1B-2209BE855311}"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2065FFD-40E3-4103-B34A-4F74A08A0271}" type="datetimeFigureOut">
              <a:rPr lang="sr-Latn-CS"/>
              <a:pPr>
                <a:defRPr/>
              </a:pPr>
              <a:t>20.10.2014.</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BD7E915-9B7F-4615-80C6-6B6698E81909}" type="slidenum">
              <a:rPr lang="hr-HR"/>
              <a:pPr>
                <a:defRPr/>
              </a:pPr>
              <a:t>‹#›</a:t>
            </a:fld>
            <a:endParaRPr lang="hr-H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21" r:id="rId1"/>
    <p:sldLayoutId id="2147483813" r:id="rId2"/>
    <p:sldLayoutId id="2147483822" r:id="rId3"/>
    <p:sldLayoutId id="2147483814" r:id="rId4"/>
    <p:sldLayoutId id="2147483815" r:id="rId5"/>
    <p:sldLayoutId id="2147483816" r:id="rId6"/>
    <p:sldLayoutId id="2147483817" r:id="rId7"/>
    <p:sldLayoutId id="2147483818" r:id="rId8"/>
    <p:sldLayoutId id="2147483823" r:id="rId9"/>
    <p:sldLayoutId id="2147483819" r:id="rId10"/>
    <p:sldLayoutId id="214748382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hr-HR" dirty="0" smtClean="0"/>
              <a:t>English for social workers II</a:t>
            </a:r>
            <a:br>
              <a:rPr lang="hr-HR" dirty="0" smtClean="0"/>
            </a:br>
            <a:r>
              <a:rPr lang="hr-HR" sz="4000" dirty="0" err="1" smtClean="0"/>
              <a:t>session</a:t>
            </a:r>
            <a:r>
              <a:rPr lang="hr-HR" sz="4000" dirty="0" smtClean="0"/>
              <a:t> 3, 20 </a:t>
            </a:r>
            <a:r>
              <a:rPr lang="hr-HR" sz="4000" dirty="0" err="1" smtClean="0"/>
              <a:t>oct</a:t>
            </a:r>
            <a:r>
              <a:rPr lang="hr-HR" sz="4000" dirty="0" smtClean="0"/>
              <a:t> 2014</a:t>
            </a:r>
            <a:endParaRPr lang="hr-HR" dirty="0"/>
          </a:p>
        </p:txBody>
      </p:sp>
      <p:sp>
        <p:nvSpPr>
          <p:cNvPr id="5123" name="Subtitle 2"/>
          <p:cNvSpPr>
            <a:spLocks noGrp="1"/>
          </p:cNvSpPr>
          <p:nvPr>
            <p:ph type="subTitle" idx="1"/>
          </p:nvPr>
        </p:nvSpPr>
        <p:spPr>
          <a:xfrm>
            <a:off x="533400" y="3228975"/>
            <a:ext cx="7854950" cy="1752600"/>
          </a:xfrm>
        </p:spPr>
        <p:txBody>
          <a:bodyPr/>
          <a:lstStyle/>
          <a:p>
            <a:pPr marR="0" eaLnBrk="1" hangingPunct="1">
              <a:lnSpc>
                <a:spcPct val="80000"/>
              </a:lnSpc>
            </a:pPr>
            <a:endParaRPr lang="hr-HR" sz="2200" dirty="0" smtClean="0"/>
          </a:p>
          <a:p>
            <a:pPr marR="0" eaLnBrk="1" hangingPunct="1">
              <a:lnSpc>
                <a:spcPct val="80000"/>
              </a:lnSpc>
            </a:pPr>
            <a:r>
              <a:rPr lang="hr-HR" sz="2200" dirty="0" smtClean="0"/>
              <a:t>Miljen Matijašević</a:t>
            </a:r>
          </a:p>
          <a:p>
            <a:pPr marR="0" eaLnBrk="1" hangingPunct="1">
              <a:lnSpc>
                <a:spcPct val="80000"/>
              </a:lnSpc>
            </a:pPr>
            <a:r>
              <a:rPr lang="hr-HR" sz="2200" dirty="0" smtClean="0"/>
              <a:t>E-mail: </a:t>
            </a:r>
            <a:r>
              <a:rPr lang="hr-HR" sz="2200" dirty="0" err="1" smtClean="0">
                <a:hlinkClick r:id="rId2"/>
              </a:rPr>
              <a:t>miljen.matijasevic</a:t>
            </a:r>
            <a:r>
              <a:rPr lang="hr-HR" sz="2200" dirty="0" smtClean="0">
                <a:hlinkClick r:id="rId2"/>
              </a:rPr>
              <a:t>@</a:t>
            </a:r>
            <a:r>
              <a:rPr lang="hr-HR" sz="2200" dirty="0" err="1" smtClean="0">
                <a:hlinkClick r:id="rId2"/>
              </a:rPr>
              <a:t>gmail.com</a:t>
            </a:r>
            <a:endParaRPr lang="hr-HR" sz="2200" dirty="0" smtClean="0"/>
          </a:p>
          <a:p>
            <a:pPr marR="0" eaLnBrk="1" hangingPunct="1">
              <a:lnSpc>
                <a:spcPct val="80000"/>
              </a:lnSpc>
            </a:pPr>
            <a:r>
              <a:rPr lang="hr-HR" sz="2200" dirty="0" smtClean="0"/>
              <a:t>Office: G10, room 6 (1st floor)</a:t>
            </a:r>
          </a:p>
          <a:p>
            <a:pPr marR="0" eaLnBrk="1" hangingPunct="1">
              <a:lnSpc>
                <a:spcPct val="80000"/>
              </a:lnSpc>
            </a:pPr>
            <a:r>
              <a:rPr lang="hr-HR" sz="2200" dirty="0" err="1" smtClean="0"/>
              <a:t>Tue</a:t>
            </a:r>
            <a:r>
              <a:rPr lang="hr-HR" sz="2200" smtClean="0"/>
              <a:t>, 15:30-16:30</a:t>
            </a:r>
            <a:endParaRPr lang="hr-HR" sz="2200" dirty="0" smtClean="0"/>
          </a:p>
          <a:p>
            <a:pPr marR="0" eaLnBrk="1" hangingPunct="1">
              <a:lnSpc>
                <a:spcPct val="80000"/>
              </a:lnSpc>
            </a:pPr>
            <a:endParaRPr lang="hr-HR"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Suicide</a:t>
            </a:r>
            <a:endParaRPr lang="hr-HR" dirty="0"/>
          </a:p>
        </p:txBody>
      </p:sp>
      <p:sp>
        <p:nvSpPr>
          <p:cNvPr id="5" name="Text Placeholder 4"/>
          <p:cNvSpPr>
            <a:spLocks noGrp="1"/>
          </p:cNvSpPr>
          <p:nvPr>
            <p:ph type="body" idx="1"/>
          </p:nvPr>
        </p:nvSpPr>
        <p:spPr/>
        <p:txBody>
          <a:bodyPr/>
          <a:lstStyle/>
          <a:p>
            <a:endParaRPr lang="hr-H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Suicide</a:t>
            </a:r>
            <a:endParaRPr lang="hr-HR" dirty="0"/>
          </a:p>
        </p:txBody>
      </p:sp>
      <p:sp>
        <p:nvSpPr>
          <p:cNvPr id="3" name="Content Placeholder 2"/>
          <p:cNvSpPr>
            <a:spLocks noGrp="1"/>
          </p:cNvSpPr>
          <p:nvPr>
            <p:ph idx="1"/>
          </p:nvPr>
        </p:nvSpPr>
        <p:spPr/>
        <p:txBody>
          <a:bodyPr/>
          <a:lstStyle/>
          <a:p>
            <a:endParaRPr lang="hr-HR" dirty="0" smtClean="0"/>
          </a:p>
          <a:p>
            <a:r>
              <a:rPr lang="hr-HR" dirty="0" smtClean="0"/>
              <a:t>intentional causing of one’s own death</a:t>
            </a:r>
          </a:p>
          <a:p>
            <a:endParaRPr lang="hr-HR" dirty="0" smtClean="0"/>
          </a:p>
          <a:p>
            <a:r>
              <a:rPr lang="hr-HR" dirty="0" smtClean="0"/>
              <a:t>before 1961 attempted suicide could result in criminal prosecution</a:t>
            </a:r>
          </a:p>
          <a:p>
            <a:endParaRPr lang="hr-HR" dirty="0" smtClean="0"/>
          </a:p>
          <a:p>
            <a:r>
              <a:rPr lang="hr-HR" dirty="0" smtClean="0"/>
              <a:t>religions such as Judaism, Christianity and Islam condemn suicide as an act against God</a:t>
            </a:r>
          </a:p>
          <a:p>
            <a:endParaRPr lang="hr-HR" dirty="0" smtClean="0"/>
          </a:p>
          <a:p>
            <a:pPr>
              <a:buNone/>
            </a:pPr>
            <a:endParaRPr lang="hr-H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Suicide</a:t>
            </a:r>
            <a:endParaRPr lang="hr-HR" dirty="0"/>
          </a:p>
        </p:txBody>
      </p:sp>
      <p:sp>
        <p:nvSpPr>
          <p:cNvPr id="3" name="Content Placeholder 2"/>
          <p:cNvSpPr>
            <a:spLocks noGrp="1"/>
          </p:cNvSpPr>
          <p:nvPr>
            <p:ph idx="1"/>
          </p:nvPr>
        </p:nvSpPr>
        <p:spPr/>
        <p:txBody>
          <a:bodyPr/>
          <a:lstStyle/>
          <a:p>
            <a:r>
              <a:rPr lang="hr-HR" dirty="0" smtClean="0"/>
              <a:t>decriminalised by the </a:t>
            </a:r>
            <a:r>
              <a:rPr lang="hr-HR" b="1" dirty="0" smtClean="0"/>
              <a:t>Suicide Act 1961</a:t>
            </a:r>
          </a:p>
          <a:p>
            <a:r>
              <a:rPr lang="hr-HR" dirty="0" smtClean="0"/>
              <a:t>however, the Act criminalised the act of helping or assisting a suicide</a:t>
            </a:r>
          </a:p>
          <a:p>
            <a:r>
              <a:rPr lang="hr-HR" dirty="0" smtClean="0"/>
              <a:t>unique example – the perpetrator not prosecuted, only the accessory</a:t>
            </a:r>
          </a:p>
          <a:p>
            <a:endParaRPr lang="hr-HR" dirty="0" smtClean="0"/>
          </a:p>
          <a:p>
            <a:pPr>
              <a:buNone/>
            </a:pPr>
            <a:endParaRPr lang="hr-HR" i="1" dirty="0" smtClean="0"/>
          </a:p>
          <a:p>
            <a:pPr>
              <a:buNone/>
            </a:pPr>
            <a:r>
              <a:rPr lang="hr-HR" i="1" dirty="0" smtClean="0"/>
              <a:t>Think of arguments why attempted suicide should or should not be criminally </a:t>
            </a:r>
            <a:r>
              <a:rPr lang="hr-HR" i="1" dirty="0" err="1" smtClean="0"/>
              <a:t>prosecuted</a:t>
            </a:r>
            <a:r>
              <a:rPr lang="hr-HR" i="1" dirty="0" smtClean="0"/>
              <a:t>!</a:t>
            </a:r>
          </a:p>
          <a:p>
            <a:pPr>
              <a:buNone/>
            </a:pPr>
            <a:r>
              <a:rPr lang="hr-HR" i="1" dirty="0" err="1" smtClean="0"/>
              <a:t>What</a:t>
            </a:r>
            <a:r>
              <a:rPr lang="hr-HR" i="1" dirty="0" smtClean="0"/>
              <a:t> </a:t>
            </a:r>
            <a:r>
              <a:rPr lang="hr-HR" i="1" dirty="0" err="1" smtClean="0"/>
              <a:t>about</a:t>
            </a:r>
            <a:r>
              <a:rPr lang="hr-HR" i="1" dirty="0" smtClean="0"/>
              <a:t> </a:t>
            </a:r>
            <a:r>
              <a:rPr lang="hr-HR" i="1" dirty="0" err="1" smtClean="0"/>
              <a:t>assisting</a:t>
            </a:r>
            <a:r>
              <a:rPr lang="hr-HR" i="1" dirty="0" smtClean="0"/>
              <a:t> a suicide?</a:t>
            </a:r>
          </a:p>
          <a:p>
            <a:pPr>
              <a:buNone/>
            </a:pPr>
            <a:endParaRPr lang="hr-H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Euthanasia</a:t>
            </a:r>
            <a:endParaRPr lang="hr-HR" dirty="0"/>
          </a:p>
        </p:txBody>
      </p:sp>
      <p:sp>
        <p:nvSpPr>
          <p:cNvPr id="5" name="Text Placeholder 4"/>
          <p:cNvSpPr>
            <a:spLocks noGrp="1"/>
          </p:cNvSpPr>
          <p:nvPr>
            <p:ph type="body" idx="1"/>
          </p:nvPr>
        </p:nvSpPr>
        <p:spPr/>
        <p:txBody>
          <a:bodyPr/>
          <a:lstStyle/>
          <a:p>
            <a:endParaRPr lang="hr-H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a:t>
            </a:r>
            <a:endParaRPr lang="hr-HR" dirty="0"/>
          </a:p>
        </p:txBody>
      </p:sp>
      <p:sp>
        <p:nvSpPr>
          <p:cNvPr id="3" name="Content Placeholder 2"/>
          <p:cNvSpPr>
            <a:spLocks noGrp="1"/>
          </p:cNvSpPr>
          <p:nvPr>
            <p:ph idx="1"/>
          </p:nvPr>
        </p:nvSpPr>
        <p:spPr/>
        <p:txBody>
          <a:bodyPr/>
          <a:lstStyle/>
          <a:p>
            <a:endParaRPr lang="hr-HR" dirty="0" smtClean="0"/>
          </a:p>
          <a:p>
            <a:r>
              <a:rPr lang="hr-HR" dirty="0" smtClean="0"/>
              <a:t>How would you explain the term euthanasia?</a:t>
            </a:r>
          </a:p>
          <a:p>
            <a:endParaRPr lang="hr-HR" dirty="0" smtClean="0"/>
          </a:p>
          <a:p>
            <a:pPr lvl="1"/>
            <a:r>
              <a:rPr lang="hr-HR" dirty="0" smtClean="0"/>
              <a:t>literally: “good death” (from Greek – </a:t>
            </a:r>
            <a:r>
              <a:rPr lang="hr-HR" i="1" dirty="0" smtClean="0"/>
              <a:t>eu+thanatos</a:t>
            </a:r>
            <a:r>
              <a:rPr lang="hr-HR" dirty="0" smtClean="0"/>
              <a:t>)</a:t>
            </a:r>
          </a:p>
          <a:p>
            <a:endParaRPr lang="hr-HR" dirty="0" smtClean="0"/>
          </a:p>
          <a:p>
            <a:r>
              <a:rPr lang="hr-HR" dirty="0" err="1" smtClean="0"/>
              <a:t>ending</a:t>
            </a:r>
            <a:r>
              <a:rPr lang="hr-HR" dirty="0" smtClean="0"/>
              <a:t> </a:t>
            </a:r>
            <a:r>
              <a:rPr lang="hr-HR" dirty="0" err="1" smtClean="0"/>
              <a:t>another’s</a:t>
            </a:r>
            <a:r>
              <a:rPr lang="hr-HR" dirty="0" smtClean="0"/>
              <a:t> </a:t>
            </a:r>
            <a:r>
              <a:rPr lang="hr-HR" dirty="0" smtClean="0"/>
              <a:t>life in order to relieve pain and suffering</a:t>
            </a:r>
          </a:p>
          <a:p>
            <a:endParaRPr lang="hr-H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a:t>
            </a:r>
            <a:endParaRPr lang="hr-HR" dirty="0"/>
          </a:p>
        </p:txBody>
      </p:sp>
      <p:sp>
        <p:nvSpPr>
          <p:cNvPr id="3" name="Content Placeholder 2"/>
          <p:cNvSpPr>
            <a:spLocks noGrp="1"/>
          </p:cNvSpPr>
          <p:nvPr>
            <p:ph idx="1"/>
          </p:nvPr>
        </p:nvSpPr>
        <p:spPr/>
        <p:txBody>
          <a:bodyPr/>
          <a:lstStyle/>
          <a:p>
            <a:r>
              <a:rPr lang="hr-HR" dirty="0" smtClean="0"/>
              <a:t>ACTIVE </a:t>
            </a:r>
          </a:p>
          <a:p>
            <a:r>
              <a:rPr lang="hr-HR" dirty="0" smtClean="0"/>
              <a:t>PASSIVE</a:t>
            </a:r>
          </a:p>
          <a:p>
            <a:endParaRPr lang="hr-HR" dirty="0" smtClean="0"/>
          </a:p>
          <a:p>
            <a:r>
              <a:rPr lang="hr-HR" dirty="0" smtClean="0"/>
              <a:t>VOLUNTARY</a:t>
            </a:r>
          </a:p>
          <a:p>
            <a:r>
              <a:rPr lang="hr-HR" dirty="0" smtClean="0"/>
              <a:t>NON-VOLUNTARY</a:t>
            </a:r>
          </a:p>
          <a:p>
            <a:r>
              <a:rPr lang="hr-HR" dirty="0" smtClean="0"/>
              <a:t>INVOLUNTARY</a:t>
            </a:r>
          </a:p>
          <a:p>
            <a:endParaRPr lang="hr-HR" dirty="0" smtClean="0"/>
          </a:p>
          <a:p>
            <a:r>
              <a:rPr lang="hr-HR" dirty="0" smtClean="0"/>
              <a:t>ASSISTED SUICIDE</a:t>
            </a:r>
          </a:p>
          <a:p>
            <a:r>
              <a:rPr lang="hr-HR" dirty="0" smtClean="0"/>
              <a:t>PHYSICIAN ASSISTED SUICIDE</a:t>
            </a:r>
          </a:p>
          <a:p>
            <a:pPr>
              <a:buNone/>
            </a:pPr>
            <a:r>
              <a:rPr lang="hr-HR" dirty="0" smtClean="0"/>
              <a:t>		</a:t>
            </a:r>
            <a:r>
              <a:rPr lang="hr-HR" sz="2400" i="1" dirty="0" err="1" smtClean="0"/>
              <a:t>What</a:t>
            </a:r>
            <a:r>
              <a:rPr lang="hr-HR" sz="2400" i="1" dirty="0" smtClean="0"/>
              <a:t> do you think the differences are?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a:t>
            </a:r>
            <a:endParaRPr lang="hr-HR" dirty="0"/>
          </a:p>
        </p:txBody>
      </p:sp>
      <p:sp>
        <p:nvSpPr>
          <p:cNvPr id="3" name="Content Placeholder 2"/>
          <p:cNvSpPr>
            <a:spLocks noGrp="1"/>
          </p:cNvSpPr>
          <p:nvPr>
            <p:ph idx="1"/>
          </p:nvPr>
        </p:nvSpPr>
        <p:spPr/>
        <p:txBody>
          <a:bodyPr/>
          <a:lstStyle/>
          <a:p>
            <a:endParaRPr lang="hr-HR" dirty="0" smtClean="0"/>
          </a:p>
          <a:p>
            <a:endParaRPr lang="hr-HR" dirty="0" smtClean="0"/>
          </a:p>
          <a:p>
            <a:r>
              <a:rPr lang="hr-HR" dirty="0" smtClean="0"/>
              <a:t>ACTIVE – done by an act (e.g. administering a lethal dose of a drug)</a:t>
            </a:r>
          </a:p>
          <a:p>
            <a:endParaRPr lang="hr-HR" dirty="0" smtClean="0"/>
          </a:p>
          <a:p>
            <a:r>
              <a:rPr lang="hr-HR" dirty="0" smtClean="0"/>
              <a:t>PASSIVE – done by ommission (e.g. not providing life-saving treatment)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a:t>
            </a:r>
            <a:endParaRPr lang="hr-HR" dirty="0"/>
          </a:p>
        </p:txBody>
      </p:sp>
      <p:sp>
        <p:nvSpPr>
          <p:cNvPr id="3" name="Content Placeholder 2"/>
          <p:cNvSpPr>
            <a:spLocks noGrp="1"/>
          </p:cNvSpPr>
          <p:nvPr>
            <p:ph idx="1"/>
          </p:nvPr>
        </p:nvSpPr>
        <p:spPr/>
        <p:txBody>
          <a:bodyPr/>
          <a:lstStyle/>
          <a:p>
            <a:r>
              <a:rPr lang="hr-HR" dirty="0" smtClean="0"/>
              <a:t>VOLUNTARY – by choice of the patient</a:t>
            </a:r>
          </a:p>
          <a:p>
            <a:r>
              <a:rPr lang="hr-HR" dirty="0" smtClean="0"/>
              <a:t>NON-VOLUNTARY – when the patient is unable to give consent</a:t>
            </a:r>
          </a:p>
          <a:p>
            <a:r>
              <a:rPr lang="hr-HR" dirty="0" smtClean="0"/>
              <a:t>INVOLUNTARY – done against the patient’s will</a:t>
            </a:r>
          </a:p>
          <a:p>
            <a:endParaRPr lang="hr-HR" dirty="0" smtClean="0"/>
          </a:p>
          <a:p>
            <a:r>
              <a:rPr lang="hr-HR" dirty="0" smtClean="0"/>
              <a:t>ASSISTED SUICIDE – providing but not administering the means to end the life</a:t>
            </a:r>
          </a:p>
          <a:p>
            <a:r>
              <a:rPr lang="hr-HR" dirty="0" smtClean="0"/>
              <a:t>PHYSICIAN ASSISTED SUICIDE – same as above only done by a physician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 and the Law</a:t>
            </a:r>
            <a:endParaRPr lang="hr-HR" dirty="0"/>
          </a:p>
        </p:txBody>
      </p:sp>
      <p:sp>
        <p:nvSpPr>
          <p:cNvPr id="3" name="Content Placeholder 2"/>
          <p:cNvSpPr>
            <a:spLocks noGrp="1"/>
          </p:cNvSpPr>
          <p:nvPr>
            <p:ph idx="1"/>
          </p:nvPr>
        </p:nvSpPr>
        <p:spPr/>
        <p:txBody>
          <a:bodyPr/>
          <a:lstStyle/>
          <a:p>
            <a:pPr>
              <a:buNone/>
            </a:pPr>
            <a:r>
              <a:rPr lang="hr-HR" b="1" dirty="0" smtClean="0"/>
              <a:t>The United Kingdom</a:t>
            </a:r>
          </a:p>
          <a:p>
            <a:r>
              <a:rPr lang="hr-HR" dirty="0" smtClean="0"/>
              <a:t>illegal</a:t>
            </a:r>
          </a:p>
          <a:p>
            <a:r>
              <a:rPr lang="hr-HR" dirty="0" smtClean="0"/>
              <a:t>Suicide Act provides for up to 14 years imprisonment for assisting someone in ending their life</a:t>
            </a:r>
          </a:p>
          <a:p>
            <a:r>
              <a:rPr lang="hr-HR" dirty="0" smtClean="0"/>
              <a:t>public polls in favour of legalising euthanasia</a:t>
            </a:r>
          </a:p>
          <a:p>
            <a:r>
              <a:rPr lang="hr-HR" dirty="0" smtClean="0"/>
              <a:t>Parliament continues to vote against it</a:t>
            </a:r>
          </a:p>
          <a:p>
            <a:r>
              <a:rPr lang="hr-HR" dirty="0" smtClean="0"/>
              <a:t>Mental Capacity Act 2005 – ADVANCE DIRECTIVES –instructions given in advance on what to do about treatment in the case of inability to express their will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 and the Law</a:t>
            </a:r>
            <a:endParaRPr lang="hr-HR" dirty="0"/>
          </a:p>
        </p:txBody>
      </p:sp>
      <p:sp>
        <p:nvSpPr>
          <p:cNvPr id="3" name="Content Placeholder 2"/>
          <p:cNvSpPr>
            <a:spLocks noGrp="1"/>
          </p:cNvSpPr>
          <p:nvPr>
            <p:ph idx="1"/>
          </p:nvPr>
        </p:nvSpPr>
        <p:spPr/>
        <p:txBody>
          <a:bodyPr/>
          <a:lstStyle/>
          <a:p>
            <a:pPr>
              <a:buNone/>
            </a:pPr>
            <a:r>
              <a:rPr lang="hr-HR" b="1" dirty="0" smtClean="0"/>
              <a:t>The USA</a:t>
            </a:r>
          </a:p>
          <a:p>
            <a:r>
              <a:rPr lang="hr-HR" dirty="0" smtClean="0"/>
              <a:t>illegal in most states except Montana, Oregon, Washington (physician assisted suicide)</a:t>
            </a:r>
          </a:p>
          <a:p>
            <a:r>
              <a:rPr lang="hr-HR" dirty="0" smtClean="0"/>
              <a:t>Texas – allowed to physicians and hospitals (Texas Futile Care Law)</a:t>
            </a:r>
          </a:p>
          <a:p>
            <a:r>
              <a:rPr lang="hr-HR" dirty="0" smtClean="0"/>
              <a:t>however, patient has the right to refuse treatment (DNR – ‘do not rescussitate’)</a:t>
            </a:r>
          </a:p>
          <a:p>
            <a:r>
              <a:rPr lang="hr-HR" dirty="0" smtClean="0"/>
              <a:t>advance directives also available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r>
              <a:rPr lang="hr-HR" sz="2800" dirty="0" smtClean="0"/>
              <a:t>Revision of the last session (Crime)</a:t>
            </a:r>
          </a:p>
          <a:p>
            <a:pPr marL="514350" indent="-514350">
              <a:buFont typeface="+mj-lt"/>
              <a:buAutoNum type="arabicPeriod"/>
            </a:pPr>
            <a:endParaRPr lang="hr-HR" sz="2800" dirty="0" smtClean="0"/>
          </a:p>
          <a:p>
            <a:pPr marL="514350" indent="-514350">
              <a:buFont typeface="+mj-lt"/>
              <a:buAutoNum type="arabicPeriod"/>
            </a:pPr>
            <a:r>
              <a:rPr lang="hr-HR" sz="2800" dirty="0" smtClean="0"/>
              <a:t>Death and the Law</a:t>
            </a:r>
            <a:endParaRPr lang="hr-H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 and the Law</a:t>
            </a:r>
            <a:endParaRPr lang="hr-HR" dirty="0"/>
          </a:p>
        </p:txBody>
      </p:sp>
      <p:sp>
        <p:nvSpPr>
          <p:cNvPr id="3" name="Content Placeholder 2"/>
          <p:cNvSpPr>
            <a:spLocks noGrp="1"/>
          </p:cNvSpPr>
          <p:nvPr>
            <p:ph idx="1"/>
          </p:nvPr>
        </p:nvSpPr>
        <p:spPr/>
        <p:txBody>
          <a:bodyPr/>
          <a:lstStyle/>
          <a:p>
            <a:pPr>
              <a:buNone/>
            </a:pPr>
            <a:r>
              <a:rPr lang="hr-HR" b="1" dirty="0" smtClean="0"/>
              <a:t>The Netherlands</a:t>
            </a:r>
          </a:p>
          <a:p>
            <a:r>
              <a:rPr lang="hr-HR" dirty="0" smtClean="0"/>
              <a:t>euthanasia legalised in 2002</a:t>
            </a:r>
          </a:p>
          <a:p>
            <a:r>
              <a:rPr lang="hr-HR" dirty="0" smtClean="0"/>
              <a:t>certain conditions must be met, e.g.</a:t>
            </a:r>
          </a:p>
          <a:p>
            <a:pPr lvl="1"/>
            <a:r>
              <a:rPr lang="hr-HR" dirty="0" smtClean="0"/>
              <a:t>patient’s conscious request</a:t>
            </a:r>
          </a:p>
          <a:p>
            <a:pPr lvl="1"/>
            <a:r>
              <a:rPr lang="hr-HR" dirty="0" smtClean="0"/>
              <a:t>unbearable suffering without prospect of improvement</a:t>
            </a:r>
          </a:p>
          <a:p>
            <a:pPr lvl="1"/>
            <a:r>
              <a:rPr lang="hr-HR" dirty="0" smtClean="0"/>
              <a:t>patient informed and aware of alternatives</a:t>
            </a:r>
          </a:p>
          <a:p>
            <a:pPr lvl="1"/>
            <a:r>
              <a:rPr lang="hr-HR" dirty="0" smtClean="0"/>
              <a:t>second opinion by independent physician</a:t>
            </a:r>
          </a:p>
          <a:p>
            <a:pPr lvl="1"/>
            <a:r>
              <a:rPr lang="hr-HR" dirty="0" smtClean="0"/>
              <a:t>medically acceptable method</a:t>
            </a:r>
          </a:p>
          <a:p>
            <a:pPr lvl="1"/>
            <a:r>
              <a:rPr lang="hr-HR" dirty="0" smtClean="0"/>
              <a:t>patient at least 12 years old</a:t>
            </a:r>
          </a:p>
          <a:p>
            <a:pPr lvl="1"/>
            <a:endParaRPr lang="hr-H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 and the Law</a:t>
            </a:r>
            <a:endParaRPr lang="hr-HR" dirty="0"/>
          </a:p>
        </p:txBody>
      </p:sp>
      <p:sp>
        <p:nvSpPr>
          <p:cNvPr id="3" name="Content Placeholder 2"/>
          <p:cNvSpPr>
            <a:spLocks noGrp="1"/>
          </p:cNvSpPr>
          <p:nvPr>
            <p:ph idx="1"/>
          </p:nvPr>
        </p:nvSpPr>
        <p:spPr/>
        <p:txBody>
          <a:bodyPr/>
          <a:lstStyle/>
          <a:p>
            <a:pPr>
              <a:buNone/>
            </a:pPr>
            <a:r>
              <a:rPr lang="hr-HR" b="1" dirty="0" smtClean="0"/>
              <a:t>Switzerland</a:t>
            </a:r>
          </a:p>
          <a:p>
            <a:r>
              <a:rPr lang="hr-HR" dirty="0" smtClean="0"/>
              <a:t>Swiss law: assisted suicide illegal only if done for selfish reasons</a:t>
            </a:r>
          </a:p>
          <a:p>
            <a:r>
              <a:rPr lang="hr-HR" dirty="0" smtClean="0"/>
              <a:t>if evidence can be provided that the person asked for it and had the capacity to make the decision – assisted suicide lawful</a:t>
            </a:r>
          </a:p>
          <a:p>
            <a:r>
              <a:rPr lang="hr-HR" dirty="0" smtClean="0"/>
              <a:t>permitted also for foreign nationals</a:t>
            </a:r>
          </a:p>
          <a:p>
            <a:r>
              <a:rPr lang="hr-HR" dirty="0" smtClean="0"/>
              <a:t>development of ‘suicide tourism’</a:t>
            </a:r>
          </a:p>
          <a:p>
            <a:pPr>
              <a:buNone/>
            </a:pPr>
            <a:endParaRPr lang="hr-H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Euthanasia and the Law</a:t>
            </a:r>
            <a:endParaRPr lang="hr-HR" dirty="0"/>
          </a:p>
        </p:txBody>
      </p:sp>
      <p:sp>
        <p:nvSpPr>
          <p:cNvPr id="3" name="Content Placeholder 2"/>
          <p:cNvSpPr>
            <a:spLocks noGrp="1"/>
          </p:cNvSpPr>
          <p:nvPr>
            <p:ph idx="1"/>
          </p:nvPr>
        </p:nvSpPr>
        <p:spPr/>
        <p:txBody>
          <a:bodyPr/>
          <a:lstStyle/>
          <a:p>
            <a:pPr>
              <a:buNone/>
            </a:pPr>
            <a:endParaRPr lang="hr-HR" b="1" dirty="0" smtClean="0"/>
          </a:p>
          <a:p>
            <a:pPr>
              <a:buNone/>
            </a:pPr>
            <a:r>
              <a:rPr lang="hr-HR" b="1" dirty="0" smtClean="0"/>
              <a:t>Croatia</a:t>
            </a:r>
          </a:p>
          <a:p>
            <a:r>
              <a:rPr lang="hr-HR" dirty="0" smtClean="0"/>
              <a:t>all forms of euthanasia/assisted suicide illegal</a:t>
            </a:r>
          </a:p>
          <a:p>
            <a:pPr>
              <a:buNone/>
            </a:pPr>
            <a:endParaRPr lang="hr-H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Pretty v United Kingdom</a:t>
            </a:r>
            <a:endParaRPr lang="hr-HR" dirty="0"/>
          </a:p>
        </p:txBody>
      </p:sp>
      <p:sp>
        <p:nvSpPr>
          <p:cNvPr id="5" name="Text Placeholder 4"/>
          <p:cNvSpPr>
            <a:spLocks noGrp="1"/>
          </p:cNvSpPr>
          <p:nvPr>
            <p:ph type="body" idx="1"/>
          </p:nvPr>
        </p:nvSpPr>
        <p:spPr/>
        <p:txBody>
          <a:bodyPr/>
          <a:lstStyle/>
          <a:p>
            <a:pPr algn="r"/>
            <a:r>
              <a:rPr lang="hr-HR" sz="3200" dirty="0" smtClean="0"/>
              <a:t>(ECHR 2002)</a:t>
            </a:r>
            <a:endParaRPr lang="hr-HR" sz="2800" dirty="0" smtClean="0"/>
          </a:p>
          <a:p>
            <a:pPr algn="r"/>
            <a:r>
              <a:rPr lang="hr-HR" dirty="0" smtClean="0"/>
              <a:t>case study</a:t>
            </a:r>
            <a:endParaRPr lang="hr-H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Pretty v United Kingdom (ECHR)</a:t>
            </a:r>
            <a:endParaRPr lang="hr-HR" dirty="0"/>
          </a:p>
        </p:txBody>
      </p:sp>
      <p:sp>
        <p:nvSpPr>
          <p:cNvPr id="3" name="Content Placeholder 2"/>
          <p:cNvSpPr>
            <a:spLocks noGrp="1"/>
          </p:cNvSpPr>
          <p:nvPr>
            <p:ph idx="1"/>
          </p:nvPr>
        </p:nvSpPr>
        <p:spPr/>
        <p:txBody>
          <a:bodyPr/>
          <a:lstStyle/>
          <a:p>
            <a:endParaRPr lang="hr-HR" dirty="0" smtClean="0"/>
          </a:p>
          <a:p>
            <a:r>
              <a:rPr lang="hr-HR" dirty="0" smtClean="0"/>
              <a:t>Diane Pretty was suffering from motor neurone disease</a:t>
            </a:r>
          </a:p>
          <a:p>
            <a:r>
              <a:rPr lang="hr-HR" dirty="0" smtClean="0"/>
              <a:t>paralyzed from neck down, could hardly speak, fed by a tube</a:t>
            </a:r>
          </a:p>
          <a:p>
            <a:r>
              <a:rPr lang="hr-HR" dirty="0" smtClean="0"/>
              <a:t>wanted to commit suicide but was unable to</a:t>
            </a:r>
          </a:p>
          <a:p>
            <a:r>
              <a:rPr lang="hr-HR" dirty="0" err="1" smtClean="0"/>
              <a:t>wished</a:t>
            </a:r>
            <a:r>
              <a:rPr lang="hr-HR" dirty="0" smtClean="0"/>
              <a:t> for her husband to assist her</a:t>
            </a:r>
          </a:p>
          <a:p>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Pretty v United Kingdom (ECHR)</a:t>
            </a:r>
            <a:endParaRPr lang="hr-HR" dirty="0"/>
          </a:p>
        </p:txBody>
      </p:sp>
      <p:sp>
        <p:nvSpPr>
          <p:cNvPr id="3" name="Content Placeholder 2"/>
          <p:cNvSpPr>
            <a:spLocks noGrp="1"/>
          </p:cNvSpPr>
          <p:nvPr>
            <p:ph idx="1"/>
          </p:nvPr>
        </p:nvSpPr>
        <p:spPr/>
        <p:txBody>
          <a:bodyPr/>
          <a:lstStyle/>
          <a:p>
            <a:r>
              <a:rPr lang="hr-HR" dirty="0" smtClean="0"/>
              <a:t>Director of Public Prosecutions refused the request not to prosecute her husband</a:t>
            </a:r>
          </a:p>
          <a:p>
            <a:endParaRPr lang="hr-HR" dirty="0" smtClean="0"/>
          </a:p>
          <a:p>
            <a:r>
              <a:rPr lang="hr-HR" dirty="0" smtClean="0"/>
              <a:t>appeal to the House of Lords – refused</a:t>
            </a:r>
          </a:p>
          <a:p>
            <a:endParaRPr lang="hr-HR" dirty="0" smtClean="0"/>
          </a:p>
          <a:p>
            <a:r>
              <a:rPr lang="hr-HR" dirty="0" smtClean="0"/>
              <a:t>appeal to the European Court of Human Rights</a:t>
            </a:r>
          </a:p>
          <a:p>
            <a:endParaRPr lang="hr-HR" dirty="0" smtClean="0"/>
          </a:p>
          <a:p>
            <a:r>
              <a:rPr lang="hr-HR" dirty="0" smtClean="0"/>
              <a:t>grounds for application:</a:t>
            </a:r>
          </a:p>
          <a:p>
            <a:pPr lvl="1"/>
            <a:r>
              <a:rPr lang="hr-HR" dirty="0" smtClean="0"/>
              <a:t>violation of Articles 2, 3, 8, 9 and 14 of the European Convention on Human Rights</a:t>
            </a:r>
            <a:endParaRPr lang="hr-H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Pretty v United Kingdom (ECHR)</a:t>
            </a:r>
            <a:endParaRPr lang="hr-HR" dirty="0"/>
          </a:p>
        </p:txBody>
      </p:sp>
      <p:sp>
        <p:nvSpPr>
          <p:cNvPr id="3" name="Content Placeholder 2"/>
          <p:cNvSpPr>
            <a:spLocks noGrp="1"/>
          </p:cNvSpPr>
          <p:nvPr>
            <p:ph idx="1"/>
          </p:nvPr>
        </p:nvSpPr>
        <p:spPr/>
        <p:txBody>
          <a:bodyPr/>
          <a:lstStyle/>
          <a:p>
            <a:r>
              <a:rPr lang="hr-HR" sz="2400" dirty="0" smtClean="0"/>
              <a:t>Art 2: ‘the right to life shall be protected by law’</a:t>
            </a:r>
          </a:p>
          <a:p>
            <a:r>
              <a:rPr lang="hr-HR" sz="2400" dirty="0" smtClean="0"/>
              <a:t>Art 3: ‘</a:t>
            </a:r>
            <a:r>
              <a:rPr lang="en-US" sz="2400" dirty="0" smtClean="0"/>
              <a:t>No one shall be subjected to </a:t>
            </a:r>
            <a:r>
              <a:rPr lang="hr-HR" sz="2400" dirty="0" smtClean="0"/>
              <a:t>... </a:t>
            </a:r>
            <a:r>
              <a:rPr lang="en-US" sz="2400" dirty="0" smtClean="0"/>
              <a:t>inhuman or degrading treatment </a:t>
            </a:r>
            <a:r>
              <a:rPr lang="hr-HR" sz="2400" dirty="0" smtClean="0"/>
              <a:t>...’</a:t>
            </a:r>
          </a:p>
          <a:p>
            <a:r>
              <a:rPr lang="hr-HR" sz="2400" dirty="0" smtClean="0"/>
              <a:t>Art 8: ‘</a:t>
            </a:r>
            <a:r>
              <a:rPr lang="en-US" sz="2400" dirty="0" smtClean="0"/>
              <a:t>Everyone has the right to respect for his private and family life</a:t>
            </a:r>
            <a:r>
              <a:rPr lang="hr-HR" sz="2400" dirty="0" smtClean="0"/>
              <a:t> ...’</a:t>
            </a:r>
          </a:p>
          <a:p>
            <a:r>
              <a:rPr lang="hr-HR" sz="2400" dirty="0" smtClean="0"/>
              <a:t>Art 9: ‘</a:t>
            </a:r>
            <a:r>
              <a:rPr lang="en-US" sz="2400" dirty="0" smtClean="0"/>
              <a:t>Everyone has the right to freedom of thought, conscience </a:t>
            </a:r>
            <a:r>
              <a:rPr lang="hr-HR" sz="2400" dirty="0" smtClean="0"/>
              <a:t>... [this f</a:t>
            </a:r>
            <a:r>
              <a:rPr lang="en-US" sz="2400" dirty="0" err="1" smtClean="0"/>
              <a:t>reedom</a:t>
            </a:r>
            <a:r>
              <a:rPr lang="hr-HR" sz="2400" dirty="0" smtClean="0"/>
              <a:t>]</a:t>
            </a:r>
            <a:r>
              <a:rPr lang="en-US" sz="2400" dirty="0" smtClean="0"/>
              <a:t> shall be subject only to such limitations as are prescribed by law and are necessary in a democratic society in the interests of public safety, for the protection of public order, health or morals, or the protection of the rights and freedoms of others.</a:t>
            </a:r>
            <a:r>
              <a:rPr lang="hr-HR" sz="24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Pretty v United Kingdom (ECHR)</a:t>
            </a:r>
            <a:endParaRPr lang="hr-HR" dirty="0"/>
          </a:p>
        </p:txBody>
      </p:sp>
      <p:sp>
        <p:nvSpPr>
          <p:cNvPr id="3" name="Content Placeholder 2"/>
          <p:cNvSpPr>
            <a:spLocks noGrp="1"/>
          </p:cNvSpPr>
          <p:nvPr>
            <p:ph idx="1"/>
          </p:nvPr>
        </p:nvSpPr>
        <p:spPr/>
        <p:txBody>
          <a:bodyPr/>
          <a:lstStyle/>
          <a:p>
            <a:endParaRPr lang="hr-HR" sz="2800" dirty="0" smtClean="0"/>
          </a:p>
          <a:p>
            <a:r>
              <a:rPr lang="hr-HR" sz="2800" dirty="0" smtClean="0"/>
              <a:t>no violation of the Convention was found</a:t>
            </a:r>
          </a:p>
          <a:p>
            <a:r>
              <a:rPr lang="hr-HR" sz="2800" dirty="0" smtClean="0"/>
              <a:t>the Court held that the right to life cannot be interpreted as the right to die</a:t>
            </a:r>
          </a:p>
          <a:p>
            <a:r>
              <a:rPr lang="hr-HR" sz="2800" dirty="0" smtClean="0"/>
              <a:t>as regards Art 9 – the Court believed this right fell under the limitations laid down in the Article</a:t>
            </a:r>
          </a:p>
          <a:p>
            <a:r>
              <a:rPr lang="hr-HR" sz="2800" dirty="0" smtClean="0"/>
              <a:t>Diane Pretty died soon after the decision was reached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Euthanasia – discussion</a:t>
            </a:r>
            <a:endParaRPr lang="hr-HR"/>
          </a:p>
        </p:txBody>
      </p:sp>
      <p:sp>
        <p:nvSpPr>
          <p:cNvPr id="3" name="Content Placeholder 2"/>
          <p:cNvSpPr>
            <a:spLocks noGrp="1"/>
          </p:cNvSpPr>
          <p:nvPr>
            <p:ph idx="1"/>
          </p:nvPr>
        </p:nvSpPr>
        <p:spPr/>
        <p:txBody>
          <a:bodyPr/>
          <a:lstStyle/>
          <a:p>
            <a:pPr>
              <a:buNone/>
            </a:pPr>
            <a:endParaRPr lang="hr-HR" dirty="0" smtClean="0"/>
          </a:p>
          <a:p>
            <a:pPr>
              <a:buNone/>
            </a:pPr>
            <a:r>
              <a:rPr lang="hr-HR" dirty="0" smtClean="0"/>
              <a:t>SUPPORTIST GROUP</a:t>
            </a:r>
          </a:p>
          <a:p>
            <a:r>
              <a:rPr lang="hr-HR" dirty="0" smtClean="0"/>
              <a:t>Having heard the arguments above, </a:t>
            </a:r>
            <a:r>
              <a:rPr lang="hr-HR" dirty="0" err="1" smtClean="0"/>
              <a:t>write</a:t>
            </a:r>
            <a:r>
              <a:rPr lang="hr-HR" dirty="0" smtClean="0"/>
              <a:t> </a:t>
            </a:r>
            <a:r>
              <a:rPr lang="hr-HR" dirty="0" err="1" smtClean="0"/>
              <a:t>down</a:t>
            </a:r>
            <a:r>
              <a:rPr lang="hr-HR" dirty="0" smtClean="0"/>
              <a:t> </a:t>
            </a:r>
            <a:r>
              <a:rPr lang="hr-HR" dirty="0" err="1" smtClean="0"/>
              <a:t>the</a:t>
            </a:r>
            <a:r>
              <a:rPr lang="hr-HR" dirty="0" smtClean="0"/>
              <a:t> </a:t>
            </a:r>
            <a:r>
              <a:rPr lang="hr-HR" dirty="0" err="1" smtClean="0"/>
              <a:t>conditions</a:t>
            </a:r>
            <a:r>
              <a:rPr lang="hr-HR" dirty="0" smtClean="0"/>
              <a:t> </a:t>
            </a:r>
            <a:r>
              <a:rPr lang="hr-HR" dirty="0" err="1" smtClean="0"/>
              <a:t>under</a:t>
            </a:r>
            <a:r>
              <a:rPr lang="hr-HR" dirty="0" smtClean="0"/>
              <a:t> </a:t>
            </a:r>
            <a:r>
              <a:rPr lang="hr-HR" dirty="0" err="1" smtClean="0"/>
              <a:t>which</a:t>
            </a:r>
            <a:r>
              <a:rPr lang="hr-HR" dirty="0" smtClean="0"/>
              <a:t> </a:t>
            </a:r>
            <a:r>
              <a:rPr lang="hr-HR" dirty="0" err="1" smtClean="0"/>
              <a:t>euthanasia</a:t>
            </a:r>
            <a:r>
              <a:rPr lang="hr-HR" dirty="0" smtClean="0"/>
              <a:t> or </a:t>
            </a:r>
            <a:r>
              <a:rPr lang="hr-HR" dirty="0" err="1" smtClean="0"/>
              <a:t>assisted</a:t>
            </a:r>
            <a:r>
              <a:rPr lang="hr-HR" dirty="0" smtClean="0"/>
              <a:t> suicide </a:t>
            </a:r>
            <a:r>
              <a:rPr lang="hr-HR" dirty="0" err="1" smtClean="0"/>
              <a:t>should</a:t>
            </a:r>
            <a:r>
              <a:rPr lang="hr-HR" dirty="0" smtClean="0"/>
              <a:t> </a:t>
            </a:r>
            <a:r>
              <a:rPr lang="hr-HR" dirty="0" err="1" smtClean="0"/>
              <a:t>be</a:t>
            </a:r>
            <a:r>
              <a:rPr lang="hr-HR" dirty="0" smtClean="0"/>
              <a:t> </a:t>
            </a:r>
            <a:r>
              <a:rPr lang="hr-HR" dirty="0" err="1" smtClean="0"/>
              <a:t>made</a:t>
            </a:r>
            <a:r>
              <a:rPr lang="hr-HR" dirty="0" smtClean="0"/>
              <a:t> </a:t>
            </a:r>
            <a:r>
              <a:rPr lang="hr-HR" dirty="0" err="1" smtClean="0"/>
              <a:t>legally</a:t>
            </a:r>
            <a:r>
              <a:rPr lang="hr-HR" dirty="0" smtClean="0"/>
              <a:t> </a:t>
            </a:r>
            <a:r>
              <a:rPr lang="hr-HR" dirty="0" err="1" smtClean="0"/>
              <a:t>possible</a:t>
            </a:r>
            <a:r>
              <a:rPr lang="hr-HR" dirty="0" smtClean="0"/>
              <a:t>.</a:t>
            </a:r>
          </a:p>
          <a:p>
            <a:endParaRPr lang="hr-HR" dirty="0" smtClean="0"/>
          </a:p>
          <a:p>
            <a:pPr>
              <a:buNone/>
            </a:pPr>
            <a:r>
              <a:rPr lang="hr-HR" dirty="0" smtClean="0"/>
              <a:t>OPPOSING GROUP</a:t>
            </a:r>
          </a:p>
          <a:p>
            <a:r>
              <a:rPr lang="hr-HR" dirty="0" smtClean="0"/>
              <a:t>Prepare arguments against legalising euthanasia.</a:t>
            </a:r>
            <a:endParaRPr lang="hr-H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Abortion</a:t>
            </a:r>
            <a:endParaRPr lang="hr-HR" dirty="0"/>
          </a:p>
        </p:txBody>
      </p:sp>
      <p:sp>
        <p:nvSpPr>
          <p:cNvPr id="5" name="Text Placeholder 4"/>
          <p:cNvSpPr>
            <a:spLocks noGrp="1"/>
          </p:cNvSpPr>
          <p:nvPr>
            <p:ph type="body" idx="1"/>
          </p:nvPr>
        </p:nvSpPr>
        <p:spPr/>
        <p:txBody>
          <a:bodyPr/>
          <a:lstStyle/>
          <a:p>
            <a:endParaRPr lang="hr-H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hr-HR" dirty="0" smtClean="0"/>
              <a:t>Revision of the last session</a:t>
            </a:r>
            <a:endParaRPr lang="hr-HR" dirty="0"/>
          </a:p>
        </p:txBody>
      </p:sp>
      <p:sp>
        <p:nvSpPr>
          <p:cNvPr id="5" name="Text Placeholder 4"/>
          <p:cNvSpPr>
            <a:spLocks noGrp="1"/>
          </p:cNvSpPr>
          <p:nvPr>
            <p:ph type="body" idx="1"/>
          </p:nvPr>
        </p:nvSpPr>
        <p:spPr/>
        <p:txBody>
          <a:bodyPr/>
          <a:lstStyle/>
          <a:p>
            <a:pPr algn="ctr"/>
            <a:r>
              <a:rPr lang="hr-HR" dirty="0" smtClean="0"/>
              <a:t>Crime</a:t>
            </a:r>
            <a:endParaRPr lang="hr-H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Abortion</a:t>
            </a:r>
            <a:endParaRPr lang="hr-HR" dirty="0"/>
          </a:p>
        </p:txBody>
      </p:sp>
      <p:sp>
        <p:nvSpPr>
          <p:cNvPr id="3" name="Content Placeholder 2"/>
          <p:cNvSpPr>
            <a:spLocks noGrp="1"/>
          </p:cNvSpPr>
          <p:nvPr>
            <p:ph idx="1"/>
          </p:nvPr>
        </p:nvSpPr>
        <p:spPr/>
        <p:txBody>
          <a:bodyPr/>
          <a:lstStyle/>
          <a:p>
            <a:r>
              <a:rPr lang="hr-HR" dirty="0" smtClean="0"/>
              <a:t>termination of pregnancy before it is complete</a:t>
            </a:r>
          </a:p>
          <a:p>
            <a:r>
              <a:rPr lang="hr-HR" dirty="0" smtClean="0"/>
              <a:t>countries worldwide have varying legislation regarding abortion</a:t>
            </a:r>
          </a:p>
          <a:p>
            <a:r>
              <a:rPr lang="hr-HR" dirty="0" smtClean="0"/>
              <a:t>ISSUE: Is the foetus a human being with its rights or is it part of the body of the mother?</a:t>
            </a:r>
          </a:p>
          <a:p>
            <a:r>
              <a:rPr lang="hr-HR" dirty="0" smtClean="0"/>
              <a:t>two views:</a:t>
            </a:r>
          </a:p>
          <a:p>
            <a:pPr lvl="1"/>
            <a:r>
              <a:rPr lang="hr-HR" dirty="0" smtClean="0"/>
              <a:t>pro-life</a:t>
            </a:r>
          </a:p>
          <a:p>
            <a:pPr lvl="1"/>
            <a:r>
              <a:rPr lang="hr-HR" dirty="0" smtClean="0"/>
              <a:t>pro-choice</a:t>
            </a:r>
            <a:endParaRPr lang="hr-H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Abortion – the United Kingdom</a:t>
            </a:r>
            <a:endParaRPr lang="hr-HR" dirty="0"/>
          </a:p>
        </p:txBody>
      </p:sp>
      <p:sp>
        <p:nvSpPr>
          <p:cNvPr id="3" name="Content Placeholder 2"/>
          <p:cNvSpPr>
            <a:spLocks noGrp="1"/>
          </p:cNvSpPr>
          <p:nvPr>
            <p:ph idx="1"/>
          </p:nvPr>
        </p:nvSpPr>
        <p:spPr/>
        <p:txBody>
          <a:bodyPr/>
          <a:lstStyle/>
          <a:p>
            <a:r>
              <a:rPr lang="hr-HR" dirty="0" smtClean="0"/>
              <a:t>illegal until the Abortion Act 1967</a:t>
            </a:r>
          </a:p>
          <a:p>
            <a:r>
              <a:rPr lang="hr-HR" dirty="0" smtClean="0"/>
              <a:t>the Act provided for free provision of abortion under the National Health Service</a:t>
            </a:r>
          </a:p>
          <a:p>
            <a:r>
              <a:rPr lang="hr-HR" dirty="0" smtClean="0"/>
              <a:t>abortion can be performed until the 28th week</a:t>
            </a:r>
          </a:p>
          <a:p>
            <a:r>
              <a:rPr lang="hr-HR" dirty="0" smtClean="0"/>
              <a:t>later lowered to the 24th week</a:t>
            </a:r>
          </a:p>
          <a:p>
            <a:r>
              <a:rPr lang="hr-HR" dirty="0" smtClean="0"/>
              <a:t>later abortions allowed if the reason is to save the life</a:t>
            </a:r>
          </a:p>
          <a:p>
            <a:r>
              <a:rPr lang="hr-HR" dirty="0" smtClean="0"/>
              <a:t>must be performed by a registered physician</a:t>
            </a:r>
          </a:p>
          <a:p>
            <a:r>
              <a:rPr lang="hr-HR" dirty="0" smtClean="0"/>
              <a:t>abortion still illegal in Northern Ireland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Abortion – the USA</a:t>
            </a:r>
            <a:endParaRPr lang="hr-HR" dirty="0"/>
          </a:p>
        </p:txBody>
      </p:sp>
      <p:sp>
        <p:nvSpPr>
          <p:cNvPr id="3" name="Content Placeholder 2"/>
          <p:cNvSpPr>
            <a:spLocks noGrp="1"/>
          </p:cNvSpPr>
          <p:nvPr>
            <p:ph idx="1"/>
          </p:nvPr>
        </p:nvSpPr>
        <p:spPr/>
        <p:txBody>
          <a:bodyPr/>
          <a:lstStyle/>
          <a:p>
            <a:pPr>
              <a:buNone/>
            </a:pPr>
            <a:r>
              <a:rPr lang="hr-HR" dirty="0" smtClean="0"/>
              <a:t>The USA</a:t>
            </a:r>
          </a:p>
          <a:p>
            <a:r>
              <a:rPr lang="hr-HR" dirty="0" smtClean="0"/>
              <a:t>Colorado 1967 – first state to legalise abortion in cases of rape, incest, or serious danger to the mother</a:t>
            </a:r>
          </a:p>
          <a:p>
            <a:r>
              <a:rPr lang="hr-HR" dirty="0" smtClean="0"/>
              <a:t>after this, many other states followed</a:t>
            </a:r>
          </a:p>
          <a:p>
            <a:r>
              <a:rPr lang="hr-HR" dirty="0" smtClean="0"/>
              <a:t>turning point: </a:t>
            </a:r>
            <a:r>
              <a:rPr lang="hr-HR" i="1" dirty="0" smtClean="0"/>
              <a:t>Roe v </a:t>
            </a:r>
            <a:r>
              <a:rPr lang="hr-HR" i="1" smtClean="0"/>
              <a:t>Wade </a:t>
            </a:r>
            <a:r>
              <a:rPr lang="hr-HR" smtClean="0"/>
              <a:t>(1973, US SC </a:t>
            </a:r>
            <a:r>
              <a:rPr lang="hr-HR" dirty="0" smtClean="0"/>
              <a:t>decision)</a:t>
            </a:r>
          </a:p>
          <a:p>
            <a:r>
              <a:rPr lang="hr-HR" dirty="0" smtClean="0"/>
              <a:t>considered that a foetus is not a person</a:t>
            </a:r>
          </a:p>
          <a:p>
            <a:r>
              <a:rPr lang="hr-HR" dirty="0" smtClean="0"/>
              <a:t>stated that abortion rights fall under the right to privacy</a:t>
            </a:r>
          </a:p>
          <a:p>
            <a:endParaRPr lang="hr-H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Attitudes to Abortion</a:t>
            </a:r>
            <a:endParaRPr lang="hr-HR" dirty="0"/>
          </a:p>
        </p:txBody>
      </p:sp>
      <p:sp>
        <p:nvSpPr>
          <p:cNvPr id="3" name="Content Placeholder 2"/>
          <p:cNvSpPr>
            <a:spLocks noGrp="1"/>
          </p:cNvSpPr>
          <p:nvPr>
            <p:ph idx="1"/>
          </p:nvPr>
        </p:nvSpPr>
        <p:spPr/>
        <p:txBody>
          <a:bodyPr/>
          <a:lstStyle/>
          <a:p>
            <a:pPr>
              <a:buNone/>
            </a:pPr>
            <a:r>
              <a:rPr lang="en-US" sz="2400" dirty="0" smtClean="0"/>
              <a:t>A 2009 </a:t>
            </a:r>
            <a:r>
              <a:rPr lang="hr-HR" sz="2400" dirty="0" smtClean="0"/>
              <a:t>UK </a:t>
            </a:r>
            <a:r>
              <a:rPr lang="en-US" sz="2400" dirty="0" smtClean="0"/>
              <a:t>poll</a:t>
            </a:r>
            <a:r>
              <a:rPr lang="hr-HR" sz="2400" dirty="0" smtClean="0"/>
              <a:t> a</a:t>
            </a:r>
            <a:r>
              <a:rPr lang="en-US" sz="2400" dirty="0" err="1" smtClean="0"/>
              <a:t>sk</a:t>
            </a:r>
            <a:r>
              <a:rPr lang="hr-HR" sz="2400" dirty="0" smtClean="0"/>
              <a:t>ed </a:t>
            </a:r>
            <a:r>
              <a:rPr lang="en-US" sz="2400" dirty="0" smtClean="0"/>
              <a:t>if all women should have the right of access </a:t>
            </a:r>
            <a:r>
              <a:rPr lang="hr-HR" sz="2400" dirty="0" smtClean="0"/>
              <a:t>to </a:t>
            </a:r>
            <a:r>
              <a:rPr lang="en-US" sz="2400" dirty="0" smtClean="0"/>
              <a:t>abortion</a:t>
            </a:r>
          </a:p>
          <a:p>
            <a:pPr lvl="1"/>
            <a:r>
              <a:rPr lang="en-US" dirty="0" smtClean="0"/>
              <a:t>37% Strongly agree</a:t>
            </a:r>
          </a:p>
          <a:p>
            <a:pPr lvl="1"/>
            <a:r>
              <a:rPr lang="en-US" dirty="0" smtClean="0"/>
              <a:t>20% Tend to agree</a:t>
            </a:r>
          </a:p>
          <a:p>
            <a:pPr lvl="1"/>
            <a:r>
              <a:rPr lang="en-US" dirty="0" smtClean="0"/>
              <a:t>12% Neither agree nor disagree</a:t>
            </a:r>
          </a:p>
          <a:p>
            <a:pPr lvl="1"/>
            <a:r>
              <a:rPr lang="en-US" dirty="0" smtClean="0"/>
              <a:t>7% Tend to disagree</a:t>
            </a:r>
          </a:p>
          <a:p>
            <a:pPr lvl="1"/>
            <a:r>
              <a:rPr lang="en-US" dirty="0" smtClean="0"/>
              <a:t>12% Strongly disagree</a:t>
            </a:r>
          </a:p>
          <a:p>
            <a:pPr lvl="1"/>
            <a:r>
              <a:rPr lang="en-US" dirty="0" smtClean="0"/>
              <a:t>3% Don't know</a:t>
            </a:r>
          </a:p>
          <a:p>
            <a:pPr lvl="1"/>
            <a:r>
              <a:rPr lang="en-US" dirty="0" smtClean="0"/>
              <a:t>9% preferred not to answer</a:t>
            </a:r>
            <a:endParaRPr lang="hr-HR" dirty="0" smtClean="0"/>
          </a:p>
          <a:p>
            <a:pPr>
              <a:buNone/>
            </a:pPr>
            <a:endParaRPr lang="hr-HR" sz="2400" i="1" dirty="0" smtClean="0"/>
          </a:p>
          <a:p>
            <a:pPr>
              <a:buNone/>
            </a:pPr>
            <a:r>
              <a:rPr lang="hr-HR" sz="2400" i="1" dirty="0" smtClean="0"/>
              <a:t>Discuss the results of the poll. Are you pro-life or pro-choice?</a:t>
            </a:r>
            <a:endParaRPr lang="en-US" sz="2400" i="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The Death Penalty</a:t>
            </a:r>
            <a:endParaRPr lang="hr-HR" dirty="0"/>
          </a:p>
        </p:txBody>
      </p:sp>
      <p:sp>
        <p:nvSpPr>
          <p:cNvPr id="5" name="Text Placeholder 4"/>
          <p:cNvSpPr>
            <a:spLocks noGrp="1"/>
          </p:cNvSpPr>
          <p:nvPr>
            <p:ph type="body" idx="1"/>
          </p:nvPr>
        </p:nvSpPr>
        <p:spPr/>
        <p:txBody>
          <a:bodyPr/>
          <a:lstStyle/>
          <a:p>
            <a:endParaRPr lang="hr-H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r>
              <a:rPr lang="hr-HR" dirty="0" smtClean="0"/>
              <a:t>a.k.a. the capital punishment or execution</a:t>
            </a:r>
          </a:p>
          <a:p>
            <a:endParaRPr lang="hr-HR" dirty="0" smtClean="0"/>
          </a:p>
          <a:p>
            <a:r>
              <a:rPr lang="hr-HR" dirty="0" smtClean="0"/>
              <a:t>the killing of a person as punishment for a crime in a judicial process</a:t>
            </a:r>
          </a:p>
          <a:p>
            <a:endParaRPr lang="hr-HR" dirty="0" smtClean="0"/>
          </a:p>
          <a:p>
            <a:r>
              <a:rPr lang="hr-HR" dirty="0" smtClean="0"/>
              <a:t>common methods: </a:t>
            </a:r>
          </a:p>
          <a:p>
            <a:pPr lvl="1"/>
            <a:r>
              <a:rPr lang="hr-HR" dirty="0" smtClean="0"/>
              <a:t>lethal injection</a:t>
            </a:r>
          </a:p>
          <a:p>
            <a:pPr lvl="1"/>
            <a:r>
              <a:rPr lang="hr-HR" dirty="0" smtClean="0"/>
              <a:t>electrocution</a:t>
            </a:r>
          </a:p>
          <a:p>
            <a:pPr lvl="1"/>
            <a:r>
              <a:rPr lang="hr-HR" dirty="0" smtClean="0"/>
              <a:t>hanging</a:t>
            </a:r>
          </a:p>
          <a:p>
            <a:pPr lvl="1"/>
            <a:r>
              <a:rPr lang="hr-HR" dirty="0" smtClean="0"/>
              <a:t>firing squad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endParaRPr lang="hr-HR" dirty="0" smtClean="0"/>
          </a:p>
          <a:p>
            <a:r>
              <a:rPr lang="hr-HR" dirty="0" smtClean="0"/>
              <a:t>abolished by 95 countries</a:t>
            </a:r>
          </a:p>
          <a:p>
            <a:endParaRPr lang="hr-HR" dirty="0" smtClean="0"/>
          </a:p>
          <a:p>
            <a:r>
              <a:rPr lang="hr-HR" dirty="0" smtClean="0"/>
              <a:t>still used by 58 countries (e.g. the USA, China, Japan, Iran, Indonesia)</a:t>
            </a:r>
          </a:p>
          <a:p>
            <a:endParaRPr lang="hr-HR" dirty="0" smtClean="0"/>
          </a:p>
          <a:p>
            <a:r>
              <a:rPr lang="hr-HR" dirty="0" smtClean="0"/>
              <a:t>in other countries the death penalty is legal but not used</a:t>
            </a:r>
            <a:endParaRPr lang="hr-H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dirty="0" smtClean="0"/>
              <a:t>ABOLITION INITIATIVES</a:t>
            </a:r>
          </a:p>
          <a:p>
            <a:endParaRPr lang="hr-HR" dirty="0" smtClean="0"/>
          </a:p>
          <a:p>
            <a:pPr>
              <a:buNone/>
            </a:pPr>
            <a:r>
              <a:rPr lang="hr-HR" b="1" dirty="0" smtClean="0"/>
              <a:t>UN Human Rights Commission 1999</a:t>
            </a:r>
          </a:p>
          <a:p>
            <a:pPr lvl="1"/>
            <a:r>
              <a:rPr lang="hr-HR" dirty="0" smtClean="0"/>
              <a:t>Resolution supporting Worldwide Moratorium on Executions</a:t>
            </a:r>
          </a:p>
          <a:p>
            <a:endParaRPr lang="hr-HR" dirty="0" smtClean="0"/>
          </a:p>
          <a:p>
            <a:r>
              <a:rPr lang="hr-HR" dirty="0" smtClean="0"/>
              <a:t>opposed by the above countries</a:t>
            </a:r>
          </a:p>
          <a:p>
            <a:endParaRPr lang="hr-HR" dirty="0"/>
          </a:p>
        </p:txBody>
      </p:sp>
      <p:sp>
        <p:nvSpPr>
          <p:cNvPr id="3" name="Title 2"/>
          <p:cNvSpPr>
            <a:spLocks noGrp="1"/>
          </p:cNvSpPr>
          <p:nvPr>
            <p:ph type="title"/>
          </p:nvPr>
        </p:nvSpPr>
        <p:spPr/>
        <p:txBody>
          <a:bodyPr/>
          <a:lstStyle/>
          <a:p>
            <a:r>
              <a:rPr lang="hr-HR" dirty="0" smtClean="0"/>
              <a:t>The Death Penalty</a:t>
            </a:r>
            <a:endParaRPr lang="hr-H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endParaRPr lang="hr-HR" dirty="0" smtClean="0"/>
          </a:p>
          <a:p>
            <a:pPr>
              <a:buNone/>
            </a:pPr>
            <a:r>
              <a:rPr lang="hr-HR" b="1" dirty="0" smtClean="0"/>
              <a:t>The Council of Europe</a:t>
            </a:r>
          </a:p>
          <a:p>
            <a:pPr lvl="1"/>
            <a:r>
              <a:rPr lang="hr-HR" dirty="0" smtClean="0"/>
              <a:t>6th Protocol to the ECHR (1983)</a:t>
            </a:r>
          </a:p>
          <a:p>
            <a:pPr lvl="2"/>
            <a:r>
              <a:rPr lang="hr-HR" dirty="0" smtClean="0"/>
              <a:t>prohibits the death penalty in time of peace</a:t>
            </a:r>
          </a:p>
          <a:p>
            <a:pPr lvl="1"/>
            <a:r>
              <a:rPr lang="hr-HR" dirty="0" smtClean="0"/>
              <a:t>13th Protocol to the ECHR (2002)</a:t>
            </a:r>
          </a:p>
          <a:p>
            <a:pPr lvl="2"/>
            <a:r>
              <a:rPr lang="hr-HR" dirty="0" smtClean="0"/>
              <a:t>prohibits the death penalty in all circumstances</a:t>
            </a:r>
          </a:p>
          <a:p>
            <a:pPr lvl="2"/>
            <a:endParaRPr lang="hr-HR" dirty="0" smtClean="0"/>
          </a:p>
          <a:p>
            <a:pPr lvl="2"/>
            <a:endParaRPr lang="hr-HR" dirty="0" smtClean="0"/>
          </a:p>
          <a:p>
            <a:r>
              <a:rPr lang="hr-HR" dirty="0" smtClean="0"/>
              <a:t>requirement for any applicant country</a:t>
            </a:r>
          </a:p>
          <a:p>
            <a:endParaRPr lang="hr-HR"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HR" dirty="0" smtClean="0"/>
          </a:p>
          <a:p>
            <a:pPr>
              <a:buNone/>
            </a:pPr>
            <a:r>
              <a:rPr lang="hr-HR" b="1" dirty="0" smtClean="0"/>
              <a:t>The European Union</a:t>
            </a:r>
          </a:p>
          <a:p>
            <a:pPr lvl="1"/>
            <a:r>
              <a:rPr lang="hr-HR" dirty="0" smtClean="0"/>
              <a:t>Charter of Fundamental Rights of the EU</a:t>
            </a:r>
          </a:p>
          <a:p>
            <a:pPr lvl="1"/>
            <a:endParaRPr lang="hr-HR" dirty="0" smtClean="0"/>
          </a:p>
          <a:p>
            <a:pPr lvl="1"/>
            <a:r>
              <a:rPr lang="hr-HR" dirty="0" smtClean="0"/>
              <a:t>drafted in 2000, entered into force with the Treaty of Lisbon, 1 Dec 2009</a:t>
            </a:r>
          </a:p>
          <a:p>
            <a:pPr lvl="1"/>
            <a:r>
              <a:rPr lang="hr-HR" dirty="0" smtClean="0"/>
              <a:t>among other things, prohibits the death penalty</a:t>
            </a:r>
          </a:p>
        </p:txBody>
      </p:sp>
      <p:sp>
        <p:nvSpPr>
          <p:cNvPr id="3" name="Title 2"/>
          <p:cNvSpPr>
            <a:spLocks noGrp="1"/>
          </p:cNvSpPr>
          <p:nvPr>
            <p:ph type="title"/>
          </p:nvPr>
        </p:nvSpPr>
        <p:spPr/>
        <p:txBody>
          <a:bodyPr/>
          <a:lstStyle/>
          <a:p>
            <a:r>
              <a:rPr lang="hr-HR" dirty="0" smtClean="0"/>
              <a:t>The Death Penalty</a:t>
            </a:r>
            <a:endParaRPr lang="hr-H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hr-HR" dirty="0" smtClean="0"/>
              <a:t>Find the English equivalents</a:t>
            </a:r>
          </a:p>
        </p:txBody>
      </p:sp>
      <p:sp>
        <p:nvSpPr>
          <p:cNvPr id="3" name="Content Placeholder 2"/>
          <p:cNvSpPr>
            <a:spLocks noGrp="1"/>
          </p:cNvSpPr>
          <p:nvPr>
            <p:ph idx="1"/>
          </p:nvPr>
        </p:nvSpPr>
        <p:spPr>
          <a:xfrm>
            <a:off x="467544" y="1916832"/>
            <a:ext cx="8229600" cy="4389437"/>
          </a:xfrm>
        </p:spPr>
        <p:txBody>
          <a:bodyPr numCol="2">
            <a:normAutofit/>
          </a:bodyPr>
          <a:lstStyle/>
          <a:p>
            <a:pPr marL="514350" indent="-514350">
              <a:buFont typeface="+mj-lt"/>
              <a:buAutoNum type="arabicPeriod"/>
            </a:pPr>
            <a:r>
              <a:rPr lang="hr-HR" dirty="0" smtClean="0"/>
              <a:t>čedomorstvo</a:t>
            </a:r>
          </a:p>
          <a:p>
            <a:pPr marL="514350" indent="-514350">
              <a:buFont typeface="+mj-lt"/>
              <a:buAutoNum type="arabicPeriod"/>
            </a:pPr>
            <a:r>
              <a:rPr lang="hr-HR" dirty="0" smtClean="0"/>
              <a:t>izdaja</a:t>
            </a:r>
          </a:p>
          <a:p>
            <a:pPr marL="514350" indent="-514350">
              <a:buFont typeface="+mj-lt"/>
              <a:buAutoNum type="arabicPeriod"/>
            </a:pPr>
            <a:r>
              <a:rPr lang="hr-HR" dirty="0" smtClean="0"/>
              <a:t>krivokletstvo</a:t>
            </a:r>
          </a:p>
          <a:p>
            <a:pPr marL="514350" indent="-514350">
              <a:buFont typeface="+mj-lt"/>
              <a:buAutoNum type="arabicPeriod"/>
            </a:pPr>
            <a:r>
              <a:rPr lang="hr-HR" dirty="0" smtClean="0"/>
              <a:t>obiteljsko nasilje</a:t>
            </a:r>
          </a:p>
          <a:p>
            <a:pPr marL="514350" indent="-514350">
              <a:buFont typeface="+mj-lt"/>
              <a:buAutoNum type="arabicPeriod"/>
            </a:pPr>
            <a:r>
              <a:rPr lang="hr-HR" dirty="0" smtClean="0"/>
              <a:t>ometanje istražnog postupka</a:t>
            </a:r>
          </a:p>
          <a:p>
            <a:pPr marL="514350" indent="-514350">
              <a:buFont typeface="+mj-lt"/>
              <a:buAutoNum type="arabicPeriod"/>
            </a:pPr>
            <a:r>
              <a:rPr lang="hr-HR" dirty="0" smtClean="0"/>
              <a:t>palež</a:t>
            </a:r>
          </a:p>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smtClean="0"/>
              <a:t>poticanje na rasnu mržnju</a:t>
            </a:r>
          </a:p>
          <a:p>
            <a:pPr marL="514350" indent="-514350">
              <a:buFont typeface="+mj-lt"/>
              <a:buAutoNum type="arabicPeriod"/>
            </a:pPr>
            <a:r>
              <a:rPr lang="hr-HR" dirty="0" smtClean="0"/>
              <a:t>pranje novca</a:t>
            </a:r>
          </a:p>
          <a:p>
            <a:pPr marL="514350" indent="-514350">
              <a:buFont typeface="+mj-lt"/>
              <a:buAutoNum type="arabicPeriod"/>
            </a:pPr>
            <a:r>
              <a:rPr lang="hr-HR" dirty="0" smtClean="0"/>
              <a:t>pronevjera</a:t>
            </a:r>
          </a:p>
          <a:p>
            <a:pPr marL="514350" indent="-514350">
              <a:buFont typeface="+mj-lt"/>
              <a:buAutoNum type="arabicPeriod"/>
            </a:pPr>
            <a:r>
              <a:rPr lang="hr-HR" dirty="0" smtClean="0"/>
              <a:t>protuzakonito okupljanje</a:t>
            </a:r>
          </a:p>
          <a:p>
            <a:pPr marL="514350" indent="-514350">
              <a:buFont typeface="+mj-lt"/>
              <a:buAutoNum type="arabicPeriod"/>
            </a:pPr>
            <a:r>
              <a:rPr lang="hr-HR" dirty="0" smtClean="0"/>
              <a:t>provalna krađa</a:t>
            </a:r>
          </a:p>
          <a:p>
            <a:pPr marL="514350" indent="-514350">
              <a:buFont typeface="+mj-lt"/>
              <a:buAutoNum type="arabicPeriod"/>
            </a:pPr>
            <a:r>
              <a:rPr lang="hr-HR" dirty="0" smtClean="0"/>
              <a:t>utaja poreza</a:t>
            </a:r>
          </a:p>
          <a:p>
            <a:pPr marL="514350" indent="-514350" eaLnBrk="1" fontAlgn="auto" hangingPunct="1">
              <a:spcAft>
                <a:spcPts val="0"/>
              </a:spcAft>
              <a:buClr>
                <a:schemeClr val="accent3"/>
              </a:buClr>
              <a:buFont typeface="+mj-lt"/>
              <a:buAutoNum type="arabicPeriod"/>
              <a:defRPr/>
            </a:pPr>
            <a:endParaRPr lang="hr-H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The United Kingdom </a:t>
            </a:r>
          </a:p>
          <a:p>
            <a:r>
              <a:rPr lang="hr-HR" dirty="0" smtClean="0"/>
              <a:t>abolished</a:t>
            </a:r>
          </a:p>
          <a:p>
            <a:pPr lvl="1"/>
            <a:r>
              <a:rPr lang="hr-HR" dirty="0" smtClean="0"/>
              <a:t>1969 most crimes except treason and some military crimes</a:t>
            </a:r>
          </a:p>
          <a:p>
            <a:pPr lvl="1"/>
            <a:r>
              <a:rPr lang="hr-HR" dirty="0" smtClean="0"/>
              <a:t>1998 all crimes</a:t>
            </a:r>
          </a:p>
          <a:p>
            <a:endParaRPr lang="hr-HR" dirty="0" smtClean="0"/>
          </a:p>
          <a:p>
            <a:r>
              <a:rPr lang="hr-HR" dirty="0" smtClean="0"/>
              <a:t>ratified the 6th Protocol in 1998, 13th in 2003</a:t>
            </a:r>
          </a:p>
          <a:p>
            <a:r>
              <a:rPr lang="hr-HR" dirty="0" smtClean="0"/>
              <a:t>last execution in 1964</a:t>
            </a:r>
          </a:p>
          <a:p>
            <a:r>
              <a:rPr lang="hr-HR" dirty="0" smtClean="0"/>
              <a:t>last woman to be executed: Ruth Ellis, 1955</a:t>
            </a:r>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The People’s Republic of China</a:t>
            </a:r>
          </a:p>
          <a:p>
            <a:r>
              <a:rPr lang="hr-HR" dirty="0" smtClean="0"/>
              <a:t>estimates: several thousand people executed every year</a:t>
            </a:r>
          </a:p>
          <a:p>
            <a:r>
              <a:rPr lang="hr-HR" dirty="0" smtClean="0"/>
              <a:t>methods: lethal injection and firing squad</a:t>
            </a:r>
          </a:p>
          <a:p>
            <a:r>
              <a:rPr lang="hr-HR" dirty="0" smtClean="0"/>
              <a:t>capital crimes – not only murder but also some economic and property crimes (tax fraud, crimes against national symbols and treasures, corruption, etc.)</a:t>
            </a:r>
          </a:p>
          <a:p>
            <a:r>
              <a:rPr lang="hr-HR" dirty="0" smtClean="0"/>
              <a:t>repeating of crimes key to punishment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Iran</a:t>
            </a:r>
          </a:p>
          <a:p>
            <a:r>
              <a:rPr lang="hr-HR" dirty="0" smtClean="0"/>
              <a:t>capital crimes: murder, rape, drug trafficking, terrorism, kidnapping, paedophilia, etc.</a:t>
            </a:r>
          </a:p>
          <a:p>
            <a:r>
              <a:rPr lang="hr-HR" dirty="0" smtClean="0"/>
              <a:t>but also: apostasy, adultery and homosexuality</a:t>
            </a:r>
          </a:p>
          <a:p>
            <a:r>
              <a:rPr lang="hr-HR" dirty="0" smtClean="0"/>
              <a:t>methods: hanging and stoning (disputed)</a:t>
            </a:r>
          </a:p>
          <a:p>
            <a:r>
              <a:rPr lang="hr-HR" dirty="0" smtClean="0"/>
              <a:t>claims of capital punishment carried out on minors</a:t>
            </a:r>
          </a:p>
          <a:p>
            <a:endParaRPr lang="hr-H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endParaRPr lang="hr-HR" dirty="0" smtClean="0"/>
          </a:p>
          <a:p>
            <a:pPr>
              <a:buNone/>
            </a:pPr>
            <a:r>
              <a:rPr lang="hr-HR" b="1" dirty="0" smtClean="0"/>
              <a:t>Croatia</a:t>
            </a:r>
          </a:p>
          <a:p>
            <a:r>
              <a:rPr lang="hr-HR" dirty="0" smtClean="0"/>
              <a:t>abolished with the Constitution of the RC 1990</a:t>
            </a:r>
          </a:p>
          <a:p>
            <a:endParaRPr lang="hr-HR" dirty="0" smtClean="0"/>
          </a:p>
          <a:p>
            <a:r>
              <a:rPr lang="hr-HR" dirty="0" smtClean="0"/>
              <a:t>last execution performed in 1987 (Dušan Kosić, for quadruple homicide)</a:t>
            </a:r>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The United States of America</a:t>
            </a:r>
          </a:p>
          <a:p>
            <a:r>
              <a:rPr lang="hr-HR" dirty="0" smtClean="0"/>
              <a:t>abolished by law in 12 states + the DC</a:t>
            </a:r>
          </a:p>
          <a:p>
            <a:r>
              <a:rPr lang="hr-HR" dirty="0" smtClean="0"/>
              <a:t>several states have death penalty laws but don’t apply them</a:t>
            </a:r>
          </a:p>
          <a:p>
            <a:r>
              <a:rPr lang="hr-HR" dirty="0" smtClean="0"/>
              <a:t>death penalty imposed, but carried out in approximately 10% of cases (e.g. Texas executes 40% and California 1% of those sentenced)</a:t>
            </a:r>
          </a:p>
          <a:p>
            <a:r>
              <a:rPr lang="hr-HR" dirty="0" smtClean="0"/>
              <a:t>capital crimes: although legislations vary, in practice mostly given for murder with aggravating circumstances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The United States of America</a:t>
            </a:r>
          </a:p>
          <a:p>
            <a:r>
              <a:rPr lang="hr-HR" dirty="0" smtClean="0"/>
              <a:t>1972-1976 federal suspension of the d.p.</a:t>
            </a:r>
          </a:p>
          <a:p>
            <a:r>
              <a:rPr lang="hr-HR" dirty="0" smtClean="0"/>
              <a:t>declared as ‘cruel and unusual punishment’, prohibited by the 8th Amendment to the Constitution, although each SC Justice provided different reasons</a:t>
            </a:r>
          </a:p>
          <a:p>
            <a:endParaRPr lang="hr-HR" dirty="0" smtClean="0"/>
          </a:p>
          <a:p>
            <a:r>
              <a:rPr lang="hr-HR" dirty="0" smtClean="0"/>
              <a:t>methods: lethal injection (by far most common); also used: electrocution, lethal gas, firing squad</a:t>
            </a:r>
          </a:p>
          <a:p>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b="1" dirty="0" smtClean="0"/>
              <a:t>The United States of America</a:t>
            </a:r>
          </a:p>
          <a:p>
            <a:r>
              <a:rPr lang="hr-HR" dirty="0" smtClean="0"/>
              <a:t>racial issues</a:t>
            </a:r>
          </a:p>
          <a:p>
            <a:r>
              <a:rPr lang="hr-HR" dirty="0" smtClean="0"/>
              <a:t>African American convicted of homicide and sentenced to death 3-4 times more often than whites</a:t>
            </a:r>
          </a:p>
          <a:p>
            <a:r>
              <a:rPr lang="hr-HR" dirty="0" smtClean="0"/>
              <a:t>studies have shown that the race of the victim may be more decisive in giving the death penalty</a:t>
            </a:r>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endParaRPr lang="hr-HR" dirty="0" smtClean="0"/>
          </a:p>
          <a:p>
            <a:r>
              <a:rPr lang="hr-HR" dirty="0" smtClean="0"/>
              <a:t>two views:</a:t>
            </a:r>
          </a:p>
          <a:p>
            <a:pPr lvl="1"/>
            <a:r>
              <a:rPr lang="hr-HR" dirty="0" smtClean="0"/>
              <a:t>abolitionist (against the death penalty)</a:t>
            </a:r>
          </a:p>
          <a:p>
            <a:pPr lvl="1"/>
            <a:r>
              <a:rPr lang="hr-HR" dirty="0" smtClean="0"/>
              <a:t>retentionist (in favour of the death penalty)</a:t>
            </a:r>
          </a:p>
          <a:p>
            <a:pPr lvl="1"/>
            <a:endParaRPr lang="hr-HR" dirty="0" smtClean="0"/>
          </a:p>
          <a:p>
            <a:pPr>
              <a:buNone/>
            </a:pPr>
            <a:r>
              <a:rPr lang="hr-HR" dirty="0" smtClean="0"/>
              <a:t>Think of arguments for abolitionist, i.e. retentionist views!</a:t>
            </a:r>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endParaRPr lang="hr-HR" dirty="0" smtClean="0"/>
          </a:p>
          <a:p>
            <a:pPr>
              <a:buNone/>
            </a:pPr>
            <a:r>
              <a:rPr lang="hr-HR" i="1" dirty="0" smtClean="0"/>
              <a:t>	Listen to some details of the Ruth Ellis and Dušan Kosić cases.</a:t>
            </a:r>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Death Penalty</a:t>
            </a:r>
            <a:endParaRPr lang="hr-HR" dirty="0"/>
          </a:p>
        </p:txBody>
      </p:sp>
      <p:sp>
        <p:nvSpPr>
          <p:cNvPr id="3" name="Content Placeholder 2"/>
          <p:cNvSpPr>
            <a:spLocks noGrp="1"/>
          </p:cNvSpPr>
          <p:nvPr>
            <p:ph idx="1"/>
          </p:nvPr>
        </p:nvSpPr>
        <p:spPr/>
        <p:txBody>
          <a:bodyPr/>
          <a:lstStyle/>
          <a:p>
            <a:pPr>
              <a:buNone/>
            </a:pPr>
            <a:r>
              <a:rPr lang="hr-HR" dirty="0" smtClean="0"/>
              <a:t>Lord Kennet’s speech in the House of Lords, 1961</a:t>
            </a:r>
          </a:p>
          <a:p>
            <a:r>
              <a:rPr lang="hr-HR" dirty="0" smtClean="0"/>
              <a:t>expressed his views on the capital punishment</a:t>
            </a:r>
          </a:p>
          <a:p>
            <a:r>
              <a:rPr lang="hr-HR" dirty="0" smtClean="0"/>
              <a:t>summarised it in five verbs:</a:t>
            </a:r>
          </a:p>
          <a:p>
            <a:pPr lvl="1"/>
            <a:r>
              <a:rPr lang="hr-HR" dirty="0" smtClean="0"/>
              <a:t>prevent</a:t>
            </a:r>
          </a:p>
          <a:p>
            <a:pPr lvl="1"/>
            <a:r>
              <a:rPr lang="hr-HR" dirty="0" smtClean="0"/>
              <a:t>reform</a:t>
            </a:r>
          </a:p>
          <a:p>
            <a:pPr lvl="1"/>
            <a:r>
              <a:rPr lang="hr-HR" dirty="0" smtClean="0"/>
              <a:t>research</a:t>
            </a:r>
          </a:p>
          <a:p>
            <a:pPr lvl="1"/>
            <a:r>
              <a:rPr lang="hr-HR" dirty="0" smtClean="0"/>
              <a:t>deter</a:t>
            </a:r>
          </a:p>
          <a:p>
            <a:pPr lvl="1"/>
            <a:r>
              <a:rPr lang="hr-HR" dirty="0" smtClean="0"/>
              <a:t>avenge</a:t>
            </a:r>
          </a:p>
          <a:p>
            <a:pPr>
              <a:buNone/>
            </a:pPr>
            <a:r>
              <a:rPr lang="hr-HR" i="1" dirty="0" smtClean="0"/>
              <a:t>What do you think he meant under these verbs? 			Read and find out.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hr-HR" dirty="0" smtClean="0"/>
              <a:t>Find the English equivalents</a:t>
            </a:r>
          </a:p>
        </p:txBody>
      </p:sp>
      <p:sp>
        <p:nvSpPr>
          <p:cNvPr id="3" name="Content Placeholder 2"/>
          <p:cNvSpPr>
            <a:spLocks noGrp="1"/>
          </p:cNvSpPr>
          <p:nvPr>
            <p:ph idx="1"/>
          </p:nvPr>
        </p:nvSpPr>
        <p:spPr>
          <a:xfrm>
            <a:off x="467544" y="1916832"/>
            <a:ext cx="8229600" cy="4389437"/>
          </a:xfrm>
        </p:spPr>
        <p:txBody>
          <a:bodyPr numCol="2">
            <a:normAutofit/>
          </a:bodyPr>
          <a:lstStyle/>
          <a:p>
            <a:pPr marL="514350" indent="-514350">
              <a:buNone/>
            </a:pPr>
            <a:r>
              <a:rPr lang="hr-HR" dirty="0" smtClean="0"/>
              <a:t>ANSWERS:</a:t>
            </a:r>
          </a:p>
          <a:p>
            <a:pPr marL="514350" indent="-514350">
              <a:buFont typeface="+mj-lt"/>
              <a:buAutoNum type="arabicPeriod"/>
            </a:pPr>
            <a:r>
              <a:rPr lang="hr-HR" dirty="0" smtClean="0"/>
              <a:t>infanticide</a:t>
            </a:r>
          </a:p>
          <a:p>
            <a:pPr marL="514350" indent="-514350">
              <a:buFont typeface="+mj-lt"/>
              <a:buAutoNum type="arabicPeriod"/>
            </a:pPr>
            <a:r>
              <a:rPr lang="hr-HR" dirty="0" smtClean="0"/>
              <a:t>treason</a:t>
            </a:r>
          </a:p>
          <a:p>
            <a:pPr marL="514350" indent="-514350">
              <a:buFont typeface="+mj-lt"/>
              <a:buAutoNum type="arabicPeriod"/>
            </a:pPr>
            <a:r>
              <a:rPr lang="hr-HR" dirty="0" smtClean="0"/>
              <a:t>perjury</a:t>
            </a:r>
          </a:p>
          <a:p>
            <a:pPr marL="514350" indent="-514350">
              <a:buFont typeface="+mj-lt"/>
              <a:buAutoNum type="arabicPeriod"/>
            </a:pPr>
            <a:r>
              <a:rPr lang="hr-HR" dirty="0" smtClean="0"/>
              <a:t>domestic violence</a:t>
            </a:r>
          </a:p>
          <a:p>
            <a:pPr marL="514350" indent="-514350">
              <a:buFont typeface="+mj-lt"/>
              <a:buAutoNum type="arabicPeriod"/>
            </a:pPr>
            <a:r>
              <a:rPr lang="hr-HR" dirty="0" smtClean="0"/>
              <a:t>obstruction of justice</a:t>
            </a:r>
          </a:p>
          <a:p>
            <a:pPr marL="514350" indent="-514350">
              <a:buFont typeface="+mj-lt"/>
              <a:buAutoNum type="arabicPeriod"/>
            </a:pPr>
            <a:r>
              <a:rPr lang="hr-HR" dirty="0" smtClean="0"/>
              <a:t>arson</a:t>
            </a:r>
          </a:p>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incitement</a:t>
            </a:r>
            <a:r>
              <a:rPr lang="hr-HR" dirty="0" smtClean="0"/>
              <a:t> to racial hatred</a:t>
            </a:r>
          </a:p>
          <a:p>
            <a:pPr marL="514350" indent="-514350">
              <a:buFont typeface="+mj-lt"/>
              <a:buAutoNum type="arabicPeriod"/>
            </a:pPr>
            <a:r>
              <a:rPr lang="hr-HR" dirty="0" smtClean="0"/>
              <a:t>money laundering</a:t>
            </a:r>
          </a:p>
          <a:p>
            <a:pPr marL="514350" indent="-514350">
              <a:buFont typeface="+mj-lt"/>
              <a:buAutoNum type="arabicPeriod"/>
            </a:pPr>
            <a:r>
              <a:rPr lang="hr-HR" dirty="0" smtClean="0"/>
              <a:t>embezzlement</a:t>
            </a:r>
          </a:p>
          <a:p>
            <a:pPr marL="514350" indent="-514350">
              <a:buFont typeface="+mj-lt"/>
              <a:buAutoNum type="arabicPeriod"/>
            </a:pPr>
            <a:r>
              <a:rPr lang="hr-HR" dirty="0" smtClean="0"/>
              <a:t>unlawful assembly</a:t>
            </a:r>
          </a:p>
          <a:p>
            <a:pPr marL="514350" indent="-514350">
              <a:buFont typeface="+mj-lt"/>
              <a:buAutoNum type="arabicPeriod"/>
            </a:pPr>
            <a:r>
              <a:rPr lang="hr-HR" dirty="0" err="1" smtClean="0"/>
              <a:t>burglary</a:t>
            </a:r>
            <a:endParaRPr lang="hr-HR" dirty="0" smtClean="0"/>
          </a:p>
          <a:p>
            <a:pPr marL="514350" indent="-514350">
              <a:buFont typeface="+mj-lt"/>
              <a:buAutoNum type="arabicPeriod"/>
            </a:pPr>
            <a:r>
              <a:rPr lang="hr-HR" dirty="0" err="1" smtClean="0"/>
              <a:t>tax</a:t>
            </a:r>
            <a:r>
              <a:rPr lang="hr-HR" dirty="0" smtClean="0"/>
              <a:t> evasion</a:t>
            </a:r>
          </a:p>
          <a:p>
            <a:pPr marL="514350" indent="-514350" eaLnBrk="1" fontAlgn="auto" hangingPunct="1">
              <a:spcAft>
                <a:spcPts val="0"/>
              </a:spcAft>
              <a:buClr>
                <a:schemeClr val="accent3"/>
              </a:buClr>
              <a:buFont typeface="+mj-lt"/>
              <a:buAutoNum type="arabicPeriod"/>
              <a:defRPr/>
            </a:pPr>
            <a:endParaRPr lang="hr-H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sz="2000" dirty="0" smtClean="0"/>
              <a:t>(by Roger Hood, Professor of Criminology, Oxford University)</a:t>
            </a:r>
          </a:p>
          <a:p>
            <a:r>
              <a:rPr lang="hr-HR" sz="2600" dirty="0" smtClean="0"/>
              <a:t>an extreme example of torture, violation of human rights – illegitimate for a state to employ</a:t>
            </a:r>
          </a:p>
          <a:p>
            <a:r>
              <a:rPr lang="hr-HR" sz="2600" dirty="0" smtClean="0"/>
              <a:t>no convincing evidence that murder rate is lower in jurisdictions where capital punishment exists</a:t>
            </a:r>
          </a:p>
          <a:p>
            <a:r>
              <a:rPr lang="hr-HR" sz="2600" dirty="0" smtClean="0"/>
              <a:t>practice has shown that it is regularly applied with a dose of arbitrariness, inequity and discrimination</a:t>
            </a:r>
          </a:p>
          <a:p>
            <a:r>
              <a:rPr lang="hr-HR" sz="2600" dirty="0" smtClean="0"/>
              <a:t>counterproductive in moral terms – undermines the moral authority of the legal system</a:t>
            </a:r>
            <a:endParaRPr lang="hr-HR" sz="2600" dirty="0"/>
          </a:p>
        </p:txBody>
      </p:sp>
      <p:sp>
        <p:nvSpPr>
          <p:cNvPr id="3" name="Title 2"/>
          <p:cNvSpPr>
            <a:spLocks noGrp="1"/>
          </p:cNvSpPr>
          <p:nvPr>
            <p:ph type="title"/>
          </p:nvPr>
        </p:nvSpPr>
        <p:spPr/>
        <p:txBody>
          <a:bodyPr/>
          <a:lstStyle/>
          <a:p>
            <a:r>
              <a:rPr lang="hr-HR" dirty="0" smtClean="0"/>
              <a:t>Abolitionist arguments</a:t>
            </a:r>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numCol="2"/>
          <a:lstStyle/>
          <a:p>
            <a:pPr algn="r">
              <a:buNone/>
            </a:pPr>
            <a:endParaRPr lang="hr-HR" dirty="0" smtClean="0"/>
          </a:p>
          <a:p>
            <a:pPr algn="ctr">
              <a:buNone/>
            </a:pPr>
            <a:r>
              <a:rPr lang="hr-HR" dirty="0" err="1" smtClean="0"/>
              <a:t>active</a:t>
            </a:r>
            <a:r>
              <a:rPr lang="hr-HR" dirty="0" smtClean="0"/>
              <a:t> euthanasia</a:t>
            </a:r>
          </a:p>
          <a:p>
            <a:pPr algn="ctr">
              <a:buNone/>
            </a:pPr>
            <a:r>
              <a:rPr lang="hr-HR" dirty="0" smtClean="0"/>
              <a:t>passive euthanasia</a:t>
            </a:r>
          </a:p>
          <a:p>
            <a:pPr algn="ctr">
              <a:buNone/>
            </a:pPr>
            <a:r>
              <a:rPr lang="hr-HR" dirty="0" smtClean="0"/>
              <a:t>voluntary euthanasia</a:t>
            </a:r>
          </a:p>
          <a:p>
            <a:pPr algn="ctr">
              <a:buNone/>
            </a:pPr>
            <a:r>
              <a:rPr lang="hr-HR" dirty="0" smtClean="0"/>
              <a:t>non-voluntary euthanasia</a:t>
            </a:r>
          </a:p>
          <a:p>
            <a:pPr algn="ctr">
              <a:buNone/>
            </a:pPr>
            <a:r>
              <a:rPr lang="hr-HR" dirty="0" err="1" smtClean="0"/>
              <a:t>attempted</a:t>
            </a:r>
            <a:r>
              <a:rPr lang="hr-HR" dirty="0" smtClean="0"/>
              <a:t> suicide</a:t>
            </a:r>
          </a:p>
          <a:p>
            <a:pPr algn="ctr">
              <a:buNone/>
            </a:pPr>
            <a:r>
              <a:rPr lang="hr-HR" dirty="0" err="1" smtClean="0"/>
              <a:t>perpetrator</a:t>
            </a:r>
            <a:endParaRPr lang="hr-HR" dirty="0" smtClean="0"/>
          </a:p>
          <a:p>
            <a:pPr algn="ctr">
              <a:buNone/>
            </a:pPr>
            <a:r>
              <a:rPr lang="hr-HR" dirty="0" err="1" smtClean="0"/>
              <a:t>accessory</a:t>
            </a:r>
            <a:endParaRPr lang="hr-HR" dirty="0" smtClean="0"/>
          </a:p>
          <a:p>
            <a:pPr algn="ctr">
              <a:buNone/>
            </a:pPr>
            <a:endParaRPr lang="hr-HR" dirty="0" smtClean="0"/>
          </a:p>
          <a:p>
            <a:pPr algn="ctr">
              <a:buNone/>
            </a:pPr>
            <a:r>
              <a:rPr lang="hr-HR" dirty="0" err="1" smtClean="0"/>
              <a:t>assisted</a:t>
            </a:r>
            <a:r>
              <a:rPr lang="hr-HR" dirty="0" smtClean="0"/>
              <a:t> suicide</a:t>
            </a:r>
          </a:p>
          <a:p>
            <a:pPr algn="ctr">
              <a:buNone/>
            </a:pPr>
            <a:r>
              <a:rPr lang="hr-HR" dirty="0" smtClean="0"/>
              <a:t>advance directives</a:t>
            </a:r>
          </a:p>
          <a:p>
            <a:pPr algn="ctr">
              <a:buNone/>
            </a:pPr>
            <a:r>
              <a:rPr lang="hr-HR" dirty="0" smtClean="0"/>
              <a:t>DNR</a:t>
            </a:r>
          </a:p>
          <a:p>
            <a:pPr algn="ctr">
              <a:buNone/>
            </a:pPr>
            <a:r>
              <a:rPr lang="hr-HR" dirty="0" smtClean="0"/>
              <a:t>pro-life</a:t>
            </a:r>
          </a:p>
          <a:p>
            <a:pPr algn="ctr">
              <a:buNone/>
            </a:pPr>
            <a:r>
              <a:rPr lang="hr-HR" dirty="0" smtClean="0"/>
              <a:t>pro-</a:t>
            </a:r>
            <a:r>
              <a:rPr lang="hr-HR" dirty="0" err="1" smtClean="0"/>
              <a:t>choice</a:t>
            </a:r>
            <a:endParaRPr lang="hr-HR" dirty="0" smtClean="0"/>
          </a:p>
          <a:p>
            <a:pPr algn="ctr">
              <a:buNone/>
            </a:pPr>
            <a:r>
              <a:rPr lang="hr-HR" dirty="0" err="1" smtClean="0"/>
              <a:t>abolition</a:t>
            </a:r>
            <a:r>
              <a:rPr lang="hr-HR" dirty="0" smtClean="0"/>
              <a:t>(</a:t>
            </a:r>
            <a:r>
              <a:rPr lang="hr-HR" dirty="0" err="1" smtClean="0"/>
              <a:t>ist</a:t>
            </a:r>
            <a:r>
              <a:rPr lang="hr-HR" dirty="0" smtClean="0"/>
              <a:t>)</a:t>
            </a:r>
          </a:p>
          <a:p>
            <a:pPr algn="ctr">
              <a:buNone/>
            </a:pPr>
            <a:r>
              <a:rPr lang="hr-HR" dirty="0" err="1" smtClean="0"/>
              <a:t>retention</a:t>
            </a:r>
            <a:r>
              <a:rPr lang="hr-HR" dirty="0" smtClean="0"/>
              <a:t>(</a:t>
            </a:r>
            <a:r>
              <a:rPr lang="hr-HR" dirty="0" err="1" smtClean="0"/>
              <a:t>ist</a:t>
            </a:r>
            <a:r>
              <a:rPr lang="hr-HR" dirty="0" smtClean="0"/>
              <a:t>)</a:t>
            </a:r>
            <a:endParaRPr lang="hr-HR" dirty="0"/>
          </a:p>
        </p:txBody>
      </p:sp>
      <p:sp>
        <p:nvSpPr>
          <p:cNvPr id="3" name="Title 2"/>
          <p:cNvSpPr>
            <a:spLocks noGrp="1"/>
          </p:cNvSpPr>
          <p:nvPr>
            <p:ph type="title"/>
          </p:nvPr>
        </p:nvSpPr>
        <p:spPr/>
        <p:txBody>
          <a:bodyPr/>
          <a:lstStyle/>
          <a:p>
            <a:r>
              <a:rPr lang="hr-HR" dirty="0" smtClean="0"/>
              <a:t>Key vocabulary</a:t>
            </a:r>
            <a:endParaRPr lang="hr-H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lgn="ctr">
              <a:buNone/>
            </a:pPr>
            <a:endParaRPr lang="hr-HR" sz="3600" dirty="0" smtClean="0"/>
          </a:p>
          <a:p>
            <a:pPr marL="0" indent="0" algn="ctr">
              <a:buNone/>
            </a:pPr>
            <a:endParaRPr lang="hr-HR" sz="3600" dirty="0"/>
          </a:p>
          <a:p>
            <a:pPr marL="0" indent="0" algn="ctr">
              <a:buNone/>
            </a:pPr>
            <a:r>
              <a:rPr lang="hr-HR" sz="3600" dirty="0" err="1" smtClean="0"/>
              <a:t>Thank</a:t>
            </a:r>
            <a:r>
              <a:rPr lang="hr-HR" sz="3600" dirty="0" smtClean="0"/>
              <a:t> </a:t>
            </a:r>
            <a:r>
              <a:rPr lang="hr-HR" sz="3600" dirty="0" err="1" smtClean="0"/>
              <a:t>you</a:t>
            </a:r>
            <a:r>
              <a:rPr lang="hr-HR" sz="3600" dirty="0" smtClean="0"/>
              <a:t> for </a:t>
            </a:r>
            <a:r>
              <a:rPr lang="hr-HR" sz="3600" dirty="0" err="1" smtClean="0"/>
              <a:t>your</a:t>
            </a:r>
            <a:r>
              <a:rPr lang="hr-HR" sz="3600" dirty="0" smtClean="0"/>
              <a:t> </a:t>
            </a:r>
            <a:r>
              <a:rPr lang="hr-HR" sz="3600" dirty="0" err="1" smtClean="0"/>
              <a:t>attention</a:t>
            </a:r>
            <a:r>
              <a:rPr lang="hr-HR" sz="3600" dirty="0" smtClean="0"/>
              <a:t>!</a:t>
            </a:r>
            <a:endParaRPr lang="hr-HR" sz="3600" dirty="0"/>
          </a:p>
        </p:txBody>
      </p:sp>
    </p:spTree>
    <p:extLst>
      <p:ext uri="{BB962C8B-B14F-4D97-AF65-F5344CB8AC3E}">
        <p14:creationId xmlns:p14="http://schemas.microsoft.com/office/powerpoint/2010/main" val="3041172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hr-HR" dirty="0" smtClean="0"/>
              <a:t>Answer the following questions</a:t>
            </a:r>
          </a:p>
        </p:txBody>
      </p:sp>
      <p:sp>
        <p:nvSpPr>
          <p:cNvPr id="7171" name="Content Placeholder 2"/>
          <p:cNvSpPr>
            <a:spLocks noGrp="1"/>
          </p:cNvSpPr>
          <p:nvPr>
            <p:ph idx="1"/>
          </p:nvPr>
        </p:nvSpPr>
        <p:spPr/>
        <p:txBody>
          <a:bodyPr/>
          <a:lstStyle/>
          <a:p>
            <a:pPr marL="514350" indent="-514350" eaLnBrk="1" hangingPunct="1">
              <a:buFont typeface="+mj-lt"/>
              <a:buAutoNum type="arabicPeriod"/>
            </a:pPr>
            <a:r>
              <a:rPr lang="hr-HR" dirty="0" smtClean="0"/>
              <a:t>How can we define crime?</a:t>
            </a:r>
          </a:p>
          <a:p>
            <a:pPr marL="514350" indent="-514350" eaLnBrk="1" hangingPunct="1">
              <a:buFont typeface="+mj-lt"/>
              <a:buAutoNum type="arabicPeriod"/>
            </a:pPr>
            <a:r>
              <a:rPr lang="hr-HR" dirty="0" smtClean="0"/>
              <a:t>How are crimes classified</a:t>
            </a:r>
          </a:p>
          <a:p>
            <a:pPr marL="881063" lvl="1" indent="-514350" eaLnBrk="1" hangingPunct="1">
              <a:buFont typeface="+mj-lt"/>
              <a:buAutoNum type="alphaLcPeriod"/>
            </a:pPr>
            <a:r>
              <a:rPr lang="hr-HR" dirty="0" smtClean="0"/>
              <a:t>according to object</a:t>
            </a:r>
          </a:p>
          <a:p>
            <a:pPr marL="881063" lvl="1" indent="-514350" eaLnBrk="1" hangingPunct="1">
              <a:buFont typeface="+mj-lt"/>
              <a:buAutoNum type="alphaLcPeriod"/>
            </a:pPr>
            <a:r>
              <a:rPr lang="hr-HR" dirty="0" smtClean="0"/>
              <a:t>according to seriousness?</a:t>
            </a:r>
          </a:p>
          <a:p>
            <a:pPr marL="514350" indent="-514350" eaLnBrk="1" hangingPunct="1">
              <a:buFont typeface="+mj-lt"/>
              <a:buAutoNum type="arabicPeriod" startAt="3"/>
            </a:pPr>
            <a:r>
              <a:rPr lang="hr-HR" dirty="0" err="1"/>
              <a:t>Explain</a:t>
            </a:r>
            <a:r>
              <a:rPr lang="hr-HR" dirty="0"/>
              <a:t> </a:t>
            </a:r>
            <a:r>
              <a:rPr lang="hr-HR" dirty="0" err="1"/>
              <a:t>the</a:t>
            </a:r>
            <a:r>
              <a:rPr lang="hr-HR" dirty="0"/>
              <a:t> </a:t>
            </a:r>
            <a:r>
              <a:rPr lang="hr-HR" dirty="0" err="1"/>
              <a:t>difference</a:t>
            </a:r>
            <a:r>
              <a:rPr lang="hr-HR" dirty="0"/>
              <a:t> </a:t>
            </a:r>
            <a:r>
              <a:rPr lang="hr-HR" dirty="0" err="1"/>
              <a:t>between</a:t>
            </a:r>
            <a:r>
              <a:rPr lang="hr-HR" dirty="0"/>
              <a:t> </a:t>
            </a:r>
            <a:r>
              <a:rPr lang="hr-HR" dirty="0" err="1"/>
              <a:t>the</a:t>
            </a:r>
            <a:r>
              <a:rPr lang="hr-HR" dirty="0"/>
              <a:t> </a:t>
            </a:r>
            <a:r>
              <a:rPr lang="hr-HR" dirty="0" err="1"/>
              <a:t>following</a:t>
            </a:r>
            <a:r>
              <a:rPr lang="hr-HR" dirty="0"/>
              <a:t>:</a:t>
            </a:r>
          </a:p>
          <a:p>
            <a:pPr marL="881063" lvl="1" indent="-514350" eaLnBrk="1" hangingPunct="1">
              <a:buFont typeface="+mj-lt"/>
              <a:buAutoNum type="arabicPeriod"/>
            </a:pPr>
            <a:r>
              <a:rPr lang="hr-HR" dirty="0" err="1"/>
              <a:t>murder</a:t>
            </a:r>
            <a:r>
              <a:rPr lang="hr-HR" dirty="0"/>
              <a:t>, </a:t>
            </a:r>
            <a:r>
              <a:rPr lang="hr-HR" dirty="0" err="1"/>
              <a:t>manslaughter</a:t>
            </a:r>
            <a:r>
              <a:rPr lang="hr-HR" dirty="0"/>
              <a:t>  </a:t>
            </a:r>
            <a:r>
              <a:rPr lang="hr-HR" dirty="0" err="1"/>
              <a:t>and</a:t>
            </a:r>
            <a:r>
              <a:rPr lang="hr-HR" dirty="0"/>
              <a:t> </a:t>
            </a:r>
            <a:r>
              <a:rPr lang="hr-HR" dirty="0" err="1"/>
              <a:t>involuntary</a:t>
            </a:r>
            <a:r>
              <a:rPr lang="hr-HR" dirty="0"/>
              <a:t> </a:t>
            </a:r>
            <a:r>
              <a:rPr lang="hr-HR" dirty="0" err="1"/>
              <a:t>manslaughter</a:t>
            </a:r>
            <a:endParaRPr lang="hr-HR" dirty="0"/>
          </a:p>
          <a:p>
            <a:pPr marL="881063" lvl="1" indent="-514350" eaLnBrk="1" hangingPunct="1">
              <a:buFont typeface="+mj-lt"/>
              <a:buAutoNum type="arabicPeriod"/>
            </a:pPr>
            <a:r>
              <a:rPr lang="hr-HR" dirty="0" err="1"/>
              <a:t>theft</a:t>
            </a:r>
            <a:r>
              <a:rPr lang="hr-HR" dirty="0"/>
              <a:t>, </a:t>
            </a:r>
            <a:r>
              <a:rPr lang="hr-HR" dirty="0" err="1"/>
              <a:t>larceny</a:t>
            </a:r>
            <a:r>
              <a:rPr lang="hr-HR" dirty="0"/>
              <a:t>, </a:t>
            </a:r>
            <a:r>
              <a:rPr lang="hr-HR" dirty="0" err="1"/>
              <a:t>shoplifting</a:t>
            </a:r>
            <a:r>
              <a:rPr lang="hr-HR" dirty="0"/>
              <a:t>, </a:t>
            </a:r>
            <a:r>
              <a:rPr lang="hr-HR" dirty="0" err="1"/>
              <a:t>robbery</a:t>
            </a:r>
            <a:endParaRPr lang="hr-HR" dirty="0"/>
          </a:p>
          <a:p>
            <a:pPr marL="514350" indent="-514350" eaLnBrk="1" hangingPunct="1">
              <a:buFont typeface="+mj-lt"/>
              <a:buAutoNum type="arabicPeriod" startAt="3"/>
            </a:pPr>
            <a:r>
              <a:rPr lang="hr-HR" dirty="0" err="1"/>
              <a:t>What</a:t>
            </a:r>
            <a:r>
              <a:rPr lang="hr-HR" dirty="0"/>
              <a:t> </a:t>
            </a:r>
            <a:r>
              <a:rPr lang="hr-HR" dirty="0" err="1"/>
              <a:t>is</a:t>
            </a:r>
            <a:r>
              <a:rPr lang="hr-HR" dirty="0"/>
              <a:t> </a:t>
            </a:r>
            <a:r>
              <a:rPr lang="hr-HR" i="1" dirty="0" err="1"/>
              <a:t>actus</a:t>
            </a:r>
            <a:r>
              <a:rPr lang="hr-HR" i="1" dirty="0"/>
              <a:t> </a:t>
            </a:r>
            <a:r>
              <a:rPr lang="hr-HR" i="1" dirty="0" err="1"/>
              <a:t>reus</a:t>
            </a:r>
            <a:r>
              <a:rPr lang="hr-HR" dirty="0"/>
              <a:t> </a:t>
            </a:r>
            <a:r>
              <a:rPr lang="hr-HR" dirty="0" err="1"/>
              <a:t>and</a:t>
            </a:r>
            <a:r>
              <a:rPr lang="hr-HR" dirty="0"/>
              <a:t> </a:t>
            </a:r>
            <a:r>
              <a:rPr lang="hr-HR" dirty="0" err="1"/>
              <a:t>what</a:t>
            </a:r>
            <a:r>
              <a:rPr lang="hr-HR" dirty="0"/>
              <a:t> </a:t>
            </a:r>
            <a:r>
              <a:rPr lang="hr-HR" dirty="0" err="1"/>
              <a:t>form</a:t>
            </a:r>
            <a:r>
              <a:rPr lang="hr-HR" dirty="0"/>
              <a:t> </a:t>
            </a:r>
            <a:r>
              <a:rPr lang="hr-HR" dirty="0" err="1"/>
              <a:t>can</a:t>
            </a:r>
            <a:r>
              <a:rPr lang="hr-HR" dirty="0"/>
              <a:t> </a:t>
            </a:r>
            <a:r>
              <a:rPr lang="hr-HR" dirty="0" err="1"/>
              <a:t>it</a:t>
            </a:r>
            <a:r>
              <a:rPr lang="hr-HR" dirty="0"/>
              <a:t> take?</a:t>
            </a:r>
          </a:p>
          <a:p>
            <a:pPr marL="514350" indent="-514350" eaLnBrk="1" hangingPunct="1">
              <a:buFont typeface="+mj-lt"/>
              <a:buAutoNum type="arabicPeriod" startAt="3"/>
            </a:pPr>
            <a:r>
              <a:rPr lang="hr-HR" dirty="0" err="1"/>
              <a:t>What</a:t>
            </a:r>
            <a:r>
              <a:rPr lang="hr-HR" dirty="0"/>
              <a:t> </a:t>
            </a:r>
            <a:r>
              <a:rPr lang="hr-HR" dirty="0" err="1"/>
              <a:t>is</a:t>
            </a:r>
            <a:r>
              <a:rPr lang="hr-HR" dirty="0"/>
              <a:t> </a:t>
            </a:r>
            <a:r>
              <a:rPr lang="hr-HR" i="1" dirty="0" err="1"/>
              <a:t>mens</a:t>
            </a:r>
            <a:r>
              <a:rPr lang="hr-HR" i="1" dirty="0"/>
              <a:t> </a:t>
            </a:r>
            <a:r>
              <a:rPr lang="hr-HR" i="1" dirty="0" err="1"/>
              <a:t>rea</a:t>
            </a:r>
            <a:r>
              <a:rPr lang="hr-HR" dirty="0"/>
              <a:t>?</a:t>
            </a:r>
          </a:p>
          <a:p>
            <a:pPr marL="514350" indent="-514350" eaLnBrk="1" hangingPunct="1">
              <a:buFont typeface="+mj-lt"/>
              <a:buAutoNum type="arabicPeriod" startAt="3"/>
            </a:pPr>
            <a:r>
              <a:rPr lang="hr-HR" dirty="0"/>
              <a:t>Who </a:t>
            </a:r>
            <a:r>
              <a:rPr lang="hr-HR" dirty="0" err="1"/>
              <a:t>is</a:t>
            </a:r>
            <a:r>
              <a:rPr lang="hr-HR" dirty="0"/>
              <a:t> </a:t>
            </a:r>
            <a:r>
              <a:rPr lang="hr-HR" dirty="0" err="1"/>
              <a:t>exempt</a:t>
            </a:r>
            <a:r>
              <a:rPr lang="hr-HR" dirty="0"/>
              <a:t> </a:t>
            </a:r>
            <a:r>
              <a:rPr lang="hr-HR" dirty="0" err="1"/>
              <a:t>from</a:t>
            </a:r>
            <a:r>
              <a:rPr lang="hr-HR" dirty="0"/>
              <a:t> </a:t>
            </a:r>
            <a:r>
              <a:rPr lang="hr-HR" dirty="0" err="1"/>
              <a:t>criminal</a:t>
            </a:r>
            <a:r>
              <a:rPr lang="hr-HR" dirty="0"/>
              <a:t> </a:t>
            </a:r>
            <a:r>
              <a:rPr lang="hr-HR" dirty="0" err="1"/>
              <a:t>liability</a:t>
            </a:r>
            <a:r>
              <a:rPr lang="hr-HR" dirty="0"/>
              <a:t>?</a:t>
            </a:r>
          </a:p>
          <a:p>
            <a:pPr marL="514350" indent="-514350" eaLnBrk="1" hangingPunct="1">
              <a:buFont typeface="+mj-lt"/>
              <a:buAutoNum type="arabicPeriod"/>
            </a:pPr>
            <a:endParaRPr lang="hr-H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Translate the </a:t>
            </a:r>
            <a:r>
              <a:rPr lang="hr-HR" dirty="0" err="1" smtClean="0"/>
              <a:t>following</a:t>
            </a:r>
            <a:r>
              <a:rPr lang="hr-HR" dirty="0" smtClean="0"/>
              <a:t> </a:t>
            </a:r>
            <a:r>
              <a:rPr lang="hr-HR" dirty="0" err="1" smtClean="0"/>
              <a:t>text</a:t>
            </a:r>
            <a:endParaRPr lang="hr-HR" dirty="0"/>
          </a:p>
        </p:txBody>
      </p:sp>
      <p:sp>
        <p:nvSpPr>
          <p:cNvPr id="3" name="Content Placeholder 2"/>
          <p:cNvSpPr>
            <a:spLocks noGrp="1"/>
          </p:cNvSpPr>
          <p:nvPr>
            <p:ph idx="1"/>
          </p:nvPr>
        </p:nvSpPr>
        <p:spPr/>
        <p:txBody>
          <a:bodyPr/>
          <a:lstStyle/>
          <a:p>
            <a:pPr>
              <a:buNone/>
            </a:pPr>
            <a:r>
              <a:rPr lang="hr-HR" sz="2800" dirty="0" smtClean="0"/>
              <a:t>Most </a:t>
            </a:r>
            <a:r>
              <a:rPr lang="hr-HR" sz="2800" dirty="0" smtClean="0"/>
              <a:t>crimes are characterised by two elements: a criminal act </a:t>
            </a:r>
            <a:r>
              <a:rPr lang="hr-HR" sz="2800" i="1" dirty="0" smtClean="0"/>
              <a:t>(actus reus)</a:t>
            </a:r>
            <a:r>
              <a:rPr lang="hr-HR" sz="2800" dirty="0" smtClean="0"/>
              <a:t> and criminal intent </a:t>
            </a:r>
            <a:r>
              <a:rPr lang="hr-HR" sz="2800" i="1" dirty="0" smtClean="0"/>
              <a:t>(mens rea)</a:t>
            </a:r>
            <a:r>
              <a:rPr lang="hr-HR" sz="2800" dirty="0" smtClean="0"/>
              <a:t>. To secure a conviction, prosecutors must prove that both the criminal act and intent were present when a particular crime was </a:t>
            </a:r>
            <a:r>
              <a:rPr lang="hr-HR" sz="2800" dirty="0" err="1" smtClean="0"/>
              <a:t>committed</a:t>
            </a:r>
            <a:r>
              <a:rPr lang="hr-HR" sz="2800" dirty="0" smtClean="0"/>
              <a:t>.</a:t>
            </a:r>
          </a:p>
          <a:p>
            <a:pPr>
              <a:buNone/>
            </a:pPr>
            <a:r>
              <a:rPr lang="en-US" sz="2800" dirty="0"/>
              <a:t>In criminal cases, the burden of proof is on the prosecutor to persuade the judge (or jury) that the accused is guilty beyond reasonable doubt of every element of the crime charged. If the prosecutor fails to prove this, the defendant is acquitted.</a:t>
            </a:r>
          </a:p>
          <a:p>
            <a:pPr>
              <a:buNone/>
            </a:pPr>
            <a:endParaRPr lang="hr-H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r-HR" dirty="0" smtClean="0"/>
              <a:t>Death and the Law</a:t>
            </a:r>
            <a:br>
              <a:rPr lang="hr-HR" dirty="0" smtClean="0"/>
            </a:br>
            <a:r>
              <a:rPr lang="hr-HR" sz="3200" dirty="0" smtClean="0"/>
              <a:t>(incl. The Death Penalty)</a:t>
            </a:r>
            <a:endParaRPr lang="hr-HR" dirty="0"/>
          </a:p>
        </p:txBody>
      </p:sp>
      <p:sp>
        <p:nvSpPr>
          <p:cNvPr id="5" name="Text Placeholder 4"/>
          <p:cNvSpPr>
            <a:spLocks noGrp="1"/>
          </p:cNvSpPr>
          <p:nvPr>
            <p:ph type="body" idx="1"/>
          </p:nvPr>
        </p:nvSpPr>
        <p:spPr/>
        <p:txBody>
          <a:bodyPr/>
          <a:lstStyle/>
          <a:p>
            <a:pPr algn="ctr"/>
            <a:r>
              <a:rPr lang="hr-HR" dirty="0" smtClean="0"/>
              <a:t>EFL, Units 20&amp;21</a:t>
            </a:r>
            <a:endParaRPr lang="hr-H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Death and the Law</a:t>
            </a:r>
            <a:endParaRPr lang="hr-HR" dirty="0"/>
          </a:p>
        </p:txBody>
      </p:sp>
      <p:sp>
        <p:nvSpPr>
          <p:cNvPr id="3" name="Content Placeholder 2"/>
          <p:cNvSpPr>
            <a:spLocks noGrp="1"/>
          </p:cNvSpPr>
          <p:nvPr>
            <p:ph idx="1"/>
          </p:nvPr>
        </p:nvSpPr>
        <p:spPr/>
        <p:txBody>
          <a:bodyPr/>
          <a:lstStyle/>
          <a:p>
            <a:pPr lvl="1"/>
            <a:endParaRPr lang="hr-HR" dirty="0" smtClean="0"/>
          </a:p>
          <a:p>
            <a:pPr lvl="1"/>
            <a:r>
              <a:rPr lang="hr-HR" sz="2800" dirty="0" smtClean="0"/>
              <a:t>suicide</a:t>
            </a:r>
          </a:p>
          <a:p>
            <a:pPr lvl="1"/>
            <a:r>
              <a:rPr lang="hr-HR" sz="2800" dirty="0" smtClean="0"/>
              <a:t>euthanasia</a:t>
            </a:r>
          </a:p>
          <a:p>
            <a:pPr lvl="1"/>
            <a:endParaRPr lang="hr-HR" sz="2800" dirty="0" smtClean="0"/>
          </a:p>
          <a:p>
            <a:pPr lvl="1"/>
            <a:r>
              <a:rPr lang="hr-HR" sz="2800" dirty="0" smtClean="0"/>
              <a:t>abortion</a:t>
            </a:r>
          </a:p>
          <a:p>
            <a:pPr lvl="1"/>
            <a:r>
              <a:rPr lang="hr-HR" sz="2800" dirty="0" smtClean="0"/>
              <a:t>the death penalty</a:t>
            </a:r>
          </a:p>
          <a:p>
            <a:pPr lvl="1"/>
            <a:endParaRPr lang="hr-HR" sz="2800" dirty="0" smtClean="0"/>
          </a:p>
          <a:p>
            <a:pPr lvl="1">
              <a:buNone/>
            </a:pPr>
            <a:endParaRPr lang="hr-HR"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2654</TotalTime>
  <Words>1978</Words>
  <Application>Microsoft Office PowerPoint</Application>
  <PresentationFormat>On-screen Show (4:3)</PresentationFormat>
  <Paragraphs>350</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Constantia</vt:lpstr>
      <vt:lpstr>Wingdings 2</vt:lpstr>
      <vt:lpstr>Flow</vt:lpstr>
      <vt:lpstr>English for social workers II session 3, 20 oct 2014</vt:lpstr>
      <vt:lpstr>Today’s session</vt:lpstr>
      <vt:lpstr>Revision of the last session</vt:lpstr>
      <vt:lpstr>Find the English equivalents</vt:lpstr>
      <vt:lpstr>Find the English equivalents</vt:lpstr>
      <vt:lpstr>Answer the following questions</vt:lpstr>
      <vt:lpstr>Translate the following text</vt:lpstr>
      <vt:lpstr>Death and the Law (incl. The Death Penalty)</vt:lpstr>
      <vt:lpstr>Death and the Law</vt:lpstr>
      <vt:lpstr>Suicide</vt:lpstr>
      <vt:lpstr>Suicide</vt:lpstr>
      <vt:lpstr>Suicide</vt:lpstr>
      <vt:lpstr>Euthanasia</vt:lpstr>
      <vt:lpstr>Euthanasia</vt:lpstr>
      <vt:lpstr>Euthanasia</vt:lpstr>
      <vt:lpstr>Euthanasia</vt:lpstr>
      <vt:lpstr>Euthanasia</vt:lpstr>
      <vt:lpstr>Euthanasia and the Law</vt:lpstr>
      <vt:lpstr>Euthanasia and the Law</vt:lpstr>
      <vt:lpstr>Euthanasia and the Law</vt:lpstr>
      <vt:lpstr>Euthanasia and the Law</vt:lpstr>
      <vt:lpstr>Euthanasia and the Law</vt:lpstr>
      <vt:lpstr>Pretty v United Kingdom</vt:lpstr>
      <vt:lpstr>Pretty v United Kingdom (ECHR)</vt:lpstr>
      <vt:lpstr>Pretty v United Kingdom (ECHR)</vt:lpstr>
      <vt:lpstr>Pretty v United Kingdom (ECHR)</vt:lpstr>
      <vt:lpstr>Pretty v United Kingdom (ECHR)</vt:lpstr>
      <vt:lpstr>Euthanasia – discussion</vt:lpstr>
      <vt:lpstr>Abortion</vt:lpstr>
      <vt:lpstr>Abortion</vt:lpstr>
      <vt:lpstr>Abortion – the United Kingdom</vt:lpstr>
      <vt:lpstr>Abortion – the USA</vt:lpstr>
      <vt:lpstr>Attitudes to Abortion</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The Death Penalty</vt:lpstr>
      <vt:lpstr>Abolitionist arguments</vt:lpstr>
      <vt:lpstr>Key vocabulary</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social workers I session 1, 5 oct 2009</dc:title>
  <dc:creator>Test</dc:creator>
  <cp:lastModifiedBy>Miljen Matijašević</cp:lastModifiedBy>
  <cp:revision>210</cp:revision>
  <dcterms:created xsi:type="dcterms:W3CDTF">2009-10-01T14:38:00Z</dcterms:created>
  <dcterms:modified xsi:type="dcterms:W3CDTF">2014-10-20T09:03:32Z</dcterms:modified>
</cp:coreProperties>
</file>