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4"/>
  </p:handoutMasterIdLst>
  <p:sldIdLst>
    <p:sldId id="515" r:id="rId2"/>
    <p:sldId id="490" r:id="rId3"/>
    <p:sldId id="512" r:id="rId4"/>
    <p:sldId id="513" r:id="rId5"/>
    <p:sldId id="491" r:id="rId6"/>
    <p:sldId id="516" r:id="rId7"/>
    <p:sldId id="492" r:id="rId8"/>
    <p:sldId id="493" r:id="rId9"/>
    <p:sldId id="517" r:id="rId10"/>
    <p:sldId id="514" r:id="rId11"/>
    <p:sldId id="518" r:id="rId12"/>
    <p:sldId id="407" r:id="rId1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C8AA4-3704-4F29-B31E-1B28578A2392}" type="datetimeFigureOut">
              <a:rPr lang="hr-HR" smtClean="0"/>
              <a:pPr/>
              <a:t>11.1.2015.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9B6AB-71AF-4FBD-BE05-440BAABEACE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0222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54808-A5D6-4532-9AD6-81116BAB422B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3F840-D2F4-42C8-8DF2-B5C5768990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E6A83-3B28-4D22-A5AB-28697F598CE9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A0DC-DF36-4184-9F4C-7CE600D9444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EA3A2-B10F-48F7-A016-3B37A8EB597B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AFFAC-7992-444A-A3D6-24C6F1A2EA5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CABC-0365-4848-B4E0-9DB88A826E7D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85461-1D38-4165-9C9A-7D0A5AD214A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623AC-2828-4CAA-91A1-BFA2A62E3DD2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F23B-15BB-42A0-BA41-89B53FCC96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D3C4-E0F7-4154-B841-1D842E87AFF5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867A9-8FDE-4052-9B68-7A9539D87F7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C3E0-4182-421C-B6E7-1EACBE47CF42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3687E-F94C-4B8C-8F99-8ACCA1F8A00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5216-69D5-466D-A0EC-C4A18B51CF49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1B92F-A38A-4F6F-B00C-DCE0CAE375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5027-2743-48CE-9B57-277404A56603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FA12A-E5C9-4F93-97E7-63AFA8FC3DE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4167A-B5EA-48C6-92DD-64EC8839E114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53BB3-3B11-41B0-9DC6-03015FFAB3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808A-A9B4-4C8D-AB02-2C780214435F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E4E4E-B334-46B2-8E1B-2209BE85531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065FFD-40E3-4103-B34A-4F74A08A0271}" type="datetimeFigureOut">
              <a:rPr lang="sr-Latn-CS"/>
              <a:pPr>
                <a:defRPr/>
              </a:pPr>
              <a:t>11.1.2015.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D7E915-9B7F-4615-80C6-6B6698E819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3" r:id="rId2"/>
    <p:sldLayoutId id="2147483822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23" r:id="rId9"/>
    <p:sldLayoutId id="2147483819" r:id="rId10"/>
    <p:sldLayoutId id="21474838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English for social workers II</a:t>
            </a:r>
            <a:br>
              <a:rPr lang="hr-HR" dirty="0" smtClean="0"/>
            </a:br>
            <a:r>
              <a:rPr lang="hr-HR" sz="4000" dirty="0" err="1" smtClean="0"/>
              <a:t>session</a:t>
            </a:r>
            <a:r>
              <a:rPr lang="hr-HR" sz="4000" dirty="0" smtClean="0"/>
              <a:t> </a:t>
            </a:r>
            <a:r>
              <a:rPr lang="hr-HR" sz="4000" dirty="0" smtClean="0"/>
              <a:t>11, 12 </a:t>
            </a:r>
            <a:r>
              <a:rPr lang="hr-HR" sz="4000" dirty="0" err="1" smtClean="0"/>
              <a:t>jan</a:t>
            </a:r>
            <a:r>
              <a:rPr lang="hr-HR" sz="4000" dirty="0" smtClean="0"/>
              <a:t> 2015</a:t>
            </a:r>
            <a:endParaRPr lang="hr-HR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endParaRPr lang="hr-HR" sz="2200" dirty="0" smtClean="0"/>
          </a:p>
          <a:p>
            <a:pPr marR="0" eaLnBrk="1" hangingPunct="1">
              <a:lnSpc>
                <a:spcPct val="80000"/>
              </a:lnSpc>
            </a:pPr>
            <a:r>
              <a:rPr lang="hr-HR" sz="2200" dirty="0" smtClean="0"/>
              <a:t>Miljen Matijašević</a:t>
            </a:r>
          </a:p>
          <a:p>
            <a:pPr marR="0" eaLnBrk="1" hangingPunct="1">
              <a:lnSpc>
                <a:spcPct val="80000"/>
              </a:lnSpc>
            </a:pPr>
            <a:r>
              <a:rPr lang="hr-HR" sz="2200" dirty="0" smtClean="0"/>
              <a:t>E-mail: </a:t>
            </a:r>
            <a:r>
              <a:rPr lang="hr-HR" sz="2200" dirty="0" err="1" smtClean="0">
                <a:hlinkClick r:id="rId2"/>
              </a:rPr>
              <a:t>miljen.matijasevic</a:t>
            </a:r>
            <a:r>
              <a:rPr lang="hr-HR" sz="2200" dirty="0" smtClean="0">
                <a:hlinkClick r:id="rId2"/>
              </a:rPr>
              <a:t>@</a:t>
            </a:r>
            <a:r>
              <a:rPr lang="hr-HR" sz="2200" dirty="0" err="1" smtClean="0">
                <a:hlinkClick r:id="rId2"/>
              </a:rPr>
              <a:t>gmail.com</a:t>
            </a:r>
            <a:endParaRPr lang="hr-HR" sz="2200" dirty="0" smtClean="0"/>
          </a:p>
          <a:p>
            <a:pPr marR="0" eaLnBrk="1" hangingPunct="1">
              <a:lnSpc>
                <a:spcPct val="80000"/>
              </a:lnSpc>
            </a:pPr>
            <a:r>
              <a:rPr lang="hr-HR" sz="2200" dirty="0" smtClean="0"/>
              <a:t>Office: G10, room 6 (1st floor)</a:t>
            </a:r>
          </a:p>
          <a:p>
            <a:pPr marR="0" eaLnBrk="1" hangingPunct="1">
              <a:lnSpc>
                <a:spcPct val="80000"/>
              </a:lnSpc>
            </a:pPr>
            <a:r>
              <a:rPr lang="hr-HR" sz="2200" dirty="0" err="1" smtClean="0"/>
              <a:t>Tue</a:t>
            </a:r>
            <a:r>
              <a:rPr lang="hr-HR" sz="2200" dirty="0" smtClean="0"/>
              <a:t>, 15:30-16:30</a:t>
            </a:r>
          </a:p>
          <a:p>
            <a:pPr marR="0" eaLnBrk="1" hangingPunct="1">
              <a:lnSpc>
                <a:spcPct val="80000"/>
              </a:lnSpc>
            </a:pPr>
            <a:endParaRPr lang="hr-HR" sz="2200" dirty="0" smtClean="0"/>
          </a:p>
        </p:txBody>
      </p:sp>
    </p:spTree>
    <p:extLst>
      <p:ext uri="{BB962C8B-B14F-4D97-AF65-F5344CB8AC3E}">
        <p14:creationId xmlns:p14="http://schemas.microsoft.com/office/powerpoint/2010/main" val="14900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Article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Cry, The Beloved Country was published in _____ January 1948. At that time, Alan Paton was _____ principal of </a:t>
            </a:r>
            <a:r>
              <a:rPr lang="en-US" sz="2400" dirty="0" err="1" smtClean="0"/>
              <a:t>Diepkloof</a:t>
            </a:r>
            <a:r>
              <a:rPr lang="en-US" sz="2400" dirty="0" smtClean="0"/>
              <a:t> Reformatory. It became _____ instant best-seller, and remains so today. It has been translated into many languages, and Alexander </a:t>
            </a:r>
            <a:r>
              <a:rPr lang="en-US" sz="2400" dirty="0" err="1" smtClean="0"/>
              <a:t>Korda</a:t>
            </a:r>
            <a:r>
              <a:rPr lang="en-US" sz="2400" dirty="0" smtClean="0"/>
              <a:t> made _____ film of it. </a:t>
            </a:r>
            <a:endParaRPr lang="hr-HR" sz="2400" dirty="0" smtClean="0"/>
          </a:p>
          <a:p>
            <a:pPr>
              <a:buNone/>
            </a:pPr>
            <a:r>
              <a:rPr lang="en-US" sz="2400" dirty="0" smtClean="0"/>
              <a:t>Another major event in 1948 which influenced _____ author’s life decisively was _____ coming to power, on 26 May, of _____ Afrikaner Nationalists with their policies of _____ rigid racial segregation known as _____ apartheid. Much of _____ subject matter of Cry, The Beloved Country deals with _____ results and consequences of this Afrikaner victory.</a:t>
            </a:r>
            <a:endParaRPr lang="hr-H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Article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Cry, The Beloved Country was published in </a:t>
            </a:r>
            <a:r>
              <a:rPr lang="hr-HR" sz="2400" dirty="0" smtClean="0"/>
              <a:t>/ </a:t>
            </a:r>
            <a:r>
              <a:rPr lang="en-US" sz="2400" dirty="0" smtClean="0"/>
              <a:t>January </a:t>
            </a:r>
            <a:r>
              <a:rPr lang="en-US" sz="2400" dirty="0" smtClean="0"/>
              <a:t>1948. At that time, Alan Paton was </a:t>
            </a:r>
            <a:r>
              <a:rPr lang="hr-HR" sz="2400" dirty="0" smtClean="0"/>
              <a:t>(THE)</a:t>
            </a:r>
            <a:r>
              <a:rPr lang="en-US" sz="2400" dirty="0" smtClean="0"/>
              <a:t> principal </a:t>
            </a:r>
            <a:r>
              <a:rPr lang="en-US" sz="2400" dirty="0" smtClean="0"/>
              <a:t>of </a:t>
            </a:r>
            <a:r>
              <a:rPr lang="en-US" sz="2400" dirty="0" err="1" smtClean="0"/>
              <a:t>Diepkloof</a:t>
            </a:r>
            <a:r>
              <a:rPr lang="en-US" sz="2400" dirty="0" smtClean="0"/>
              <a:t> Reformatory. It became </a:t>
            </a:r>
            <a:r>
              <a:rPr lang="hr-HR" sz="2400" dirty="0" smtClean="0"/>
              <a:t>AN </a:t>
            </a:r>
            <a:r>
              <a:rPr lang="en-US" sz="2400" dirty="0" smtClean="0"/>
              <a:t>instant </a:t>
            </a:r>
            <a:r>
              <a:rPr lang="en-US" sz="2400" dirty="0" smtClean="0"/>
              <a:t>best-seller, and remains so today. It has been translated into many languages, and Alexander </a:t>
            </a:r>
            <a:r>
              <a:rPr lang="en-US" sz="2400" dirty="0" err="1" smtClean="0"/>
              <a:t>Korda</a:t>
            </a:r>
            <a:r>
              <a:rPr lang="en-US" sz="2400" dirty="0" smtClean="0"/>
              <a:t> made </a:t>
            </a:r>
            <a:r>
              <a:rPr lang="hr-HR" sz="2400" dirty="0" smtClean="0"/>
              <a:t>A </a:t>
            </a:r>
            <a:r>
              <a:rPr lang="en-US" sz="2400" dirty="0" smtClean="0"/>
              <a:t>film </a:t>
            </a:r>
            <a:r>
              <a:rPr lang="en-US" sz="2400" dirty="0" smtClean="0"/>
              <a:t>of it. </a:t>
            </a:r>
            <a:endParaRPr lang="hr-HR" sz="2400" dirty="0" smtClean="0"/>
          </a:p>
          <a:p>
            <a:pPr>
              <a:buNone/>
            </a:pPr>
            <a:r>
              <a:rPr lang="en-US" sz="2400" dirty="0" smtClean="0"/>
              <a:t>Another major event in 1948 which influenced </a:t>
            </a:r>
            <a:r>
              <a:rPr lang="hr-HR" sz="2400" dirty="0" smtClean="0"/>
              <a:t>THE </a:t>
            </a:r>
            <a:r>
              <a:rPr lang="en-US" sz="2400" dirty="0" smtClean="0"/>
              <a:t>author’s </a:t>
            </a:r>
            <a:r>
              <a:rPr lang="en-US" sz="2400" dirty="0" smtClean="0"/>
              <a:t>life decisively was </a:t>
            </a:r>
            <a:r>
              <a:rPr lang="hr-HR" sz="2400" dirty="0" smtClean="0"/>
              <a:t>THE </a:t>
            </a:r>
            <a:r>
              <a:rPr lang="en-US" sz="2400" dirty="0" smtClean="0"/>
              <a:t>coming </a:t>
            </a:r>
            <a:r>
              <a:rPr lang="en-US" sz="2400" dirty="0" smtClean="0"/>
              <a:t>to power, on 26 May, of </a:t>
            </a:r>
            <a:r>
              <a:rPr lang="hr-HR" sz="2400" dirty="0" smtClean="0"/>
              <a:t>THE </a:t>
            </a:r>
            <a:r>
              <a:rPr lang="en-US" sz="2400" dirty="0" smtClean="0"/>
              <a:t>Afrikaner </a:t>
            </a:r>
            <a:r>
              <a:rPr lang="en-US" sz="2400" dirty="0" smtClean="0"/>
              <a:t>Nationalists with their policies of </a:t>
            </a:r>
            <a:r>
              <a:rPr lang="hr-HR" sz="2400" dirty="0" smtClean="0"/>
              <a:t>/ </a:t>
            </a:r>
            <a:r>
              <a:rPr lang="en-US" sz="2400" dirty="0" smtClean="0"/>
              <a:t>rigid </a:t>
            </a:r>
            <a:r>
              <a:rPr lang="en-US" sz="2400" dirty="0" smtClean="0"/>
              <a:t>racial segregation known as </a:t>
            </a:r>
            <a:r>
              <a:rPr lang="hr-HR" sz="2400" dirty="0" smtClean="0"/>
              <a:t>/ </a:t>
            </a:r>
            <a:r>
              <a:rPr lang="en-US" sz="2400" dirty="0" smtClean="0"/>
              <a:t>apartheid</a:t>
            </a:r>
            <a:r>
              <a:rPr lang="en-US" sz="2400" dirty="0" smtClean="0"/>
              <a:t>. Much of </a:t>
            </a:r>
            <a:r>
              <a:rPr lang="hr-HR" sz="2400" dirty="0" smtClean="0"/>
              <a:t>THE </a:t>
            </a:r>
            <a:r>
              <a:rPr lang="en-US" sz="2400" dirty="0" smtClean="0"/>
              <a:t>subject </a:t>
            </a:r>
            <a:r>
              <a:rPr lang="en-US" sz="2400" dirty="0" smtClean="0"/>
              <a:t>matter of Cry, The Beloved Country deals with </a:t>
            </a:r>
            <a:r>
              <a:rPr lang="hr-HR" sz="2400" dirty="0" smtClean="0"/>
              <a:t>THE </a:t>
            </a:r>
            <a:r>
              <a:rPr lang="en-US" sz="2400" dirty="0" smtClean="0"/>
              <a:t>results </a:t>
            </a:r>
            <a:r>
              <a:rPr lang="en-US" sz="2400" dirty="0" smtClean="0"/>
              <a:t>and consequences of this Afrikaner victory.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612580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sz="40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r-HR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</a:t>
            </a:r>
            <a:r>
              <a:rPr lang="hr-H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for your attention!</a:t>
            </a:r>
            <a:endParaRPr lang="hr-H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800" dirty="0" smtClean="0"/>
              <a:t>Final Revision</a:t>
            </a:r>
            <a:endParaRPr lang="hr-HR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pPr algn="ctr"/>
            <a:r>
              <a:rPr lang="hr-HR" sz="2800" dirty="0" smtClean="0"/>
              <a:t>range – monitor – jeopardy – intervention</a:t>
            </a:r>
            <a:br>
              <a:rPr lang="hr-HR" sz="2800" dirty="0" smtClean="0"/>
            </a:br>
            <a:r>
              <a:rPr lang="hr-HR" sz="2800" dirty="0" smtClean="0"/>
              <a:t>warden – facilities – escalate – loan – subsidised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389437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Social work _______ take place at the points of interaction between the individual and the society.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Free or _______ transport to recreational _______  is sometimes organised by the local council.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We offer a _______ of services for older people who live in their homes.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If sufficient funds are not provided, these problems may _______.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The black disabled woman is in triple _______.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The Council _______ the application of all regulations relating to people with disabilities.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In sheltered housing people live independently, but they have the support of a resident _______.</a:t>
            </a:r>
          </a:p>
          <a:p>
            <a:pPr marL="514350" indent="-514350">
              <a:lnSpc>
                <a:spcPct val="150000"/>
              </a:lnSpc>
              <a:buNone/>
            </a:pPr>
            <a:endParaRPr lang="hr-HR" sz="2000" dirty="0" smtClean="0"/>
          </a:p>
          <a:p>
            <a:pPr marL="514350" indent="-514350">
              <a:buFont typeface="Calibri" pitchFamily="34" charset="0"/>
              <a:buAutoNum type="arabicPeriod"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pPr algn="ctr"/>
            <a:r>
              <a:rPr lang="hr-HR" sz="2800" dirty="0" smtClean="0"/>
              <a:t>range – monitor – jeopardy – intervention</a:t>
            </a:r>
            <a:br>
              <a:rPr lang="hr-HR" sz="2800" dirty="0" smtClean="0"/>
            </a:br>
            <a:r>
              <a:rPr lang="hr-HR" sz="2800" dirty="0" smtClean="0"/>
              <a:t>warden – facilities – escalate – loan – subsidised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389437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Social work INTERVENTIONS take place at the points of interaction between the individual and the society.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Free or SUBSIDISED transport to recreational FACILITIES is sometimes organised by the local council.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We offer a RANGE of services for older people who live in their homes.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If sufficient funds are not provided, these problems may ESCALATE.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The black disabled woman is in triple JEOPARDY.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The Council MONITORS the application of all regulations relating to people with disabilities.</a:t>
            </a:r>
          </a:p>
          <a:p>
            <a:pPr marL="514350" indent="-51435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hr-HR" sz="1800" dirty="0" smtClean="0"/>
              <a:t>In sheltered housing people live independently, but they have the support of a resident WARDEN.</a:t>
            </a:r>
          </a:p>
          <a:p>
            <a:pPr marL="514350" indent="-514350">
              <a:lnSpc>
                <a:spcPct val="150000"/>
              </a:lnSpc>
              <a:buNone/>
            </a:pPr>
            <a:endParaRPr lang="hr-HR" sz="2000" dirty="0" smtClean="0"/>
          </a:p>
          <a:p>
            <a:pPr marL="514350" indent="-514350">
              <a:buFont typeface="Calibri" pitchFamily="34" charset="0"/>
              <a:buAutoNum type="arabicPeriod"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 smtClean="0"/>
              <a:t>Translate the following paragraph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smtClean="0"/>
              <a:t>Commission offers ongoing support and co-operation with organisations for the disabled and parents of disabled children in implementing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programs</a:t>
            </a:r>
            <a:r>
              <a:rPr lang="hr-HR" dirty="0" smtClean="0"/>
              <a:t>.</a:t>
            </a:r>
          </a:p>
          <a:p>
            <a:pPr marL="514350" indent="-514350"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scheme</a:t>
            </a:r>
            <a:r>
              <a:rPr lang="hr-HR" dirty="0" smtClean="0"/>
              <a:t> </a:t>
            </a:r>
            <a:r>
              <a:rPr lang="hr-HR" dirty="0" err="1" smtClean="0"/>
              <a:t>offers</a:t>
            </a:r>
            <a:r>
              <a:rPr lang="hr-HR" dirty="0" smtClean="0"/>
              <a:t> a </a:t>
            </a:r>
            <a:r>
              <a:rPr lang="hr-HR" dirty="0" err="1" smtClean="0"/>
              <a:t>range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services</a:t>
            </a:r>
            <a:r>
              <a:rPr lang="hr-HR" dirty="0" smtClean="0"/>
              <a:t> to </a:t>
            </a:r>
            <a:r>
              <a:rPr lang="hr-HR" dirty="0" err="1" smtClean="0"/>
              <a:t>help</a:t>
            </a:r>
            <a:r>
              <a:rPr lang="hr-HR" dirty="0" smtClean="0"/>
              <a:t> </a:t>
            </a:r>
            <a:r>
              <a:rPr lang="hr-HR" dirty="0" err="1" smtClean="0"/>
              <a:t>teenagers</a:t>
            </a:r>
            <a:r>
              <a:rPr lang="hr-HR" dirty="0" smtClean="0"/>
              <a:t> </a:t>
            </a:r>
            <a:r>
              <a:rPr lang="hr-HR" dirty="0" err="1" smtClean="0"/>
              <a:t>cope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disadvantages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have</a:t>
            </a:r>
            <a:r>
              <a:rPr lang="hr-HR" dirty="0" smtClean="0"/>
              <a:t> </a:t>
            </a:r>
            <a:r>
              <a:rPr lang="hr-HR" dirty="0" err="1" smtClean="0"/>
              <a:t>experienced</a:t>
            </a:r>
            <a:r>
              <a:rPr lang="hr-HR" dirty="0" smtClean="0"/>
              <a:t> </a:t>
            </a:r>
            <a:r>
              <a:rPr lang="hr-HR" dirty="0" err="1" smtClean="0"/>
              <a:t>growing</a:t>
            </a:r>
            <a:r>
              <a:rPr lang="hr-HR" dirty="0" smtClean="0"/>
              <a:t> </a:t>
            </a:r>
            <a:r>
              <a:rPr lang="hr-HR" dirty="0" err="1" smtClean="0"/>
              <a:t>up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care.</a:t>
            </a:r>
          </a:p>
          <a:p>
            <a:pPr marL="514350" indent="-514350"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Security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,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covers</a:t>
            </a:r>
            <a:r>
              <a:rPr lang="hr-HR" dirty="0" smtClean="0"/>
              <a:t> more </a:t>
            </a:r>
            <a:r>
              <a:rPr lang="hr-HR" dirty="0" err="1" smtClean="0"/>
              <a:t>than</a:t>
            </a:r>
            <a:r>
              <a:rPr lang="hr-HR" dirty="0" smtClean="0"/>
              <a:t> 90 </a:t>
            </a:r>
            <a:r>
              <a:rPr lang="hr-HR" dirty="0" err="1" smtClean="0"/>
              <a:t>percent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r>
              <a:rPr lang="hr-HR" dirty="0" smtClean="0"/>
              <a:t> </a:t>
            </a:r>
            <a:r>
              <a:rPr lang="hr-HR" dirty="0" err="1" smtClean="0"/>
              <a:t>force</a:t>
            </a:r>
            <a:r>
              <a:rPr lang="hr-HR" dirty="0" smtClean="0"/>
              <a:t>, </a:t>
            </a:r>
            <a:r>
              <a:rPr lang="hr-HR" dirty="0" err="1" smtClean="0"/>
              <a:t>provides</a:t>
            </a:r>
            <a:r>
              <a:rPr lang="hr-HR" dirty="0" smtClean="0"/>
              <a:t> a </a:t>
            </a:r>
            <a:r>
              <a:rPr lang="hr-HR" dirty="0" err="1" smtClean="0"/>
              <a:t>national</a:t>
            </a:r>
            <a:r>
              <a:rPr lang="hr-HR" dirty="0" smtClean="0"/>
              <a:t> system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payments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old</a:t>
            </a:r>
            <a:r>
              <a:rPr lang="hr-HR" dirty="0" smtClean="0"/>
              <a:t> age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survivors</a:t>
            </a:r>
            <a:r>
              <a:rPr lang="hr-HR" dirty="0" smtClean="0"/>
              <a:t>’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disability</a:t>
            </a:r>
            <a:r>
              <a:rPr lang="hr-HR" dirty="0" smtClean="0"/>
              <a:t> </a:t>
            </a:r>
            <a:r>
              <a:rPr lang="hr-HR" dirty="0" err="1" smtClean="0"/>
              <a:t>benefits</a:t>
            </a:r>
            <a:r>
              <a:rPr lang="hr-HR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 smtClean="0"/>
              <a:t>Translate the following paragraph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Komisija osigurava trajnu podršku i suradnju s organizacijama za osobe s invaliditetom i roditelje djece s invaliditetom u provođenju svojih programa.</a:t>
            </a:r>
          </a:p>
          <a:p>
            <a:pPr marL="514350" indent="-514350">
              <a:buAutoNum type="arabicPeriod"/>
            </a:pPr>
            <a:r>
              <a:rPr lang="hr-HR" dirty="0" smtClean="0"/>
              <a:t>Program nudi niz usluga kojima pomaže mladima da se nose s poteškoćama s kojima su bili suočeni za odrastanja u sustavu skrbi.</a:t>
            </a:r>
          </a:p>
          <a:p>
            <a:pPr marL="514350" indent="-514350">
              <a:buAutoNum type="arabicPeriod"/>
            </a:pPr>
            <a:r>
              <a:rPr lang="hr-HR" dirty="0" smtClean="0"/>
              <a:t>Zakon o socijalnom osiguranju, koji obuhvaća više od 90 posto radnog stanovništva, osigurava državni sustav isplata u starijoj dobi te pomoć za osobe s invaliditetom i nasljednike pokojnika koji imaju pravo na primanje njihove mirovine. </a:t>
            </a:r>
          </a:p>
        </p:txBody>
      </p:sp>
    </p:spTree>
    <p:extLst>
      <p:ext uri="{BB962C8B-B14F-4D97-AF65-F5344CB8AC3E}">
        <p14:creationId xmlns:p14="http://schemas.microsoft.com/office/powerpoint/2010/main" val="83109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/>
              <a:t>Explain the following terms in English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endParaRPr lang="hr-HR" dirty="0" smtClean="0"/>
          </a:p>
          <a:p>
            <a:pPr marL="514350" indent="-514350">
              <a:lnSpc>
                <a:spcPct val="150000"/>
              </a:lnSpc>
            </a:pPr>
            <a:r>
              <a:rPr lang="hr-HR" dirty="0" smtClean="0"/>
              <a:t>respite care</a:t>
            </a:r>
          </a:p>
          <a:p>
            <a:pPr marL="514350" indent="-514350">
              <a:lnSpc>
                <a:spcPct val="150000"/>
              </a:lnSpc>
            </a:pPr>
            <a:r>
              <a:rPr lang="hr-HR" dirty="0" smtClean="0"/>
              <a:t>life expectancy</a:t>
            </a:r>
          </a:p>
          <a:p>
            <a:pPr marL="514350" indent="-514350">
              <a:lnSpc>
                <a:spcPct val="150000"/>
              </a:lnSpc>
            </a:pPr>
            <a:r>
              <a:rPr lang="hr-HR" dirty="0" smtClean="0"/>
              <a:t>congenital disability</a:t>
            </a:r>
          </a:p>
          <a:p>
            <a:pPr marL="514350" indent="-514350">
              <a:lnSpc>
                <a:spcPct val="150000"/>
              </a:lnSpc>
            </a:pPr>
            <a:r>
              <a:rPr lang="hr-HR" dirty="0" smtClean="0"/>
              <a:t>empowerment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Questions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Full board costs </a:t>
            </a:r>
            <a:r>
              <a:rPr lang="hr-HR" u="sng" dirty="0" smtClean="0"/>
              <a:t>£75 per week</a:t>
            </a:r>
            <a:r>
              <a:rPr lang="hr-H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r-HR" u="sng" dirty="0" smtClean="0"/>
              <a:t>Full board</a:t>
            </a:r>
            <a:r>
              <a:rPr lang="hr-HR" dirty="0" smtClean="0"/>
              <a:t> costs £75 per week.</a:t>
            </a:r>
          </a:p>
          <a:p>
            <a:pPr marL="514350" indent="-514350">
              <a:buFont typeface="+mj-lt"/>
              <a:buAutoNum type="arabicPeriod"/>
            </a:pPr>
            <a:r>
              <a:rPr lang="hr-HR" u="sng" dirty="0" smtClean="0"/>
              <a:t>In Western society</a:t>
            </a:r>
            <a:r>
              <a:rPr lang="hr-HR" dirty="0" smtClean="0"/>
              <a:t>, ‘old’ is also a pejorative term.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Specially-designed</a:t>
            </a:r>
            <a:r>
              <a:rPr lang="hr-HR" dirty="0" smtClean="0"/>
              <a:t> </a:t>
            </a:r>
            <a:r>
              <a:rPr lang="hr-HR" dirty="0" smtClean="0"/>
              <a:t>housing may be available for </a:t>
            </a:r>
            <a:r>
              <a:rPr lang="hr-HR" u="sng" dirty="0" smtClean="0"/>
              <a:t>those able to look after themselves</a:t>
            </a:r>
            <a:r>
              <a:rPr lang="hr-H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r-HR" u="sng" dirty="0" smtClean="0"/>
              <a:t>Specially-designed housing</a:t>
            </a:r>
            <a:r>
              <a:rPr lang="hr-HR" dirty="0" smtClean="0"/>
              <a:t> may be available for those able to look after themselves.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The class begins </a:t>
            </a:r>
            <a:r>
              <a:rPr lang="hr-HR" u="sng" dirty="0" smtClean="0"/>
              <a:t>at 11.30</a:t>
            </a:r>
            <a:r>
              <a:rPr lang="hr-H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The children were terrified of </a:t>
            </a:r>
            <a:r>
              <a:rPr lang="hr-HR" u="sng" dirty="0" smtClean="0"/>
              <a:t>the </a:t>
            </a:r>
            <a:r>
              <a:rPr lang="hr-HR" u="sng" dirty="0" err="1" smtClean="0"/>
              <a:t>dark</a:t>
            </a:r>
            <a:r>
              <a:rPr lang="hr-H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Questions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How </a:t>
            </a:r>
            <a:r>
              <a:rPr lang="hr-HR" dirty="0" err="1" smtClean="0"/>
              <a:t>much</a:t>
            </a:r>
            <a:r>
              <a:rPr lang="hr-HR" dirty="0" smtClean="0"/>
              <a:t> </a:t>
            </a:r>
            <a:r>
              <a:rPr lang="hr-HR" dirty="0" err="1" smtClean="0"/>
              <a:t>does</a:t>
            </a:r>
            <a:r>
              <a:rPr lang="hr-HR" dirty="0" smtClean="0"/>
              <a:t> </a:t>
            </a:r>
            <a:r>
              <a:rPr lang="hr-HR" dirty="0" err="1" smtClean="0"/>
              <a:t>full</a:t>
            </a:r>
            <a:r>
              <a:rPr lang="hr-HR" dirty="0" smtClean="0"/>
              <a:t> </a:t>
            </a:r>
            <a:r>
              <a:rPr lang="hr-HR" dirty="0" err="1" smtClean="0"/>
              <a:t>board</a:t>
            </a:r>
            <a:r>
              <a:rPr lang="hr-HR" dirty="0" smtClean="0"/>
              <a:t> </a:t>
            </a:r>
            <a:r>
              <a:rPr lang="hr-HR" dirty="0" err="1" smtClean="0"/>
              <a:t>cost</a:t>
            </a:r>
            <a:r>
              <a:rPr lang="hr-HR" dirty="0"/>
              <a:t>?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smtClean="0"/>
              <a:t>costs £75 </a:t>
            </a:r>
            <a:r>
              <a:rPr lang="hr-HR" dirty="0" err="1" smtClean="0"/>
              <a:t>per</a:t>
            </a:r>
            <a:r>
              <a:rPr lang="hr-HR" dirty="0" smtClean="0"/>
              <a:t> </a:t>
            </a:r>
            <a:r>
              <a:rPr lang="hr-HR" dirty="0" err="1" smtClean="0"/>
              <a:t>week</a:t>
            </a:r>
            <a:r>
              <a:rPr lang="hr-HR" dirty="0" smtClean="0"/>
              <a:t>?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Where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smtClean="0"/>
              <a:t>‘old’ </a:t>
            </a:r>
            <a:r>
              <a:rPr lang="hr-HR" dirty="0" smtClean="0"/>
              <a:t>a </a:t>
            </a:r>
            <a:r>
              <a:rPr lang="hr-HR" dirty="0" smtClean="0"/>
              <a:t>pejorative term.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Who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specially-designed</a:t>
            </a:r>
            <a:r>
              <a:rPr lang="hr-HR" dirty="0" smtClean="0"/>
              <a:t> </a:t>
            </a:r>
            <a:r>
              <a:rPr lang="hr-HR" dirty="0" err="1" smtClean="0"/>
              <a:t>housing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available</a:t>
            </a:r>
            <a:r>
              <a:rPr lang="hr-HR" dirty="0" smtClean="0"/>
              <a:t> </a:t>
            </a:r>
            <a:r>
              <a:rPr lang="hr-HR" dirty="0" smtClean="0"/>
              <a:t>for?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smtClean="0"/>
              <a:t>be available for those able to look </a:t>
            </a:r>
            <a:r>
              <a:rPr lang="hr-HR" dirty="0" err="1" smtClean="0"/>
              <a:t>after</a:t>
            </a:r>
            <a:r>
              <a:rPr lang="hr-HR" dirty="0" smtClean="0"/>
              <a:t> </a:t>
            </a:r>
            <a:r>
              <a:rPr lang="hr-HR" dirty="0" err="1" smtClean="0"/>
              <a:t>themselves</a:t>
            </a:r>
            <a:r>
              <a:rPr lang="hr-HR" dirty="0" smtClean="0"/>
              <a:t>?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time </a:t>
            </a:r>
            <a:r>
              <a:rPr lang="hr-HR" dirty="0" err="1" smtClean="0"/>
              <a:t>does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class</a:t>
            </a:r>
            <a:r>
              <a:rPr lang="hr-HR" dirty="0" smtClean="0"/>
              <a:t> </a:t>
            </a:r>
            <a:r>
              <a:rPr lang="hr-HR" dirty="0" err="1" smtClean="0"/>
              <a:t>begin</a:t>
            </a:r>
            <a:r>
              <a:rPr lang="hr-HR" dirty="0" smtClean="0"/>
              <a:t>?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children</a:t>
            </a:r>
            <a:r>
              <a:rPr lang="hr-HR" dirty="0" smtClean="0"/>
              <a:t> </a:t>
            </a:r>
            <a:r>
              <a:rPr lang="hr-HR" dirty="0" err="1" smtClean="0"/>
              <a:t>terrified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7361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5157</TotalTime>
  <Words>781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Flow</vt:lpstr>
      <vt:lpstr>English for social workers II session 11, 12 jan 2015</vt:lpstr>
      <vt:lpstr>Final Revision</vt:lpstr>
      <vt:lpstr>range – monitor – jeopardy – intervention warden – facilities – escalate – loan – subsidised</vt:lpstr>
      <vt:lpstr>range – monitor – jeopardy – intervention warden – facilities – escalate – loan – subsidised</vt:lpstr>
      <vt:lpstr>Translate the following paragraph</vt:lpstr>
      <vt:lpstr>Translate the following paragraph</vt:lpstr>
      <vt:lpstr>Explain the following terms in English</vt:lpstr>
      <vt:lpstr>Questions</vt:lpstr>
      <vt:lpstr>Questions</vt:lpstr>
      <vt:lpstr>The Article</vt:lpstr>
      <vt:lpstr>The Article</vt:lpstr>
      <vt:lpstr>PowerPoint Presentation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social workers I session 1, 5 oct 2009</dc:title>
  <dc:creator>Test</dc:creator>
  <cp:lastModifiedBy>Miljen Matijašević</cp:lastModifiedBy>
  <cp:revision>422</cp:revision>
  <dcterms:created xsi:type="dcterms:W3CDTF">2009-10-01T14:38:00Z</dcterms:created>
  <dcterms:modified xsi:type="dcterms:W3CDTF">2015-01-11T12:17:39Z</dcterms:modified>
</cp:coreProperties>
</file>