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46"/>
  </p:handoutMasterIdLst>
  <p:sldIdLst>
    <p:sldId id="415" r:id="rId2"/>
    <p:sldId id="330" r:id="rId3"/>
    <p:sldId id="304" r:id="rId4"/>
    <p:sldId id="327" r:id="rId5"/>
    <p:sldId id="365" r:id="rId6"/>
    <p:sldId id="366" r:id="rId7"/>
    <p:sldId id="411" r:id="rId8"/>
    <p:sldId id="367" r:id="rId9"/>
    <p:sldId id="368" r:id="rId10"/>
    <p:sldId id="403" r:id="rId11"/>
    <p:sldId id="404" r:id="rId12"/>
    <p:sldId id="405" r:id="rId13"/>
    <p:sldId id="406" r:id="rId14"/>
    <p:sldId id="375" r:id="rId15"/>
    <p:sldId id="376" r:id="rId16"/>
    <p:sldId id="377" r:id="rId17"/>
    <p:sldId id="378" r:id="rId18"/>
    <p:sldId id="393" r:id="rId19"/>
    <p:sldId id="379" r:id="rId20"/>
    <p:sldId id="380" r:id="rId21"/>
    <p:sldId id="381" r:id="rId22"/>
    <p:sldId id="382" r:id="rId23"/>
    <p:sldId id="383" r:id="rId24"/>
    <p:sldId id="412" r:id="rId25"/>
    <p:sldId id="384" r:id="rId26"/>
    <p:sldId id="413" r:id="rId27"/>
    <p:sldId id="386" r:id="rId28"/>
    <p:sldId id="414" r:id="rId29"/>
    <p:sldId id="407" r:id="rId30"/>
    <p:sldId id="391" r:id="rId31"/>
    <p:sldId id="408" r:id="rId32"/>
    <p:sldId id="392" r:id="rId33"/>
    <p:sldId id="388" r:id="rId34"/>
    <p:sldId id="385" r:id="rId35"/>
    <p:sldId id="389" r:id="rId36"/>
    <p:sldId id="394" r:id="rId37"/>
    <p:sldId id="395" r:id="rId38"/>
    <p:sldId id="396" r:id="rId39"/>
    <p:sldId id="397" r:id="rId40"/>
    <p:sldId id="398" r:id="rId41"/>
    <p:sldId id="399" r:id="rId42"/>
    <p:sldId id="410" r:id="rId43"/>
    <p:sldId id="401" r:id="rId44"/>
    <p:sldId id="402" r:id="rId45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C8AA4-3704-4F29-B31E-1B28578A2392}" type="datetimeFigureOut">
              <a:rPr lang="hr-HR" smtClean="0"/>
              <a:pPr/>
              <a:t>27.10.2014.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9B6AB-71AF-4FBD-BE05-440BAABEACE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4975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4808-A5D6-4532-9AD6-81116BAB422B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F840-D2F4-42C8-8DF2-B5C5768990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6A83-3B28-4D22-A5AB-28697F598CE9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A0DC-DF36-4184-9F4C-7CE600D944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A3A2-B10F-48F7-A016-3B37A8EB597B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AFFAC-7992-444A-A3D6-24C6F1A2EA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CABC-0365-4848-B4E0-9DB88A826E7D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5461-1D38-4165-9C9A-7D0A5AD214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23AC-2828-4CAA-91A1-BFA2A62E3DD2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F23B-15BB-42A0-BA41-89B53FCC96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D3C4-E0F7-4154-B841-1D842E87AFF5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867A9-8FDE-4052-9B68-7A9539D87F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C3E0-4182-421C-B6E7-1EACBE47CF42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3687E-F94C-4B8C-8F99-8ACCA1F8A0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5216-69D5-466D-A0EC-C4A18B51CF49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B92F-A38A-4F6F-B00C-DCE0CAE375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5027-2743-48CE-9B57-277404A56603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A12A-E5C9-4F93-97E7-63AFA8FC3D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167A-B5EA-48C6-92DD-64EC8839E114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3BB3-3B11-41B0-9DC6-03015FFAB3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808A-A9B4-4C8D-AB02-2C780214435F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4E4E-B334-46B2-8E1B-2209BE85531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065FFD-40E3-4103-B34A-4F74A08A0271}" type="datetimeFigureOut">
              <a:rPr lang="sr-Latn-CS"/>
              <a:pPr>
                <a:defRPr/>
              </a:pPr>
              <a:t>27.10.2014.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D7E915-9B7F-4615-80C6-6B6698E81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3" r:id="rId2"/>
    <p:sldLayoutId id="2147483822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23" r:id="rId9"/>
    <p:sldLayoutId id="2147483819" r:id="rId10"/>
    <p:sldLayoutId id="21474838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social workers II</a:t>
            </a:r>
            <a:br>
              <a:rPr lang="hr-HR" dirty="0" smtClean="0"/>
            </a:br>
            <a:r>
              <a:rPr lang="hr-HR" sz="4000" dirty="0" err="1" smtClean="0"/>
              <a:t>session</a:t>
            </a:r>
            <a:r>
              <a:rPr lang="hr-HR" sz="4000" smtClean="0"/>
              <a:t> 4, 27 </a:t>
            </a:r>
            <a:r>
              <a:rPr lang="hr-HR" sz="4000" dirty="0" err="1" smtClean="0"/>
              <a:t>oct</a:t>
            </a:r>
            <a:r>
              <a:rPr lang="hr-HR" sz="4000" dirty="0" smtClean="0"/>
              <a:t> 2014</a:t>
            </a:r>
            <a:endParaRPr lang="hr-HR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Miljen Matijašević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E-mail: </a:t>
            </a:r>
            <a:r>
              <a:rPr lang="hr-HR" sz="2200" dirty="0" err="1" smtClean="0">
                <a:hlinkClick r:id="rId2"/>
              </a:rPr>
              <a:t>miljen.matijasevic</a:t>
            </a:r>
            <a:r>
              <a:rPr lang="hr-HR" sz="2200" dirty="0" smtClean="0">
                <a:hlinkClick r:id="rId2"/>
              </a:rPr>
              <a:t>@</a:t>
            </a:r>
            <a:r>
              <a:rPr lang="hr-HR" sz="2200" dirty="0" err="1" smtClean="0">
                <a:hlinkClick r:id="rId2"/>
              </a:rPr>
              <a:t>gmail.com</a:t>
            </a: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Office: G10, room 6 (1st floor)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err="1" smtClean="0"/>
              <a:t>Tue</a:t>
            </a:r>
            <a:r>
              <a:rPr lang="hr-HR" sz="2200" smtClean="0"/>
              <a:t>, 15:30-16:30</a:t>
            </a: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31217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‘...the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union for life of one man and one woman to the exclusion of all others’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genuine consent of the partners necessary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‘...the voluntary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union for life </a:t>
            </a:r>
            <a:r>
              <a:rPr lang="hr-HR" dirty="0" smtClean="0"/>
              <a:t>of one man and one woman to the exclusion of all others’</a:t>
            </a:r>
          </a:p>
          <a:p>
            <a:endParaRPr lang="hr-HR" dirty="0" smtClean="0"/>
          </a:p>
          <a:p>
            <a:r>
              <a:rPr lang="hr-HR" dirty="0" smtClean="0"/>
              <a:t>What about divorce? Divorce already legal at the time</a:t>
            </a:r>
          </a:p>
          <a:p>
            <a:endParaRPr lang="hr-HR" dirty="0" smtClean="0"/>
          </a:p>
          <a:p>
            <a:r>
              <a:rPr lang="hr-HR" dirty="0" smtClean="0"/>
              <a:t>CA: at the initiation of the marriage, the intention of the parties must be union for life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‘...the voluntary union for life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one man and one woman</a:t>
            </a:r>
            <a:r>
              <a:rPr lang="hr-HR" dirty="0" smtClean="0"/>
              <a:t> to the exclusion of all others’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excludes same-sex marriages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‘...the voluntary union for life of one man and one woman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exclusion of all others</a:t>
            </a:r>
            <a:r>
              <a:rPr lang="hr-HR" dirty="0" smtClean="0"/>
              <a:t>’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prohibits bigamy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Civil 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introduced as an alternative to church marriage in England and Wales by the Marriage Act 1836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Common-law 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a.k.a. informal marriage, consensual marriage</a:t>
            </a:r>
          </a:p>
          <a:p>
            <a:endParaRPr lang="hr-HR" dirty="0" smtClean="0"/>
          </a:p>
          <a:p>
            <a:r>
              <a:rPr lang="hr-HR" dirty="0" smtClean="0"/>
              <a:t>marriage not solemnized in a ceremony</a:t>
            </a:r>
          </a:p>
          <a:p>
            <a:r>
              <a:rPr lang="hr-HR" dirty="0" smtClean="0"/>
              <a:t>recognized in some jurisdictions</a:t>
            </a:r>
          </a:p>
          <a:p>
            <a:r>
              <a:rPr lang="hr-HR" dirty="0" smtClean="0"/>
              <a:t>requires cohabitation and mutual and publicly expressed intention to act as spouses</a:t>
            </a:r>
          </a:p>
          <a:p>
            <a:endParaRPr lang="hr-HR" dirty="0" smtClean="0"/>
          </a:p>
          <a:p>
            <a:r>
              <a:rPr lang="hr-HR" dirty="0" err="1" smtClean="0"/>
              <a:t>recognized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some </a:t>
            </a:r>
            <a:r>
              <a:rPr lang="hr-HR" dirty="0" err="1" smtClean="0"/>
              <a:t>common</a:t>
            </a:r>
            <a:r>
              <a:rPr lang="hr-HR" dirty="0" smtClean="0"/>
              <a:t>-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jurisdictions</a:t>
            </a:r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 under English law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MARRIAGE – a contract  between two persons</a:t>
            </a:r>
          </a:p>
          <a:p>
            <a:endParaRPr lang="hr-HR" dirty="0" smtClean="0"/>
          </a:p>
          <a:p>
            <a:r>
              <a:rPr lang="hr-HR" dirty="0" smtClean="0"/>
              <a:t>imposes rights and obligations (such as rights to visit the spouse in hospital/prison, responsibility for their debts, control over their affairs when they are incapacitated, </a:t>
            </a:r>
            <a:r>
              <a:rPr lang="hr-HR" dirty="0" err="1" smtClean="0"/>
              <a:t>community</a:t>
            </a:r>
            <a:r>
              <a:rPr lang="hr-HR" dirty="0" smtClean="0"/>
              <a:t> </a:t>
            </a:r>
            <a:r>
              <a:rPr lang="hr-HR" dirty="0" err="1" smtClean="0"/>
              <a:t>property</a:t>
            </a:r>
            <a:r>
              <a:rPr lang="hr-HR" dirty="0" smtClean="0"/>
              <a:t>, </a:t>
            </a:r>
            <a:r>
              <a:rPr lang="hr-HR" dirty="0" err="1" smtClean="0"/>
              <a:t>etc</a:t>
            </a:r>
            <a:r>
              <a:rPr lang="hr-HR" dirty="0" smtClean="0"/>
              <a:t>.)</a:t>
            </a:r>
          </a:p>
          <a:p>
            <a:endParaRPr lang="hr-HR" dirty="0" smtClean="0"/>
          </a:p>
          <a:p>
            <a:r>
              <a:rPr lang="hr-HR" dirty="0" smtClean="0"/>
              <a:t>free and voluntary consent of the parties essential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Capacity to marry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an English or Welsh resident wishing to marry must NOT be: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under 16 years old</a:t>
            </a:r>
          </a:p>
          <a:p>
            <a:pPr lvl="1"/>
            <a:r>
              <a:rPr lang="hr-HR" dirty="0" smtClean="0"/>
              <a:t>already married</a:t>
            </a:r>
          </a:p>
          <a:p>
            <a:pPr lvl="1"/>
            <a:r>
              <a:rPr lang="hr-HR" dirty="0" smtClean="0"/>
              <a:t>certified of unsound mind</a:t>
            </a:r>
          </a:p>
          <a:p>
            <a:pPr lvl="1"/>
            <a:r>
              <a:rPr lang="hr-HR" dirty="0" smtClean="0"/>
              <a:t>within the ‘prohibited degrees’ of consanguinity (a close blood relation)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Capacity to marry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 person of 18 or above can marry independently</a:t>
            </a:r>
          </a:p>
          <a:p>
            <a:endParaRPr lang="hr-HR" dirty="0" smtClean="0"/>
          </a:p>
          <a:p>
            <a:r>
              <a:rPr lang="hr-HR" dirty="0" smtClean="0"/>
              <a:t>a person between 16 and 18 needs the consent of a parent</a:t>
            </a:r>
          </a:p>
          <a:p>
            <a:endParaRPr lang="hr-HR" dirty="0" smtClean="0"/>
          </a:p>
          <a:p>
            <a:r>
              <a:rPr lang="hr-HR" dirty="0" smtClean="0"/>
              <a:t>if unable to get this, they may get it from the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 under English law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 marriage can be solemnized either:</a:t>
            </a:r>
          </a:p>
          <a:p>
            <a:pPr lvl="1"/>
            <a:r>
              <a:rPr lang="hr-HR" dirty="0" smtClean="0"/>
              <a:t>according to the rites of the Church of England</a:t>
            </a:r>
          </a:p>
          <a:p>
            <a:pPr lvl="1"/>
            <a:r>
              <a:rPr lang="hr-HR" dirty="0" smtClean="0"/>
              <a:t>under a certificate of a Superintendent Registrar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the certificate valid for marriages in a register office, the Church of England, and other buildings registered for that purpose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Revision of the last session (Death and the Law)</a:t>
            </a:r>
          </a:p>
          <a:p>
            <a:pPr marL="514350" indent="-514350">
              <a:buFont typeface="+mj-lt"/>
              <a:buAutoNum type="arabicPeriod"/>
            </a:pP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Marriage</a:t>
            </a:r>
          </a:p>
          <a:p>
            <a:pPr marL="514350" indent="-514350">
              <a:buFont typeface="+mj-lt"/>
              <a:buAutoNum type="arabicPeriod"/>
            </a:pP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Divorce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Void marriages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A marriage will be declared null and void </a:t>
            </a:r>
            <a:r>
              <a:rPr lang="hr-HR" i="1" dirty="0" smtClean="0"/>
              <a:t>ab initio</a:t>
            </a:r>
            <a:r>
              <a:rPr lang="hr-HR" dirty="0" smtClean="0"/>
              <a:t> by the court in the following cases: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the parties are within the ‘prohibited degrees’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either party is under 16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procedure was not followed (e.g. marriage took place in an unregistered place)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either party is already legally married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the parties are not a man and a woman</a:t>
            </a:r>
          </a:p>
          <a:p>
            <a:pPr marL="881063" lvl="1" indent="-514350">
              <a:buFont typeface="+mj-lt"/>
              <a:buAutoNum type="arabicPeriod"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Voidable marriages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 marriage valid until declared void by the court in the following cases: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marriage not consummated because of incapacity of either party or either party willfully refuses to consummate the marriage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the consent was invalid (e.g. duress, mistake, unsound mind)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the respondent was suffering from a sexually transmitted disease at the time of the marriage</a:t>
            </a:r>
          </a:p>
          <a:p>
            <a:pPr marL="881063" lvl="1" indent="-514350">
              <a:buFont typeface="+mj-lt"/>
              <a:buAutoNum type="arabicPeriod"/>
            </a:pPr>
            <a:r>
              <a:rPr lang="hr-HR" dirty="0" smtClean="0"/>
              <a:t>the respondent was pregnant by another man at the time of the marriage</a:t>
            </a:r>
          </a:p>
          <a:p>
            <a:pPr marL="881063" lvl="1" indent="-514350">
              <a:buFont typeface="+mj-lt"/>
              <a:buAutoNum type="arabicPeriod"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Civil partnership (UK)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Civil Partnership Act 2004</a:t>
            </a:r>
          </a:p>
          <a:p>
            <a:endParaRPr lang="hr-HR" dirty="0" smtClean="0"/>
          </a:p>
          <a:p>
            <a:r>
              <a:rPr lang="hr-HR" dirty="0" smtClean="0"/>
              <a:t>a legal relationship between two people of the same sex</a:t>
            </a:r>
          </a:p>
          <a:p>
            <a:endParaRPr lang="hr-HR" dirty="0" smtClean="0"/>
          </a:p>
          <a:p>
            <a:r>
              <a:rPr lang="hr-HR" dirty="0" smtClean="0"/>
              <a:t>can end in death, dissolution or annulment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Civil partnership (UK)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bars to a civil partnership: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the partners are not of the same sex</a:t>
            </a:r>
          </a:p>
          <a:p>
            <a:pPr lvl="1"/>
            <a:r>
              <a:rPr lang="hr-HR" dirty="0" smtClean="0"/>
              <a:t>either of them is a civil partner or is already married</a:t>
            </a:r>
          </a:p>
          <a:p>
            <a:pPr lvl="1"/>
            <a:r>
              <a:rPr lang="hr-HR" dirty="0" smtClean="0"/>
              <a:t>either is under the age of 16</a:t>
            </a:r>
          </a:p>
          <a:p>
            <a:pPr lvl="1"/>
            <a:r>
              <a:rPr lang="hr-HR" dirty="0" smtClean="0"/>
              <a:t>they are within the ‘prohibited degrees’ of consanguinity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Same-sex </a:t>
            </a:r>
            <a:r>
              <a:rPr lang="hr-HR" dirty="0" err="1" smtClean="0"/>
              <a:t>marriage</a:t>
            </a:r>
            <a:r>
              <a:rPr lang="hr-HR" dirty="0" smtClean="0"/>
              <a:t> (UK)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Available</a:t>
            </a:r>
            <a:r>
              <a:rPr lang="hr-HR" dirty="0" smtClean="0"/>
              <a:t> as </a:t>
            </a:r>
            <a:r>
              <a:rPr lang="hr-HR" dirty="0" err="1" smtClean="0"/>
              <a:t>of</a:t>
            </a:r>
            <a:r>
              <a:rPr lang="hr-HR" dirty="0" smtClean="0"/>
              <a:t> April </a:t>
            </a:r>
            <a:r>
              <a:rPr lang="hr-HR" dirty="0" smtClean="0"/>
              <a:t>2014 [</a:t>
            </a:r>
            <a:r>
              <a:rPr lang="hr-HR" dirty="0" err="1" smtClean="0"/>
              <a:t>Marriage</a:t>
            </a:r>
            <a:r>
              <a:rPr lang="hr-HR" dirty="0" smtClean="0"/>
              <a:t> (Same Sex </a:t>
            </a:r>
            <a:r>
              <a:rPr lang="hr-HR" dirty="0" err="1" smtClean="0"/>
              <a:t>Couples</a:t>
            </a:r>
            <a:r>
              <a:rPr lang="hr-HR" dirty="0" smtClean="0"/>
              <a:t>) </a:t>
            </a:r>
            <a:r>
              <a:rPr lang="hr-HR" dirty="0" err="1" smtClean="0"/>
              <a:t>Act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Civil </a:t>
            </a:r>
            <a:r>
              <a:rPr lang="hr-HR" dirty="0" err="1" smtClean="0"/>
              <a:t>partnerships</a:t>
            </a:r>
            <a:r>
              <a:rPr lang="hr-HR" dirty="0" smtClean="0"/>
              <a:t> </a:t>
            </a:r>
            <a:r>
              <a:rPr lang="hr-HR" dirty="0" err="1" smtClean="0"/>
              <a:t>formed</a:t>
            </a:r>
            <a:r>
              <a:rPr lang="hr-HR" dirty="0" smtClean="0"/>
              <a:t> </a:t>
            </a:r>
            <a:r>
              <a:rPr lang="hr-HR" dirty="0" err="1" smtClean="0"/>
              <a:t>before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entered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force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convert</a:t>
            </a:r>
            <a:r>
              <a:rPr lang="hr-HR" dirty="0" smtClean="0"/>
              <a:t> to </a:t>
            </a:r>
            <a:r>
              <a:rPr lang="hr-HR" dirty="0" err="1" smtClean="0"/>
              <a:t>marriage</a:t>
            </a:r>
            <a:endParaRPr lang="hr-HR" dirty="0" smtClean="0"/>
          </a:p>
          <a:p>
            <a:r>
              <a:rPr lang="hr-HR" dirty="0" err="1" smtClean="0"/>
              <a:t>Parliament</a:t>
            </a:r>
            <a:r>
              <a:rPr lang="hr-HR" dirty="0" smtClean="0"/>
              <a:t> </a:t>
            </a:r>
            <a:r>
              <a:rPr lang="hr-HR" dirty="0" smtClean="0"/>
              <a:t>for a </a:t>
            </a:r>
            <a:r>
              <a:rPr lang="hr-HR" dirty="0" err="1" smtClean="0"/>
              <a:t>long</a:t>
            </a:r>
            <a:r>
              <a:rPr lang="hr-HR" dirty="0" smtClean="0"/>
              <a:t> time </a:t>
            </a:r>
            <a:r>
              <a:rPr lang="hr-HR" dirty="0" err="1" smtClean="0"/>
              <a:t>reluctant</a:t>
            </a:r>
            <a:r>
              <a:rPr lang="hr-HR" dirty="0" smtClean="0"/>
              <a:t> to </a:t>
            </a:r>
            <a:r>
              <a:rPr lang="hr-HR" dirty="0" err="1" smtClean="0"/>
              <a:t>give</a:t>
            </a:r>
            <a:r>
              <a:rPr lang="hr-HR" dirty="0" smtClean="0"/>
              <a:t> civil </a:t>
            </a:r>
            <a:r>
              <a:rPr lang="hr-HR" dirty="0" err="1" smtClean="0"/>
              <a:t>partnerships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name</a:t>
            </a:r>
            <a:r>
              <a:rPr lang="hr-HR" dirty="0" smtClean="0"/>
              <a:t> ‘</a:t>
            </a:r>
            <a:r>
              <a:rPr lang="hr-HR" dirty="0" err="1" smtClean="0"/>
              <a:t>marriage</a:t>
            </a:r>
            <a:r>
              <a:rPr lang="hr-HR" dirty="0" smtClean="0"/>
              <a:t>’ but </a:t>
            </a:r>
            <a:r>
              <a:rPr lang="hr-HR" dirty="0" err="1" smtClean="0"/>
              <a:t>finally</a:t>
            </a:r>
            <a:r>
              <a:rPr lang="hr-HR" dirty="0" smtClean="0"/>
              <a:t> </a:t>
            </a:r>
            <a:r>
              <a:rPr lang="hr-HR" dirty="0" err="1" smtClean="0"/>
              <a:t>succumbed</a:t>
            </a:r>
            <a:endParaRPr lang="hr-HR" dirty="0"/>
          </a:p>
          <a:p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polls</a:t>
            </a:r>
            <a:r>
              <a:rPr lang="hr-HR" dirty="0" smtClean="0"/>
              <a:t> </a:t>
            </a:r>
            <a:r>
              <a:rPr lang="hr-HR" dirty="0" err="1" smtClean="0"/>
              <a:t>increasingly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favour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equal</a:t>
            </a:r>
            <a:r>
              <a:rPr lang="hr-HR" dirty="0" smtClean="0"/>
              <a:t> </a:t>
            </a:r>
            <a:r>
              <a:rPr lang="hr-HR" dirty="0" err="1" smtClean="0"/>
              <a:t>marriage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7292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Same-sex marriages (USA)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a.k.a. gay marriages</a:t>
            </a:r>
          </a:p>
          <a:p>
            <a:endParaRPr lang="en-US" dirty="0" smtClean="0"/>
          </a:p>
          <a:p>
            <a:r>
              <a:rPr lang="en-US" dirty="0" smtClean="0"/>
              <a:t>granted in 32 states and the District of Columbia</a:t>
            </a:r>
          </a:p>
          <a:p>
            <a:endParaRPr lang="en-US" dirty="0" smtClean="0"/>
          </a:p>
          <a:p>
            <a:r>
              <a:rPr lang="en-US" dirty="0" smtClean="0"/>
              <a:t>some states recognize same-sex marriages, but do not perform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Same-sex marriages (USA)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marriage is within the competence of individual states</a:t>
            </a:r>
          </a:p>
          <a:p>
            <a:endParaRPr lang="en-US" dirty="0" smtClean="0"/>
          </a:p>
          <a:p>
            <a:r>
              <a:rPr lang="en-US" dirty="0" smtClean="0"/>
              <a:t>No federal definition of marriage before 1996</a:t>
            </a:r>
          </a:p>
          <a:p>
            <a:endParaRPr lang="en-US" dirty="0" smtClean="0"/>
          </a:p>
          <a:p>
            <a:r>
              <a:rPr lang="en-US" dirty="0" smtClean="0"/>
              <a:t>Until 1967 some states banned interracial marriages</a:t>
            </a:r>
          </a:p>
          <a:p>
            <a:endParaRPr lang="en-US" dirty="0" smtClean="0"/>
          </a:p>
          <a:p>
            <a:r>
              <a:rPr lang="en-US" dirty="0" smtClean="0"/>
              <a:t>States recognized marriages from other states on the basis of reciprocity</a:t>
            </a:r>
          </a:p>
        </p:txBody>
      </p:sp>
    </p:spTree>
    <p:extLst>
      <p:ext uri="{BB962C8B-B14F-4D97-AF65-F5344CB8AC3E}">
        <p14:creationId xmlns:p14="http://schemas.microsoft.com/office/powerpoint/2010/main" val="7098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Same-sex marriages (USA)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of Marriage Act (DOMA) 1996</a:t>
            </a:r>
          </a:p>
          <a:p>
            <a:endParaRPr lang="en-US" dirty="0" smtClean="0"/>
          </a:p>
          <a:p>
            <a:r>
              <a:rPr lang="en-US" dirty="0" smtClean="0"/>
              <a:t>Section 2 removes the obligation of reciprocal recognition of marriage between states</a:t>
            </a:r>
          </a:p>
          <a:p>
            <a:r>
              <a:rPr lang="en-US" dirty="0" smtClean="0"/>
              <a:t>Section 3 defines marriage as a union between a man and a woman</a:t>
            </a:r>
          </a:p>
          <a:p>
            <a:endParaRPr lang="en-US" dirty="0" smtClean="0"/>
          </a:p>
          <a:p>
            <a:endParaRPr lang="hr-HR" dirty="0"/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Same-sex marriages (USA)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2010 challenged before federal courts – contrary to equal protection under the law and protection against unfair treatment</a:t>
            </a:r>
          </a:p>
          <a:p>
            <a:endParaRPr lang="en-US" dirty="0" smtClean="0"/>
          </a:p>
          <a:p>
            <a:r>
              <a:rPr lang="en-US" dirty="0" smtClean="0"/>
              <a:t>Section 3 found </a:t>
            </a:r>
            <a:r>
              <a:rPr lang="en-US" dirty="0" err="1" smtClean="0"/>
              <a:t>te</a:t>
            </a:r>
            <a:r>
              <a:rPr lang="en-US" dirty="0" smtClean="0"/>
              <a:t> be unconstitutional by several federal courts and finally by the US Supreme Court</a:t>
            </a:r>
          </a:p>
          <a:p>
            <a:endParaRPr lang="en-US" dirty="0" smtClean="0"/>
          </a:p>
          <a:p>
            <a:r>
              <a:rPr lang="en-US" dirty="0" smtClean="0"/>
              <a:t>As a result, support for same-sex marriages growing rapidly; some states still have initiatives to try to combat this trend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6385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i="1" dirty="0" smtClean="0"/>
              <a:t>consent</a:t>
            </a:r>
          </a:p>
          <a:p>
            <a:pPr algn="ctr">
              <a:buNone/>
            </a:pPr>
            <a:r>
              <a:rPr lang="en-US" i="1" dirty="0" smtClean="0"/>
              <a:t>consanguinity</a:t>
            </a:r>
          </a:p>
          <a:p>
            <a:pPr algn="ctr">
              <a:buNone/>
            </a:pPr>
            <a:r>
              <a:rPr lang="hr-HR" i="1" dirty="0" smtClean="0"/>
              <a:t>(</a:t>
            </a:r>
            <a:r>
              <a:rPr lang="en-US" i="1" dirty="0" smtClean="0"/>
              <a:t>certified of</a:t>
            </a:r>
            <a:r>
              <a:rPr lang="hr-HR" i="1" dirty="0" smtClean="0"/>
              <a:t>)</a:t>
            </a:r>
            <a:r>
              <a:rPr lang="en-US" i="1" dirty="0" smtClean="0"/>
              <a:t> unsound mind</a:t>
            </a:r>
          </a:p>
          <a:p>
            <a:pPr algn="ctr">
              <a:buNone/>
            </a:pPr>
            <a:r>
              <a:rPr lang="en-US" i="1" dirty="0" smtClean="0"/>
              <a:t>bigamy</a:t>
            </a:r>
          </a:p>
          <a:p>
            <a:pPr algn="ctr">
              <a:buNone/>
            </a:pPr>
            <a:r>
              <a:rPr lang="en-US" i="1" dirty="0" smtClean="0"/>
              <a:t>cohabitation</a:t>
            </a:r>
          </a:p>
          <a:p>
            <a:pPr algn="ctr">
              <a:buNone/>
            </a:pPr>
            <a:r>
              <a:rPr lang="en-US" i="1" dirty="0" smtClean="0"/>
              <a:t>common-law marriage</a:t>
            </a:r>
          </a:p>
          <a:p>
            <a:pPr algn="ctr">
              <a:buNone/>
            </a:pPr>
            <a:r>
              <a:rPr lang="en-US" i="1" dirty="0" smtClean="0"/>
              <a:t>void marriage</a:t>
            </a:r>
          </a:p>
          <a:p>
            <a:pPr algn="ctr">
              <a:buNone/>
            </a:pPr>
            <a:r>
              <a:rPr lang="en-US" i="1" dirty="0" smtClean="0"/>
              <a:t>voidable marriage</a:t>
            </a:r>
          </a:p>
          <a:p>
            <a:pPr algn="ctr">
              <a:buNone/>
            </a:pPr>
            <a:r>
              <a:rPr lang="en-US" i="1" dirty="0" smtClean="0"/>
              <a:t>civil partnership</a:t>
            </a:r>
          </a:p>
          <a:p>
            <a:pPr algn="ctr">
              <a:buNone/>
            </a:pPr>
            <a:r>
              <a:rPr lang="en-US" i="1" dirty="0" smtClean="0"/>
              <a:t>same-sex marriage</a:t>
            </a:r>
            <a:endParaRPr lang="hr-HR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terms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Revision of the last session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/>
              <a:t>Death and the Law / The Death Penalty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Discussion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he </a:t>
            </a:r>
            <a:r>
              <a:rPr lang="hr-HR" dirty="0" err="1" smtClean="0"/>
              <a:t>popularity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marriage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 at </a:t>
            </a:r>
            <a:r>
              <a:rPr lang="hr-HR" dirty="0" err="1" smtClean="0"/>
              <a:t>the</a:t>
            </a:r>
            <a:r>
              <a:rPr lang="hr-HR" dirty="0" smtClean="0"/>
              <a:t> moment? </a:t>
            </a:r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statistics</a:t>
            </a:r>
            <a:r>
              <a:rPr lang="hr-HR" dirty="0" smtClean="0"/>
              <a:t> </a:t>
            </a:r>
            <a:r>
              <a:rPr lang="hr-HR" dirty="0" err="1" smtClean="0"/>
              <a:t>suggest</a:t>
            </a:r>
            <a:r>
              <a:rPr lang="hr-HR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divorce</a:t>
            </a:r>
            <a:r>
              <a:rPr lang="hr-HR" dirty="0" smtClean="0"/>
              <a:t> rate?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Look</a:t>
            </a:r>
            <a:r>
              <a:rPr lang="hr-HR" dirty="0" smtClean="0"/>
              <a:t> at the statistics of marriage and divorce in Croatia. What do the trends show?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iljen\Documents\My Scans\Marriage-divorce r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052736"/>
            <a:ext cx="8741757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Discussion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What are the main reasons for which you think the institution of marriage is important still today?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your opinion of same-sex partnerships? A recent law in Croatia granted same-sex couples equal rights as heterosexual married couples except for the right to adopt children. What is your opinion on this law, i.e. exception?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r-HR" dirty="0" smtClean="0"/>
              <a:t>Unit 23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Do you think that it is necessary these days to give grounds for divorce?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Should the law make divorce as easy as possible?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marriage – a contract</a:t>
            </a:r>
          </a:p>
          <a:p>
            <a:endParaRPr lang="hr-HR" dirty="0" smtClean="0"/>
          </a:p>
          <a:p>
            <a:r>
              <a:rPr lang="hr-HR" dirty="0" smtClean="0"/>
              <a:t>however – the terms of the contract dictated by the law, not negotiable by the parties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until 1969, divorce law based on the doctrine of matrimonial offence</a:t>
            </a:r>
          </a:p>
          <a:p>
            <a:endParaRPr lang="hr-HR" dirty="0" smtClean="0"/>
          </a:p>
          <a:p>
            <a:r>
              <a:rPr lang="hr-HR" dirty="0" smtClean="0"/>
              <a:t>the ‘guilty party’ and the ‘innocent party’</a:t>
            </a:r>
          </a:p>
          <a:p>
            <a:endParaRPr lang="hr-HR" dirty="0" smtClean="0"/>
          </a:p>
          <a:p>
            <a:r>
              <a:rPr lang="hr-HR" dirty="0" smtClean="0"/>
              <a:t>the innocent party could ask for a divorce based on the grounds of wrongful conduct of the other party – adultery, cruelty or desertion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400" b="1" dirty="0" smtClean="0"/>
              <a:t>Family Law Act 1996 </a:t>
            </a:r>
            <a:r>
              <a:rPr lang="hr-HR" sz="2400" dirty="0" smtClean="0"/>
              <a:t>(Section 1)</a:t>
            </a:r>
          </a:p>
          <a:p>
            <a:pPr marL="514350" indent="-514350">
              <a:buFont typeface="+mj-lt"/>
              <a:buAutoNum type="romanLcPeriod"/>
            </a:pPr>
            <a:r>
              <a:rPr lang="hr-HR" sz="2400" dirty="0" smtClean="0"/>
              <a:t>The institution of marriage is to be supported;</a:t>
            </a:r>
          </a:p>
          <a:p>
            <a:pPr marL="514350" indent="-514350">
              <a:buFont typeface="+mj-lt"/>
              <a:buAutoNum type="romanLcPeriod"/>
            </a:pPr>
            <a:r>
              <a:rPr lang="hr-HR" sz="2400" dirty="0" smtClean="0"/>
              <a:t>The parties to a marriage which may have broken down are encouraged to take steps to save the marriage;</a:t>
            </a:r>
          </a:p>
          <a:p>
            <a:pPr marL="514350" indent="-514350">
              <a:buFont typeface="+mj-lt"/>
              <a:buAutoNum type="romanLcPeriod"/>
            </a:pPr>
            <a:r>
              <a:rPr lang="hr-HR" sz="2400" dirty="0" smtClean="0"/>
              <a:t>A marriage which has </a:t>
            </a:r>
            <a:r>
              <a:rPr lang="hr-HR" sz="2400" b="1" dirty="0" smtClean="0"/>
              <a:t>irretrievably broken down </a:t>
            </a:r>
            <a:r>
              <a:rPr lang="hr-HR" sz="2400" dirty="0" smtClean="0"/>
              <a:t>should be brought to an end with minimum distress to the parties and any children, in a manner to promote a good continuing relationship and to stop unreasonable costs from the process. Any risk from domestic violence to one of the parties should be removed or diminished.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the law encourages reconciliation</a:t>
            </a:r>
          </a:p>
          <a:p>
            <a:r>
              <a:rPr lang="hr-HR" sz="2800" dirty="0" smtClean="0"/>
              <a:t>the court may make a divorce order or a separation order</a:t>
            </a:r>
          </a:p>
          <a:p>
            <a:endParaRPr lang="hr-HR" sz="2800" dirty="0" smtClean="0"/>
          </a:p>
          <a:p>
            <a:r>
              <a:rPr lang="hr-HR" sz="2800" dirty="0" smtClean="0"/>
              <a:t>JUDICIAL SEPARATION – a nine month period before a divorce application may be made</a:t>
            </a:r>
          </a:p>
          <a:p>
            <a:r>
              <a:rPr lang="hr-HR" sz="2800" dirty="0" smtClean="0"/>
              <a:t>the partners no longer required to live together</a:t>
            </a:r>
          </a:p>
          <a:p>
            <a:r>
              <a:rPr lang="hr-HR" sz="2800" dirty="0" smtClean="0"/>
              <a:t>purpose: to rethink the idea of divorce and possibly reconcile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the petitioner must prove that the marriage has ‘broken down irretrievably’ on the following grounds:</a:t>
            </a:r>
          </a:p>
          <a:p>
            <a:pPr lvl="1"/>
            <a:endParaRPr lang="hr-HR" dirty="0" smtClean="0"/>
          </a:p>
          <a:p>
            <a:pPr marL="850900" lvl="1" indent="-457200">
              <a:buFont typeface="+mj-lt"/>
              <a:buAutoNum type="arabicPeriod"/>
            </a:pPr>
            <a:r>
              <a:rPr lang="hr-HR" dirty="0" smtClean="0"/>
              <a:t>adultery</a:t>
            </a:r>
          </a:p>
          <a:p>
            <a:pPr marL="850900" lvl="1" indent="-457200">
              <a:buFont typeface="+mj-lt"/>
              <a:buAutoNum type="arabicPeriod"/>
            </a:pPr>
            <a:r>
              <a:rPr lang="hr-HR" dirty="0" smtClean="0"/>
              <a:t>unreasonable behaviour</a:t>
            </a:r>
          </a:p>
          <a:p>
            <a:pPr marL="850900" lvl="1" indent="-457200">
              <a:buFont typeface="+mj-lt"/>
              <a:buAutoNum type="arabicPeriod"/>
            </a:pPr>
            <a:r>
              <a:rPr lang="hr-HR" dirty="0" smtClean="0"/>
              <a:t>desertion (for 2 years)</a:t>
            </a:r>
          </a:p>
          <a:p>
            <a:pPr marL="850900" lvl="1" indent="-457200">
              <a:buFont typeface="+mj-lt"/>
              <a:buAutoNum type="arabicPeriod"/>
            </a:pPr>
            <a:r>
              <a:rPr lang="hr-HR" dirty="0" smtClean="0"/>
              <a:t>living apart for 2 years (consent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respondent</a:t>
            </a:r>
            <a:r>
              <a:rPr lang="hr-HR" dirty="0" smtClean="0"/>
              <a:t> necessary)</a:t>
            </a:r>
          </a:p>
          <a:p>
            <a:pPr marL="850900" lvl="1" indent="-457200">
              <a:buFont typeface="+mj-lt"/>
              <a:buAutoNum type="arabicPeriod"/>
            </a:pPr>
            <a:r>
              <a:rPr lang="hr-HR" dirty="0" smtClean="0"/>
              <a:t>living apart for 5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Answer the questions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What does the Suicide Act 1961 criminalise / decriminalise?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What is the difference between euthanasia and assisted suicide?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Explain the difference between active and passive euthanasia!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In what situations can non-voluntary euthanasia be practised?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What is the legislative situation regarding euthanasia in the UK and the USA?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/>
            </a:pPr>
            <a:r>
              <a:rPr lang="hr-HR" sz="2300" dirty="0" smtClean="0">
                <a:latin typeface="Calibri"/>
                <a:ea typeface="Calibri"/>
                <a:cs typeface="Times New Roman"/>
              </a:rPr>
              <a:t>What do you know about the Dutch and Swiss regulations?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800" dirty="0" smtClean="0"/>
          </a:p>
          <a:p>
            <a:r>
              <a:rPr lang="hr-HR" sz="2800" dirty="0" smtClean="0"/>
              <a:t>a divorce petition cannot normally be presented within the first three years of marriage</a:t>
            </a:r>
          </a:p>
          <a:p>
            <a:endParaRPr lang="hr-HR" sz="2800" dirty="0" smtClean="0"/>
          </a:p>
          <a:p>
            <a:r>
              <a:rPr lang="hr-HR" sz="2800" dirty="0" smtClean="0"/>
              <a:t>absolute ban within the first year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Divorce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800" dirty="0" smtClean="0"/>
              <a:t>UNCONTESTED DIVORCE</a:t>
            </a:r>
          </a:p>
          <a:p>
            <a:r>
              <a:rPr lang="hr-HR" sz="2800" dirty="0" smtClean="0"/>
              <a:t>a divorce where the parties agree on all terms, including the distribution of property, custody of children, etc.</a:t>
            </a:r>
          </a:p>
          <a:p>
            <a:endParaRPr lang="hr-HR" sz="2800" dirty="0" smtClean="0"/>
          </a:p>
          <a:p>
            <a:pPr>
              <a:buNone/>
            </a:pPr>
            <a:r>
              <a:rPr lang="hr-HR" sz="2800" smtClean="0"/>
              <a:t>NO-FAULT </a:t>
            </a:r>
            <a:r>
              <a:rPr lang="hr-HR" sz="2800" smtClean="0"/>
              <a:t>DIVORCE</a:t>
            </a:r>
            <a:endParaRPr lang="hr-HR" sz="2800" dirty="0" smtClean="0"/>
          </a:p>
          <a:p>
            <a:r>
              <a:rPr lang="hr-HR" sz="2800" dirty="0" smtClean="0"/>
              <a:t>a divorce where the dissolution of marriage does not require a fault by either party 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vocabulary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ctr">
              <a:buNone/>
            </a:pPr>
            <a:endParaRPr lang="hr-HR" sz="2800" dirty="0" smtClean="0"/>
          </a:p>
          <a:p>
            <a:pPr algn="ctr">
              <a:buNone/>
            </a:pPr>
            <a:r>
              <a:rPr lang="hr-HR" sz="2800" i="1" dirty="0" smtClean="0"/>
              <a:t>divorce petition</a:t>
            </a:r>
          </a:p>
          <a:p>
            <a:pPr algn="ctr">
              <a:buNone/>
            </a:pPr>
            <a:r>
              <a:rPr lang="hr-HR" sz="2800" i="1" dirty="0" smtClean="0"/>
              <a:t>petitioner</a:t>
            </a:r>
          </a:p>
          <a:p>
            <a:pPr algn="ctr">
              <a:buNone/>
            </a:pPr>
            <a:r>
              <a:rPr lang="hr-HR" sz="2800" i="1" dirty="0" smtClean="0"/>
              <a:t>respondent</a:t>
            </a:r>
          </a:p>
          <a:p>
            <a:pPr algn="ctr">
              <a:buNone/>
            </a:pPr>
            <a:r>
              <a:rPr lang="hr-HR" sz="2800" i="1" dirty="0" smtClean="0"/>
              <a:t>dissolution</a:t>
            </a:r>
          </a:p>
          <a:p>
            <a:pPr algn="ctr">
              <a:buNone/>
            </a:pPr>
            <a:r>
              <a:rPr lang="hr-HR" sz="2800" i="1" dirty="0" smtClean="0"/>
              <a:t>to dissolve</a:t>
            </a:r>
          </a:p>
          <a:p>
            <a:pPr algn="ctr">
              <a:buNone/>
            </a:pPr>
            <a:r>
              <a:rPr lang="hr-HR" sz="2800" i="1" dirty="0" smtClean="0"/>
              <a:t>to contest a divorce</a:t>
            </a:r>
          </a:p>
          <a:p>
            <a:pPr algn="ctr">
              <a:buNone/>
            </a:pPr>
            <a:r>
              <a:rPr lang="hr-HR" sz="2800" i="1" dirty="0" smtClean="0"/>
              <a:t>uncontested divorce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Complete the sentences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Persons between 16 and 18 need to obtain </a:t>
            </a:r>
            <a:r>
              <a:rPr lang="hr-HR" sz="2300" dirty="0" smtClean="0"/>
              <a:t>the </a:t>
            </a:r>
            <a:r>
              <a:rPr lang="en-US" sz="2300" dirty="0" smtClean="0"/>
              <a:t>........ from a parent in order to get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A marriage between close blood relations is ........ for reasons of ........ 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If neither party ......... the divorce, i.e. disagree about the terms of the divorce, this is referred to as ......... divorce.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In order to obtain a divorce order, the ........ must prove that the marriage has broken down irretrievably.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Under a separation order,  ........ of the spouses is no longer required</a:t>
            </a:r>
            <a:r>
              <a:rPr lang="hr-HR" sz="2300" dirty="0" smtClean="0"/>
              <a:t>, i.e. they do not have to live together</a:t>
            </a:r>
            <a:r>
              <a:rPr lang="en-US" sz="23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In some jurisdictions a marriage can be ........ by mutual consent of the parties, without either party being at fault.</a:t>
            </a:r>
            <a:endParaRPr lang="hr-H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Complete the sentences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Persons between 16 and 18 need to obtain </a:t>
            </a:r>
            <a:r>
              <a:rPr lang="hr-HR" sz="2100" dirty="0" smtClean="0"/>
              <a:t>the CONSENT </a:t>
            </a:r>
            <a:r>
              <a:rPr lang="en-US" sz="2100" dirty="0" smtClean="0"/>
              <a:t>from a parent in order to get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A marriage between close blood relations is </a:t>
            </a:r>
            <a:r>
              <a:rPr lang="hr-HR" sz="2100" dirty="0" smtClean="0"/>
              <a:t>VOID </a:t>
            </a:r>
            <a:r>
              <a:rPr lang="en-US" sz="2100" dirty="0" smtClean="0"/>
              <a:t>for reasons of </a:t>
            </a:r>
            <a:r>
              <a:rPr lang="hr-HR" sz="2100" dirty="0" smtClean="0"/>
              <a:t>CONSANGUINITY</a:t>
            </a:r>
            <a:r>
              <a:rPr lang="en-US" sz="21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If neither party </a:t>
            </a:r>
            <a:r>
              <a:rPr lang="hr-HR" sz="2100" dirty="0" smtClean="0"/>
              <a:t>CONTESTS </a:t>
            </a:r>
            <a:r>
              <a:rPr lang="en-US" sz="2100" dirty="0" smtClean="0"/>
              <a:t>the divorce, i.e. disagree about the terms of the divorce, this is referred to as </a:t>
            </a:r>
            <a:r>
              <a:rPr lang="hr-HR" sz="2100" dirty="0" smtClean="0"/>
              <a:t>UNCONTESTED </a:t>
            </a:r>
            <a:r>
              <a:rPr lang="en-US" sz="2100" dirty="0" smtClean="0"/>
              <a:t>divorce.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In order to obtain a divorce order, the </a:t>
            </a:r>
            <a:r>
              <a:rPr lang="hr-HR" sz="2100" dirty="0" smtClean="0"/>
              <a:t>PETITIONER </a:t>
            </a:r>
            <a:r>
              <a:rPr lang="en-US" sz="2100" dirty="0" smtClean="0"/>
              <a:t>must prove that the marriage has broken down irretrievably.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Under a separation order,  </a:t>
            </a:r>
            <a:r>
              <a:rPr lang="hr-HR" sz="2100" dirty="0" smtClean="0"/>
              <a:t>COHABITATION </a:t>
            </a:r>
            <a:r>
              <a:rPr lang="en-US" sz="2100" dirty="0" smtClean="0"/>
              <a:t>of the spouses is no longer required</a:t>
            </a:r>
            <a:r>
              <a:rPr lang="hr-HR" sz="2100" dirty="0" smtClean="0"/>
              <a:t>, i.e. they do not have to live together</a:t>
            </a:r>
            <a:r>
              <a:rPr lang="en-US" sz="21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 smtClean="0"/>
              <a:t>In some jurisdictions a marriage can be </a:t>
            </a:r>
            <a:r>
              <a:rPr lang="hr-HR" sz="2100" dirty="0" smtClean="0"/>
              <a:t>DISSOLVED </a:t>
            </a:r>
            <a:r>
              <a:rPr lang="en-US" sz="2100" dirty="0" smtClean="0"/>
              <a:t>by mutual consent of the parties, without either party being at fault.</a:t>
            </a:r>
            <a:endParaRPr lang="hr-HR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Answer the questions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7"/>
            </a:pPr>
            <a:endParaRPr lang="hr-HR" sz="2400" dirty="0" smtClean="0">
              <a:latin typeface="Calibri"/>
              <a:ea typeface="Calibri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7"/>
            </a:pPr>
            <a:r>
              <a:rPr lang="hr-HR" sz="2400" dirty="0" err="1" smtClean="0">
                <a:latin typeface="Calibri"/>
                <a:ea typeface="Calibri"/>
                <a:cs typeface="Times New Roman"/>
              </a:rPr>
              <a:t>What</a:t>
            </a:r>
            <a:r>
              <a:rPr lang="hr-HR" sz="2400" dirty="0" smtClean="0">
                <a:latin typeface="Calibri"/>
                <a:ea typeface="Calibri"/>
                <a:cs typeface="Times New Roman"/>
              </a:rPr>
              <a:t> are the two opposing views on the death penalty?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7"/>
            </a:pPr>
            <a:r>
              <a:rPr lang="hr-HR" sz="2400" dirty="0" smtClean="0">
                <a:latin typeface="Calibri"/>
                <a:ea typeface="Calibri"/>
                <a:cs typeface="Times New Roman"/>
              </a:rPr>
              <a:t>What methods of execution are still used today?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7"/>
            </a:pPr>
            <a:r>
              <a:rPr lang="hr-HR" sz="2400" dirty="0" smtClean="0">
                <a:latin typeface="Calibri"/>
                <a:ea typeface="Calibri"/>
                <a:cs typeface="Times New Roman"/>
              </a:rPr>
              <a:t>What are the 6th and 13th Protocols to the European Convention on Human Rights? Who are their signatories?</a:t>
            </a:r>
          </a:p>
          <a:p>
            <a:pPr marL="457200" indent="-457200">
              <a:spcAft>
                <a:spcPts val="1000"/>
              </a:spcAft>
              <a:buFont typeface="+mj-lt"/>
              <a:buAutoNum type="arabicPeriod" startAt="7"/>
            </a:pPr>
            <a:endParaRPr lang="hr-HR" sz="2300" dirty="0" smtClean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hr-HR" dirty="0" smtClean="0"/>
              <a:t>Unit 22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Marriage</a:t>
            </a:r>
            <a:r>
              <a:rPr lang="hr-HR" dirty="0" smtClean="0"/>
              <a:t> </a:t>
            </a:r>
            <a:r>
              <a:rPr lang="hr-HR" dirty="0" err="1" smtClean="0"/>
              <a:t>proverbs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Love is </a:t>
            </a:r>
            <a:r>
              <a:rPr lang="hr-HR" dirty="0" err="1" smtClean="0"/>
              <a:t>blind</a:t>
            </a:r>
            <a:r>
              <a:rPr lang="hr-HR" dirty="0" smtClean="0"/>
              <a:t> </a:t>
            </a:r>
            <a:r>
              <a:rPr lang="hr-HR" i="1" dirty="0" smtClean="0"/>
              <a:t>(</a:t>
            </a:r>
            <a:r>
              <a:rPr lang="hr-HR" i="1" dirty="0" err="1" smtClean="0"/>
              <a:t>English</a:t>
            </a:r>
            <a:r>
              <a:rPr lang="hr-HR" i="1" dirty="0" smtClean="0"/>
              <a:t> </a:t>
            </a:r>
            <a:r>
              <a:rPr lang="hr-HR" i="1" dirty="0" err="1" smtClean="0"/>
              <a:t>proverb</a:t>
            </a:r>
            <a:r>
              <a:rPr lang="hr-HR" i="1" dirty="0" smtClean="0"/>
              <a:t>)</a:t>
            </a:r>
          </a:p>
          <a:p>
            <a:endParaRPr lang="hr-HR" dirty="0" smtClean="0"/>
          </a:p>
          <a:p>
            <a:r>
              <a:rPr lang="hr-HR" dirty="0" err="1" smtClean="0"/>
              <a:t>Marry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haste</a:t>
            </a:r>
            <a:r>
              <a:rPr lang="hr-HR" dirty="0" smtClean="0"/>
              <a:t>. </a:t>
            </a:r>
            <a:r>
              <a:rPr lang="hr-HR" dirty="0" err="1" smtClean="0"/>
              <a:t>Repent</a:t>
            </a:r>
            <a:r>
              <a:rPr lang="hr-HR" dirty="0" smtClean="0"/>
              <a:t> at </a:t>
            </a:r>
            <a:r>
              <a:rPr lang="hr-HR" dirty="0" err="1" smtClean="0"/>
              <a:t>leisure</a:t>
            </a:r>
            <a:r>
              <a:rPr lang="hr-HR" dirty="0" smtClean="0"/>
              <a:t>. </a:t>
            </a:r>
            <a:r>
              <a:rPr lang="hr-HR" i="1" dirty="0" smtClean="0"/>
              <a:t>(</a:t>
            </a:r>
            <a:r>
              <a:rPr lang="hr-HR" i="1" dirty="0" err="1" smtClean="0"/>
              <a:t>English</a:t>
            </a:r>
            <a:r>
              <a:rPr lang="hr-HR" i="1" dirty="0" smtClean="0"/>
              <a:t> </a:t>
            </a:r>
            <a:r>
              <a:rPr lang="hr-HR" i="1" dirty="0" err="1" smtClean="0"/>
              <a:t>proverb</a:t>
            </a:r>
            <a:r>
              <a:rPr lang="hr-HR" i="1" dirty="0" smtClean="0"/>
              <a:t>)</a:t>
            </a:r>
            <a:endParaRPr lang="hr-HR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err="1" smtClean="0"/>
              <a:t>When</a:t>
            </a:r>
            <a:r>
              <a:rPr lang="hr-HR" dirty="0" smtClean="0"/>
              <a:t> a </a:t>
            </a:r>
            <a:r>
              <a:rPr lang="hr-HR" dirty="0" err="1" smtClean="0"/>
              <a:t>girl</a:t>
            </a:r>
            <a:r>
              <a:rPr lang="hr-HR" dirty="0" smtClean="0"/>
              <a:t> </a:t>
            </a:r>
            <a:r>
              <a:rPr lang="hr-HR" dirty="0" err="1" smtClean="0"/>
              <a:t>marries</a:t>
            </a:r>
            <a:r>
              <a:rPr lang="hr-HR" dirty="0" smtClean="0"/>
              <a:t>, </a:t>
            </a:r>
            <a:r>
              <a:rPr lang="hr-HR" dirty="0" err="1" smtClean="0"/>
              <a:t>she</a:t>
            </a:r>
            <a:r>
              <a:rPr lang="hr-HR" dirty="0" smtClean="0"/>
              <a:t> </a:t>
            </a:r>
            <a:r>
              <a:rPr lang="hr-HR" dirty="0" err="1" smtClean="0"/>
              <a:t>exchanges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men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inattention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one. (</a:t>
            </a:r>
            <a:r>
              <a:rPr lang="hr-HR" i="1" dirty="0" smtClean="0"/>
              <a:t>Helen </a:t>
            </a:r>
            <a:r>
              <a:rPr lang="hr-HR" i="1" dirty="0" err="1" smtClean="0"/>
              <a:t>Rowland</a:t>
            </a:r>
            <a:r>
              <a:rPr lang="hr-HR" i="1" dirty="0" smtClean="0"/>
              <a:t>, American </a:t>
            </a:r>
            <a:r>
              <a:rPr lang="hr-HR" i="1" dirty="0" err="1" smtClean="0"/>
              <a:t>writer</a:t>
            </a:r>
            <a:r>
              <a:rPr lang="hr-HR" i="1" dirty="0" smtClean="0"/>
              <a:t>)</a:t>
            </a:r>
          </a:p>
          <a:p>
            <a:endParaRPr lang="hr-HR" dirty="0" smtClean="0"/>
          </a:p>
          <a:p>
            <a:r>
              <a:rPr lang="hr-HR" dirty="0" err="1" smtClean="0"/>
              <a:t>Marriage</a:t>
            </a:r>
            <a:r>
              <a:rPr lang="hr-HR" dirty="0" smtClean="0"/>
              <a:t> is like a </a:t>
            </a:r>
            <a:r>
              <a:rPr lang="hr-HR" dirty="0" err="1" smtClean="0"/>
              <a:t>dull</a:t>
            </a:r>
            <a:r>
              <a:rPr lang="hr-HR" dirty="0" smtClean="0"/>
              <a:t> </a:t>
            </a:r>
            <a:r>
              <a:rPr lang="hr-HR" dirty="0" err="1" smtClean="0"/>
              <a:t>meal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dessert</a:t>
            </a:r>
            <a:r>
              <a:rPr lang="hr-HR" dirty="0" smtClean="0"/>
              <a:t> 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beginning</a:t>
            </a:r>
            <a:r>
              <a:rPr lang="hr-HR" dirty="0" smtClean="0"/>
              <a:t>. </a:t>
            </a:r>
            <a:r>
              <a:rPr lang="hr-HR" i="1" dirty="0" smtClean="0"/>
              <a:t>(</a:t>
            </a:r>
            <a:r>
              <a:rPr lang="hr-HR" i="1" dirty="0" err="1" smtClean="0"/>
              <a:t>Toulouse</a:t>
            </a:r>
            <a:r>
              <a:rPr lang="hr-HR" i="1" dirty="0" smtClean="0"/>
              <a:t>-</a:t>
            </a:r>
            <a:r>
              <a:rPr lang="hr-HR" i="1" dirty="0" err="1" smtClean="0"/>
              <a:t>Lautrec</a:t>
            </a:r>
            <a:r>
              <a:rPr lang="hr-HR" i="1" dirty="0" smtClean="0"/>
              <a:t>)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How would you define marriage?</a:t>
            </a:r>
          </a:p>
          <a:p>
            <a:endParaRPr lang="hr-HR" dirty="0" smtClean="0"/>
          </a:p>
          <a:p>
            <a:r>
              <a:rPr lang="hr-HR" dirty="0" smtClean="0"/>
              <a:t>What are the reasons why people get married nowadays?</a:t>
            </a:r>
          </a:p>
          <a:p>
            <a:endParaRPr lang="hr-HR" dirty="0" smtClean="0"/>
          </a:p>
          <a:p>
            <a:r>
              <a:rPr lang="hr-HR" dirty="0" smtClean="0"/>
              <a:t>Was this different in the past? Why?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Marriage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in English law, marriage is defined as ‘the voluntary union for life of one man and one woman to the exclusion of all others (Hyde v Hyde, 1866)’ (Lord Penzance)</a:t>
            </a:r>
          </a:p>
          <a:p>
            <a:endParaRPr lang="hr-HR" dirty="0" smtClean="0"/>
          </a:p>
          <a:p>
            <a:r>
              <a:rPr lang="hr-HR" dirty="0" smtClean="0"/>
              <a:t>What does this definition say about the essence of marriage? What kind of marriages should be void, according to this definition?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3753</TotalTime>
  <Words>1855</Words>
  <Application>Microsoft Office PowerPoint</Application>
  <PresentationFormat>On-screen Show (4:3)</PresentationFormat>
  <Paragraphs>273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Constantia</vt:lpstr>
      <vt:lpstr>Times New Roman</vt:lpstr>
      <vt:lpstr>Wingdings 2</vt:lpstr>
      <vt:lpstr>Flow</vt:lpstr>
      <vt:lpstr>English for social workers II session 4, 27 oct 2014</vt:lpstr>
      <vt:lpstr>Today’s session</vt:lpstr>
      <vt:lpstr>Revision of the last session</vt:lpstr>
      <vt:lpstr>Answer the questions</vt:lpstr>
      <vt:lpstr>Answer the questions</vt:lpstr>
      <vt:lpstr>Marriage</vt:lpstr>
      <vt:lpstr>Marriage proverbs</vt:lpstr>
      <vt:lpstr>Marriage</vt:lpstr>
      <vt:lpstr>Marriage</vt:lpstr>
      <vt:lpstr>Marriage</vt:lpstr>
      <vt:lpstr>Marriage</vt:lpstr>
      <vt:lpstr>Marriage</vt:lpstr>
      <vt:lpstr>Marriage</vt:lpstr>
      <vt:lpstr>Civil marriage</vt:lpstr>
      <vt:lpstr>Common-law marriage</vt:lpstr>
      <vt:lpstr>Marriage under English law</vt:lpstr>
      <vt:lpstr>Capacity to marry</vt:lpstr>
      <vt:lpstr>Capacity to marry</vt:lpstr>
      <vt:lpstr>Marriage under English law</vt:lpstr>
      <vt:lpstr>Void marriages</vt:lpstr>
      <vt:lpstr>Voidable marriages</vt:lpstr>
      <vt:lpstr>Civil partnership (UK)</vt:lpstr>
      <vt:lpstr>Civil partnership (UK)</vt:lpstr>
      <vt:lpstr>Same-sex marriage (UK)</vt:lpstr>
      <vt:lpstr>Same-sex marriages (USA)</vt:lpstr>
      <vt:lpstr>Same-sex marriages (USA)</vt:lpstr>
      <vt:lpstr>Same-sex marriages (USA)</vt:lpstr>
      <vt:lpstr>Same-sex marriages (USA)</vt:lpstr>
      <vt:lpstr>Key terms</vt:lpstr>
      <vt:lpstr>Discussion</vt:lpstr>
      <vt:lpstr>PowerPoint Presentation</vt:lpstr>
      <vt:lpstr>Discussion</vt:lpstr>
      <vt:lpstr>Divorce</vt:lpstr>
      <vt:lpstr>Divorce</vt:lpstr>
      <vt:lpstr>Divorce</vt:lpstr>
      <vt:lpstr>Divorce</vt:lpstr>
      <vt:lpstr>Divorce</vt:lpstr>
      <vt:lpstr>Divorce</vt:lpstr>
      <vt:lpstr>Divorce</vt:lpstr>
      <vt:lpstr>Divorce</vt:lpstr>
      <vt:lpstr>Divorce</vt:lpstr>
      <vt:lpstr>Key vocabulary</vt:lpstr>
      <vt:lpstr>Complete the sentences</vt:lpstr>
      <vt:lpstr>Complete the sentences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social workers I session 1, 5 oct 2009</dc:title>
  <dc:creator>Test</dc:creator>
  <cp:lastModifiedBy>Miljen Matijašević</cp:lastModifiedBy>
  <cp:revision>262</cp:revision>
  <dcterms:created xsi:type="dcterms:W3CDTF">2009-10-01T14:38:00Z</dcterms:created>
  <dcterms:modified xsi:type="dcterms:W3CDTF">2014-10-27T09:04:49Z</dcterms:modified>
</cp:coreProperties>
</file>