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handoutMasterIdLst>
    <p:handoutMasterId r:id="rId33"/>
  </p:handoutMasterIdLst>
  <p:sldIdLst>
    <p:sldId id="256" r:id="rId2"/>
    <p:sldId id="330" r:id="rId3"/>
    <p:sldId id="304" r:id="rId4"/>
    <p:sldId id="461" r:id="rId5"/>
    <p:sldId id="485" r:id="rId6"/>
    <p:sldId id="504" r:id="rId7"/>
    <p:sldId id="505" r:id="rId8"/>
    <p:sldId id="506" r:id="rId9"/>
    <p:sldId id="507" r:id="rId10"/>
    <p:sldId id="508" r:id="rId11"/>
    <p:sldId id="509" r:id="rId12"/>
    <p:sldId id="510" r:id="rId13"/>
    <p:sldId id="511" r:id="rId14"/>
    <p:sldId id="512" r:id="rId15"/>
    <p:sldId id="513" r:id="rId16"/>
    <p:sldId id="514" r:id="rId17"/>
    <p:sldId id="515" r:id="rId18"/>
    <p:sldId id="517" r:id="rId19"/>
    <p:sldId id="518" r:id="rId20"/>
    <p:sldId id="516" r:id="rId21"/>
    <p:sldId id="467" r:id="rId22"/>
    <p:sldId id="468" r:id="rId23"/>
    <p:sldId id="502" r:id="rId24"/>
    <p:sldId id="474" r:id="rId25"/>
    <p:sldId id="486" r:id="rId26"/>
    <p:sldId id="487" r:id="rId27"/>
    <p:sldId id="476" r:id="rId28"/>
    <p:sldId id="478" r:id="rId29"/>
    <p:sldId id="489" r:id="rId30"/>
    <p:sldId id="503" r:id="rId31"/>
    <p:sldId id="407" r:id="rId32"/>
  </p:sldIdLst>
  <p:sldSz cx="9144000" cy="6858000" type="screen4x3"/>
  <p:notesSz cx="6858000" cy="9144000"/>
  <p:defaultTextStyle>
    <a:defPPr>
      <a:defRPr lang="sr-Latn-C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6" d="100"/>
          <a:sy n="126" d="100"/>
        </p:scale>
        <p:origin x="618" y="1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FBC8AA4-3704-4F29-B31E-1B28578A2392}" type="datetimeFigureOut">
              <a:rPr lang="hr-HR" smtClean="0"/>
              <a:pPr/>
              <a:t>15.12.2014.</a:t>
            </a:fld>
            <a:endParaRPr lang="hr-H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749B6AB-71AF-4FBD-BE05-440BAABEACE4}" type="slidenum">
              <a:rPr lang="hr-HR" smtClean="0"/>
              <a:pPr/>
              <a:t>‹#›</a:t>
            </a:fld>
            <a:endParaRPr lang="hr-HR"/>
          </a:p>
        </p:txBody>
      </p:sp>
    </p:spTree>
    <p:extLst>
      <p:ext uri="{BB962C8B-B14F-4D97-AF65-F5344CB8AC3E}">
        <p14:creationId xmlns:p14="http://schemas.microsoft.com/office/powerpoint/2010/main" val="67837837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EBA54808-A5D6-4532-9AD6-81116BAB422B}" type="datetimeFigureOut">
              <a:rPr lang="sr-Latn-CS"/>
              <a:pPr>
                <a:defRPr/>
              </a:pPr>
              <a:t>15.12.2014.</a:t>
            </a:fld>
            <a:endParaRPr lang="hr-HR"/>
          </a:p>
        </p:txBody>
      </p:sp>
      <p:sp>
        <p:nvSpPr>
          <p:cNvPr id="5" name="Footer Placeholder 18"/>
          <p:cNvSpPr>
            <a:spLocks noGrp="1"/>
          </p:cNvSpPr>
          <p:nvPr>
            <p:ph type="ftr" sz="quarter" idx="11"/>
          </p:nvPr>
        </p:nvSpPr>
        <p:spPr/>
        <p:txBody>
          <a:bodyPr/>
          <a:lstStyle>
            <a:lvl1pPr>
              <a:defRPr/>
            </a:lvl1pPr>
          </a:lstStyle>
          <a:p>
            <a:pPr>
              <a:defRPr/>
            </a:pPr>
            <a:endParaRPr lang="hr-HR"/>
          </a:p>
        </p:txBody>
      </p:sp>
      <p:sp>
        <p:nvSpPr>
          <p:cNvPr id="6" name="Slide Number Placeholder 26"/>
          <p:cNvSpPr>
            <a:spLocks noGrp="1"/>
          </p:cNvSpPr>
          <p:nvPr>
            <p:ph type="sldNum" sz="quarter" idx="12"/>
          </p:nvPr>
        </p:nvSpPr>
        <p:spPr/>
        <p:txBody>
          <a:bodyPr/>
          <a:lstStyle>
            <a:lvl1pPr>
              <a:defRPr/>
            </a:lvl1pPr>
          </a:lstStyle>
          <a:p>
            <a:pPr>
              <a:defRPr/>
            </a:pPr>
            <a:fld id="{DC33F840-D2F4-42C8-8DF2-B5C57689901A}" type="slidenum">
              <a:rPr lang="hr-HR"/>
              <a:pPr>
                <a:defRPr/>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37E6A83-3B28-4D22-A5AB-28697F598CE9}" type="datetimeFigureOut">
              <a:rPr lang="sr-Latn-CS"/>
              <a:pPr>
                <a:defRPr/>
              </a:pPr>
              <a:t>15.12.2014.</a:t>
            </a:fld>
            <a:endParaRPr lang="hr-HR"/>
          </a:p>
        </p:txBody>
      </p:sp>
      <p:sp>
        <p:nvSpPr>
          <p:cNvPr id="5" name="Footer Placeholder 21"/>
          <p:cNvSpPr>
            <a:spLocks noGrp="1"/>
          </p:cNvSpPr>
          <p:nvPr>
            <p:ph type="ftr" sz="quarter" idx="11"/>
          </p:nvPr>
        </p:nvSpPr>
        <p:spPr/>
        <p:txBody>
          <a:bodyPr/>
          <a:lstStyle>
            <a:lvl1pPr>
              <a:defRPr/>
            </a:lvl1pPr>
          </a:lstStyle>
          <a:p>
            <a:pPr>
              <a:defRPr/>
            </a:pPr>
            <a:endParaRPr lang="hr-HR"/>
          </a:p>
        </p:txBody>
      </p:sp>
      <p:sp>
        <p:nvSpPr>
          <p:cNvPr id="6" name="Slide Number Placeholder 17"/>
          <p:cNvSpPr>
            <a:spLocks noGrp="1"/>
          </p:cNvSpPr>
          <p:nvPr>
            <p:ph type="sldNum" sz="quarter" idx="12"/>
          </p:nvPr>
        </p:nvSpPr>
        <p:spPr/>
        <p:txBody>
          <a:bodyPr/>
          <a:lstStyle>
            <a:lvl1pPr>
              <a:defRPr/>
            </a:lvl1pPr>
          </a:lstStyle>
          <a:p>
            <a:pPr>
              <a:defRPr/>
            </a:pPr>
            <a:fld id="{BF61A0DC-DF36-4184-9F4C-7CE600D9444B}" type="slidenum">
              <a:rPr lang="hr-HR"/>
              <a:pPr>
                <a:defRPr/>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FAEA3A2-B10F-48F7-A016-3B37A8EB597B}" type="datetimeFigureOut">
              <a:rPr lang="sr-Latn-CS"/>
              <a:pPr>
                <a:defRPr/>
              </a:pPr>
              <a:t>15.12.2014.</a:t>
            </a:fld>
            <a:endParaRPr lang="hr-HR"/>
          </a:p>
        </p:txBody>
      </p:sp>
      <p:sp>
        <p:nvSpPr>
          <p:cNvPr id="5" name="Footer Placeholder 21"/>
          <p:cNvSpPr>
            <a:spLocks noGrp="1"/>
          </p:cNvSpPr>
          <p:nvPr>
            <p:ph type="ftr" sz="quarter" idx="11"/>
          </p:nvPr>
        </p:nvSpPr>
        <p:spPr/>
        <p:txBody>
          <a:bodyPr/>
          <a:lstStyle>
            <a:lvl1pPr>
              <a:defRPr/>
            </a:lvl1pPr>
          </a:lstStyle>
          <a:p>
            <a:pPr>
              <a:defRPr/>
            </a:pPr>
            <a:endParaRPr lang="hr-HR"/>
          </a:p>
        </p:txBody>
      </p:sp>
      <p:sp>
        <p:nvSpPr>
          <p:cNvPr id="6" name="Slide Number Placeholder 17"/>
          <p:cNvSpPr>
            <a:spLocks noGrp="1"/>
          </p:cNvSpPr>
          <p:nvPr>
            <p:ph type="sldNum" sz="quarter" idx="12"/>
          </p:nvPr>
        </p:nvSpPr>
        <p:spPr/>
        <p:txBody>
          <a:bodyPr/>
          <a:lstStyle>
            <a:lvl1pPr>
              <a:defRPr/>
            </a:lvl1pPr>
          </a:lstStyle>
          <a:p>
            <a:pPr>
              <a:defRPr/>
            </a:pPr>
            <a:fld id="{4F0AFFAC-7992-444A-A3D6-24C6F1A2EA50}" type="slidenum">
              <a:rPr lang="hr-HR"/>
              <a:pPr>
                <a:defRPr/>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D81CABC-0365-4848-B4E0-9DB88A826E7D}" type="datetimeFigureOut">
              <a:rPr lang="sr-Latn-CS"/>
              <a:pPr>
                <a:defRPr/>
              </a:pPr>
              <a:t>15.12.2014.</a:t>
            </a:fld>
            <a:endParaRPr lang="hr-HR"/>
          </a:p>
        </p:txBody>
      </p:sp>
      <p:sp>
        <p:nvSpPr>
          <p:cNvPr id="5" name="Footer Placeholder 21"/>
          <p:cNvSpPr>
            <a:spLocks noGrp="1"/>
          </p:cNvSpPr>
          <p:nvPr>
            <p:ph type="ftr" sz="quarter" idx="11"/>
          </p:nvPr>
        </p:nvSpPr>
        <p:spPr/>
        <p:txBody>
          <a:bodyPr/>
          <a:lstStyle>
            <a:lvl1pPr>
              <a:defRPr/>
            </a:lvl1pPr>
          </a:lstStyle>
          <a:p>
            <a:pPr>
              <a:defRPr/>
            </a:pPr>
            <a:endParaRPr lang="hr-HR"/>
          </a:p>
        </p:txBody>
      </p:sp>
      <p:sp>
        <p:nvSpPr>
          <p:cNvPr id="6" name="Slide Number Placeholder 17"/>
          <p:cNvSpPr>
            <a:spLocks noGrp="1"/>
          </p:cNvSpPr>
          <p:nvPr>
            <p:ph type="sldNum" sz="quarter" idx="12"/>
          </p:nvPr>
        </p:nvSpPr>
        <p:spPr/>
        <p:txBody>
          <a:bodyPr/>
          <a:lstStyle>
            <a:lvl1pPr>
              <a:defRPr/>
            </a:lvl1pPr>
          </a:lstStyle>
          <a:p>
            <a:pPr>
              <a:defRPr/>
            </a:pPr>
            <a:fld id="{48185461-1D38-4165-9C9A-7D0A5AD214AB}" type="slidenum">
              <a:rPr lang="hr-HR"/>
              <a:pPr>
                <a:defRPr/>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5F623AC-2828-4CAA-91A1-BFA2A62E3DD2}" type="datetimeFigureOut">
              <a:rPr lang="sr-Latn-CS"/>
              <a:pPr>
                <a:defRPr/>
              </a:pPr>
              <a:t>15.12.2014.</a:t>
            </a:fld>
            <a:endParaRPr lang="hr-HR"/>
          </a:p>
        </p:txBody>
      </p:sp>
      <p:sp>
        <p:nvSpPr>
          <p:cNvPr id="5" name="Footer Placeholder 4"/>
          <p:cNvSpPr>
            <a:spLocks noGrp="1"/>
          </p:cNvSpPr>
          <p:nvPr>
            <p:ph type="ftr" sz="quarter" idx="11"/>
          </p:nvPr>
        </p:nvSpPr>
        <p:spPr/>
        <p:txBody>
          <a:bodyPr/>
          <a:lstStyle>
            <a:lvl1pPr>
              <a:defRPr/>
            </a:lvl1pPr>
          </a:lstStyle>
          <a:p>
            <a:pPr>
              <a:defRPr/>
            </a:pPr>
            <a:endParaRPr lang="hr-HR"/>
          </a:p>
        </p:txBody>
      </p:sp>
      <p:sp>
        <p:nvSpPr>
          <p:cNvPr id="6" name="Slide Number Placeholder 5"/>
          <p:cNvSpPr>
            <a:spLocks noGrp="1"/>
          </p:cNvSpPr>
          <p:nvPr>
            <p:ph type="sldNum" sz="quarter" idx="12"/>
          </p:nvPr>
        </p:nvSpPr>
        <p:spPr/>
        <p:txBody>
          <a:bodyPr/>
          <a:lstStyle>
            <a:lvl1pPr>
              <a:defRPr/>
            </a:lvl1pPr>
          </a:lstStyle>
          <a:p>
            <a:pPr>
              <a:defRPr/>
            </a:pPr>
            <a:fld id="{183CF23B-15BB-42A0-BA41-89B53FCC96DA}" type="slidenum">
              <a:rPr lang="hr-HR"/>
              <a:pPr>
                <a:defRPr/>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EFBAD3C4-E0F7-4154-B841-1D842E87AFF5}" type="datetimeFigureOut">
              <a:rPr lang="sr-Latn-CS"/>
              <a:pPr>
                <a:defRPr/>
              </a:pPr>
              <a:t>15.12.2014.</a:t>
            </a:fld>
            <a:endParaRPr lang="hr-HR"/>
          </a:p>
        </p:txBody>
      </p:sp>
      <p:sp>
        <p:nvSpPr>
          <p:cNvPr id="6" name="Footer Placeholder 21"/>
          <p:cNvSpPr>
            <a:spLocks noGrp="1"/>
          </p:cNvSpPr>
          <p:nvPr>
            <p:ph type="ftr" sz="quarter" idx="11"/>
          </p:nvPr>
        </p:nvSpPr>
        <p:spPr/>
        <p:txBody>
          <a:bodyPr/>
          <a:lstStyle>
            <a:lvl1pPr>
              <a:defRPr/>
            </a:lvl1pPr>
          </a:lstStyle>
          <a:p>
            <a:pPr>
              <a:defRPr/>
            </a:pPr>
            <a:endParaRPr lang="hr-HR"/>
          </a:p>
        </p:txBody>
      </p:sp>
      <p:sp>
        <p:nvSpPr>
          <p:cNvPr id="7" name="Slide Number Placeholder 17"/>
          <p:cNvSpPr>
            <a:spLocks noGrp="1"/>
          </p:cNvSpPr>
          <p:nvPr>
            <p:ph type="sldNum" sz="quarter" idx="12"/>
          </p:nvPr>
        </p:nvSpPr>
        <p:spPr/>
        <p:txBody>
          <a:bodyPr/>
          <a:lstStyle>
            <a:lvl1pPr>
              <a:defRPr/>
            </a:lvl1pPr>
          </a:lstStyle>
          <a:p>
            <a:pPr>
              <a:defRPr/>
            </a:pPr>
            <a:fld id="{412867A9-8FDE-4052-9B68-7A9539D87F75}" type="slidenum">
              <a:rPr lang="hr-HR"/>
              <a:pPr>
                <a:defRPr/>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B985C3E0-4182-421C-B6E7-1EACBE47CF42}" type="datetimeFigureOut">
              <a:rPr lang="sr-Latn-CS"/>
              <a:pPr>
                <a:defRPr/>
              </a:pPr>
              <a:t>15.12.2014.</a:t>
            </a:fld>
            <a:endParaRPr lang="hr-HR"/>
          </a:p>
        </p:txBody>
      </p:sp>
      <p:sp>
        <p:nvSpPr>
          <p:cNvPr id="8" name="Footer Placeholder 21"/>
          <p:cNvSpPr>
            <a:spLocks noGrp="1"/>
          </p:cNvSpPr>
          <p:nvPr>
            <p:ph type="ftr" sz="quarter" idx="11"/>
          </p:nvPr>
        </p:nvSpPr>
        <p:spPr/>
        <p:txBody>
          <a:bodyPr/>
          <a:lstStyle>
            <a:lvl1pPr>
              <a:defRPr/>
            </a:lvl1pPr>
          </a:lstStyle>
          <a:p>
            <a:pPr>
              <a:defRPr/>
            </a:pPr>
            <a:endParaRPr lang="hr-HR"/>
          </a:p>
        </p:txBody>
      </p:sp>
      <p:sp>
        <p:nvSpPr>
          <p:cNvPr id="9" name="Slide Number Placeholder 17"/>
          <p:cNvSpPr>
            <a:spLocks noGrp="1"/>
          </p:cNvSpPr>
          <p:nvPr>
            <p:ph type="sldNum" sz="quarter" idx="12"/>
          </p:nvPr>
        </p:nvSpPr>
        <p:spPr/>
        <p:txBody>
          <a:bodyPr/>
          <a:lstStyle>
            <a:lvl1pPr>
              <a:defRPr/>
            </a:lvl1pPr>
          </a:lstStyle>
          <a:p>
            <a:pPr>
              <a:defRPr/>
            </a:pPr>
            <a:fld id="{F7C3687E-F94C-4B8C-8F99-8ACCA1F8A005}" type="slidenum">
              <a:rPr lang="hr-HR"/>
              <a:pPr>
                <a:defRPr/>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52145216-69D5-466D-A0EC-C4A18B51CF49}" type="datetimeFigureOut">
              <a:rPr lang="sr-Latn-CS"/>
              <a:pPr>
                <a:defRPr/>
              </a:pPr>
              <a:t>15.12.2014.</a:t>
            </a:fld>
            <a:endParaRPr lang="hr-HR"/>
          </a:p>
        </p:txBody>
      </p:sp>
      <p:sp>
        <p:nvSpPr>
          <p:cNvPr id="4" name="Footer Placeholder 21"/>
          <p:cNvSpPr>
            <a:spLocks noGrp="1"/>
          </p:cNvSpPr>
          <p:nvPr>
            <p:ph type="ftr" sz="quarter" idx="11"/>
          </p:nvPr>
        </p:nvSpPr>
        <p:spPr/>
        <p:txBody>
          <a:bodyPr/>
          <a:lstStyle>
            <a:lvl1pPr>
              <a:defRPr/>
            </a:lvl1pPr>
          </a:lstStyle>
          <a:p>
            <a:pPr>
              <a:defRPr/>
            </a:pPr>
            <a:endParaRPr lang="hr-HR"/>
          </a:p>
        </p:txBody>
      </p:sp>
      <p:sp>
        <p:nvSpPr>
          <p:cNvPr id="5" name="Slide Number Placeholder 17"/>
          <p:cNvSpPr>
            <a:spLocks noGrp="1"/>
          </p:cNvSpPr>
          <p:nvPr>
            <p:ph type="sldNum" sz="quarter" idx="12"/>
          </p:nvPr>
        </p:nvSpPr>
        <p:spPr/>
        <p:txBody>
          <a:bodyPr/>
          <a:lstStyle>
            <a:lvl1pPr>
              <a:defRPr/>
            </a:lvl1pPr>
          </a:lstStyle>
          <a:p>
            <a:pPr>
              <a:defRPr/>
            </a:pPr>
            <a:fld id="{D231B92F-A38A-4F6F-B00C-DCE0CAE37561}" type="slidenum">
              <a:rPr lang="hr-HR"/>
              <a:pPr>
                <a:defRPr/>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0F575027-2743-48CE-9B57-277404A56603}" type="datetimeFigureOut">
              <a:rPr lang="sr-Latn-CS"/>
              <a:pPr>
                <a:defRPr/>
              </a:pPr>
              <a:t>15.12.2014.</a:t>
            </a:fld>
            <a:endParaRPr lang="hr-HR"/>
          </a:p>
        </p:txBody>
      </p:sp>
      <p:sp>
        <p:nvSpPr>
          <p:cNvPr id="3" name="Footer Placeholder 21"/>
          <p:cNvSpPr>
            <a:spLocks noGrp="1"/>
          </p:cNvSpPr>
          <p:nvPr>
            <p:ph type="ftr" sz="quarter" idx="11"/>
          </p:nvPr>
        </p:nvSpPr>
        <p:spPr/>
        <p:txBody>
          <a:bodyPr/>
          <a:lstStyle>
            <a:lvl1pPr>
              <a:defRPr/>
            </a:lvl1pPr>
          </a:lstStyle>
          <a:p>
            <a:pPr>
              <a:defRPr/>
            </a:pPr>
            <a:endParaRPr lang="hr-HR"/>
          </a:p>
        </p:txBody>
      </p:sp>
      <p:sp>
        <p:nvSpPr>
          <p:cNvPr id="4" name="Slide Number Placeholder 17"/>
          <p:cNvSpPr>
            <a:spLocks noGrp="1"/>
          </p:cNvSpPr>
          <p:nvPr>
            <p:ph type="sldNum" sz="quarter" idx="12"/>
          </p:nvPr>
        </p:nvSpPr>
        <p:spPr/>
        <p:txBody>
          <a:bodyPr/>
          <a:lstStyle>
            <a:lvl1pPr>
              <a:defRPr/>
            </a:lvl1pPr>
          </a:lstStyle>
          <a:p>
            <a:pPr>
              <a:defRPr/>
            </a:pPr>
            <a:fld id="{BD9FA12A-E5C9-4F93-97E7-63AFA8FC3DE4}" type="slidenum">
              <a:rPr lang="hr-HR"/>
              <a:pPr>
                <a:defRPr/>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9004167A-B5EA-48C6-92DD-64EC8839E114}" type="datetimeFigureOut">
              <a:rPr lang="sr-Latn-CS"/>
              <a:pPr>
                <a:defRPr/>
              </a:pPr>
              <a:t>15.12.2014.</a:t>
            </a:fld>
            <a:endParaRPr lang="hr-HR"/>
          </a:p>
        </p:txBody>
      </p:sp>
      <p:sp>
        <p:nvSpPr>
          <p:cNvPr id="6" name="Footer Placeholder 21"/>
          <p:cNvSpPr>
            <a:spLocks noGrp="1"/>
          </p:cNvSpPr>
          <p:nvPr>
            <p:ph type="ftr" sz="quarter" idx="11"/>
          </p:nvPr>
        </p:nvSpPr>
        <p:spPr/>
        <p:txBody>
          <a:bodyPr/>
          <a:lstStyle>
            <a:lvl1pPr>
              <a:defRPr/>
            </a:lvl1pPr>
          </a:lstStyle>
          <a:p>
            <a:pPr>
              <a:defRPr/>
            </a:pPr>
            <a:endParaRPr lang="hr-HR"/>
          </a:p>
        </p:txBody>
      </p:sp>
      <p:sp>
        <p:nvSpPr>
          <p:cNvPr id="7" name="Slide Number Placeholder 17"/>
          <p:cNvSpPr>
            <a:spLocks noGrp="1"/>
          </p:cNvSpPr>
          <p:nvPr>
            <p:ph type="sldNum" sz="quarter" idx="12"/>
          </p:nvPr>
        </p:nvSpPr>
        <p:spPr/>
        <p:txBody>
          <a:bodyPr/>
          <a:lstStyle>
            <a:lvl1pPr>
              <a:defRPr/>
            </a:lvl1pPr>
          </a:lstStyle>
          <a:p>
            <a:pPr>
              <a:defRPr/>
            </a:pPr>
            <a:fld id="{C0C53BB3-3B11-41B0-9DC6-03015FFAB315}" type="slidenum">
              <a:rPr lang="hr-HR"/>
              <a:pPr>
                <a:defRPr/>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38DC808A-A9B4-4C8D-AB02-2C780214435F}" type="datetimeFigureOut">
              <a:rPr lang="sr-Latn-CS"/>
              <a:pPr>
                <a:defRPr/>
              </a:pPr>
              <a:t>15.12.2014.</a:t>
            </a:fld>
            <a:endParaRPr lang="hr-HR"/>
          </a:p>
        </p:txBody>
      </p:sp>
      <p:sp>
        <p:nvSpPr>
          <p:cNvPr id="10" name="Footer Placeholder 5"/>
          <p:cNvSpPr>
            <a:spLocks noGrp="1"/>
          </p:cNvSpPr>
          <p:nvPr>
            <p:ph type="ftr" sz="quarter" idx="11"/>
          </p:nvPr>
        </p:nvSpPr>
        <p:spPr/>
        <p:txBody>
          <a:bodyPr/>
          <a:lstStyle>
            <a:lvl1pPr>
              <a:defRPr/>
            </a:lvl1pPr>
          </a:lstStyle>
          <a:p>
            <a:pPr>
              <a:defRPr/>
            </a:pPr>
            <a:endParaRPr lang="hr-H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B08E4E4E-B334-46B2-8E1B-2209BE855311}" type="slidenum">
              <a:rPr lang="hr-HR"/>
              <a:pPr>
                <a:defRPr/>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D2065FFD-40E3-4103-B34A-4F74A08A0271}" type="datetimeFigureOut">
              <a:rPr lang="sr-Latn-CS"/>
              <a:pPr>
                <a:defRPr/>
              </a:pPr>
              <a:t>15.12.2014.</a:t>
            </a:fld>
            <a:endParaRPr lang="hr-H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hr-H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2BD7E915-9B7F-4615-80C6-6B6698E81909}" type="slidenum">
              <a:rPr lang="hr-HR"/>
              <a:pPr>
                <a:defRPr/>
              </a:pPr>
              <a:t>‹#›</a:t>
            </a:fld>
            <a:endParaRPr lang="hr-H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821" r:id="rId1"/>
    <p:sldLayoutId id="2147483813" r:id="rId2"/>
    <p:sldLayoutId id="2147483822" r:id="rId3"/>
    <p:sldLayoutId id="2147483814" r:id="rId4"/>
    <p:sldLayoutId id="2147483815" r:id="rId5"/>
    <p:sldLayoutId id="2147483816" r:id="rId6"/>
    <p:sldLayoutId id="2147483817" r:id="rId7"/>
    <p:sldLayoutId id="2147483818" r:id="rId8"/>
    <p:sldLayoutId id="2147483823" r:id="rId9"/>
    <p:sldLayoutId id="2147483819" r:id="rId10"/>
    <p:sldLayoutId id="2147483820"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iljen.matijasevic@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eaLnBrk="1" fontAlgn="auto" hangingPunct="1">
              <a:spcAft>
                <a:spcPts val="0"/>
              </a:spcAft>
              <a:defRPr/>
            </a:pPr>
            <a:r>
              <a:rPr lang="hr-HR" dirty="0" smtClean="0"/>
              <a:t>English for social workers II</a:t>
            </a:r>
            <a:br>
              <a:rPr lang="hr-HR" dirty="0" smtClean="0"/>
            </a:br>
            <a:r>
              <a:rPr lang="hr-HR" sz="4000" dirty="0" smtClean="0"/>
              <a:t>session 9, 15 </a:t>
            </a:r>
            <a:r>
              <a:rPr lang="hr-HR" sz="4000" dirty="0" err="1" smtClean="0"/>
              <a:t>dec</a:t>
            </a:r>
            <a:r>
              <a:rPr lang="hr-HR" sz="4000" dirty="0" smtClean="0"/>
              <a:t> 2014</a:t>
            </a:r>
            <a:endParaRPr lang="hr-HR" dirty="0"/>
          </a:p>
        </p:txBody>
      </p:sp>
      <p:sp>
        <p:nvSpPr>
          <p:cNvPr id="5123" name="Subtitle 2"/>
          <p:cNvSpPr>
            <a:spLocks noGrp="1"/>
          </p:cNvSpPr>
          <p:nvPr>
            <p:ph type="subTitle" idx="1"/>
          </p:nvPr>
        </p:nvSpPr>
        <p:spPr>
          <a:xfrm>
            <a:off x="533400" y="3228975"/>
            <a:ext cx="7854950" cy="1752600"/>
          </a:xfrm>
        </p:spPr>
        <p:txBody>
          <a:bodyPr/>
          <a:lstStyle/>
          <a:p>
            <a:pPr marR="0" eaLnBrk="1" hangingPunct="1">
              <a:lnSpc>
                <a:spcPct val="80000"/>
              </a:lnSpc>
            </a:pPr>
            <a:endParaRPr lang="hr-HR" sz="2200" dirty="0" smtClean="0"/>
          </a:p>
          <a:p>
            <a:pPr marR="0" eaLnBrk="1" hangingPunct="1">
              <a:lnSpc>
                <a:spcPct val="80000"/>
              </a:lnSpc>
            </a:pPr>
            <a:r>
              <a:rPr lang="hr-HR" sz="2200" dirty="0" smtClean="0"/>
              <a:t>Miljen Matijašević</a:t>
            </a:r>
          </a:p>
          <a:p>
            <a:pPr marR="0" eaLnBrk="1" hangingPunct="1">
              <a:lnSpc>
                <a:spcPct val="80000"/>
              </a:lnSpc>
            </a:pPr>
            <a:r>
              <a:rPr lang="hr-HR" sz="2200" dirty="0" smtClean="0"/>
              <a:t>E-mail: </a:t>
            </a:r>
            <a:r>
              <a:rPr lang="hr-HR" sz="2200" dirty="0" err="1" smtClean="0">
                <a:hlinkClick r:id="rId2"/>
              </a:rPr>
              <a:t>miljen.matijasevic</a:t>
            </a:r>
            <a:r>
              <a:rPr lang="hr-HR" sz="2200" dirty="0" smtClean="0">
                <a:hlinkClick r:id="rId2"/>
              </a:rPr>
              <a:t>@</a:t>
            </a:r>
            <a:r>
              <a:rPr lang="hr-HR" sz="2200" dirty="0" err="1" smtClean="0">
                <a:hlinkClick r:id="rId2"/>
              </a:rPr>
              <a:t>gmail.com</a:t>
            </a:r>
            <a:endParaRPr lang="hr-HR" sz="2200" dirty="0" smtClean="0"/>
          </a:p>
          <a:p>
            <a:pPr marR="0" eaLnBrk="1" hangingPunct="1">
              <a:lnSpc>
                <a:spcPct val="80000"/>
              </a:lnSpc>
            </a:pPr>
            <a:r>
              <a:rPr lang="hr-HR" sz="2200" dirty="0" smtClean="0"/>
              <a:t>Office: G10, room 6 (1st floor)</a:t>
            </a:r>
          </a:p>
          <a:p>
            <a:pPr marR="0" eaLnBrk="1" hangingPunct="1">
              <a:lnSpc>
                <a:spcPct val="80000"/>
              </a:lnSpc>
            </a:pPr>
            <a:r>
              <a:rPr lang="hr-HR" sz="2200" dirty="0" err="1" smtClean="0"/>
              <a:t>Tue</a:t>
            </a:r>
            <a:r>
              <a:rPr lang="hr-HR" sz="2200" dirty="0" smtClean="0"/>
              <a:t>, 15:30-16:30</a:t>
            </a:r>
          </a:p>
          <a:p>
            <a:pPr marR="0" eaLnBrk="1" hangingPunct="1">
              <a:lnSpc>
                <a:spcPct val="80000"/>
              </a:lnSpc>
            </a:pPr>
            <a:endParaRPr lang="hr-HR" sz="22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365760" indent="-256032" fontAlgn="auto">
              <a:spcAft>
                <a:spcPts val="0"/>
              </a:spcAft>
              <a:buFont typeface="Wingdings 3"/>
              <a:buChar char=""/>
              <a:defRPr/>
            </a:pPr>
            <a:r>
              <a:rPr lang="hr-HR" dirty="0" smtClean="0"/>
              <a:t>Used for all kinds of nouns when the reader knows which thing(s) or person(s) is/are referred to. They were either mentioned earlier in the text, are obvious from the context, or there is only one of it in general. Both the speaker and the interlocutor know which one is talked about.</a:t>
            </a:r>
          </a:p>
          <a:p>
            <a:pPr marL="365760" indent="-256032" fontAlgn="auto">
              <a:spcAft>
                <a:spcPts val="0"/>
              </a:spcAft>
              <a:buFont typeface="Wingdings 3"/>
              <a:buChar char=""/>
              <a:defRPr/>
            </a:pPr>
            <a:endParaRPr lang="hr-HR" dirty="0" smtClean="0"/>
          </a:p>
          <a:p>
            <a:pPr marL="365760" indent="-256032" fontAlgn="auto">
              <a:spcAft>
                <a:spcPts val="0"/>
              </a:spcAft>
              <a:buFont typeface="Wingdings 3"/>
              <a:buChar char=""/>
              <a:defRPr/>
            </a:pPr>
            <a:r>
              <a:rPr lang="hr-HR" dirty="0" smtClean="0"/>
              <a:t>Discuss these examples:</a:t>
            </a:r>
          </a:p>
          <a:p>
            <a:pPr marL="624078" indent="-514350" fontAlgn="auto">
              <a:spcAft>
                <a:spcPts val="0"/>
              </a:spcAft>
              <a:buFont typeface="+mj-lt"/>
              <a:buAutoNum type="arabicPeriod"/>
              <a:defRPr/>
            </a:pPr>
            <a:r>
              <a:rPr lang="hr-HR" i="1" dirty="0" smtClean="0"/>
              <a:t>The </a:t>
            </a:r>
            <a:r>
              <a:rPr lang="hr-HR" b="1" i="1" dirty="0" smtClean="0">
                <a:solidFill>
                  <a:schemeClr val="bg2">
                    <a:lumMod val="50000"/>
                  </a:schemeClr>
                </a:solidFill>
              </a:rPr>
              <a:t>President</a:t>
            </a:r>
            <a:r>
              <a:rPr lang="hr-HR" i="1" dirty="0" smtClean="0"/>
              <a:t> gave a speech.</a:t>
            </a:r>
          </a:p>
          <a:p>
            <a:pPr marL="624078" indent="-514350" fontAlgn="auto">
              <a:spcAft>
                <a:spcPts val="0"/>
              </a:spcAft>
              <a:buFont typeface="+mj-lt"/>
              <a:buAutoNum type="arabicPeriod"/>
              <a:defRPr/>
            </a:pPr>
            <a:r>
              <a:rPr lang="hr-HR" i="1" dirty="0" smtClean="0"/>
              <a:t>I’m afraid I lost the </a:t>
            </a:r>
            <a:r>
              <a:rPr lang="hr-HR" b="1" i="1" dirty="0" smtClean="0">
                <a:solidFill>
                  <a:schemeClr val="bg2">
                    <a:lumMod val="50000"/>
                  </a:schemeClr>
                </a:solidFill>
              </a:rPr>
              <a:t>money</a:t>
            </a:r>
            <a:r>
              <a:rPr lang="hr-HR" i="1" dirty="0" smtClean="0"/>
              <a:t> you gave me.</a:t>
            </a:r>
          </a:p>
          <a:p>
            <a:pPr marL="624078" indent="-514350" fontAlgn="auto">
              <a:spcAft>
                <a:spcPts val="0"/>
              </a:spcAft>
              <a:buFont typeface="+mj-lt"/>
              <a:buAutoNum type="arabicPeriod"/>
              <a:defRPr/>
            </a:pPr>
            <a:r>
              <a:rPr lang="hr-HR" i="1" dirty="0" smtClean="0"/>
              <a:t>‘Pass the </a:t>
            </a:r>
            <a:r>
              <a:rPr lang="hr-HR" b="1" i="1" dirty="0" smtClean="0">
                <a:solidFill>
                  <a:schemeClr val="bg2">
                    <a:lumMod val="50000"/>
                  </a:schemeClr>
                </a:solidFill>
              </a:rPr>
              <a:t>salt</a:t>
            </a:r>
            <a:r>
              <a:rPr lang="hr-HR" i="1" dirty="0" smtClean="0"/>
              <a:t>, please!’</a:t>
            </a:r>
            <a:endParaRPr lang="hr-HR" i="1" dirty="0"/>
          </a:p>
        </p:txBody>
      </p:sp>
      <p:sp>
        <p:nvSpPr>
          <p:cNvPr id="19459" name="Title 2"/>
          <p:cNvSpPr>
            <a:spLocks noGrp="1"/>
          </p:cNvSpPr>
          <p:nvPr>
            <p:ph type="title"/>
          </p:nvPr>
        </p:nvSpPr>
        <p:spPr/>
        <p:txBody>
          <a:bodyPr/>
          <a:lstStyle/>
          <a:p>
            <a:r>
              <a:rPr lang="hr-HR" smtClean="0"/>
              <a:t>The Definite Article ‘the’</a:t>
            </a:r>
          </a:p>
        </p:txBody>
      </p:sp>
    </p:spTree>
    <p:extLst>
      <p:ext uri="{BB962C8B-B14F-4D97-AF65-F5344CB8AC3E}">
        <p14:creationId xmlns:p14="http://schemas.microsoft.com/office/powerpoint/2010/main" val="21532645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1"/>
          <p:cNvSpPr>
            <a:spLocks noGrp="1"/>
          </p:cNvSpPr>
          <p:nvPr>
            <p:ph idx="1"/>
          </p:nvPr>
        </p:nvSpPr>
        <p:spPr/>
        <p:txBody>
          <a:bodyPr/>
          <a:lstStyle/>
          <a:p>
            <a:pPr marL="623888" indent="-514350">
              <a:buFont typeface="Lucida Sans Unicode" pitchFamily="34" charset="0"/>
              <a:buAutoNum type="arabicPeriod"/>
            </a:pPr>
            <a:r>
              <a:rPr lang="hr-HR" i="1" dirty="0" err="1" smtClean="0"/>
              <a:t>The</a:t>
            </a:r>
            <a:r>
              <a:rPr lang="hr-HR" i="1" dirty="0" smtClean="0"/>
              <a:t> </a:t>
            </a:r>
            <a:r>
              <a:rPr lang="hr-HR" i="1" dirty="0" err="1" smtClean="0"/>
              <a:t>President</a:t>
            </a:r>
            <a:r>
              <a:rPr lang="hr-HR" i="1" dirty="0" smtClean="0"/>
              <a:t> </a:t>
            </a:r>
            <a:r>
              <a:rPr lang="hr-HR" i="1" dirty="0" err="1" smtClean="0"/>
              <a:t>gave</a:t>
            </a:r>
            <a:r>
              <a:rPr lang="hr-HR" i="1" dirty="0" smtClean="0"/>
              <a:t> a </a:t>
            </a:r>
            <a:r>
              <a:rPr lang="hr-HR" i="1" dirty="0" err="1" smtClean="0"/>
              <a:t>speech</a:t>
            </a:r>
            <a:r>
              <a:rPr lang="hr-HR" i="1" dirty="0" smtClean="0"/>
              <a:t>.</a:t>
            </a:r>
          </a:p>
          <a:p>
            <a:pPr marL="623888" indent="-514350">
              <a:buFont typeface="Wingdings 3" pitchFamily="18" charset="2"/>
              <a:buNone/>
            </a:pPr>
            <a:r>
              <a:rPr lang="hr-HR" sz="2000" dirty="0" smtClean="0"/>
              <a:t>It is </a:t>
            </a:r>
            <a:r>
              <a:rPr lang="hr-HR" sz="2000" dirty="0" err="1" smtClean="0"/>
              <a:t>obvious</a:t>
            </a:r>
            <a:r>
              <a:rPr lang="hr-HR" sz="2000" dirty="0" smtClean="0"/>
              <a:t> </a:t>
            </a:r>
            <a:r>
              <a:rPr lang="hr-HR" sz="2000" dirty="0" err="1" smtClean="0"/>
              <a:t>that</a:t>
            </a:r>
            <a:r>
              <a:rPr lang="hr-HR" sz="2000" dirty="0" smtClean="0"/>
              <a:t> it is </a:t>
            </a:r>
            <a:r>
              <a:rPr lang="hr-HR" sz="2000" dirty="0" err="1" smtClean="0"/>
              <a:t>the</a:t>
            </a:r>
            <a:r>
              <a:rPr lang="hr-HR" sz="2000" dirty="0" smtClean="0"/>
              <a:t> </a:t>
            </a:r>
            <a:r>
              <a:rPr lang="hr-HR" sz="2000" dirty="0" err="1" smtClean="0"/>
              <a:t>president</a:t>
            </a:r>
            <a:r>
              <a:rPr lang="hr-HR" sz="2000" dirty="0" smtClean="0"/>
              <a:t> </a:t>
            </a:r>
            <a:r>
              <a:rPr lang="hr-HR" sz="2000" dirty="0" err="1" smtClean="0"/>
              <a:t>of</a:t>
            </a:r>
            <a:r>
              <a:rPr lang="hr-HR" sz="2000" dirty="0" smtClean="0"/>
              <a:t> </a:t>
            </a:r>
            <a:r>
              <a:rPr lang="hr-HR" sz="2000" dirty="0" err="1" smtClean="0"/>
              <a:t>the</a:t>
            </a:r>
            <a:r>
              <a:rPr lang="hr-HR" sz="2000" dirty="0" smtClean="0"/>
              <a:t> </a:t>
            </a:r>
            <a:r>
              <a:rPr lang="hr-HR" sz="2000" dirty="0" err="1" smtClean="0"/>
              <a:t>given</a:t>
            </a:r>
            <a:r>
              <a:rPr lang="hr-HR" sz="2000" dirty="0" smtClean="0"/>
              <a:t> </a:t>
            </a:r>
            <a:r>
              <a:rPr lang="hr-HR" sz="2000" dirty="0" err="1" smtClean="0"/>
              <a:t>country</a:t>
            </a:r>
            <a:r>
              <a:rPr lang="hr-HR" sz="2000" dirty="0" smtClean="0"/>
              <a:t>, </a:t>
            </a:r>
            <a:r>
              <a:rPr lang="hr-HR" sz="2000" dirty="0" err="1" smtClean="0"/>
              <a:t>and</a:t>
            </a:r>
            <a:r>
              <a:rPr lang="hr-HR" sz="2000" dirty="0" smtClean="0"/>
              <a:t> </a:t>
            </a:r>
            <a:r>
              <a:rPr lang="hr-HR" sz="2000" dirty="0" err="1" smtClean="0"/>
              <a:t>there</a:t>
            </a:r>
            <a:r>
              <a:rPr lang="hr-HR" sz="2000" dirty="0" smtClean="0"/>
              <a:t> </a:t>
            </a:r>
            <a:r>
              <a:rPr lang="hr-HR" sz="2000" dirty="0" err="1" smtClean="0"/>
              <a:t>is</a:t>
            </a:r>
            <a:r>
              <a:rPr lang="hr-HR" sz="2000" dirty="0" smtClean="0"/>
              <a:t> </a:t>
            </a:r>
            <a:r>
              <a:rPr lang="hr-HR" sz="2000" dirty="0" err="1" smtClean="0"/>
              <a:t>only</a:t>
            </a:r>
            <a:r>
              <a:rPr lang="hr-HR" sz="2000" dirty="0" smtClean="0"/>
              <a:t> one.</a:t>
            </a:r>
          </a:p>
          <a:p>
            <a:pPr marL="623888" indent="-514350">
              <a:buFont typeface="Lucida Sans Unicode" pitchFamily="34" charset="0"/>
              <a:buAutoNum type="arabicPeriod" startAt="2"/>
            </a:pPr>
            <a:r>
              <a:rPr lang="hr-HR" i="1" dirty="0" smtClean="0"/>
              <a:t>I’m </a:t>
            </a:r>
            <a:r>
              <a:rPr lang="hr-HR" i="1" dirty="0" err="1" smtClean="0"/>
              <a:t>afraid</a:t>
            </a:r>
            <a:r>
              <a:rPr lang="hr-HR" i="1" dirty="0" smtClean="0"/>
              <a:t> I </a:t>
            </a:r>
            <a:r>
              <a:rPr lang="hr-HR" i="1" dirty="0" err="1" smtClean="0"/>
              <a:t>lost</a:t>
            </a:r>
            <a:r>
              <a:rPr lang="hr-HR" i="1" dirty="0" smtClean="0"/>
              <a:t> </a:t>
            </a:r>
            <a:r>
              <a:rPr lang="hr-HR" i="1" dirty="0" err="1" smtClean="0"/>
              <a:t>the</a:t>
            </a:r>
            <a:r>
              <a:rPr lang="hr-HR" i="1" dirty="0" smtClean="0"/>
              <a:t> money </a:t>
            </a:r>
            <a:r>
              <a:rPr lang="hr-HR" i="1" dirty="0" err="1" smtClean="0"/>
              <a:t>you</a:t>
            </a:r>
            <a:r>
              <a:rPr lang="hr-HR" i="1" dirty="0" smtClean="0"/>
              <a:t> </a:t>
            </a:r>
            <a:r>
              <a:rPr lang="hr-HR" i="1" dirty="0" err="1" smtClean="0"/>
              <a:t>gave</a:t>
            </a:r>
            <a:r>
              <a:rPr lang="hr-HR" i="1" dirty="0" smtClean="0"/>
              <a:t> me.</a:t>
            </a:r>
          </a:p>
          <a:p>
            <a:pPr marL="623888" indent="-514350">
              <a:buFont typeface="Wingdings 3" pitchFamily="18" charset="2"/>
              <a:buNone/>
            </a:pPr>
            <a:r>
              <a:rPr lang="hr-HR" i="1" dirty="0" smtClean="0"/>
              <a:t>‘</a:t>
            </a:r>
            <a:r>
              <a:rPr lang="hr-HR" sz="2000" dirty="0" smtClean="0"/>
              <a:t>Money’ is </a:t>
            </a:r>
            <a:r>
              <a:rPr lang="hr-HR" sz="2000" dirty="0" err="1" smtClean="0"/>
              <a:t>defined</a:t>
            </a:r>
            <a:r>
              <a:rPr lang="hr-HR" sz="2000" dirty="0" smtClean="0"/>
              <a:t> </a:t>
            </a:r>
            <a:r>
              <a:rPr lang="hr-HR" sz="2000" dirty="0" err="1" smtClean="0"/>
              <a:t>here</a:t>
            </a:r>
            <a:r>
              <a:rPr lang="hr-HR" sz="2000" dirty="0" smtClean="0"/>
              <a:t>. It is THE money </a:t>
            </a:r>
            <a:r>
              <a:rPr lang="hr-HR" sz="2000" u="sng" dirty="0" err="1" smtClean="0"/>
              <a:t>that</a:t>
            </a:r>
            <a:r>
              <a:rPr lang="hr-HR" sz="2000" u="sng" dirty="0" smtClean="0"/>
              <a:t> </a:t>
            </a:r>
            <a:r>
              <a:rPr lang="hr-HR" sz="2000" u="sng" dirty="0" err="1" smtClean="0"/>
              <a:t>you</a:t>
            </a:r>
            <a:r>
              <a:rPr lang="hr-HR" sz="2000" u="sng" dirty="0" smtClean="0"/>
              <a:t> </a:t>
            </a:r>
            <a:r>
              <a:rPr lang="hr-HR" sz="2000" u="sng" dirty="0" err="1" smtClean="0"/>
              <a:t>gave</a:t>
            </a:r>
            <a:r>
              <a:rPr lang="hr-HR" sz="2000" u="sng" dirty="0" smtClean="0"/>
              <a:t> me</a:t>
            </a:r>
            <a:r>
              <a:rPr lang="hr-HR" sz="2000" dirty="0" smtClean="0"/>
              <a:t>.</a:t>
            </a:r>
            <a:endParaRPr lang="hr-HR" dirty="0" smtClean="0"/>
          </a:p>
          <a:p>
            <a:pPr marL="623888" indent="-514350">
              <a:buFont typeface="Lucida Sans Unicode" pitchFamily="34" charset="0"/>
              <a:buAutoNum type="arabicPeriod" startAt="3"/>
            </a:pPr>
            <a:r>
              <a:rPr lang="hr-HR" i="1" dirty="0" smtClean="0"/>
              <a:t>‘</a:t>
            </a:r>
            <a:r>
              <a:rPr lang="hr-HR" i="1" dirty="0" err="1" smtClean="0"/>
              <a:t>Pass</a:t>
            </a:r>
            <a:r>
              <a:rPr lang="hr-HR" i="1" dirty="0" smtClean="0"/>
              <a:t> </a:t>
            </a:r>
            <a:r>
              <a:rPr lang="hr-HR" i="1" dirty="0" err="1" smtClean="0"/>
              <a:t>the</a:t>
            </a:r>
            <a:r>
              <a:rPr lang="hr-HR" i="1" dirty="0" smtClean="0"/>
              <a:t> </a:t>
            </a:r>
            <a:r>
              <a:rPr lang="hr-HR" i="1" dirty="0" err="1" smtClean="0"/>
              <a:t>salt</a:t>
            </a:r>
            <a:r>
              <a:rPr lang="hr-HR" i="1" dirty="0" smtClean="0"/>
              <a:t>, </a:t>
            </a:r>
            <a:r>
              <a:rPr lang="hr-HR" i="1" dirty="0" err="1" smtClean="0"/>
              <a:t>please</a:t>
            </a:r>
            <a:r>
              <a:rPr lang="hr-HR" i="1" dirty="0" smtClean="0"/>
              <a:t>!’</a:t>
            </a:r>
          </a:p>
          <a:p>
            <a:pPr marL="623888" indent="-514350">
              <a:buFont typeface="Wingdings 3" pitchFamily="18" charset="2"/>
              <a:buNone/>
            </a:pPr>
            <a:r>
              <a:rPr lang="hr-HR" sz="2000" dirty="0" err="1" smtClean="0"/>
              <a:t>Not</a:t>
            </a:r>
            <a:r>
              <a:rPr lang="hr-HR" sz="2000" dirty="0" smtClean="0"/>
              <a:t> </a:t>
            </a:r>
            <a:r>
              <a:rPr lang="hr-HR" sz="2000" dirty="0" err="1" smtClean="0"/>
              <a:t>salt</a:t>
            </a:r>
            <a:r>
              <a:rPr lang="hr-HR" sz="2000" dirty="0" smtClean="0"/>
              <a:t> </a:t>
            </a:r>
            <a:r>
              <a:rPr lang="hr-HR" sz="2000" dirty="0" err="1" smtClean="0"/>
              <a:t>in</a:t>
            </a:r>
            <a:r>
              <a:rPr lang="hr-HR" sz="2000" dirty="0" smtClean="0"/>
              <a:t> general, but </a:t>
            </a:r>
            <a:r>
              <a:rPr lang="hr-HR" sz="2000" dirty="0" err="1" smtClean="0"/>
              <a:t>the</a:t>
            </a:r>
            <a:r>
              <a:rPr lang="hr-HR" sz="2000" dirty="0" smtClean="0"/>
              <a:t> </a:t>
            </a:r>
            <a:r>
              <a:rPr lang="hr-HR" sz="2000" dirty="0" err="1" smtClean="0"/>
              <a:t>salt</a:t>
            </a:r>
            <a:r>
              <a:rPr lang="hr-HR" sz="2000" dirty="0" smtClean="0"/>
              <a:t> on </a:t>
            </a:r>
            <a:r>
              <a:rPr lang="hr-HR" sz="2000" dirty="0" err="1" smtClean="0"/>
              <a:t>the</a:t>
            </a:r>
            <a:r>
              <a:rPr lang="hr-HR" sz="2000" dirty="0" smtClean="0"/>
              <a:t> table.</a:t>
            </a:r>
          </a:p>
        </p:txBody>
      </p:sp>
      <p:sp>
        <p:nvSpPr>
          <p:cNvPr id="20483" name="Title 2"/>
          <p:cNvSpPr>
            <a:spLocks noGrp="1"/>
          </p:cNvSpPr>
          <p:nvPr>
            <p:ph type="title"/>
          </p:nvPr>
        </p:nvSpPr>
        <p:spPr/>
        <p:txBody>
          <a:bodyPr/>
          <a:lstStyle/>
          <a:p>
            <a:r>
              <a:rPr lang="hr-HR" smtClean="0"/>
              <a:t>The Definite Article ‘the’</a:t>
            </a:r>
          </a:p>
        </p:txBody>
      </p:sp>
    </p:spTree>
    <p:extLst>
      <p:ext uri="{BB962C8B-B14F-4D97-AF65-F5344CB8AC3E}">
        <p14:creationId xmlns:p14="http://schemas.microsoft.com/office/powerpoint/2010/main" val="41594721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365760" indent="-256032" fontAlgn="auto">
              <a:spcAft>
                <a:spcPts val="0"/>
              </a:spcAft>
              <a:buFont typeface="Wingdings 3"/>
              <a:buNone/>
              <a:defRPr/>
            </a:pPr>
            <a:r>
              <a:rPr lang="hr-HR" dirty="0" smtClean="0"/>
              <a:t>Nouns are often followed by a phrase giving us more information on the noun. Generally speaking, the definite article defines the noun (which one?) and the indefinite article describes it (what kind? what like?)</a:t>
            </a:r>
          </a:p>
          <a:p>
            <a:pPr marL="365760" indent="-256032" fontAlgn="auto">
              <a:spcAft>
                <a:spcPts val="0"/>
              </a:spcAft>
              <a:buFont typeface="Wingdings 3"/>
              <a:buNone/>
              <a:defRPr/>
            </a:pPr>
            <a:endParaRPr lang="hr-HR" dirty="0" smtClean="0"/>
          </a:p>
          <a:p>
            <a:pPr marL="365760" indent="-256032" fontAlgn="auto">
              <a:spcAft>
                <a:spcPts val="0"/>
              </a:spcAft>
              <a:buFont typeface="Wingdings 3"/>
              <a:buNone/>
              <a:defRPr/>
            </a:pPr>
            <a:r>
              <a:rPr lang="hr-HR" u="sng" dirty="0" smtClean="0"/>
              <a:t>Look at the following examples:</a:t>
            </a:r>
          </a:p>
          <a:p>
            <a:pPr marL="624078" indent="-514350" fontAlgn="auto">
              <a:spcAft>
                <a:spcPts val="0"/>
              </a:spcAft>
              <a:buFont typeface="+mj-lt"/>
              <a:buAutoNum type="arabicPeriod"/>
              <a:defRPr/>
            </a:pPr>
            <a:r>
              <a:rPr lang="hr-HR" i="1" dirty="0" smtClean="0"/>
              <a:t>I saw a boy with blue </a:t>
            </a:r>
            <a:r>
              <a:rPr lang="hr-HR" i="1" dirty="0" err="1" smtClean="0"/>
              <a:t>eyes</a:t>
            </a:r>
            <a:r>
              <a:rPr lang="hr-HR" dirty="0" smtClean="0"/>
              <a:t>.</a:t>
            </a:r>
          </a:p>
          <a:p>
            <a:pPr marL="624078" indent="-514350" fontAlgn="auto">
              <a:spcAft>
                <a:spcPts val="0"/>
              </a:spcAft>
              <a:buFont typeface="+mj-lt"/>
              <a:buAutoNum type="arabicPeriod"/>
              <a:defRPr/>
            </a:pPr>
            <a:r>
              <a:rPr lang="hr-HR" i="1" dirty="0" smtClean="0"/>
              <a:t>I saw </a:t>
            </a:r>
            <a:r>
              <a:rPr lang="hr-HR" i="1" dirty="0" err="1" smtClean="0"/>
              <a:t>the</a:t>
            </a:r>
            <a:r>
              <a:rPr lang="hr-HR" i="1" dirty="0" smtClean="0"/>
              <a:t> </a:t>
            </a:r>
            <a:r>
              <a:rPr lang="hr-HR" i="1" dirty="0" err="1" smtClean="0"/>
              <a:t>boy</a:t>
            </a:r>
            <a:r>
              <a:rPr lang="hr-HR" i="1" dirty="0" smtClean="0"/>
              <a:t> </a:t>
            </a:r>
            <a:r>
              <a:rPr lang="hr-HR" i="1" dirty="0" err="1" smtClean="0"/>
              <a:t>with</a:t>
            </a:r>
            <a:r>
              <a:rPr lang="hr-HR" i="1" dirty="0" smtClean="0"/>
              <a:t> </a:t>
            </a:r>
            <a:r>
              <a:rPr lang="hr-HR" i="1" dirty="0" err="1" smtClean="0"/>
              <a:t>blue</a:t>
            </a:r>
            <a:r>
              <a:rPr lang="hr-HR" i="1" dirty="0" smtClean="0"/>
              <a:t> </a:t>
            </a:r>
            <a:r>
              <a:rPr lang="hr-HR" i="1" dirty="0" err="1" smtClean="0"/>
              <a:t>eyes</a:t>
            </a:r>
            <a:r>
              <a:rPr lang="hr-HR" dirty="0" smtClean="0"/>
              <a:t>.</a:t>
            </a:r>
            <a:endParaRPr lang="hr-HR" sz="2800" dirty="0" smtClean="0"/>
          </a:p>
          <a:p>
            <a:pPr marL="365760" indent="-256032" fontAlgn="auto">
              <a:spcAft>
                <a:spcPts val="0"/>
              </a:spcAft>
              <a:buFont typeface="Wingdings 3"/>
              <a:buNone/>
              <a:defRPr/>
            </a:pPr>
            <a:endParaRPr lang="hr-HR" dirty="0" smtClean="0"/>
          </a:p>
        </p:txBody>
      </p:sp>
      <p:sp>
        <p:nvSpPr>
          <p:cNvPr id="22531" name="Title 2"/>
          <p:cNvSpPr>
            <a:spLocks noGrp="1"/>
          </p:cNvSpPr>
          <p:nvPr>
            <p:ph type="title"/>
          </p:nvPr>
        </p:nvSpPr>
        <p:spPr/>
        <p:txBody>
          <a:bodyPr/>
          <a:lstStyle/>
          <a:p>
            <a:r>
              <a:rPr lang="hr-HR" smtClean="0"/>
              <a:t>Defining and describing</a:t>
            </a:r>
          </a:p>
        </p:txBody>
      </p:sp>
    </p:spTree>
    <p:extLst>
      <p:ext uri="{BB962C8B-B14F-4D97-AF65-F5344CB8AC3E}">
        <p14:creationId xmlns:p14="http://schemas.microsoft.com/office/powerpoint/2010/main" val="23777396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365760" indent="-256032" fontAlgn="auto">
              <a:spcAft>
                <a:spcPts val="0"/>
              </a:spcAft>
              <a:buFont typeface="Wingdings 3"/>
              <a:buNone/>
              <a:defRPr/>
            </a:pPr>
            <a:r>
              <a:rPr lang="hr-HR" b="1" u="sng" dirty="0" err="1" smtClean="0"/>
              <a:t>Summary</a:t>
            </a:r>
            <a:r>
              <a:rPr lang="hr-HR" b="1" u="sng" dirty="0" smtClean="0"/>
              <a:t>:</a:t>
            </a:r>
          </a:p>
          <a:p>
            <a:pPr marL="365760" indent="-256032" fontAlgn="auto">
              <a:spcAft>
                <a:spcPts val="0"/>
              </a:spcAft>
              <a:buFontTx/>
              <a:buChar char="-"/>
              <a:defRPr/>
            </a:pPr>
            <a:r>
              <a:rPr lang="hr-HR" dirty="0" smtClean="0"/>
              <a:t>the indefinite article ‘a’ comes from the word ‘one’ and, therefore, cannot stand with a plural noun or with an uncountable noun </a:t>
            </a:r>
            <a:r>
              <a:rPr lang="hr-HR" u="sng" dirty="0" smtClean="0"/>
              <a:t>(it can often be replaced by ‘one’ or ‘any’)</a:t>
            </a:r>
          </a:p>
          <a:p>
            <a:pPr marL="365760" indent="-256032" fontAlgn="auto">
              <a:spcAft>
                <a:spcPts val="0"/>
              </a:spcAft>
              <a:buFontTx/>
              <a:buChar char="-"/>
              <a:defRPr/>
            </a:pPr>
            <a:r>
              <a:rPr lang="hr-HR" dirty="0" smtClean="0"/>
              <a:t>the definite article ‘the’ does not depend on the number or countability. It denotes a specific concept, person or thing </a:t>
            </a:r>
            <a:r>
              <a:rPr lang="hr-HR" u="sng" dirty="0" smtClean="0"/>
              <a:t>(it can often be replaced by ‘this’ or ‘that’, or sometimes ‘all’)</a:t>
            </a:r>
            <a:r>
              <a:rPr lang="hr-HR" dirty="0" smtClean="0"/>
              <a:t>.</a:t>
            </a:r>
          </a:p>
          <a:p>
            <a:pPr marL="365760" indent="-256032" fontAlgn="auto">
              <a:spcAft>
                <a:spcPts val="0"/>
              </a:spcAft>
              <a:buFontTx/>
              <a:buChar char="-"/>
              <a:defRPr/>
            </a:pPr>
            <a:r>
              <a:rPr lang="hr-HR" dirty="0" smtClean="0"/>
              <a:t>the zero article is used with general plural or uncountable nouns, or with abstract nouns used in general terms</a:t>
            </a:r>
            <a:endParaRPr lang="hr-HR" dirty="0"/>
          </a:p>
        </p:txBody>
      </p:sp>
      <p:sp>
        <p:nvSpPr>
          <p:cNvPr id="29699" name="Title 2"/>
          <p:cNvSpPr>
            <a:spLocks noGrp="1"/>
          </p:cNvSpPr>
          <p:nvPr>
            <p:ph type="title"/>
          </p:nvPr>
        </p:nvSpPr>
        <p:spPr/>
        <p:txBody>
          <a:bodyPr/>
          <a:lstStyle/>
          <a:p>
            <a:r>
              <a:rPr lang="hr-HR" smtClean="0"/>
              <a:t>The Article (a, the, Ø)</a:t>
            </a:r>
          </a:p>
        </p:txBody>
      </p:sp>
    </p:spTree>
    <p:extLst>
      <p:ext uri="{BB962C8B-B14F-4D97-AF65-F5344CB8AC3E}">
        <p14:creationId xmlns:p14="http://schemas.microsoft.com/office/powerpoint/2010/main" val="38947909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365760" indent="-256032" fontAlgn="auto">
              <a:spcAft>
                <a:spcPts val="0"/>
              </a:spcAft>
              <a:buFont typeface="Wingdings 3"/>
              <a:buChar char=""/>
              <a:defRPr/>
            </a:pPr>
            <a:r>
              <a:rPr lang="hr-HR" dirty="0" smtClean="0"/>
              <a:t>Discuss the difference in the meaning of the noun in the following pairs of sentences:</a:t>
            </a:r>
          </a:p>
          <a:p>
            <a:pPr marL="624078" indent="-514350" fontAlgn="auto">
              <a:spcAft>
                <a:spcPts val="0"/>
              </a:spcAft>
              <a:buFont typeface="Wingdings 3"/>
              <a:buNone/>
              <a:defRPr/>
            </a:pPr>
            <a:endParaRPr lang="hr-HR" dirty="0" smtClean="0"/>
          </a:p>
          <a:p>
            <a:pPr marL="624078" indent="-514350" fontAlgn="auto">
              <a:spcAft>
                <a:spcPts val="0"/>
              </a:spcAft>
              <a:buFont typeface="Wingdings 3"/>
              <a:buNone/>
              <a:defRPr/>
            </a:pPr>
            <a:r>
              <a:rPr lang="hr-HR" dirty="0" smtClean="0"/>
              <a:t>1.	I ate a sandwich.</a:t>
            </a:r>
          </a:p>
          <a:p>
            <a:pPr marL="624078" indent="-514350" fontAlgn="auto">
              <a:spcAft>
                <a:spcPts val="0"/>
              </a:spcAft>
              <a:buFont typeface="Wingdings 3"/>
              <a:buNone/>
              <a:defRPr/>
            </a:pPr>
            <a:r>
              <a:rPr lang="hr-HR" dirty="0" smtClean="0"/>
              <a:t>	I ate the sandwich.</a:t>
            </a:r>
          </a:p>
          <a:p>
            <a:pPr marL="624078" indent="-514350" fontAlgn="auto">
              <a:spcAft>
                <a:spcPts val="0"/>
              </a:spcAft>
              <a:buFont typeface="Wingdings 3"/>
              <a:buNone/>
              <a:defRPr/>
            </a:pPr>
            <a:endParaRPr lang="hr-HR" dirty="0" smtClean="0"/>
          </a:p>
          <a:p>
            <a:pPr marL="624078" indent="-514350" fontAlgn="auto">
              <a:spcAft>
                <a:spcPts val="0"/>
              </a:spcAft>
              <a:buFont typeface="Wingdings 3"/>
              <a:buNone/>
              <a:defRPr/>
            </a:pPr>
            <a:r>
              <a:rPr lang="hr-HR" dirty="0" smtClean="0"/>
              <a:t>2.	A man you hate was there.</a:t>
            </a:r>
          </a:p>
          <a:p>
            <a:pPr marL="624078" indent="-514350" fontAlgn="auto">
              <a:spcAft>
                <a:spcPts val="0"/>
              </a:spcAft>
              <a:buFont typeface="Wingdings 3"/>
              <a:buNone/>
              <a:defRPr/>
            </a:pPr>
            <a:r>
              <a:rPr lang="hr-HR" dirty="0" smtClean="0"/>
              <a:t>	The man you hate was there.</a:t>
            </a:r>
          </a:p>
          <a:p>
            <a:pPr marL="624078" indent="-514350" fontAlgn="auto">
              <a:spcAft>
                <a:spcPts val="0"/>
              </a:spcAft>
              <a:buFont typeface="Wingdings 3"/>
              <a:buNone/>
              <a:defRPr/>
            </a:pPr>
            <a:endParaRPr lang="hr-HR" dirty="0" smtClean="0"/>
          </a:p>
          <a:p>
            <a:pPr marL="624078" indent="-514350" fontAlgn="auto">
              <a:spcAft>
                <a:spcPts val="0"/>
              </a:spcAft>
              <a:buFont typeface="Wingdings 3"/>
              <a:buNone/>
              <a:defRPr/>
            </a:pPr>
            <a:r>
              <a:rPr lang="hr-HR" dirty="0" smtClean="0"/>
              <a:t>3. I saw a film which had won an Oscar.</a:t>
            </a:r>
          </a:p>
          <a:p>
            <a:pPr marL="624078" indent="-514350" fontAlgn="auto">
              <a:spcAft>
                <a:spcPts val="0"/>
              </a:spcAft>
              <a:buFont typeface="Wingdings 3"/>
              <a:buNone/>
              <a:defRPr/>
            </a:pPr>
            <a:r>
              <a:rPr lang="hr-HR" dirty="0" smtClean="0"/>
              <a:t>	I saw the film which had won an Oscar.</a:t>
            </a:r>
            <a:endParaRPr lang="hr-HR" dirty="0"/>
          </a:p>
        </p:txBody>
      </p:sp>
      <p:sp>
        <p:nvSpPr>
          <p:cNvPr id="3" name="Title 2"/>
          <p:cNvSpPr>
            <a:spLocks noGrp="1"/>
          </p:cNvSpPr>
          <p:nvPr>
            <p:ph type="title"/>
          </p:nvPr>
        </p:nvSpPr>
        <p:spPr/>
        <p:txBody>
          <a:bodyPr/>
          <a:lstStyle/>
          <a:p>
            <a:pPr fontAlgn="auto">
              <a:spcAft>
                <a:spcPts val="0"/>
              </a:spcAft>
              <a:defRPr/>
            </a:pPr>
            <a:r>
              <a:rPr lang="hr-HR" dirty="0" smtClean="0"/>
              <a:t>Exercise 1</a:t>
            </a:r>
            <a:endParaRPr lang="hr-HR" dirty="0"/>
          </a:p>
        </p:txBody>
      </p:sp>
    </p:spTree>
    <p:extLst>
      <p:ext uri="{BB962C8B-B14F-4D97-AF65-F5344CB8AC3E}">
        <p14:creationId xmlns:p14="http://schemas.microsoft.com/office/powerpoint/2010/main" val="16174374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624078" indent="-514350" fontAlgn="auto">
              <a:spcAft>
                <a:spcPts val="0"/>
              </a:spcAft>
              <a:buFont typeface="Wingdings 3"/>
              <a:buNone/>
              <a:defRPr/>
            </a:pPr>
            <a:r>
              <a:rPr lang="hr-HR" dirty="0" smtClean="0"/>
              <a:t>1.	I ate a sandwich. </a:t>
            </a:r>
            <a:r>
              <a:rPr lang="hr-HR" sz="2200" dirty="0" smtClean="0"/>
              <a:t>(one sandwich)</a:t>
            </a:r>
            <a:endParaRPr lang="hr-HR" dirty="0" smtClean="0"/>
          </a:p>
          <a:p>
            <a:pPr marL="624078" indent="-514350" fontAlgn="auto">
              <a:spcAft>
                <a:spcPts val="0"/>
              </a:spcAft>
              <a:buFont typeface="Wingdings 3"/>
              <a:buNone/>
              <a:defRPr/>
            </a:pPr>
            <a:r>
              <a:rPr lang="hr-HR" dirty="0" smtClean="0"/>
              <a:t>	I ate the sandwich. </a:t>
            </a:r>
            <a:r>
              <a:rPr lang="hr-HR" sz="2200" dirty="0" smtClean="0"/>
              <a:t>(the </a:t>
            </a:r>
            <a:r>
              <a:rPr lang="hr-HR" sz="2200" smtClean="0"/>
              <a:t>sandwich you know </a:t>
            </a:r>
            <a:r>
              <a:rPr lang="hr-HR" sz="2200" dirty="0" smtClean="0"/>
              <a:t>about)</a:t>
            </a:r>
            <a:endParaRPr lang="hr-HR" dirty="0" smtClean="0"/>
          </a:p>
          <a:p>
            <a:pPr marL="624078" indent="-514350" fontAlgn="auto">
              <a:spcAft>
                <a:spcPts val="0"/>
              </a:spcAft>
              <a:buFont typeface="Wingdings 3"/>
              <a:buNone/>
              <a:defRPr/>
            </a:pPr>
            <a:endParaRPr lang="hr-HR" dirty="0" smtClean="0"/>
          </a:p>
          <a:p>
            <a:pPr marL="624078" indent="-514350" fontAlgn="auto">
              <a:spcAft>
                <a:spcPts val="0"/>
              </a:spcAft>
              <a:buFont typeface="Wingdings 3"/>
              <a:buNone/>
              <a:defRPr/>
            </a:pPr>
            <a:r>
              <a:rPr lang="hr-HR" dirty="0" smtClean="0"/>
              <a:t>2.	A man you hate was there. </a:t>
            </a:r>
            <a:r>
              <a:rPr lang="hr-HR" sz="2200" dirty="0" smtClean="0"/>
              <a:t>(you hate many men, one of them was there)</a:t>
            </a:r>
            <a:endParaRPr lang="hr-HR" dirty="0" smtClean="0"/>
          </a:p>
          <a:p>
            <a:pPr marL="624078" indent="-514350" fontAlgn="auto">
              <a:spcAft>
                <a:spcPts val="0"/>
              </a:spcAft>
              <a:buFont typeface="Wingdings 3"/>
              <a:buNone/>
              <a:defRPr/>
            </a:pPr>
            <a:r>
              <a:rPr lang="hr-HR" dirty="0" smtClean="0"/>
              <a:t>	The man you hate was there. </a:t>
            </a:r>
            <a:r>
              <a:rPr lang="hr-HR" sz="2200" dirty="0" smtClean="0"/>
              <a:t>(you hate one man and he was there)</a:t>
            </a:r>
            <a:endParaRPr lang="hr-HR" dirty="0" smtClean="0"/>
          </a:p>
          <a:p>
            <a:pPr marL="624078" indent="-514350" fontAlgn="auto">
              <a:spcAft>
                <a:spcPts val="0"/>
              </a:spcAft>
              <a:buFont typeface="Wingdings 3"/>
              <a:buNone/>
              <a:defRPr/>
            </a:pPr>
            <a:endParaRPr lang="hr-HR" dirty="0" smtClean="0"/>
          </a:p>
          <a:p>
            <a:pPr marL="624078" indent="-514350" fontAlgn="auto">
              <a:spcAft>
                <a:spcPts val="0"/>
              </a:spcAft>
              <a:buFont typeface="Wingdings 3"/>
              <a:buNone/>
              <a:defRPr/>
            </a:pPr>
            <a:r>
              <a:rPr lang="hr-HR" dirty="0" smtClean="0"/>
              <a:t>3. I saw a film which had won an Oscar. </a:t>
            </a:r>
            <a:r>
              <a:rPr lang="hr-HR" sz="2200" dirty="0" smtClean="0"/>
              <a:t>(one film...)</a:t>
            </a:r>
            <a:endParaRPr lang="hr-HR" dirty="0" smtClean="0"/>
          </a:p>
          <a:p>
            <a:pPr marL="624078" indent="-514350" fontAlgn="auto">
              <a:spcAft>
                <a:spcPts val="0"/>
              </a:spcAft>
              <a:buFont typeface="Wingdings 3"/>
              <a:buNone/>
              <a:defRPr/>
            </a:pPr>
            <a:r>
              <a:rPr lang="hr-HR" dirty="0" smtClean="0"/>
              <a:t>	I saw the film which had won an Oscar. </a:t>
            </a:r>
            <a:r>
              <a:rPr lang="hr-HR" sz="2200" dirty="0" smtClean="0"/>
              <a:t>(and not the one that hadn’t)</a:t>
            </a:r>
            <a:endParaRPr lang="hr-HR" dirty="0"/>
          </a:p>
        </p:txBody>
      </p:sp>
      <p:sp>
        <p:nvSpPr>
          <p:cNvPr id="3" name="Title 2"/>
          <p:cNvSpPr>
            <a:spLocks noGrp="1"/>
          </p:cNvSpPr>
          <p:nvPr>
            <p:ph type="title"/>
          </p:nvPr>
        </p:nvSpPr>
        <p:spPr/>
        <p:txBody>
          <a:bodyPr/>
          <a:lstStyle/>
          <a:p>
            <a:pPr fontAlgn="auto">
              <a:spcAft>
                <a:spcPts val="0"/>
              </a:spcAft>
              <a:defRPr/>
            </a:pPr>
            <a:r>
              <a:rPr lang="hr-HR" dirty="0" smtClean="0"/>
              <a:t>Exercise 1 – answers</a:t>
            </a:r>
            <a:endParaRPr lang="hr-HR" dirty="0"/>
          </a:p>
        </p:txBody>
      </p:sp>
    </p:spTree>
    <p:extLst>
      <p:ext uri="{BB962C8B-B14F-4D97-AF65-F5344CB8AC3E}">
        <p14:creationId xmlns:p14="http://schemas.microsoft.com/office/powerpoint/2010/main" val="2184237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1"/>
          <p:cNvSpPr>
            <a:spLocks noGrp="1"/>
          </p:cNvSpPr>
          <p:nvPr>
            <p:ph idx="1"/>
          </p:nvPr>
        </p:nvSpPr>
        <p:spPr/>
        <p:txBody>
          <a:bodyPr/>
          <a:lstStyle/>
          <a:p>
            <a:pPr>
              <a:buFont typeface="Wingdings 3" pitchFamily="18" charset="2"/>
              <a:buNone/>
            </a:pPr>
            <a:r>
              <a:rPr lang="hr-HR" smtClean="0"/>
              <a:t>When .... crime is first discovered, .... police often don’t know who has done it or why. Usually, though, .... person who has committed .... crime will have left some evidence of their identity at .... scene such as .... footprint, .... blood, or .... fibres from .... clothing. This evidence often forms .... basis of any case against .... suspect who .... police may take to .... court.</a:t>
            </a:r>
          </a:p>
        </p:txBody>
      </p:sp>
      <p:sp>
        <p:nvSpPr>
          <p:cNvPr id="25603" name="Title 2"/>
          <p:cNvSpPr>
            <a:spLocks noGrp="1"/>
          </p:cNvSpPr>
          <p:nvPr>
            <p:ph type="title"/>
          </p:nvPr>
        </p:nvSpPr>
        <p:spPr/>
        <p:txBody>
          <a:bodyPr/>
          <a:lstStyle/>
          <a:p>
            <a:r>
              <a:rPr lang="hr-HR" dirty="0" err="1" smtClean="0"/>
              <a:t>Exercise</a:t>
            </a:r>
            <a:r>
              <a:rPr lang="hr-HR" dirty="0" smtClean="0"/>
              <a:t> 2 – </a:t>
            </a:r>
            <a:r>
              <a:rPr lang="hr-HR" sz="2400" dirty="0" err="1" smtClean="0"/>
              <a:t>complete</a:t>
            </a:r>
            <a:r>
              <a:rPr lang="hr-HR" sz="2400" dirty="0" smtClean="0"/>
              <a:t> </a:t>
            </a:r>
            <a:r>
              <a:rPr lang="hr-HR" sz="2400" dirty="0" err="1" smtClean="0"/>
              <a:t>the</a:t>
            </a:r>
            <a:r>
              <a:rPr lang="hr-HR" sz="2400" dirty="0" smtClean="0"/>
              <a:t> </a:t>
            </a:r>
            <a:r>
              <a:rPr lang="hr-HR" sz="2400" dirty="0" err="1" smtClean="0"/>
              <a:t>text</a:t>
            </a:r>
            <a:r>
              <a:rPr lang="hr-HR" sz="2400" dirty="0" smtClean="0"/>
              <a:t> </a:t>
            </a:r>
            <a:r>
              <a:rPr lang="hr-HR" sz="2400" dirty="0" err="1" smtClean="0"/>
              <a:t>with</a:t>
            </a:r>
            <a:r>
              <a:rPr lang="hr-HR" sz="2400" dirty="0" smtClean="0"/>
              <a:t> </a:t>
            </a:r>
            <a:r>
              <a:rPr lang="hr-HR" sz="2400" dirty="0" err="1" smtClean="0"/>
              <a:t>articles</a:t>
            </a:r>
            <a:endParaRPr lang="hr-HR" dirty="0" smtClean="0"/>
          </a:p>
        </p:txBody>
      </p:sp>
    </p:spTree>
    <p:extLst>
      <p:ext uri="{BB962C8B-B14F-4D97-AF65-F5344CB8AC3E}">
        <p14:creationId xmlns:p14="http://schemas.microsoft.com/office/powerpoint/2010/main" val="12874188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1"/>
          <p:cNvSpPr>
            <a:spLocks noGrp="1"/>
          </p:cNvSpPr>
          <p:nvPr>
            <p:ph idx="1"/>
          </p:nvPr>
        </p:nvSpPr>
        <p:spPr/>
        <p:txBody>
          <a:bodyPr/>
          <a:lstStyle/>
          <a:p>
            <a:pPr>
              <a:buFont typeface="Wingdings 3" pitchFamily="18" charset="2"/>
              <a:buNone/>
            </a:pPr>
            <a:r>
              <a:rPr lang="hr-HR" smtClean="0"/>
              <a:t>When A crime is first discovered, THE police often don’t know who has done it or why. Usually, though, THE person who has committed THE crime will have left some evidence of their identity at THE scene such as A footprint, / blood, or / fibres from / clothing. This evidence often forms THE basis of any case against A suspect who THE police may take to / court.</a:t>
            </a:r>
          </a:p>
        </p:txBody>
      </p:sp>
      <p:sp>
        <p:nvSpPr>
          <p:cNvPr id="26627" name="Title 2"/>
          <p:cNvSpPr>
            <a:spLocks noGrp="1"/>
          </p:cNvSpPr>
          <p:nvPr>
            <p:ph type="title"/>
          </p:nvPr>
        </p:nvSpPr>
        <p:spPr/>
        <p:txBody>
          <a:bodyPr/>
          <a:lstStyle/>
          <a:p>
            <a:r>
              <a:rPr lang="hr-HR" dirty="0" err="1" smtClean="0"/>
              <a:t>Exercise</a:t>
            </a:r>
            <a:r>
              <a:rPr lang="hr-HR" dirty="0" smtClean="0"/>
              <a:t> 2 – </a:t>
            </a:r>
            <a:r>
              <a:rPr lang="hr-HR" sz="2400" dirty="0" smtClean="0"/>
              <a:t>ANSWERS</a:t>
            </a:r>
            <a:endParaRPr lang="hr-HR" dirty="0" smtClean="0"/>
          </a:p>
        </p:txBody>
      </p:sp>
    </p:spTree>
    <p:extLst>
      <p:ext uri="{BB962C8B-B14F-4D97-AF65-F5344CB8AC3E}">
        <p14:creationId xmlns:p14="http://schemas.microsoft.com/office/powerpoint/2010/main" val="8585563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1"/>
          <p:cNvSpPr>
            <a:spLocks noGrp="1"/>
          </p:cNvSpPr>
          <p:nvPr>
            <p:ph idx="1"/>
          </p:nvPr>
        </p:nvSpPr>
        <p:spPr/>
        <p:txBody>
          <a:bodyPr/>
          <a:lstStyle/>
          <a:p>
            <a:pPr>
              <a:buFont typeface="Wingdings 3" pitchFamily="18" charset="2"/>
              <a:buNone/>
            </a:pPr>
            <a:r>
              <a:rPr lang="hr-HR" smtClean="0"/>
              <a:t>.... King Juan Carlos of .... Spain arrived in .... London today for .... three day visit to .... United Kingdom. He was met by .... Queen and drove with her to .... Buckingham Palace. Tomorrow he will have .... lunch with .... Governor of .... Bank of .... England and in .... evening he will have .... talks with .... businessmen.</a:t>
            </a:r>
          </a:p>
        </p:txBody>
      </p:sp>
      <p:sp>
        <p:nvSpPr>
          <p:cNvPr id="3" name="Title 2"/>
          <p:cNvSpPr>
            <a:spLocks noGrp="1"/>
          </p:cNvSpPr>
          <p:nvPr>
            <p:ph type="title"/>
          </p:nvPr>
        </p:nvSpPr>
        <p:spPr/>
        <p:txBody>
          <a:bodyPr/>
          <a:lstStyle/>
          <a:p>
            <a:pPr fontAlgn="auto">
              <a:spcAft>
                <a:spcPts val="0"/>
              </a:spcAft>
              <a:defRPr/>
            </a:pPr>
            <a:r>
              <a:rPr lang="hr-HR" dirty="0" smtClean="0"/>
              <a:t>Exercise 3 – </a:t>
            </a:r>
            <a:r>
              <a:rPr lang="hr-HR" sz="2400" dirty="0" smtClean="0"/>
              <a:t>complete the text with articles</a:t>
            </a:r>
            <a:endParaRPr lang="hr-HR" dirty="0"/>
          </a:p>
        </p:txBody>
      </p:sp>
    </p:spTree>
    <p:extLst>
      <p:ext uri="{BB962C8B-B14F-4D97-AF65-F5344CB8AC3E}">
        <p14:creationId xmlns:p14="http://schemas.microsoft.com/office/powerpoint/2010/main" val="34832730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1"/>
          <p:cNvSpPr>
            <a:spLocks noGrp="1"/>
          </p:cNvSpPr>
          <p:nvPr>
            <p:ph idx="1"/>
          </p:nvPr>
        </p:nvSpPr>
        <p:spPr/>
        <p:txBody>
          <a:bodyPr/>
          <a:lstStyle/>
          <a:p>
            <a:pPr>
              <a:buFont typeface="Wingdings 3" pitchFamily="18" charset="2"/>
              <a:buNone/>
            </a:pPr>
            <a:r>
              <a:rPr lang="hr-HR" dirty="0" smtClean="0"/>
              <a:t>/ King </a:t>
            </a:r>
            <a:r>
              <a:rPr lang="hr-HR" dirty="0" err="1" smtClean="0"/>
              <a:t>Juan</a:t>
            </a:r>
            <a:r>
              <a:rPr lang="hr-HR" dirty="0" smtClean="0"/>
              <a:t> </a:t>
            </a:r>
            <a:r>
              <a:rPr lang="hr-HR" dirty="0" err="1" smtClean="0"/>
              <a:t>Carlos</a:t>
            </a:r>
            <a:r>
              <a:rPr lang="hr-HR" dirty="0" smtClean="0"/>
              <a:t> </a:t>
            </a:r>
            <a:r>
              <a:rPr lang="hr-HR" dirty="0" err="1" smtClean="0"/>
              <a:t>of</a:t>
            </a:r>
            <a:r>
              <a:rPr lang="hr-HR" dirty="0" smtClean="0"/>
              <a:t> / </a:t>
            </a:r>
            <a:r>
              <a:rPr lang="hr-HR" dirty="0" err="1" smtClean="0"/>
              <a:t>Spain</a:t>
            </a:r>
            <a:r>
              <a:rPr lang="hr-HR" dirty="0" smtClean="0"/>
              <a:t> </a:t>
            </a:r>
            <a:r>
              <a:rPr lang="hr-HR" dirty="0" err="1" smtClean="0"/>
              <a:t>arrived</a:t>
            </a:r>
            <a:r>
              <a:rPr lang="hr-HR" dirty="0" smtClean="0"/>
              <a:t> </a:t>
            </a:r>
            <a:r>
              <a:rPr lang="hr-HR" dirty="0" err="1" smtClean="0"/>
              <a:t>in</a:t>
            </a:r>
            <a:r>
              <a:rPr lang="hr-HR" dirty="0" smtClean="0"/>
              <a:t> / London </a:t>
            </a:r>
            <a:r>
              <a:rPr lang="hr-HR" dirty="0" err="1" smtClean="0"/>
              <a:t>today</a:t>
            </a:r>
            <a:r>
              <a:rPr lang="hr-HR" dirty="0" smtClean="0"/>
              <a:t> for A </a:t>
            </a:r>
            <a:r>
              <a:rPr lang="hr-HR" dirty="0" err="1" smtClean="0"/>
              <a:t>three</a:t>
            </a:r>
            <a:r>
              <a:rPr lang="hr-HR" dirty="0" smtClean="0"/>
              <a:t> </a:t>
            </a:r>
            <a:r>
              <a:rPr lang="hr-HR" dirty="0" err="1" smtClean="0"/>
              <a:t>day</a:t>
            </a:r>
            <a:r>
              <a:rPr lang="hr-HR" dirty="0" smtClean="0"/>
              <a:t> </a:t>
            </a:r>
            <a:r>
              <a:rPr lang="hr-HR" dirty="0" err="1" smtClean="0"/>
              <a:t>visit</a:t>
            </a:r>
            <a:r>
              <a:rPr lang="hr-HR" dirty="0" smtClean="0"/>
              <a:t> to THE United </a:t>
            </a:r>
            <a:r>
              <a:rPr lang="hr-HR" dirty="0" err="1" smtClean="0"/>
              <a:t>Kingdom</a:t>
            </a:r>
            <a:r>
              <a:rPr lang="hr-HR" dirty="0" smtClean="0"/>
              <a:t>. He </a:t>
            </a:r>
            <a:r>
              <a:rPr lang="hr-HR" dirty="0" err="1" smtClean="0"/>
              <a:t>was</a:t>
            </a:r>
            <a:r>
              <a:rPr lang="hr-HR" dirty="0" smtClean="0"/>
              <a:t> </a:t>
            </a:r>
            <a:r>
              <a:rPr lang="hr-HR" dirty="0" err="1" smtClean="0"/>
              <a:t>met</a:t>
            </a:r>
            <a:r>
              <a:rPr lang="hr-HR" dirty="0" smtClean="0"/>
              <a:t> </a:t>
            </a:r>
            <a:r>
              <a:rPr lang="hr-HR" dirty="0" err="1" smtClean="0"/>
              <a:t>by</a:t>
            </a:r>
            <a:r>
              <a:rPr lang="hr-HR" dirty="0" smtClean="0"/>
              <a:t> THE Queen </a:t>
            </a:r>
            <a:r>
              <a:rPr lang="hr-HR" dirty="0" err="1" smtClean="0"/>
              <a:t>and</a:t>
            </a:r>
            <a:r>
              <a:rPr lang="hr-HR" dirty="0" smtClean="0"/>
              <a:t> </a:t>
            </a:r>
            <a:r>
              <a:rPr lang="hr-HR" dirty="0" err="1" smtClean="0"/>
              <a:t>drove</a:t>
            </a:r>
            <a:r>
              <a:rPr lang="hr-HR" dirty="0" smtClean="0"/>
              <a:t> </a:t>
            </a:r>
            <a:r>
              <a:rPr lang="hr-HR" dirty="0" err="1" smtClean="0"/>
              <a:t>with</a:t>
            </a:r>
            <a:r>
              <a:rPr lang="hr-HR" dirty="0" smtClean="0"/>
              <a:t> her to / </a:t>
            </a:r>
            <a:r>
              <a:rPr lang="hr-HR" dirty="0" err="1" smtClean="0"/>
              <a:t>Buckingham</a:t>
            </a:r>
            <a:r>
              <a:rPr lang="hr-HR" dirty="0" smtClean="0"/>
              <a:t> </a:t>
            </a:r>
            <a:r>
              <a:rPr lang="hr-HR" dirty="0" err="1" smtClean="0"/>
              <a:t>Palace</a:t>
            </a:r>
            <a:r>
              <a:rPr lang="hr-HR" dirty="0" smtClean="0"/>
              <a:t>. </a:t>
            </a:r>
            <a:r>
              <a:rPr lang="hr-HR" dirty="0" err="1" smtClean="0"/>
              <a:t>Tomorrow</a:t>
            </a:r>
            <a:r>
              <a:rPr lang="hr-HR" dirty="0" smtClean="0"/>
              <a:t> he </a:t>
            </a:r>
            <a:r>
              <a:rPr lang="hr-HR" dirty="0" err="1" smtClean="0"/>
              <a:t>will</a:t>
            </a:r>
            <a:r>
              <a:rPr lang="hr-HR" dirty="0" smtClean="0"/>
              <a:t> </a:t>
            </a:r>
            <a:r>
              <a:rPr lang="hr-HR" dirty="0" err="1" smtClean="0"/>
              <a:t>have</a:t>
            </a:r>
            <a:r>
              <a:rPr lang="hr-HR" dirty="0" smtClean="0"/>
              <a:t> / </a:t>
            </a:r>
            <a:r>
              <a:rPr lang="hr-HR" dirty="0" err="1" smtClean="0"/>
              <a:t>lunch</a:t>
            </a:r>
            <a:r>
              <a:rPr lang="hr-HR" dirty="0" smtClean="0"/>
              <a:t> </a:t>
            </a:r>
            <a:r>
              <a:rPr lang="hr-HR" dirty="0" err="1" smtClean="0"/>
              <a:t>with</a:t>
            </a:r>
            <a:r>
              <a:rPr lang="hr-HR" dirty="0" smtClean="0"/>
              <a:t> THE </a:t>
            </a:r>
            <a:r>
              <a:rPr lang="hr-HR" dirty="0" err="1" smtClean="0"/>
              <a:t>Governor</a:t>
            </a:r>
            <a:r>
              <a:rPr lang="hr-HR" dirty="0" smtClean="0"/>
              <a:t> </a:t>
            </a:r>
            <a:r>
              <a:rPr lang="hr-HR" dirty="0" err="1" smtClean="0"/>
              <a:t>of</a:t>
            </a:r>
            <a:r>
              <a:rPr lang="hr-HR" dirty="0" smtClean="0"/>
              <a:t> </a:t>
            </a:r>
            <a:r>
              <a:rPr lang="hr-HR" dirty="0" err="1" smtClean="0"/>
              <a:t>THE</a:t>
            </a:r>
            <a:r>
              <a:rPr lang="hr-HR" dirty="0" smtClean="0"/>
              <a:t> Bank </a:t>
            </a:r>
            <a:r>
              <a:rPr lang="hr-HR" dirty="0" err="1" smtClean="0"/>
              <a:t>of</a:t>
            </a:r>
            <a:r>
              <a:rPr lang="hr-HR" dirty="0" smtClean="0"/>
              <a:t> / </a:t>
            </a:r>
            <a:r>
              <a:rPr lang="hr-HR" dirty="0" err="1" smtClean="0"/>
              <a:t>England</a:t>
            </a:r>
            <a:r>
              <a:rPr lang="hr-HR" dirty="0" smtClean="0"/>
              <a:t> </a:t>
            </a:r>
            <a:r>
              <a:rPr lang="hr-HR" dirty="0" err="1" smtClean="0"/>
              <a:t>and</a:t>
            </a:r>
            <a:r>
              <a:rPr lang="hr-HR" dirty="0" smtClean="0"/>
              <a:t> </a:t>
            </a:r>
            <a:r>
              <a:rPr lang="hr-HR" dirty="0" err="1" smtClean="0"/>
              <a:t>in</a:t>
            </a:r>
            <a:r>
              <a:rPr lang="hr-HR" dirty="0" smtClean="0"/>
              <a:t> THE </a:t>
            </a:r>
            <a:r>
              <a:rPr lang="hr-HR" dirty="0" err="1" smtClean="0"/>
              <a:t>evening</a:t>
            </a:r>
            <a:r>
              <a:rPr lang="hr-HR" dirty="0" smtClean="0"/>
              <a:t> he </a:t>
            </a:r>
            <a:r>
              <a:rPr lang="hr-HR" dirty="0" err="1" smtClean="0"/>
              <a:t>will</a:t>
            </a:r>
            <a:r>
              <a:rPr lang="hr-HR" dirty="0" smtClean="0"/>
              <a:t> </a:t>
            </a:r>
            <a:r>
              <a:rPr lang="hr-HR" dirty="0" err="1" smtClean="0"/>
              <a:t>have</a:t>
            </a:r>
            <a:r>
              <a:rPr lang="hr-HR" dirty="0" smtClean="0"/>
              <a:t> / </a:t>
            </a:r>
            <a:r>
              <a:rPr lang="hr-HR" dirty="0" err="1" smtClean="0"/>
              <a:t>talks</a:t>
            </a:r>
            <a:r>
              <a:rPr lang="hr-HR" dirty="0" smtClean="0"/>
              <a:t> </a:t>
            </a:r>
            <a:r>
              <a:rPr lang="hr-HR" dirty="0" err="1" smtClean="0"/>
              <a:t>with</a:t>
            </a:r>
            <a:r>
              <a:rPr lang="hr-HR" dirty="0" smtClean="0"/>
              <a:t> / </a:t>
            </a:r>
            <a:r>
              <a:rPr lang="hr-HR" dirty="0" err="1" smtClean="0"/>
              <a:t>businessmen</a:t>
            </a:r>
            <a:r>
              <a:rPr lang="hr-HR" dirty="0" smtClean="0"/>
              <a:t>.</a:t>
            </a:r>
          </a:p>
        </p:txBody>
      </p:sp>
      <p:sp>
        <p:nvSpPr>
          <p:cNvPr id="3" name="Title 2"/>
          <p:cNvSpPr>
            <a:spLocks noGrp="1"/>
          </p:cNvSpPr>
          <p:nvPr>
            <p:ph type="title"/>
          </p:nvPr>
        </p:nvSpPr>
        <p:spPr/>
        <p:txBody>
          <a:bodyPr/>
          <a:lstStyle/>
          <a:p>
            <a:pPr fontAlgn="auto">
              <a:spcAft>
                <a:spcPts val="0"/>
              </a:spcAft>
              <a:defRPr/>
            </a:pPr>
            <a:r>
              <a:rPr lang="hr-HR" dirty="0" smtClean="0"/>
              <a:t>Exercise 3 – </a:t>
            </a:r>
            <a:r>
              <a:rPr lang="hr-HR" sz="2400" dirty="0" smtClean="0"/>
              <a:t>complete the text with articles</a:t>
            </a:r>
            <a:endParaRPr lang="hr-HR" dirty="0"/>
          </a:p>
        </p:txBody>
      </p:sp>
    </p:spTree>
    <p:extLst>
      <p:ext uri="{BB962C8B-B14F-4D97-AF65-F5344CB8AC3E}">
        <p14:creationId xmlns:p14="http://schemas.microsoft.com/office/powerpoint/2010/main" val="8591184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Today’s session</a:t>
            </a:r>
            <a:endParaRPr lang="hr-HR" dirty="0"/>
          </a:p>
        </p:txBody>
      </p:sp>
      <p:sp>
        <p:nvSpPr>
          <p:cNvPr id="3" name="Content Placeholder 2"/>
          <p:cNvSpPr>
            <a:spLocks noGrp="1"/>
          </p:cNvSpPr>
          <p:nvPr>
            <p:ph idx="1"/>
          </p:nvPr>
        </p:nvSpPr>
        <p:spPr/>
        <p:txBody>
          <a:bodyPr/>
          <a:lstStyle/>
          <a:p>
            <a:pPr marL="514350" indent="-514350">
              <a:buFont typeface="+mj-lt"/>
              <a:buAutoNum type="arabicPeriod"/>
            </a:pPr>
            <a:endParaRPr lang="hr-HR" dirty="0" smtClean="0"/>
          </a:p>
          <a:p>
            <a:pPr marL="514350" indent="-514350">
              <a:buFont typeface="+mj-lt"/>
              <a:buAutoNum type="arabicPeriod"/>
            </a:pPr>
            <a:r>
              <a:rPr lang="hr-HR" sz="2800" dirty="0" smtClean="0"/>
              <a:t>Revision of the </a:t>
            </a:r>
            <a:r>
              <a:rPr lang="hr-HR" sz="2800" dirty="0" err="1" smtClean="0"/>
              <a:t>last</a:t>
            </a:r>
            <a:r>
              <a:rPr lang="hr-HR" sz="2800" dirty="0" smtClean="0"/>
              <a:t> </a:t>
            </a:r>
            <a:r>
              <a:rPr lang="hr-HR" sz="2800" dirty="0" err="1" smtClean="0"/>
              <a:t>session</a:t>
            </a:r>
            <a:endParaRPr lang="hr-HR" sz="2800" dirty="0" smtClean="0"/>
          </a:p>
          <a:p>
            <a:pPr marL="514350" indent="-514350">
              <a:buFont typeface="+mj-lt"/>
              <a:buAutoNum type="arabicPeriod"/>
            </a:pPr>
            <a:endParaRPr lang="hr-HR" sz="2800" dirty="0"/>
          </a:p>
          <a:p>
            <a:pPr marL="514350" indent="-514350">
              <a:buFont typeface="+mj-lt"/>
              <a:buAutoNum type="arabicPeriod"/>
            </a:pPr>
            <a:r>
              <a:rPr lang="hr-HR" sz="2800" dirty="0" err="1" smtClean="0"/>
              <a:t>The</a:t>
            </a:r>
            <a:r>
              <a:rPr lang="hr-HR" sz="2800" dirty="0" smtClean="0"/>
              <a:t> </a:t>
            </a:r>
            <a:r>
              <a:rPr lang="hr-HR" sz="2800" dirty="0" err="1" smtClean="0"/>
              <a:t>Article</a:t>
            </a:r>
            <a:endParaRPr lang="hr-HR" sz="2800" dirty="0" smtClean="0"/>
          </a:p>
          <a:p>
            <a:pPr marL="514350" indent="-514350">
              <a:buFont typeface="+mj-lt"/>
              <a:buAutoNum type="arabicPeriod"/>
            </a:pPr>
            <a:endParaRPr lang="hr-HR" sz="2800" dirty="0" smtClean="0"/>
          </a:p>
          <a:p>
            <a:pPr marL="514350" indent="-514350">
              <a:buFont typeface="+mj-lt"/>
              <a:buAutoNum type="arabicPeriod"/>
            </a:pPr>
            <a:r>
              <a:rPr lang="hr-HR" sz="2800" dirty="0" err="1" smtClean="0"/>
              <a:t>Older</a:t>
            </a:r>
            <a:r>
              <a:rPr lang="hr-HR" sz="2800" dirty="0" smtClean="0"/>
              <a:t> people in Britain</a:t>
            </a:r>
          </a:p>
          <a:p>
            <a:pPr marL="514350" indent="-514350">
              <a:buFont typeface="+mj-lt"/>
              <a:buAutoNum type="arabicPeriod"/>
            </a:pPr>
            <a:endParaRPr lang="hr-HR" sz="2800" dirty="0" smtClean="0"/>
          </a:p>
          <a:p>
            <a:pPr marL="514350" indent="-514350">
              <a:buFont typeface="+mj-lt"/>
              <a:buAutoNum type="arabicPeriod"/>
            </a:pPr>
            <a:endParaRPr lang="hr-HR"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Practice</a:t>
            </a:r>
            <a:endParaRPr lang="hr-HR" dirty="0"/>
          </a:p>
        </p:txBody>
      </p:sp>
      <p:sp>
        <p:nvSpPr>
          <p:cNvPr id="3" name="Content Placeholder 2"/>
          <p:cNvSpPr>
            <a:spLocks noGrp="1"/>
          </p:cNvSpPr>
          <p:nvPr>
            <p:ph idx="1"/>
          </p:nvPr>
        </p:nvSpPr>
        <p:spPr/>
        <p:txBody>
          <a:bodyPr/>
          <a:lstStyle/>
          <a:p>
            <a:pPr marL="514350" indent="-514350">
              <a:buFont typeface="+mj-lt"/>
              <a:buAutoNum type="arabicPeriod" startAt="7"/>
            </a:pPr>
            <a:endParaRPr lang="hr-HR" sz="2800" dirty="0" smtClean="0"/>
          </a:p>
          <a:p>
            <a:pPr marL="514350" indent="-514350">
              <a:buNone/>
            </a:pPr>
            <a:r>
              <a:rPr lang="hr-HR" sz="2800" dirty="0" smtClean="0"/>
              <a:t>Do </a:t>
            </a:r>
            <a:r>
              <a:rPr lang="hr-HR" sz="2800" dirty="0" err="1" smtClean="0"/>
              <a:t>the</a:t>
            </a:r>
            <a:r>
              <a:rPr lang="hr-HR" sz="2800" dirty="0" smtClean="0"/>
              <a:t> </a:t>
            </a:r>
            <a:r>
              <a:rPr lang="hr-HR" sz="2800" dirty="0" err="1" smtClean="0"/>
              <a:t>articles</a:t>
            </a:r>
            <a:r>
              <a:rPr lang="hr-HR" sz="2800" dirty="0" smtClean="0"/>
              <a:t> </a:t>
            </a:r>
            <a:r>
              <a:rPr lang="hr-HR" sz="2800" dirty="0" err="1" smtClean="0"/>
              <a:t>exercise</a:t>
            </a:r>
            <a:r>
              <a:rPr lang="hr-HR" sz="2800" dirty="0" smtClean="0"/>
              <a:t> on p. 50</a:t>
            </a:r>
          </a:p>
          <a:p>
            <a:pPr marL="514350" indent="-514350">
              <a:buNone/>
            </a:pPr>
            <a:endParaRPr lang="hr-HR" sz="2800" dirty="0" smtClean="0"/>
          </a:p>
        </p:txBody>
      </p:sp>
    </p:spTree>
    <p:extLst>
      <p:ext uri="{BB962C8B-B14F-4D97-AF65-F5344CB8AC3E}">
        <p14:creationId xmlns:p14="http://schemas.microsoft.com/office/powerpoint/2010/main" val="24338132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hr-HR" sz="4800" dirty="0" smtClean="0"/>
              <a:t>Older People</a:t>
            </a:r>
            <a:endParaRPr lang="hr-HR" sz="4800" dirty="0"/>
          </a:p>
        </p:txBody>
      </p:sp>
      <p:sp>
        <p:nvSpPr>
          <p:cNvPr id="5" name="Text Placeholder 4"/>
          <p:cNvSpPr>
            <a:spLocks noGrp="1"/>
          </p:cNvSpPr>
          <p:nvPr>
            <p:ph type="body" idx="1"/>
          </p:nvPr>
        </p:nvSpPr>
        <p:spPr/>
        <p:txBody>
          <a:bodyPr/>
          <a:lstStyle/>
          <a:p>
            <a:pPr algn="ctr"/>
            <a:r>
              <a:rPr lang="hr-HR" dirty="0" smtClean="0"/>
              <a:t>Unit 7</a:t>
            </a:r>
            <a:endParaRPr lang="hr-H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smtClean="0"/>
              <a:t>Older People</a:t>
            </a:r>
            <a:endParaRPr lang="hr-HR" dirty="0"/>
          </a:p>
        </p:txBody>
      </p:sp>
      <p:sp>
        <p:nvSpPr>
          <p:cNvPr id="5" name="Content Placeholder 4"/>
          <p:cNvSpPr>
            <a:spLocks noGrp="1"/>
          </p:cNvSpPr>
          <p:nvPr>
            <p:ph idx="1"/>
          </p:nvPr>
        </p:nvSpPr>
        <p:spPr/>
        <p:txBody>
          <a:bodyPr/>
          <a:lstStyle/>
          <a:p>
            <a:pPr>
              <a:buNone/>
            </a:pPr>
            <a:endParaRPr lang="hr-HR" dirty="0" smtClean="0"/>
          </a:p>
          <a:p>
            <a:pPr>
              <a:buNone/>
            </a:pPr>
            <a:r>
              <a:rPr lang="hr-HR" dirty="0" smtClean="0"/>
              <a:t>DISCUSS THE FOLLOWING QUESTIONS</a:t>
            </a:r>
          </a:p>
          <a:p>
            <a:endParaRPr lang="hr-HR" b="1" dirty="0" smtClean="0"/>
          </a:p>
          <a:p>
            <a:r>
              <a:rPr lang="hr-HR" dirty="0" smtClean="0"/>
              <a:t>When does a person become old? What is the criterion or the age limit for declaring somebody old?</a:t>
            </a:r>
          </a:p>
          <a:p>
            <a:endParaRPr lang="hr-HR" dirty="0" smtClean="0"/>
          </a:p>
          <a:p>
            <a:r>
              <a:rPr lang="hr-HR" dirty="0" smtClean="0"/>
              <a:t>How does our chronological age reflect on our role in the society?</a:t>
            </a:r>
          </a:p>
          <a:p>
            <a:endParaRPr lang="hr-HR"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smtClean="0"/>
              <a:t>Older People</a:t>
            </a:r>
            <a:endParaRPr lang="hr-HR" dirty="0"/>
          </a:p>
        </p:txBody>
      </p:sp>
      <p:sp>
        <p:nvSpPr>
          <p:cNvPr id="5" name="Content Placeholder 4"/>
          <p:cNvSpPr>
            <a:spLocks noGrp="1"/>
          </p:cNvSpPr>
          <p:nvPr>
            <p:ph idx="1"/>
          </p:nvPr>
        </p:nvSpPr>
        <p:spPr/>
        <p:txBody>
          <a:bodyPr/>
          <a:lstStyle/>
          <a:p>
            <a:endParaRPr lang="hr-HR" dirty="0" smtClean="0"/>
          </a:p>
          <a:p>
            <a:r>
              <a:rPr lang="hr-HR" dirty="0" smtClean="0"/>
              <a:t>boundary of old age not clearly defined</a:t>
            </a:r>
          </a:p>
          <a:p>
            <a:r>
              <a:rPr lang="hr-HR" dirty="0" smtClean="0"/>
              <a:t>some criteria:</a:t>
            </a:r>
          </a:p>
          <a:p>
            <a:pPr lvl="1"/>
            <a:r>
              <a:rPr lang="hr-HR" dirty="0" smtClean="0"/>
              <a:t>retirement age</a:t>
            </a:r>
          </a:p>
          <a:p>
            <a:pPr lvl="1"/>
            <a:r>
              <a:rPr lang="hr-HR" dirty="0" smtClean="0"/>
              <a:t>moment of becoming grandparents</a:t>
            </a:r>
          </a:p>
          <a:p>
            <a:pPr lvl="1"/>
            <a:r>
              <a:rPr lang="hr-HR" dirty="0" smtClean="0"/>
              <a:t>when signs of physical/mental decline start appearing</a:t>
            </a:r>
          </a:p>
          <a:p>
            <a:pPr lvl="1"/>
            <a:endParaRPr lang="hr-HR" dirty="0" smtClean="0"/>
          </a:p>
          <a:p>
            <a:pPr lvl="1"/>
            <a:endParaRPr lang="hr-HR" dirty="0" smtClean="0"/>
          </a:p>
          <a:p>
            <a:pPr>
              <a:buNone/>
            </a:pPr>
            <a:r>
              <a:rPr lang="hr-HR" i="1" dirty="0" smtClean="0"/>
              <a:t>Do </a:t>
            </a:r>
            <a:r>
              <a:rPr lang="hr-HR" i="1" dirty="0" err="1" smtClean="0"/>
              <a:t>you</a:t>
            </a:r>
            <a:r>
              <a:rPr lang="hr-HR" i="1" dirty="0" smtClean="0"/>
              <a:t> </a:t>
            </a:r>
            <a:r>
              <a:rPr lang="hr-HR" i="1" dirty="0" err="1" smtClean="0"/>
              <a:t>see</a:t>
            </a:r>
            <a:r>
              <a:rPr lang="hr-HR" i="1" dirty="0" smtClean="0"/>
              <a:t> </a:t>
            </a:r>
            <a:r>
              <a:rPr lang="hr-HR" i="1" dirty="0" err="1" smtClean="0"/>
              <a:t>any</a:t>
            </a:r>
            <a:r>
              <a:rPr lang="hr-HR" i="1" dirty="0" smtClean="0"/>
              <a:t> </a:t>
            </a:r>
            <a:r>
              <a:rPr lang="hr-HR" i="1" dirty="0" err="1" smtClean="0"/>
              <a:t>problems</a:t>
            </a:r>
            <a:r>
              <a:rPr lang="hr-HR" i="1" dirty="0" smtClean="0"/>
              <a:t> with these criteria?</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smtClean="0"/>
              <a:t>Older People in Europe</a:t>
            </a:r>
            <a:endParaRPr lang="hr-HR" dirty="0"/>
          </a:p>
        </p:txBody>
      </p:sp>
      <p:sp>
        <p:nvSpPr>
          <p:cNvPr id="5" name="Content Placeholder 4"/>
          <p:cNvSpPr>
            <a:spLocks noGrp="1"/>
          </p:cNvSpPr>
          <p:nvPr>
            <p:ph idx="1"/>
          </p:nvPr>
        </p:nvSpPr>
        <p:spPr/>
        <p:txBody>
          <a:bodyPr/>
          <a:lstStyle/>
          <a:p>
            <a:pPr>
              <a:buNone/>
            </a:pPr>
            <a:r>
              <a:rPr lang="hr-HR" dirty="0" smtClean="0"/>
              <a:t>Read paragraphs 1&amp;2 of the text on p.65</a:t>
            </a:r>
          </a:p>
          <a:p>
            <a:endParaRPr lang="hr-HR" dirty="0" smtClean="0"/>
          </a:p>
          <a:p>
            <a:r>
              <a:rPr lang="hr-HR" dirty="0" smtClean="0"/>
              <a:t>How does paragraph 1 summarize the problems surrounding older people in Europe?</a:t>
            </a:r>
          </a:p>
          <a:p>
            <a:endParaRPr lang="hr-HR" dirty="0" smtClean="0"/>
          </a:p>
          <a:p>
            <a:r>
              <a:rPr lang="hr-HR" dirty="0" smtClean="0"/>
              <a:t>How is ‘old age’ defined in para 2?</a:t>
            </a:r>
          </a:p>
          <a:p>
            <a:r>
              <a:rPr lang="hr-HR" dirty="0" smtClean="0"/>
              <a:t>How is chronological age used in the society?</a:t>
            </a:r>
          </a:p>
          <a:p>
            <a:r>
              <a:rPr lang="hr-HR" dirty="0" smtClean="0"/>
              <a:t>What are the implications of ‘old’ in Western culture?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smtClean="0"/>
              <a:t>Older People in Europe</a:t>
            </a:r>
            <a:endParaRPr lang="hr-HR" dirty="0"/>
          </a:p>
        </p:txBody>
      </p:sp>
      <p:sp>
        <p:nvSpPr>
          <p:cNvPr id="5" name="Content Placeholder 4"/>
          <p:cNvSpPr>
            <a:spLocks noGrp="1"/>
          </p:cNvSpPr>
          <p:nvPr>
            <p:ph idx="1"/>
          </p:nvPr>
        </p:nvSpPr>
        <p:spPr/>
        <p:txBody>
          <a:bodyPr/>
          <a:lstStyle/>
          <a:p>
            <a:pPr>
              <a:buNone/>
            </a:pPr>
            <a:r>
              <a:rPr lang="hr-HR" dirty="0" smtClean="0"/>
              <a:t>Read paragraphs 3&amp;4</a:t>
            </a:r>
          </a:p>
          <a:p>
            <a:endParaRPr lang="hr-HR" dirty="0" smtClean="0"/>
          </a:p>
          <a:p>
            <a:r>
              <a:rPr lang="hr-HR" dirty="0" smtClean="0"/>
              <a:t>How is ageism defined in para 3?</a:t>
            </a:r>
          </a:p>
          <a:p>
            <a:r>
              <a:rPr lang="hr-HR" dirty="0" smtClean="0"/>
              <a:t>How is an older person put in jeopardy?</a:t>
            </a:r>
          </a:p>
          <a:p>
            <a:endParaRPr lang="hr-HR" dirty="0" smtClean="0"/>
          </a:p>
          <a:p>
            <a:r>
              <a:rPr lang="hr-HR" dirty="0" smtClean="0"/>
              <a:t>What can you say about social perceptions and expectations regarding older people?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smtClean="0"/>
              <a:t>Older People in Europe</a:t>
            </a:r>
            <a:endParaRPr lang="hr-HR" dirty="0"/>
          </a:p>
        </p:txBody>
      </p:sp>
      <p:sp>
        <p:nvSpPr>
          <p:cNvPr id="5" name="Content Placeholder 4"/>
          <p:cNvSpPr>
            <a:spLocks noGrp="1"/>
          </p:cNvSpPr>
          <p:nvPr>
            <p:ph idx="1"/>
          </p:nvPr>
        </p:nvSpPr>
        <p:spPr/>
        <p:txBody>
          <a:bodyPr/>
          <a:lstStyle/>
          <a:p>
            <a:endParaRPr lang="hr-HR" dirty="0" smtClean="0"/>
          </a:p>
          <a:p>
            <a:r>
              <a:rPr lang="hr-HR" dirty="0" smtClean="0"/>
              <a:t>Do exercise 1 on p. 67 (comprehension check)</a:t>
            </a:r>
          </a:p>
          <a:p>
            <a:endParaRPr lang="hr-HR" dirty="0" smtClean="0"/>
          </a:p>
          <a:p>
            <a:r>
              <a:rPr lang="hr-HR" dirty="0" smtClean="0"/>
              <a:t>Do the vocabulary practice on p. 67</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smtClean="0"/>
              <a:t>Older People in Britain</a:t>
            </a:r>
            <a:endParaRPr lang="hr-HR" dirty="0"/>
          </a:p>
        </p:txBody>
      </p:sp>
      <p:sp>
        <p:nvSpPr>
          <p:cNvPr id="5" name="Content Placeholder 4"/>
          <p:cNvSpPr>
            <a:spLocks noGrp="1"/>
          </p:cNvSpPr>
          <p:nvPr>
            <p:ph idx="1"/>
          </p:nvPr>
        </p:nvSpPr>
        <p:spPr/>
        <p:txBody>
          <a:bodyPr/>
          <a:lstStyle/>
          <a:p>
            <a:endParaRPr lang="hr-HR" dirty="0" smtClean="0"/>
          </a:p>
          <a:p>
            <a:r>
              <a:rPr lang="hr-HR" dirty="0" smtClean="0"/>
              <a:t>Read the text on p. 68 and summarize the social services available to older people in Britain.</a:t>
            </a:r>
          </a:p>
          <a:p>
            <a:endParaRPr lang="hr-HR" dirty="0" smtClean="0"/>
          </a:p>
          <a:p>
            <a:r>
              <a:rPr lang="hr-HR" dirty="0" smtClean="0"/>
              <a:t>Are you familiar with such services being available in Croatia?</a:t>
            </a:r>
          </a:p>
          <a:p>
            <a:r>
              <a:rPr lang="hr-HR" dirty="0" smtClean="0"/>
              <a:t>If so, which ones?</a:t>
            </a:r>
          </a:p>
          <a:p>
            <a:r>
              <a:rPr lang="hr-HR" dirty="0" smtClean="0"/>
              <a:t>Do you have any direct contact with older people who use any social services in our country?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smtClean="0"/>
              <a:t>Older People in Britain</a:t>
            </a:r>
            <a:endParaRPr lang="hr-HR" dirty="0"/>
          </a:p>
        </p:txBody>
      </p:sp>
      <p:sp>
        <p:nvSpPr>
          <p:cNvPr id="5" name="Content Placeholder 4"/>
          <p:cNvSpPr>
            <a:spLocks noGrp="1"/>
          </p:cNvSpPr>
          <p:nvPr>
            <p:ph idx="1"/>
          </p:nvPr>
        </p:nvSpPr>
        <p:spPr/>
        <p:txBody>
          <a:bodyPr/>
          <a:lstStyle/>
          <a:p>
            <a:pPr>
              <a:buNone/>
            </a:pPr>
            <a:r>
              <a:rPr lang="hr-HR" dirty="0" smtClean="0"/>
              <a:t>SOME STATISTICS REGARDING OLDER PEOPLE</a:t>
            </a:r>
          </a:p>
          <a:p>
            <a:pPr marL="514350" indent="-514350"/>
            <a:r>
              <a:rPr lang="hr-HR" dirty="0" smtClean="0"/>
              <a:t>twice as many women live alone than men</a:t>
            </a:r>
          </a:p>
          <a:p>
            <a:pPr marL="514350" indent="-514350"/>
            <a:r>
              <a:rPr lang="hr-HR" dirty="0" smtClean="0"/>
              <a:t>twice as many women live in communal establishments</a:t>
            </a:r>
          </a:p>
          <a:p>
            <a:pPr marL="514350" indent="-514350"/>
            <a:r>
              <a:rPr lang="hr-HR" dirty="0" smtClean="0"/>
              <a:t>more than half own their own homes</a:t>
            </a:r>
          </a:p>
          <a:p>
            <a:pPr marL="514350" indent="-514350"/>
            <a:r>
              <a:rPr lang="hr-HR" dirty="0" smtClean="0"/>
              <a:t>1 in 5 rent from the social sector, 1 in 20 rent privately</a:t>
            </a:r>
          </a:p>
          <a:p>
            <a:pPr marL="514350" indent="-514350"/>
            <a:r>
              <a:rPr lang="hr-HR" dirty="0" smtClean="0"/>
              <a:t>about 30% of homes equipped with handrails for easier access, 26% have bathroom modifications, 14% have alarms installed</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smtClean="0"/>
              <a:t>Older People in Britain</a:t>
            </a:r>
            <a:endParaRPr lang="hr-HR" dirty="0"/>
          </a:p>
        </p:txBody>
      </p:sp>
      <p:sp>
        <p:nvSpPr>
          <p:cNvPr id="5" name="Content Placeholder 4"/>
          <p:cNvSpPr>
            <a:spLocks noGrp="1"/>
          </p:cNvSpPr>
          <p:nvPr>
            <p:ph idx="1"/>
          </p:nvPr>
        </p:nvSpPr>
        <p:spPr/>
        <p:txBody>
          <a:bodyPr/>
          <a:lstStyle/>
          <a:p>
            <a:pPr>
              <a:buNone/>
            </a:pPr>
            <a:r>
              <a:rPr lang="hr-HR" dirty="0" smtClean="0"/>
              <a:t>SOME STATISTICS REGARDING OLDER PEOPLE</a:t>
            </a:r>
          </a:p>
          <a:p>
            <a:r>
              <a:rPr lang="hr-HR" dirty="0" smtClean="0"/>
              <a:t>life expectancy and disability-free life expectancy (DFLE) steadily increasing</a:t>
            </a:r>
          </a:p>
          <a:p>
            <a:r>
              <a:rPr lang="hr-HR" dirty="0" smtClean="0"/>
              <a:t>DFLE increasing slightly more</a:t>
            </a:r>
          </a:p>
          <a:p>
            <a:r>
              <a:rPr lang="hr-HR" dirty="0" smtClean="0"/>
              <a:t>2008/09 a male pensioner received average income of £304 per week, female £264</a:t>
            </a:r>
          </a:p>
          <a:p>
            <a:r>
              <a:rPr lang="hr-HR" dirty="0" smtClean="0"/>
              <a:t>most of the income comes from benefit income, then occupational pension, personal pension, investment, and, lastly, earnings</a:t>
            </a:r>
          </a:p>
          <a:p>
            <a:r>
              <a:rPr lang="hr-HR" dirty="0" smtClean="0"/>
              <a:t>income drops with age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hr-HR" dirty="0" smtClean="0"/>
              <a:t>Revision of the last session</a:t>
            </a:r>
            <a:endParaRPr lang="hr-HR" dirty="0"/>
          </a:p>
        </p:txBody>
      </p:sp>
      <p:sp>
        <p:nvSpPr>
          <p:cNvPr id="5" name="Text Placeholder 4"/>
          <p:cNvSpPr>
            <a:spLocks noGrp="1"/>
          </p:cNvSpPr>
          <p:nvPr>
            <p:ph type="body" idx="1"/>
          </p:nvPr>
        </p:nvSpPr>
        <p:spPr/>
        <p:txBody>
          <a:bodyPr/>
          <a:lstStyle/>
          <a:p>
            <a:pPr algn="ctr"/>
            <a:r>
              <a:rPr lang="hr-HR" dirty="0" err="1" smtClean="0"/>
              <a:t>Disabled</a:t>
            </a:r>
            <a:r>
              <a:rPr lang="hr-HR" dirty="0" smtClean="0"/>
              <a:t> </a:t>
            </a:r>
            <a:r>
              <a:rPr lang="hr-HR" dirty="0" err="1" smtClean="0"/>
              <a:t>People</a:t>
            </a:r>
            <a:endParaRPr lang="hr-HR" dirty="0" smtClean="0"/>
          </a:p>
          <a:p>
            <a:pPr algn="ctr"/>
            <a:endParaRPr lang="hr-H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err="1" smtClean="0"/>
              <a:t>Social</a:t>
            </a:r>
            <a:r>
              <a:rPr lang="hr-HR" dirty="0" smtClean="0"/>
              <a:t> </a:t>
            </a:r>
            <a:r>
              <a:rPr lang="hr-HR" dirty="0" err="1" smtClean="0"/>
              <a:t>Security</a:t>
            </a:r>
            <a:r>
              <a:rPr lang="hr-HR" dirty="0" smtClean="0"/>
              <a:t> </a:t>
            </a:r>
            <a:r>
              <a:rPr lang="hr-HR" dirty="0" err="1" smtClean="0"/>
              <a:t>in</a:t>
            </a:r>
            <a:r>
              <a:rPr lang="hr-HR" dirty="0" smtClean="0"/>
              <a:t> </a:t>
            </a:r>
            <a:r>
              <a:rPr lang="hr-HR" dirty="0" err="1" smtClean="0"/>
              <a:t>the</a:t>
            </a:r>
            <a:r>
              <a:rPr lang="hr-HR" dirty="0" smtClean="0"/>
              <a:t> USA</a:t>
            </a:r>
            <a:endParaRPr lang="hr-HR" dirty="0"/>
          </a:p>
        </p:txBody>
      </p:sp>
      <p:sp>
        <p:nvSpPr>
          <p:cNvPr id="5" name="Content Placeholder 4"/>
          <p:cNvSpPr>
            <a:spLocks noGrp="1"/>
          </p:cNvSpPr>
          <p:nvPr>
            <p:ph idx="1"/>
          </p:nvPr>
        </p:nvSpPr>
        <p:spPr/>
        <p:txBody>
          <a:bodyPr/>
          <a:lstStyle/>
          <a:p>
            <a:endParaRPr lang="hr-HR" dirty="0" smtClean="0"/>
          </a:p>
          <a:p>
            <a:endParaRPr lang="hr-HR" smtClean="0"/>
          </a:p>
          <a:p>
            <a:r>
              <a:rPr lang="hr-HR" smtClean="0"/>
              <a:t>Read</a:t>
            </a:r>
            <a:r>
              <a:rPr lang="hr-HR" dirty="0" smtClean="0"/>
              <a:t> </a:t>
            </a:r>
            <a:r>
              <a:rPr lang="hr-HR" dirty="0" err="1" smtClean="0"/>
              <a:t>the</a:t>
            </a:r>
            <a:r>
              <a:rPr lang="hr-HR" dirty="0" smtClean="0"/>
              <a:t> </a:t>
            </a:r>
            <a:r>
              <a:rPr lang="hr-HR" dirty="0" err="1" smtClean="0"/>
              <a:t>text</a:t>
            </a:r>
            <a:r>
              <a:rPr lang="hr-HR" dirty="0" smtClean="0"/>
              <a:t> </a:t>
            </a:r>
            <a:r>
              <a:rPr lang="hr-HR" dirty="0" err="1" smtClean="0"/>
              <a:t>and</a:t>
            </a:r>
            <a:r>
              <a:rPr lang="hr-HR" dirty="0" smtClean="0"/>
              <a:t> do </a:t>
            </a:r>
            <a:r>
              <a:rPr lang="hr-HR" dirty="0" err="1" smtClean="0"/>
              <a:t>the</a:t>
            </a:r>
            <a:r>
              <a:rPr lang="hr-HR" dirty="0" smtClean="0"/>
              <a:t> </a:t>
            </a:r>
            <a:r>
              <a:rPr lang="hr-HR" dirty="0" err="1" smtClean="0"/>
              <a:t>related</a:t>
            </a:r>
            <a:r>
              <a:rPr lang="hr-HR" dirty="0" smtClean="0"/>
              <a:t> </a:t>
            </a:r>
            <a:r>
              <a:rPr lang="hr-HR" dirty="0" err="1" smtClean="0"/>
              <a:t>exercises</a:t>
            </a:r>
            <a:endParaRPr lang="hr-HR"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pPr algn="ctr">
              <a:buNone/>
            </a:pPr>
            <a:endParaRPr lang="hr-HR" sz="4000" smtClean="0">
              <a:effectLst>
                <a:outerShdw blurRad="38100" dist="38100" dir="2700000" algn="tl">
                  <a:srgbClr val="000000">
                    <a:alpha val="43137"/>
                  </a:srgbClr>
                </a:outerShdw>
              </a:effectLst>
            </a:endParaRPr>
          </a:p>
          <a:p>
            <a:pPr algn="ctr">
              <a:buNone/>
            </a:pPr>
            <a:r>
              <a:rPr lang="hr-HR" sz="4000" smtClean="0">
                <a:effectLst>
                  <a:outerShdw blurRad="38100" dist="38100" dir="2700000" algn="tl">
                    <a:srgbClr val="000000">
                      <a:alpha val="43137"/>
                    </a:srgbClr>
                  </a:outerShdw>
                </a:effectLst>
              </a:rPr>
              <a:t>Thank </a:t>
            </a:r>
            <a:r>
              <a:rPr lang="hr-HR" sz="4000" dirty="0" smtClean="0">
                <a:effectLst>
                  <a:outerShdw blurRad="38100" dist="38100" dir="2700000" algn="tl">
                    <a:srgbClr val="000000">
                      <a:alpha val="43137"/>
                    </a:srgbClr>
                  </a:outerShdw>
                </a:effectLst>
              </a:rPr>
              <a:t>you for your attention!</a:t>
            </a:r>
            <a:endParaRPr lang="hr-HR"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endParaRPr lang="hr-HR" dirty="0" smtClean="0"/>
          </a:p>
          <a:p>
            <a:pPr marL="514350" indent="-514350">
              <a:lnSpc>
                <a:spcPct val="120000"/>
              </a:lnSpc>
              <a:buFont typeface="+mj-lt"/>
              <a:buAutoNum type="arabicPeriod"/>
            </a:pPr>
            <a:r>
              <a:rPr lang="en-US" sz="3200" dirty="0" smtClean="0"/>
              <a:t>What do you know about the medical aspect of disability?</a:t>
            </a:r>
          </a:p>
          <a:p>
            <a:pPr marL="514350" indent="-514350">
              <a:lnSpc>
                <a:spcPct val="120000"/>
              </a:lnSpc>
              <a:buFont typeface="+mj-lt"/>
              <a:buAutoNum type="arabicPeriod"/>
            </a:pPr>
            <a:r>
              <a:rPr lang="en-US" sz="3200" dirty="0" smtClean="0"/>
              <a:t>What do you know about the social aspect of disability?</a:t>
            </a:r>
          </a:p>
          <a:p>
            <a:pPr marL="514350" indent="-514350">
              <a:lnSpc>
                <a:spcPct val="120000"/>
              </a:lnSpc>
              <a:buFont typeface="+mj-lt"/>
              <a:buAutoNum type="arabicPeriod"/>
            </a:pPr>
            <a:r>
              <a:rPr lang="en-US" sz="3200" dirty="0" smtClean="0"/>
              <a:t>What types of disability are there?</a:t>
            </a:r>
          </a:p>
          <a:p>
            <a:pPr marL="514350" indent="-514350">
              <a:lnSpc>
                <a:spcPct val="120000"/>
              </a:lnSpc>
              <a:buFont typeface="+mj-lt"/>
              <a:buAutoNum type="arabicPeriod"/>
            </a:pPr>
            <a:r>
              <a:rPr lang="en-US" sz="3200" dirty="0" smtClean="0"/>
              <a:t>What can be affected by a disability?</a:t>
            </a:r>
          </a:p>
          <a:p>
            <a:pPr marL="514350" indent="-514350">
              <a:lnSpc>
                <a:spcPct val="120000"/>
              </a:lnSpc>
              <a:buFont typeface="+mj-lt"/>
              <a:buAutoNum type="arabicPeriod"/>
            </a:pPr>
            <a:r>
              <a:rPr lang="en-US" sz="3200" dirty="0" smtClean="0"/>
              <a:t>Where do </a:t>
            </a:r>
            <a:r>
              <a:rPr lang="hr-HR" sz="3200" dirty="0" smtClean="0"/>
              <a:t>most </a:t>
            </a:r>
            <a:r>
              <a:rPr lang="en-US" sz="3200" dirty="0" smtClean="0"/>
              <a:t>disabled people in Britain live?</a:t>
            </a:r>
          </a:p>
          <a:p>
            <a:pPr marL="514350" indent="-514350">
              <a:lnSpc>
                <a:spcPct val="120000"/>
              </a:lnSpc>
              <a:buFont typeface="+mj-lt"/>
              <a:buAutoNum type="arabicPeriod"/>
            </a:pPr>
            <a:r>
              <a:rPr lang="en-US" sz="3200" dirty="0" smtClean="0"/>
              <a:t>What percentage of the population have disabilities?</a:t>
            </a:r>
          </a:p>
        </p:txBody>
      </p:sp>
      <p:sp>
        <p:nvSpPr>
          <p:cNvPr id="2" name="Title 1"/>
          <p:cNvSpPr>
            <a:spLocks noGrp="1"/>
          </p:cNvSpPr>
          <p:nvPr>
            <p:ph type="title"/>
          </p:nvPr>
        </p:nvSpPr>
        <p:spPr/>
        <p:txBody>
          <a:bodyPr>
            <a:normAutofit/>
          </a:bodyPr>
          <a:lstStyle/>
          <a:p>
            <a:r>
              <a:rPr lang="hr-HR" dirty="0" smtClean="0"/>
              <a:t>Revision – Disabled People</a:t>
            </a:r>
            <a:endParaRPr lang="hr-H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514350" indent="-514350">
              <a:lnSpc>
                <a:spcPct val="120000"/>
              </a:lnSpc>
              <a:buFont typeface="+mj-lt"/>
              <a:buAutoNum type="arabicPeriod" startAt="7"/>
            </a:pPr>
            <a:r>
              <a:rPr lang="en-US" sz="3200" dirty="0" smtClean="0"/>
              <a:t>What is respite care?</a:t>
            </a:r>
          </a:p>
          <a:p>
            <a:pPr marL="514350" indent="-514350">
              <a:lnSpc>
                <a:spcPct val="120000"/>
              </a:lnSpc>
              <a:buFont typeface="+mj-lt"/>
              <a:buAutoNum type="arabicPeriod" startAt="7"/>
            </a:pPr>
            <a:r>
              <a:rPr lang="en-US" sz="3200" dirty="0" smtClean="0"/>
              <a:t>What social services are provided for people with disabilities?</a:t>
            </a:r>
          </a:p>
          <a:p>
            <a:pPr marL="514350" indent="-514350">
              <a:lnSpc>
                <a:spcPct val="120000"/>
              </a:lnSpc>
              <a:buFont typeface="+mj-lt"/>
              <a:buAutoNum type="arabicPeriod" startAt="7"/>
            </a:pPr>
            <a:r>
              <a:rPr lang="en-US" sz="3200" dirty="0" smtClean="0"/>
              <a:t>What does a Disability Employment Adviser focus on when interviewing a person with disability?</a:t>
            </a:r>
          </a:p>
          <a:p>
            <a:pPr marL="514350" indent="-514350">
              <a:lnSpc>
                <a:spcPct val="120000"/>
              </a:lnSpc>
              <a:buFont typeface="+mj-lt"/>
              <a:buAutoNum type="arabicPeriod" startAt="7"/>
            </a:pPr>
            <a:r>
              <a:rPr lang="en-US" sz="3200" dirty="0" smtClean="0"/>
              <a:t>How does the Disability Discrimination Act protect the disabled?</a:t>
            </a:r>
          </a:p>
          <a:p>
            <a:pPr marL="514350" indent="-514350">
              <a:lnSpc>
                <a:spcPct val="120000"/>
              </a:lnSpc>
              <a:buFont typeface="+mj-lt"/>
              <a:buAutoNum type="arabicPeriod" startAt="7"/>
            </a:pPr>
            <a:r>
              <a:rPr lang="en-US" sz="3200" dirty="0" smtClean="0"/>
              <a:t>Who else is protected from discrimination under the Equality Act 2010?</a:t>
            </a:r>
          </a:p>
        </p:txBody>
      </p:sp>
      <p:sp>
        <p:nvSpPr>
          <p:cNvPr id="2" name="Title 1"/>
          <p:cNvSpPr>
            <a:spLocks noGrp="1"/>
          </p:cNvSpPr>
          <p:nvPr>
            <p:ph type="title"/>
          </p:nvPr>
        </p:nvSpPr>
        <p:spPr/>
        <p:txBody>
          <a:bodyPr>
            <a:normAutofit/>
          </a:bodyPr>
          <a:lstStyle/>
          <a:p>
            <a:r>
              <a:rPr lang="hr-HR" dirty="0" smtClean="0"/>
              <a:t>Revision – Disabled People</a:t>
            </a:r>
            <a:endParaRPr lang="hr-H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r"/>
            <a:r>
              <a:rPr lang="hr-HR" dirty="0" err="1" smtClean="0"/>
              <a:t>The</a:t>
            </a:r>
            <a:r>
              <a:rPr lang="hr-HR" dirty="0" smtClean="0"/>
              <a:t> </a:t>
            </a:r>
            <a:r>
              <a:rPr lang="hr-HR" dirty="0" err="1" smtClean="0"/>
              <a:t>Article</a:t>
            </a:r>
            <a:endParaRPr lang="hr-HR" dirty="0"/>
          </a:p>
        </p:txBody>
      </p:sp>
      <p:sp>
        <p:nvSpPr>
          <p:cNvPr id="15362" name="Content Placeholder 1"/>
          <p:cNvSpPr>
            <a:spLocks noGrp="1"/>
          </p:cNvSpPr>
          <p:nvPr>
            <p:ph type="body" idx="1"/>
          </p:nvPr>
        </p:nvSpPr>
        <p:spPr/>
        <p:txBody>
          <a:bodyPr/>
          <a:lstStyle/>
          <a:p>
            <a:pPr algn="r"/>
            <a:r>
              <a:rPr lang="hr-HR" sz="2800" dirty="0" smtClean="0"/>
              <a:t>(a, </a:t>
            </a:r>
            <a:r>
              <a:rPr lang="hr-HR" sz="2800" dirty="0" err="1" smtClean="0"/>
              <a:t>an</a:t>
            </a:r>
            <a:r>
              <a:rPr lang="hr-HR" sz="2800" dirty="0" smtClean="0"/>
              <a:t>, </a:t>
            </a:r>
            <a:r>
              <a:rPr lang="hr-HR" sz="2800" dirty="0" err="1" smtClean="0"/>
              <a:t>the</a:t>
            </a:r>
            <a:r>
              <a:rPr lang="hr-HR" sz="2800" dirty="0" smtClean="0"/>
              <a:t>, </a:t>
            </a:r>
            <a:r>
              <a:rPr lang="hr-HR" sz="2800" dirty="0" smtClean="0">
                <a:latin typeface="Constantia" pitchFamily="18" charset="0"/>
              </a:rPr>
              <a:t>Ø)</a:t>
            </a:r>
            <a:endParaRPr lang="hr-HR" sz="2800" dirty="0" smtClean="0"/>
          </a:p>
          <a:p>
            <a:pPr algn="ctr">
              <a:buFont typeface="Wingdings 3" pitchFamily="18" charset="2"/>
              <a:buNone/>
            </a:pPr>
            <a:endParaRPr lang="hr-HR" sz="4400" dirty="0" smtClean="0"/>
          </a:p>
        </p:txBody>
      </p:sp>
    </p:spTree>
    <p:extLst>
      <p:ext uri="{BB962C8B-B14F-4D97-AF65-F5344CB8AC3E}">
        <p14:creationId xmlns:p14="http://schemas.microsoft.com/office/powerpoint/2010/main" val="35932038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hr-HR" smtClean="0"/>
              <a:t>The Article</a:t>
            </a:r>
          </a:p>
        </p:txBody>
      </p:sp>
      <p:graphicFrame>
        <p:nvGraphicFramePr>
          <p:cNvPr id="4" name="Content Placeholder 3"/>
          <p:cNvGraphicFramePr>
            <a:graphicFrameLocks noGrp="1"/>
          </p:cNvGraphicFramePr>
          <p:nvPr>
            <p:ph sz="quarter" idx="1"/>
          </p:nvPr>
        </p:nvGraphicFramePr>
        <p:xfrm>
          <a:off x="1000125" y="2500313"/>
          <a:ext cx="7772400" cy="2428892"/>
        </p:xfrm>
        <a:graphic>
          <a:graphicData uri="http://schemas.openxmlformats.org/drawingml/2006/table">
            <a:tbl>
              <a:tblPr firstRow="1" bandRow="1">
                <a:tableStyleId>{5C22544A-7EE6-4342-B048-85BDC9FD1C3A}</a:tableStyleId>
              </a:tblPr>
              <a:tblGrid>
                <a:gridCol w="2590800"/>
                <a:gridCol w="2590800"/>
                <a:gridCol w="2590800"/>
              </a:tblGrid>
              <a:tr h="607223">
                <a:tc>
                  <a:txBody>
                    <a:bodyPr/>
                    <a:lstStyle/>
                    <a:p>
                      <a:r>
                        <a:rPr lang="hr-HR" dirty="0" smtClean="0"/>
                        <a:t>Noun</a:t>
                      </a:r>
                      <a:endParaRPr lang="hr-HR" dirty="0"/>
                    </a:p>
                  </a:txBody>
                  <a:tcPr/>
                </a:tc>
                <a:tc>
                  <a:txBody>
                    <a:bodyPr/>
                    <a:lstStyle/>
                    <a:p>
                      <a:pPr algn="ctr"/>
                      <a:r>
                        <a:rPr lang="hr-HR" dirty="0" smtClean="0"/>
                        <a:t>Indefinite article</a:t>
                      </a:r>
                      <a:endParaRPr lang="hr-HR" dirty="0"/>
                    </a:p>
                  </a:txBody>
                  <a:tcPr/>
                </a:tc>
                <a:tc>
                  <a:txBody>
                    <a:bodyPr/>
                    <a:lstStyle/>
                    <a:p>
                      <a:pPr algn="ctr"/>
                      <a:r>
                        <a:rPr lang="hr-HR" dirty="0" smtClean="0"/>
                        <a:t>Definite article</a:t>
                      </a:r>
                      <a:endParaRPr lang="hr-HR" dirty="0"/>
                    </a:p>
                  </a:txBody>
                  <a:tcPr/>
                </a:tc>
              </a:tr>
              <a:tr h="607223">
                <a:tc>
                  <a:txBody>
                    <a:bodyPr/>
                    <a:lstStyle/>
                    <a:p>
                      <a:r>
                        <a:rPr lang="hr-HR" dirty="0" smtClean="0"/>
                        <a:t>COUNTABLE</a:t>
                      </a:r>
                      <a:r>
                        <a:rPr lang="hr-HR" baseline="0" dirty="0" smtClean="0"/>
                        <a:t> singular</a:t>
                      </a:r>
                      <a:endParaRPr lang="hr-HR" dirty="0"/>
                    </a:p>
                  </a:txBody>
                  <a:tcPr/>
                </a:tc>
                <a:tc>
                  <a:txBody>
                    <a:bodyPr/>
                    <a:lstStyle/>
                    <a:p>
                      <a:pPr algn="ctr"/>
                      <a:r>
                        <a:rPr lang="hr-HR" dirty="0" smtClean="0"/>
                        <a:t>a (an)</a:t>
                      </a:r>
                      <a:endParaRPr lang="hr-HR" dirty="0"/>
                    </a:p>
                  </a:txBody>
                  <a:tcPr/>
                </a:tc>
                <a:tc>
                  <a:txBody>
                    <a:bodyPr/>
                    <a:lstStyle/>
                    <a:p>
                      <a:pPr algn="ctr"/>
                      <a:r>
                        <a:rPr lang="hr-HR" dirty="0" smtClean="0"/>
                        <a:t>the</a:t>
                      </a:r>
                      <a:endParaRPr lang="hr-HR" dirty="0"/>
                    </a:p>
                  </a:txBody>
                  <a:tcPr/>
                </a:tc>
              </a:tr>
              <a:tr h="607223">
                <a:tc>
                  <a:txBody>
                    <a:bodyPr/>
                    <a:lstStyle/>
                    <a:p>
                      <a:r>
                        <a:rPr lang="hr-HR" dirty="0" smtClean="0"/>
                        <a:t>COUNTABLE plural</a:t>
                      </a:r>
                      <a:endParaRPr lang="hr-HR" dirty="0"/>
                    </a:p>
                  </a:txBody>
                  <a:tcPr/>
                </a:tc>
                <a:tc>
                  <a:txBody>
                    <a:bodyPr/>
                    <a:lstStyle/>
                    <a:p>
                      <a:pPr algn="ctr"/>
                      <a:r>
                        <a:rPr lang="hr-HR" dirty="0" smtClean="0">
                          <a:latin typeface="Constantia"/>
                        </a:rPr>
                        <a:t>Ø</a:t>
                      </a:r>
                      <a:endParaRPr lang="hr-HR" dirty="0"/>
                    </a:p>
                  </a:txBody>
                  <a:tcPr/>
                </a:tc>
                <a:tc>
                  <a:txBody>
                    <a:bodyPr/>
                    <a:lstStyle/>
                    <a:p>
                      <a:pPr algn="ctr"/>
                      <a:r>
                        <a:rPr lang="hr-HR" dirty="0" smtClean="0"/>
                        <a:t>the</a:t>
                      </a:r>
                      <a:endParaRPr lang="hr-HR" dirty="0"/>
                    </a:p>
                  </a:txBody>
                  <a:tcPr/>
                </a:tc>
              </a:tr>
              <a:tr h="607223">
                <a:tc>
                  <a:txBody>
                    <a:bodyPr/>
                    <a:lstStyle/>
                    <a:p>
                      <a:r>
                        <a:rPr lang="hr-HR" dirty="0" smtClean="0"/>
                        <a:t>UNCOUNTABLE</a:t>
                      </a:r>
                      <a:endParaRPr lang="hr-HR" dirty="0"/>
                    </a:p>
                  </a:txBody>
                  <a:tcPr/>
                </a:tc>
                <a:tc>
                  <a:txBody>
                    <a:bodyPr/>
                    <a:lstStyle/>
                    <a:p>
                      <a:pPr algn="ctr"/>
                      <a:r>
                        <a:rPr lang="hr-HR" dirty="0" smtClean="0">
                          <a:latin typeface="Constantia"/>
                        </a:rPr>
                        <a:t>Ø</a:t>
                      </a:r>
                      <a:endParaRPr lang="hr-HR" dirty="0"/>
                    </a:p>
                  </a:txBody>
                  <a:tcPr/>
                </a:tc>
                <a:tc>
                  <a:txBody>
                    <a:bodyPr/>
                    <a:lstStyle/>
                    <a:p>
                      <a:pPr algn="ctr"/>
                      <a:r>
                        <a:rPr lang="hr-HR" dirty="0" smtClean="0"/>
                        <a:t>the</a:t>
                      </a:r>
                      <a:endParaRPr lang="hr-HR" dirty="0"/>
                    </a:p>
                  </a:txBody>
                  <a:tcPr/>
                </a:tc>
              </a:tr>
            </a:tbl>
          </a:graphicData>
        </a:graphic>
      </p:graphicFrame>
    </p:spTree>
    <p:extLst>
      <p:ext uri="{BB962C8B-B14F-4D97-AF65-F5344CB8AC3E}">
        <p14:creationId xmlns:p14="http://schemas.microsoft.com/office/powerpoint/2010/main" val="9981713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365760" indent="-256032" fontAlgn="auto">
              <a:spcAft>
                <a:spcPts val="0"/>
              </a:spcAft>
              <a:buFont typeface="Wingdings 3"/>
              <a:buChar char=""/>
              <a:defRPr/>
            </a:pPr>
            <a:r>
              <a:rPr lang="hr-HR" sz="2400" dirty="0" smtClean="0"/>
              <a:t>The indefinite article generally means ‘one’ or ‘any’, e.g. I saw a (one) girl in the park. Please, give me a (any) pen.</a:t>
            </a:r>
          </a:p>
          <a:p>
            <a:pPr marL="365760" indent="-256032" fontAlgn="auto">
              <a:spcAft>
                <a:spcPts val="0"/>
              </a:spcAft>
              <a:buFont typeface="Wingdings 3"/>
              <a:buChar char=""/>
              <a:defRPr/>
            </a:pPr>
            <a:r>
              <a:rPr lang="hr-HR" sz="2400" dirty="0" smtClean="0"/>
              <a:t>We use it when we introduce something mentioned for the first time, as long as it is a </a:t>
            </a:r>
            <a:r>
              <a:rPr lang="hr-HR" sz="2400" b="1" dirty="0" err="1" smtClean="0"/>
              <a:t>countable</a:t>
            </a:r>
            <a:r>
              <a:rPr lang="hr-HR" sz="2400" dirty="0" smtClean="0"/>
              <a:t> noun in </a:t>
            </a:r>
            <a:r>
              <a:rPr lang="hr-HR" sz="2400" b="1" dirty="0" smtClean="0"/>
              <a:t>singular</a:t>
            </a:r>
            <a:r>
              <a:rPr lang="hr-HR" sz="2400" dirty="0" smtClean="0"/>
              <a:t>;</a:t>
            </a:r>
          </a:p>
          <a:p>
            <a:pPr marL="365760" indent="-256032" fontAlgn="auto">
              <a:spcAft>
                <a:spcPts val="0"/>
              </a:spcAft>
              <a:buFont typeface="Wingdings 3"/>
              <a:buChar char=""/>
              <a:defRPr/>
            </a:pPr>
            <a:endParaRPr lang="hr-HR" sz="2400" dirty="0" smtClean="0"/>
          </a:p>
          <a:p>
            <a:pPr marL="365760" indent="-256032" fontAlgn="auto">
              <a:spcAft>
                <a:spcPts val="0"/>
              </a:spcAft>
              <a:buFont typeface="Wingdings 3"/>
              <a:buChar char=""/>
              <a:defRPr/>
            </a:pPr>
            <a:r>
              <a:rPr lang="hr-HR" sz="2400" dirty="0" smtClean="0"/>
              <a:t>Discuss these examples:</a:t>
            </a:r>
          </a:p>
          <a:p>
            <a:pPr marL="624078" indent="-514350" fontAlgn="auto">
              <a:spcAft>
                <a:spcPts val="0"/>
              </a:spcAft>
              <a:buFont typeface="+mj-lt"/>
              <a:buAutoNum type="arabicPeriod"/>
              <a:defRPr/>
            </a:pPr>
            <a:r>
              <a:rPr lang="hr-HR" sz="2400" i="1" dirty="0" smtClean="0"/>
              <a:t>I bought </a:t>
            </a:r>
            <a:r>
              <a:rPr lang="hr-HR" sz="2400" b="1" i="1" dirty="0" smtClean="0">
                <a:solidFill>
                  <a:schemeClr val="bg2">
                    <a:lumMod val="50000"/>
                  </a:schemeClr>
                </a:solidFill>
              </a:rPr>
              <a:t>sugar</a:t>
            </a:r>
            <a:r>
              <a:rPr lang="hr-HR" sz="2400" i="1" dirty="0" smtClean="0"/>
              <a:t>, </a:t>
            </a:r>
            <a:r>
              <a:rPr lang="hr-HR" sz="2400" b="1" i="1" dirty="0" smtClean="0">
                <a:solidFill>
                  <a:schemeClr val="bg2">
                    <a:lumMod val="50000"/>
                  </a:schemeClr>
                </a:solidFill>
              </a:rPr>
              <a:t>biscuits</a:t>
            </a:r>
            <a:r>
              <a:rPr lang="hr-HR" sz="2400" i="1" dirty="0" smtClean="0"/>
              <a:t> and an </a:t>
            </a:r>
            <a:r>
              <a:rPr lang="hr-HR" sz="2400" b="1" i="1" dirty="0" smtClean="0">
                <a:solidFill>
                  <a:schemeClr val="bg2">
                    <a:lumMod val="50000"/>
                  </a:schemeClr>
                </a:solidFill>
              </a:rPr>
              <a:t>apple</a:t>
            </a:r>
            <a:r>
              <a:rPr lang="hr-HR" sz="2400" i="1" dirty="0" smtClean="0"/>
              <a:t>. </a:t>
            </a:r>
          </a:p>
          <a:p>
            <a:pPr marL="624078" indent="-514350" fontAlgn="auto">
              <a:spcAft>
                <a:spcPts val="0"/>
              </a:spcAft>
              <a:buFont typeface="+mj-lt"/>
              <a:buAutoNum type="arabicPeriod"/>
              <a:defRPr/>
            </a:pPr>
            <a:r>
              <a:rPr lang="hr-HR" sz="2400" i="1" dirty="0" smtClean="0"/>
              <a:t>He wanted </a:t>
            </a:r>
            <a:r>
              <a:rPr lang="hr-HR" sz="2400" b="1" i="1" dirty="0" smtClean="0">
                <a:solidFill>
                  <a:schemeClr val="bg2">
                    <a:lumMod val="50000"/>
                  </a:schemeClr>
                </a:solidFill>
              </a:rPr>
              <a:t>power</a:t>
            </a:r>
            <a:r>
              <a:rPr lang="hr-HR" sz="2400" i="1" dirty="0" smtClean="0"/>
              <a:t>, not </a:t>
            </a:r>
            <a:r>
              <a:rPr lang="hr-HR" sz="2400" b="1" i="1" dirty="0" smtClean="0">
                <a:solidFill>
                  <a:schemeClr val="bg2">
                    <a:lumMod val="50000"/>
                  </a:schemeClr>
                </a:solidFill>
              </a:rPr>
              <a:t>money</a:t>
            </a:r>
            <a:r>
              <a:rPr lang="hr-HR" sz="2400" i="1" dirty="0" smtClean="0"/>
              <a:t>.</a:t>
            </a:r>
          </a:p>
          <a:p>
            <a:pPr marL="624078" indent="-514350" fontAlgn="auto">
              <a:spcAft>
                <a:spcPts val="0"/>
              </a:spcAft>
              <a:buFont typeface="+mj-lt"/>
              <a:buAutoNum type="arabicPeriod"/>
              <a:defRPr/>
            </a:pPr>
            <a:r>
              <a:rPr lang="hr-HR" sz="2400" i="1" dirty="0" smtClean="0"/>
              <a:t>A </a:t>
            </a:r>
            <a:r>
              <a:rPr lang="hr-HR" sz="2400" b="1" i="1" dirty="0" smtClean="0">
                <a:solidFill>
                  <a:schemeClr val="bg2">
                    <a:lumMod val="50000"/>
                  </a:schemeClr>
                </a:solidFill>
              </a:rPr>
              <a:t>student</a:t>
            </a:r>
            <a:r>
              <a:rPr lang="hr-HR" sz="2400" i="1" dirty="0" smtClean="0"/>
              <a:t> left the room. The </a:t>
            </a:r>
            <a:r>
              <a:rPr lang="hr-HR" sz="2400" b="1" i="1" dirty="0" smtClean="0">
                <a:solidFill>
                  <a:schemeClr val="bg2">
                    <a:lumMod val="50000"/>
                  </a:schemeClr>
                </a:solidFill>
              </a:rPr>
              <a:t>student</a:t>
            </a:r>
            <a:r>
              <a:rPr lang="hr-HR" sz="2400" i="1" dirty="0" smtClean="0"/>
              <a:t> was crying.</a:t>
            </a:r>
            <a:endParaRPr lang="hr-HR" sz="2400" i="1" dirty="0"/>
          </a:p>
        </p:txBody>
      </p:sp>
      <p:sp>
        <p:nvSpPr>
          <p:cNvPr id="17411" name="Title 2"/>
          <p:cNvSpPr>
            <a:spLocks noGrp="1"/>
          </p:cNvSpPr>
          <p:nvPr>
            <p:ph type="title"/>
          </p:nvPr>
        </p:nvSpPr>
        <p:spPr/>
        <p:txBody>
          <a:bodyPr/>
          <a:lstStyle/>
          <a:p>
            <a:r>
              <a:rPr lang="hr-HR" smtClean="0"/>
              <a:t>The Indefinite Article </a:t>
            </a:r>
            <a:r>
              <a:rPr lang="hr-HR" i="1" smtClean="0"/>
              <a:t>‘a, an’</a:t>
            </a:r>
          </a:p>
        </p:txBody>
      </p:sp>
    </p:spTree>
    <p:extLst>
      <p:ext uri="{BB962C8B-B14F-4D97-AF65-F5344CB8AC3E}">
        <p14:creationId xmlns:p14="http://schemas.microsoft.com/office/powerpoint/2010/main" val="22184704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p:txBody>
          <a:bodyPr/>
          <a:lstStyle/>
          <a:p>
            <a:pPr>
              <a:buFont typeface="Wingdings 3" pitchFamily="18" charset="2"/>
              <a:buNone/>
            </a:pPr>
            <a:r>
              <a:rPr lang="hr-HR" i="1" dirty="0" smtClean="0"/>
              <a:t>1. I </a:t>
            </a:r>
            <a:r>
              <a:rPr lang="hr-HR" i="1" dirty="0" err="1" smtClean="0"/>
              <a:t>bought</a:t>
            </a:r>
            <a:r>
              <a:rPr lang="hr-HR" i="1" dirty="0" smtClean="0"/>
              <a:t> </a:t>
            </a:r>
            <a:r>
              <a:rPr lang="hr-HR" i="1" dirty="0" err="1" smtClean="0"/>
              <a:t>sugar</a:t>
            </a:r>
            <a:r>
              <a:rPr lang="hr-HR" i="1" dirty="0" smtClean="0"/>
              <a:t>, </a:t>
            </a:r>
            <a:r>
              <a:rPr lang="hr-HR" i="1" dirty="0" err="1" smtClean="0"/>
              <a:t>biscuits</a:t>
            </a:r>
            <a:r>
              <a:rPr lang="hr-HR" i="1" dirty="0" smtClean="0"/>
              <a:t> </a:t>
            </a:r>
            <a:r>
              <a:rPr lang="hr-HR" i="1" dirty="0" err="1" smtClean="0"/>
              <a:t>and</a:t>
            </a:r>
            <a:r>
              <a:rPr lang="hr-HR" i="1" dirty="0" smtClean="0"/>
              <a:t> </a:t>
            </a:r>
            <a:r>
              <a:rPr lang="hr-HR" i="1" dirty="0" err="1" smtClean="0"/>
              <a:t>an</a:t>
            </a:r>
            <a:r>
              <a:rPr lang="hr-HR" i="1" dirty="0" smtClean="0"/>
              <a:t> </a:t>
            </a:r>
            <a:r>
              <a:rPr lang="hr-HR" i="1" dirty="0" err="1" smtClean="0"/>
              <a:t>apple</a:t>
            </a:r>
            <a:r>
              <a:rPr lang="hr-HR" i="1" dirty="0" smtClean="0"/>
              <a:t>. </a:t>
            </a:r>
          </a:p>
          <a:p>
            <a:pPr>
              <a:buFont typeface="Wingdings 3" pitchFamily="18" charset="2"/>
              <a:buNone/>
            </a:pPr>
            <a:r>
              <a:rPr lang="hr-HR" sz="2000" dirty="0" err="1" smtClean="0"/>
              <a:t>Only</a:t>
            </a:r>
            <a:r>
              <a:rPr lang="hr-HR" sz="2000" dirty="0" smtClean="0"/>
              <a:t> ‘</a:t>
            </a:r>
            <a:r>
              <a:rPr lang="hr-HR" sz="2000" dirty="0" err="1" smtClean="0"/>
              <a:t>apple</a:t>
            </a:r>
            <a:r>
              <a:rPr lang="hr-HR" sz="2000" dirty="0" smtClean="0"/>
              <a:t>’ is a singular </a:t>
            </a:r>
            <a:r>
              <a:rPr lang="hr-HR" sz="2000" dirty="0" err="1" smtClean="0"/>
              <a:t>and</a:t>
            </a:r>
            <a:r>
              <a:rPr lang="hr-HR" sz="2000" dirty="0" smtClean="0"/>
              <a:t> </a:t>
            </a:r>
            <a:r>
              <a:rPr lang="hr-HR" sz="2000" dirty="0" err="1" smtClean="0"/>
              <a:t>countable</a:t>
            </a:r>
            <a:r>
              <a:rPr lang="hr-HR" sz="2000" dirty="0" smtClean="0"/>
              <a:t> </a:t>
            </a:r>
            <a:r>
              <a:rPr lang="hr-HR" sz="2000" dirty="0" err="1" smtClean="0"/>
              <a:t>noun</a:t>
            </a:r>
            <a:r>
              <a:rPr lang="hr-HR" sz="2000" dirty="0" smtClean="0"/>
              <a:t>. ‘</a:t>
            </a:r>
            <a:r>
              <a:rPr lang="hr-HR" sz="2000" dirty="0" err="1" smtClean="0"/>
              <a:t>Sugar</a:t>
            </a:r>
            <a:r>
              <a:rPr lang="hr-HR" sz="2000" dirty="0" smtClean="0"/>
              <a:t>’ </a:t>
            </a:r>
            <a:r>
              <a:rPr lang="hr-HR" sz="2000" dirty="0" err="1" smtClean="0"/>
              <a:t>is</a:t>
            </a:r>
            <a:r>
              <a:rPr lang="hr-HR" sz="2000" dirty="0" smtClean="0"/>
              <a:t> </a:t>
            </a:r>
            <a:r>
              <a:rPr lang="hr-HR" sz="2000" dirty="0" err="1" smtClean="0"/>
              <a:t>uncountable</a:t>
            </a:r>
            <a:r>
              <a:rPr lang="hr-HR" sz="2000" dirty="0" smtClean="0"/>
              <a:t>, ‘</a:t>
            </a:r>
            <a:r>
              <a:rPr lang="hr-HR" sz="2000" dirty="0" err="1" smtClean="0"/>
              <a:t>biscuits</a:t>
            </a:r>
            <a:r>
              <a:rPr lang="hr-HR" sz="2000" dirty="0" smtClean="0"/>
              <a:t>’ </a:t>
            </a:r>
            <a:r>
              <a:rPr lang="hr-HR" sz="2000" dirty="0" err="1" smtClean="0"/>
              <a:t>is</a:t>
            </a:r>
            <a:r>
              <a:rPr lang="hr-HR" sz="2000" dirty="0" smtClean="0"/>
              <a:t> </a:t>
            </a:r>
            <a:r>
              <a:rPr lang="hr-HR" sz="2000" dirty="0" err="1" smtClean="0"/>
              <a:t>countable</a:t>
            </a:r>
            <a:r>
              <a:rPr lang="hr-HR" sz="2000" dirty="0" smtClean="0"/>
              <a:t> </a:t>
            </a:r>
            <a:r>
              <a:rPr lang="hr-HR" sz="2000" dirty="0" err="1" smtClean="0"/>
              <a:t>and</a:t>
            </a:r>
            <a:r>
              <a:rPr lang="hr-HR" sz="2000" dirty="0" smtClean="0"/>
              <a:t> plural.</a:t>
            </a:r>
          </a:p>
          <a:p>
            <a:pPr>
              <a:buFont typeface="Wingdings 3" pitchFamily="18" charset="2"/>
              <a:buNone/>
            </a:pPr>
            <a:r>
              <a:rPr lang="hr-HR" i="1" dirty="0" smtClean="0"/>
              <a:t>2. He </a:t>
            </a:r>
            <a:r>
              <a:rPr lang="hr-HR" i="1" dirty="0" err="1" smtClean="0"/>
              <a:t>wanted</a:t>
            </a:r>
            <a:r>
              <a:rPr lang="hr-HR" i="1" dirty="0" smtClean="0"/>
              <a:t> power, </a:t>
            </a:r>
            <a:r>
              <a:rPr lang="hr-HR" i="1" dirty="0" err="1" smtClean="0"/>
              <a:t>not</a:t>
            </a:r>
            <a:r>
              <a:rPr lang="hr-HR" i="1" dirty="0" smtClean="0"/>
              <a:t> money.</a:t>
            </a:r>
          </a:p>
          <a:p>
            <a:pPr>
              <a:buFont typeface="Wingdings 3" pitchFamily="18" charset="2"/>
              <a:buNone/>
            </a:pPr>
            <a:r>
              <a:rPr lang="hr-HR" sz="2000" dirty="0" smtClean="0"/>
              <a:t>Power </a:t>
            </a:r>
            <a:r>
              <a:rPr lang="hr-HR" sz="2000" dirty="0" err="1" smtClean="0"/>
              <a:t>and</a:t>
            </a:r>
            <a:r>
              <a:rPr lang="hr-HR" sz="2000" dirty="0" smtClean="0"/>
              <a:t> </a:t>
            </a:r>
            <a:r>
              <a:rPr lang="hr-HR" sz="2000" dirty="0" err="1" smtClean="0"/>
              <a:t>money</a:t>
            </a:r>
            <a:r>
              <a:rPr lang="hr-HR" sz="2000" dirty="0" smtClean="0"/>
              <a:t> are </a:t>
            </a:r>
            <a:r>
              <a:rPr lang="hr-HR" sz="2000" dirty="0" err="1" smtClean="0"/>
              <a:t>uncountable</a:t>
            </a:r>
            <a:r>
              <a:rPr lang="hr-HR" sz="2000" dirty="0" smtClean="0"/>
              <a:t> </a:t>
            </a:r>
            <a:r>
              <a:rPr lang="hr-HR" sz="2000" dirty="0" err="1" smtClean="0"/>
              <a:t>nouns</a:t>
            </a:r>
            <a:r>
              <a:rPr lang="hr-HR" sz="2000" dirty="0" smtClean="0"/>
              <a:t>.</a:t>
            </a:r>
          </a:p>
          <a:p>
            <a:pPr>
              <a:buFont typeface="Wingdings 3" pitchFamily="18" charset="2"/>
              <a:buNone/>
            </a:pPr>
            <a:r>
              <a:rPr lang="hr-HR" i="1" dirty="0" smtClean="0"/>
              <a:t>3. A student </a:t>
            </a:r>
            <a:r>
              <a:rPr lang="hr-HR" i="1" dirty="0" err="1" smtClean="0"/>
              <a:t>left</a:t>
            </a:r>
            <a:r>
              <a:rPr lang="hr-HR" i="1" dirty="0" smtClean="0"/>
              <a:t> </a:t>
            </a:r>
            <a:r>
              <a:rPr lang="hr-HR" i="1" dirty="0" err="1" smtClean="0"/>
              <a:t>the</a:t>
            </a:r>
            <a:r>
              <a:rPr lang="hr-HR" i="1" dirty="0" smtClean="0"/>
              <a:t> </a:t>
            </a:r>
            <a:r>
              <a:rPr lang="hr-HR" i="1" dirty="0" err="1" smtClean="0"/>
              <a:t>room</a:t>
            </a:r>
            <a:r>
              <a:rPr lang="hr-HR" i="1" dirty="0" smtClean="0"/>
              <a:t>. </a:t>
            </a:r>
            <a:r>
              <a:rPr lang="hr-HR" i="1" dirty="0" err="1" smtClean="0"/>
              <a:t>The</a:t>
            </a:r>
            <a:r>
              <a:rPr lang="hr-HR" i="1" dirty="0" smtClean="0"/>
              <a:t> student </a:t>
            </a:r>
            <a:r>
              <a:rPr lang="hr-HR" i="1" dirty="0" err="1" smtClean="0"/>
              <a:t>was</a:t>
            </a:r>
            <a:r>
              <a:rPr lang="hr-HR" i="1" dirty="0" smtClean="0"/>
              <a:t> </a:t>
            </a:r>
            <a:r>
              <a:rPr lang="hr-HR" i="1" dirty="0" err="1" smtClean="0"/>
              <a:t>crying</a:t>
            </a:r>
            <a:r>
              <a:rPr lang="hr-HR" i="1" dirty="0" smtClean="0"/>
              <a:t>.</a:t>
            </a:r>
          </a:p>
          <a:p>
            <a:pPr>
              <a:buFont typeface="Wingdings 3" pitchFamily="18" charset="2"/>
              <a:buNone/>
            </a:pPr>
            <a:r>
              <a:rPr lang="hr-HR" sz="2000" dirty="0" smtClean="0"/>
              <a:t>‘Student’ </a:t>
            </a:r>
            <a:r>
              <a:rPr lang="hr-HR" sz="2000" dirty="0" err="1" smtClean="0"/>
              <a:t>in</a:t>
            </a:r>
            <a:r>
              <a:rPr lang="hr-HR" sz="2000" dirty="0" smtClean="0"/>
              <a:t> </a:t>
            </a:r>
            <a:r>
              <a:rPr lang="hr-HR" sz="2000" dirty="0" err="1" smtClean="0"/>
              <a:t>the</a:t>
            </a:r>
            <a:r>
              <a:rPr lang="hr-HR" sz="2000" dirty="0" smtClean="0"/>
              <a:t> first sentence is </a:t>
            </a:r>
            <a:r>
              <a:rPr lang="hr-HR" sz="2000" dirty="0" err="1" smtClean="0"/>
              <a:t>mentioned</a:t>
            </a:r>
            <a:r>
              <a:rPr lang="hr-HR" sz="2000" dirty="0" smtClean="0"/>
              <a:t> for </a:t>
            </a:r>
            <a:r>
              <a:rPr lang="hr-HR" sz="2000" dirty="0" err="1" smtClean="0"/>
              <a:t>the</a:t>
            </a:r>
            <a:r>
              <a:rPr lang="hr-HR" sz="2000" dirty="0" smtClean="0"/>
              <a:t> first time, but </a:t>
            </a:r>
            <a:r>
              <a:rPr lang="hr-HR" sz="2000" dirty="0" err="1" smtClean="0"/>
              <a:t>in</a:t>
            </a:r>
            <a:r>
              <a:rPr lang="hr-HR" sz="2000" dirty="0" smtClean="0"/>
              <a:t> </a:t>
            </a:r>
            <a:r>
              <a:rPr lang="hr-HR" sz="2000" dirty="0" err="1" smtClean="0"/>
              <a:t>the</a:t>
            </a:r>
            <a:r>
              <a:rPr lang="hr-HR" sz="2000" dirty="0" smtClean="0"/>
              <a:t> </a:t>
            </a:r>
            <a:r>
              <a:rPr lang="hr-HR" sz="2000" dirty="0" err="1" smtClean="0"/>
              <a:t>second</a:t>
            </a:r>
            <a:r>
              <a:rPr lang="hr-HR" sz="2000" dirty="0" smtClean="0"/>
              <a:t> </a:t>
            </a:r>
            <a:r>
              <a:rPr lang="hr-HR" sz="2000" dirty="0" err="1" smtClean="0"/>
              <a:t>the</a:t>
            </a:r>
            <a:r>
              <a:rPr lang="hr-HR" sz="2000" dirty="0" smtClean="0"/>
              <a:t> </a:t>
            </a:r>
            <a:r>
              <a:rPr lang="hr-HR" sz="2000" dirty="0" err="1" smtClean="0"/>
              <a:t>reader</a:t>
            </a:r>
            <a:r>
              <a:rPr lang="hr-HR" sz="2000" dirty="0" smtClean="0"/>
              <a:t> </a:t>
            </a:r>
            <a:r>
              <a:rPr lang="hr-HR" sz="2000" dirty="0" err="1" smtClean="0"/>
              <a:t>knows</a:t>
            </a:r>
            <a:r>
              <a:rPr lang="hr-HR" sz="2000" dirty="0" smtClean="0"/>
              <a:t> </a:t>
            </a:r>
            <a:r>
              <a:rPr lang="hr-HR" sz="2000" dirty="0" err="1" smtClean="0"/>
              <a:t>which</a:t>
            </a:r>
            <a:r>
              <a:rPr lang="hr-HR" sz="2000" dirty="0" smtClean="0"/>
              <a:t> student is </a:t>
            </a:r>
            <a:r>
              <a:rPr lang="hr-HR" sz="2000" dirty="0" err="1" smtClean="0"/>
              <a:t>referred</a:t>
            </a:r>
            <a:r>
              <a:rPr lang="hr-HR" sz="2000" dirty="0" smtClean="0"/>
              <a:t> to, </a:t>
            </a:r>
            <a:r>
              <a:rPr lang="hr-HR" sz="2000" dirty="0" err="1" smtClean="0"/>
              <a:t>therefore</a:t>
            </a:r>
            <a:r>
              <a:rPr lang="hr-HR" sz="2000" dirty="0" smtClean="0"/>
              <a:t>, </a:t>
            </a:r>
            <a:r>
              <a:rPr lang="hr-HR" sz="2000" dirty="0" err="1" smtClean="0"/>
              <a:t>the</a:t>
            </a:r>
            <a:r>
              <a:rPr lang="hr-HR" sz="2000" dirty="0" smtClean="0"/>
              <a:t> </a:t>
            </a:r>
            <a:r>
              <a:rPr lang="hr-HR" sz="2000" dirty="0" err="1" smtClean="0"/>
              <a:t>definite</a:t>
            </a:r>
            <a:r>
              <a:rPr lang="hr-HR" sz="2000" dirty="0" smtClean="0"/>
              <a:t> </a:t>
            </a:r>
            <a:r>
              <a:rPr lang="hr-HR" sz="2000" dirty="0" err="1" smtClean="0"/>
              <a:t>article</a:t>
            </a:r>
            <a:r>
              <a:rPr lang="hr-HR" sz="2000" dirty="0" smtClean="0"/>
              <a:t> is </a:t>
            </a:r>
            <a:r>
              <a:rPr lang="hr-HR" sz="2000" dirty="0" err="1" smtClean="0"/>
              <a:t>used</a:t>
            </a:r>
            <a:r>
              <a:rPr lang="hr-HR" sz="2000" dirty="0" smtClean="0"/>
              <a:t>.</a:t>
            </a:r>
          </a:p>
        </p:txBody>
      </p:sp>
      <p:sp>
        <p:nvSpPr>
          <p:cNvPr id="18435" name="Title 2"/>
          <p:cNvSpPr>
            <a:spLocks noGrp="1"/>
          </p:cNvSpPr>
          <p:nvPr>
            <p:ph type="title"/>
          </p:nvPr>
        </p:nvSpPr>
        <p:spPr/>
        <p:txBody>
          <a:bodyPr/>
          <a:lstStyle/>
          <a:p>
            <a:r>
              <a:rPr lang="hr-HR" smtClean="0"/>
              <a:t>The Indefinite Article </a:t>
            </a:r>
            <a:r>
              <a:rPr lang="hr-HR" i="1" smtClean="0"/>
              <a:t>‘a, an’</a:t>
            </a:r>
          </a:p>
        </p:txBody>
      </p:sp>
    </p:spTree>
    <p:extLst>
      <p:ext uri="{BB962C8B-B14F-4D97-AF65-F5344CB8AC3E}">
        <p14:creationId xmlns:p14="http://schemas.microsoft.com/office/powerpoint/2010/main" val="33148976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4908</TotalTime>
  <Words>1498</Words>
  <Application>Microsoft Office PowerPoint</Application>
  <PresentationFormat>On-screen Show (4:3)</PresentationFormat>
  <Paragraphs>181</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Constantia</vt:lpstr>
      <vt:lpstr>Lucida Sans Unicode</vt:lpstr>
      <vt:lpstr>Wingdings 2</vt:lpstr>
      <vt:lpstr>Wingdings 3</vt:lpstr>
      <vt:lpstr>Flow</vt:lpstr>
      <vt:lpstr>English for social workers II session 9, 15 dec 2014</vt:lpstr>
      <vt:lpstr>Today’s session</vt:lpstr>
      <vt:lpstr>Revision of the last session</vt:lpstr>
      <vt:lpstr>Revision – Disabled People</vt:lpstr>
      <vt:lpstr>Revision – Disabled People</vt:lpstr>
      <vt:lpstr>The Article</vt:lpstr>
      <vt:lpstr>The Article</vt:lpstr>
      <vt:lpstr>The Indefinite Article ‘a, an’</vt:lpstr>
      <vt:lpstr>The Indefinite Article ‘a, an’</vt:lpstr>
      <vt:lpstr>The Definite Article ‘the’</vt:lpstr>
      <vt:lpstr>The Definite Article ‘the’</vt:lpstr>
      <vt:lpstr>Defining and describing</vt:lpstr>
      <vt:lpstr>The Article (a, the, Ø)</vt:lpstr>
      <vt:lpstr>Exercise 1</vt:lpstr>
      <vt:lpstr>Exercise 1 – answers</vt:lpstr>
      <vt:lpstr>Exercise 2 – complete the text with articles</vt:lpstr>
      <vt:lpstr>Exercise 2 – ANSWERS</vt:lpstr>
      <vt:lpstr>Exercise 3 – complete the text with articles</vt:lpstr>
      <vt:lpstr>Exercise 3 – complete the text with articles</vt:lpstr>
      <vt:lpstr>Practice</vt:lpstr>
      <vt:lpstr>Older People</vt:lpstr>
      <vt:lpstr>Older People</vt:lpstr>
      <vt:lpstr>Older People</vt:lpstr>
      <vt:lpstr>Older People in Europe</vt:lpstr>
      <vt:lpstr>Older People in Europe</vt:lpstr>
      <vt:lpstr>Older People in Europe</vt:lpstr>
      <vt:lpstr>Older People in Britain</vt:lpstr>
      <vt:lpstr>Older People in Britain</vt:lpstr>
      <vt:lpstr>Older People in Britain</vt:lpstr>
      <vt:lpstr>Social Security in the USA</vt:lpstr>
      <vt:lpstr>PowerPoint Presentation</vt:lpstr>
    </vt:vector>
  </TitlesOfParts>
  <Company>Prevoditelj</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social workers I session 1, 5 oct 2009</dc:title>
  <dc:creator>Test</dc:creator>
  <cp:lastModifiedBy>Miljen Matijašević</cp:lastModifiedBy>
  <cp:revision>384</cp:revision>
  <dcterms:created xsi:type="dcterms:W3CDTF">2009-10-01T14:38:00Z</dcterms:created>
  <dcterms:modified xsi:type="dcterms:W3CDTF">2014-12-15T09:31:50Z</dcterms:modified>
</cp:coreProperties>
</file>