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handoutMasterIdLst>
    <p:handoutMasterId r:id="rId29"/>
  </p:handoutMasterIdLst>
  <p:sldIdLst>
    <p:sldId id="256" r:id="rId2"/>
    <p:sldId id="330" r:id="rId3"/>
    <p:sldId id="367" r:id="rId4"/>
    <p:sldId id="408" r:id="rId5"/>
    <p:sldId id="463" r:id="rId6"/>
    <p:sldId id="409" r:id="rId7"/>
    <p:sldId id="455" r:id="rId8"/>
    <p:sldId id="457" r:id="rId9"/>
    <p:sldId id="412" r:id="rId10"/>
    <p:sldId id="458" r:id="rId11"/>
    <p:sldId id="459" r:id="rId12"/>
    <p:sldId id="464" r:id="rId13"/>
    <p:sldId id="465" r:id="rId14"/>
    <p:sldId id="466" r:id="rId15"/>
    <p:sldId id="425" r:id="rId16"/>
    <p:sldId id="444" r:id="rId17"/>
    <p:sldId id="445" r:id="rId18"/>
    <p:sldId id="446" r:id="rId19"/>
    <p:sldId id="447" r:id="rId20"/>
    <p:sldId id="448" r:id="rId21"/>
    <p:sldId id="449" r:id="rId22"/>
    <p:sldId id="450" r:id="rId23"/>
    <p:sldId id="451" r:id="rId24"/>
    <p:sldId id="462" r:id="rId25"/>
    <p:sldId id="460" r:id="rId26"/>
    <p:sldId id="461" r:id="rId27"/>
    <p:sldId id="407" r:id="rId28"/>
  </p:sldIdLst>
  <p:sldSz cx="9144000" cy="6858000" type="screen4x3"/>
  <p:notesSz cx="6858000" cy="9144000"/>
  <p:defaultTextStyle>
    <a:defPPr>
      <a:defRPr lang="sr-Latn-C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618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BC8AA4-3704-4F29-B31E-1B28578A2392}" type="datetimeFigureOut">
              <a:rPr lang="hr-HR" smtClean="0"/>
              <a:pPr/>
              <a:t>1.12.2014.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49B6AB-71AF-4FBD-BE05-440BAABEACE4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589407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A54808-A5D6-4532-9AD6-81116BAB422B}" type="datetimeFigureOut">
              <a:rPr lang="sr-Latn-CS"/>
              <a:pPr>
                <a:defRPr/>
              </a:pPr>
              <a:t>1.12.2014.</a:t>
            </a:fld>
            <a:endParaRPr lang="hr-HR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33F840-D2F4-42C8-8DF2-B5C57689901A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7E6A83-3B28-4D22-A5AB-28697F598CE9}" type="datetimeFigureOut">
              <a:rPr lang="sr-Latn-CS"/>
              <a:pPr>
                <a:defRPr/>
              </a:pPr>
              <a:t>1.12.2014.</a:t>
            </a:fld>
            <a:endParaRPr lang="hr-HR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61A0DC-DF36-4184-9F4C-7CE600D9444B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AEA3A2-B10F-48F7-A016-3B37A8EB597B}" type="datetimeFigureOut">
              <a:rPr lang="sr-Latn-CS"/>
              <a:pPr>
                <a:defRPr/>
              </a:pPr>
              <a:t>1.12.2014.</a:t>
            </a:fld>
            <a:endParaRPr lang="hr-HR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0AFFAC-7992-444A-A3D6-24C6F1A2EA50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81CABC-0365-4848-B4E0-9DB88A826E7D}" type="datetimeFigureOut">
              <a:rPr lang="sr-Latn-CS"/>
              <a:pPr>
                <a:defRPr/>
              </a:pPr>
              <a:t>1.12.2014.</a:t>
            </a:fld>
            <a:endParaRPr lang="hr-HR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85461-1D38-4165-9C9A-7D0A5AD214AB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F623AC-2828-4CAA-91A1-BFA2A62E3DD2}" type="datetimeFigureOut">
              <a:rPr lang="sr-Latn-CS"/>
              <a:pPr>
                <a:defRPr/>
              </a:pPr>
              <a:t>1.12.2014.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3CF23B-15BB-42A0-BA41-89B53FCC96DA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BAD3C4-E0F7-4154-B841-1D842E87AFF5}" type="datetimeFigureOut">
              <a:rPr lang="sr-Latn-CS"/>
              <a:pPr>
                <a:defRPr/>
              </a:pPr>
              <a:t>1.12.2014.</a:t>
            </a:fld>
            <a:endParaRPr lang="hr-HR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2867A9-8FDE-4052-9B68-7A9539D87F75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85C3E0-4182-421C-B6E7-1EACBE47CF42}" type="datetimeFigureOut">
              <a:rPr lang="sr-Latn-CS"/>
              <a:pPr>
                <a:defRPr/>
              </a:pPr>
              <a:t>1.12.2014.</a:t>
            </a:fld>
            <a:endParaRPr lang="hr-HR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C3687E-F94C-4B8C-8F99-8ACCA1F8A005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145216-69D5-466D-A0EC-C4A18B51CF49}" type="datetimeFigureOut">
              <a:rPr lang="sr-Latn-CS"/>
              <a:pPr>
                <a:defRPr/>
              </a:pPr>
              <a:t>1.12.2014.</a:t>
            </a:fld>
            <a:endParaRPr lang="hr-HR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31B92F-A38A-4F6F-B00C-DCE0CAE37561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575027-2743-48CE-9B57-277404A56603}" type="datetimeFigureOut">
              <a:rPr lang="sr-Latn-CS"/>
              <a:pPr>
                <a:defRPr/>
              </a:pPr>
              <a:t>1.12.2014.</a:t>
            </a:fld>
            <a:endParaRPr lang="hr-HR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9FA12A-E5C9-4F93-97E7-63AFA8FC3DE4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04167A-B5EA-48C6-92DD-64EC8839E114}" type="datetimeFigureOut">
              <a:rPr lang="sr-Latn-CS"/>
              <a:pPr>
                <a:defRPr/>
              </a:pPr>
              <a:t>1.12.2014.</a:t>
            </a:fld>
            <a:endParaRPr lang="hr-HR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C53BB3-3B11-41B0-9DC6-03015FFAB315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DC808A-A9B4-4C8D-AB02-2C780214435F}" type="datetimeFigureOut">
              <a:rPr lang="sr-Latn-CS"/>
              <a:pPr>
                <a:defRPr/>
              </a:pPr>
              <a:t>1.12.2014.</a:t>
            </a:fld>
            <a:endParaRPr lang="hr-HR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8E4E4E-B334-46B2-8E1B-2209BE855311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2065FFD-40E3-4103-B34A-4F74A08A0271}" type="datetimeFigureOut">
              <a:rPr lang="sr-Latn-CS"/>
              <a:pPr>
                <a:defRPr/>
              </a:pPr>
              <a:t>1.12.2014.</a:t>
            </a:fld>
            <a:endParaRPr lang="hr-H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BD7E915-9B7F-4615-80C6-6B6698E81909}" type="slidenum">
              <a:rPr lang="hr-HR"/>
              <a:pPr>
                <a:defRPr/>
              </a:pPr>
              <a:t>‹#›</a:t>
            </a:fld>
            <a:endParaRPr lang="hr-HR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1" r:id="rId1"/>
    <p:sldLayoutId id="2147483813" r:id="rId2"/>
    <p:sldLayoutId id="2147483822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23" r:id="rId9"/>
    <p:sldLayoutId id="2147483819" r:id="rId10"/>
    <p:sldLayoutId id="214748382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miljen.matijasevic@zg.t-com.hr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dirty="0" smtClean="0"/>
              <a:t>English for social workers II</a:t>
            </a:r>
            <a:br>
              <a:rPr lang="hr-HR" dirty="0" smtClean="0"/>
            </a:br>
            <a:r>
              <a:rPr lang="hr-HR" sz="4000" dirty="0" smtClean="0"/>
              <a:t>session 7, 3 </a:t>
            </a:r>
            <a:r>
              <a:rPr lang="hr-HR" sz="4000" dirty="0" err="1" smtClean="0"/>
              <a:t>dec</a:t>
            </a:r>
            <a:r>
              <a:rPr lang="hr-HR" sz="4000" dirty="0" smtClean="0"/>
              <a:t> 2012</a:t>
            </a:r>
            <a:endParaRPr lang="hr-HR" dirty="0"/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>
          <a:xfrm>
            <a:off x="533400" y="3228975"/>
            <a:ext cx="7854950" cy="1752600"/>
          </a:xfrm>
        </p:spPr>
        <p:txBody>
          <a:bodyPr/>
          <a:lstStyle/>
          <a:p>
            <a:pPr marR="0" eaLnBrk="1" hangingPunct="1">
              <a:lnSpc>
                <a:spcPct val="80000"/>
              </a:lnSpc>
            </a:pPr>
            <a:endParaRPr lang="hr-HR" sz="2200" dirty="0" smtClean="0"/>
          </a:p>
          <a:p>
            <a:pPr marR="0" eaLnBrk="1" hangingPunct="1">
              <a:lnSpc>
                <a:spcPct val="80000"/>
              </a:lnSpc>
            </a:pPr>
            <a:r>
              <a:rPr lang="hr-HR" sz="2200" dirty="0" smtClean="0"/>
              <a:t>Miljen Matijašević</a:t>
            </a:r>
          </a:p>
          <a:p>
            <a:pPr marR="0" eaLnBrk="1" hangingPunct="1">
              <a:lnSpc>
                <a:spcPct val="80000"/>
              </a:lnSpc>
            </a:pPr>
            <a:r>
              <a:rPr lang="hr-HR" sz="2200" dirty="0" smtClean="0"/>
              <a:t>E-mail: </a:t>
            </a:r>
            <a:r>
              <a:rPr lang="hr-HR" sz="2200" dirty="0" err="1" smtClean="0">
                <a:hlinkClick r:id="rId2"/>
              </a:rPr>
              <a:t>miljen.matijasevic</a:t>
            </a:r>
            <a:r>
              <a:rPr lang="hr-HR" sz="2200" dirty="0" smtClean="0">
                <a:hlinkClick r:id="rId2"/>
              </a:rPr>
              <a:t>@</a:t>
            </a:r>
            <a:r>
              <a:rPr lang="hr-HR" sz="2200" dirty="0" err="1" smtClean="0">
                <a:hlinkClick r:id="rId2"/>
              </a:rPr>
              <a:t>gmail.com</a:t>
            </a:r>
            <a:endParaRPr lang="hr-HR" sz="2200" dirty="0" smtClean="0"/>
          </a:p>
          <a:p>
            <a:pPr marR="0" eaLnBrk="1" hangingPunct="1">
              <a:lnSpc>
                <a:spcPct val="80000"/>
              </a:lnSpc>
            </a:pPr>
            <a:r>
              <a:rPr lang="hr-HR" sz="2200" dirty="0" smtClean="0"/>
              <a:t>Office: G10, room 6 (1st floor)</a:t>
            </a:r>
          </a:p>
          <a:p>
            <a:pPr marR="0" eaLnBrk="1" hangingPunct="1">
              <a:lnSpc>
                <a:spcPct val="80000"/>
              </a:lnSpc>
            </a:pPr>
            <a:r>
              <a:rPr lang="hr-HR" sz="2200" dirty="0" err="1" smtClean="0"/>
              <a:t>Tue</a:t>
            </a:r>
            <a:r>
              <a:rPr lang="hr-HR" sz="2200" dirty="0" smtClean="0"/>
              <a:t>, 10:30-11:30</a:t>
            </a:r>
          </a:p>
          <a:p>
            <a:pPr marR="0" eaLnBrk="1" hangingPunct="1">
              <a:lnSpc>
                <a:spcPct val="80000"/>
              </a:lnSpc>
            </a:pPr>
            <a:endParaRPr lang="hr-HR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hr-HR" dirty="0" smtClean="0"/>
          </a:p>
          <a:p>
            <a:r>
              <a:rPr lang="hr-HR" dirty="0" smtClean="0"/>
              <a:t>Read paragraph 3</a:t>
            </a:r>
          </a:p>
          <a:p>
            <a:pPr lvl="1"/>
            <a:endParaRPr lang="hr-HR" dirty="0" smtClean="0"/>
          </a:p>
          <a:p>
            <a:pPr lvl="1"/>
            <a:r>
              <a:rPr lang="hr-HR" dirty="0" smtClean="0"/>
              <a:t>The article mentions statutory social work. What do you think this refers to?</a:t>
            </a:r>
          </a:p>
          <a:p>
            <a:pPr lvl="1"/>
            <a:r>
              <a:rPr lang="hr-HR" dirty="0" smtClean="0"/>
              <a:t>What specialist social work positions have developed in Germany and France and why?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Social Support Services in Europe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hr-HR" dirty="0" smtClean="0"/>
          </a:p>
          <a:p>
            <a:r>
              <a:rPr lang="hr-HR" dirty="0" smtClean="0"/>
              <a:t>statutory social work</a:t>
            </a:r>
          </a:p>
          <a:p>
            <a:pPr lvl="1"/>
            <a:r>
              <a:rPr lang="hr-HR" dirty="0" smtClean="0"/>
              <a:t>involves situations where an individual is part of a court or administrative process (placement in care by the court, young offenders, victims of crime, adoption, custody of children, etc.)</a:t>
            </a:r>
          </a:p>
          <a:p>
            <a:endParaRPr lang="hr-HR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Social Support Services in Europe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hr-HR" dirty="0" smtClean="0"/>
          </a:p>
          <a:p>
            <a:r>
              <a:rPr lang="hr-HR" sz="3200" dirty="0" err="1" smtClean="0"/>
              <a:t>Medical</a:t>
            </a:r>
            <a:r>
              <a:rPr lang="hr-HR" sz="3200" dirty="0" smtClean="0"/>
              <a:t>/</a:t>
            </a:r>
            <a:r>
              <a:rPr lang="hr-HR" sz="3200" dirty="0" err="1" smtClean="0"/>
              <a:t>Public</a:t>
            </a:r>
            <a:r>
              <a:rPr lang="hr-HR" sz="3200" dirty="0" smtClean="0"/>
              <a:t> Health</a:t>
            </a:r>
          </a:p>
          <a:p>
            <a:r>
              <a:rPr lang="hr-HR" sz="3200" dirty="0" err="1" smtClean="0"/>
              <a:t>Substance</a:t>
            </a:r>
            <a:r>
              <a:rPr lang="hr-HR" sz="3200" dirty="0" smtClean="0"/>
              <a:t> </a:t>
            </a:r>
            <a:r>
              <a:rPr lang="hr-HR" sz="3200" dirty="0" err="1" smtClean="0"/>
              <a:t>Abuse</a:t>
            </a:r>
            <a:endParaRPr lang="hr-HR" sz="3200" dirty="0" smtClean="0"/>
          </a:p>
          <a:p>
            <a:r>
              <a:rPr lang="hr-HR" sz="3200" dirty="0" err="1" smtClean="0"/>
              <a:t>Mental</a:t>
            </a:r>
            <a:r>
              <a:rPr lang="hr-HR" sz="3200" dirty="0" smtClean="0"/>
              <a:t> Health</a:t>
            </a:r>
          </a:p>
          <a:p>
            <a:r>
              <a:rPr lang="hr-HR" sz="3200" dirty="0" err="1" smtClean="0"/>
              <a:t>Child</a:t>
            </a:r>
            <a:r>
              <a:rPr lang="hr-HR" sz="3200" dirty="0" smtClean="0"/>
              <a:t> </a:t>
            </a:r>
            <a:r>
              <a:rPr lang="hr-HR" sz="3200" dirty="0" err="1" smtClean="0"/>
              <a:t>Welfare</a:t>
            </a:r>
            <a:endParaRPr lang="hr-HR" sz="3200" dirty="0" smtClean="0"/>
          </a:p>
          <a:p>
            <a:r>
              <a:rPr lang="hr-HR" sz="3200" dirty="0" err="1" smtClean="0"/>
              <a:t>School</a:t>
            </a:r>
            <a:r>
              <a:rPr lang="hr-HR" sz="3200" dirty="0" smtClean="0"/>
              <a:t> </a:t>
            </a:r>
            <a:r>
              <a:rPr lang="hr-HR" sz="3200" dirty="0" err="1" smtClean="0"/>
              <a:t>Social</a:t>
            </a:r>
            <a:r>
              <a:rPr lang="hr-HR" sz="3200" dirty="0" smtClean="0"/>
              <a:t> </a:t>
            </a:r>
            <a:r>
              <a:rPr lang="hr-HR" sz="3200" dirty="0" err="1" smtClean="0"/>
              <a:t>Work</a:t>
            </a:r>
            <a:endParaRPr lang="hr-HR" sz="2800" dirty="0" smtClean="0"/>
          </a:p>
          <a:p>
            <a:pPr lvl="1"/>
            <a:endParaRPr lang="hr-HR" sz="2800" dirty="0" smtClean="0"/>
          </a:p>
          <a:p>
            <a:pPr marL="393700" lvl="1" indent="0">
              <a:buNone/>
            </a:pPr>
            <a:r>
              <a:rPr lang="hr-HR" sz="2800" dirty="0" smtClean="0"/>
              <a:t>*</a:t>
            </a:r>
            <a:r>
              <a:rPr lang="hr-HR" sz="2000" dirty="0" err="1" smtClean="0"/>
              <a:t>from</a:t>
            </a:r>
            <a:r>
              <a:rPr lang="hr-HR" sz="2000" dirty="0" smtClean="0"/>
              <a:t> a USC MSW blog</a:t>
            </a:r>
            <a:endParaRPr lang="hr-HR" sz="28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Top 5 </a:t>
            </a:r>
            <a:r>
              <a:rPr lang="hr-HR" dirty="0" err="1" smtClean="0"/>
              <a:t>Social</a:t>
            </a:r>
            <a:r>
              <a:rPr lang="hr-HR" dirty="0" smtClean="0"/>
              <a:t> </a:t>
            </a:r>
            <a:r>
              <a:rPr lang="hr-HR" dirty="0" err="1" smtClean="0"/>
              <a:t>Work</a:t>
            </a:r>
            <a:r>
              <a:rPr lang="hr-HR" dirty="0" smtClean="0"/>
              <a:t> </a:t>
            </a:r>
            <a:r>
              <a:rPr lang="hr-HR" dirty="0" err="1" smtClean="0"/>
              <a:t>Careers</a:t>
            </a:r>
            <a:r>
              <a:rPr lang="hr-HR" dirty="0" smtClean="0"/>
              <a:t>*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197476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hr-HR" sz="3200" dirty="0" err="1" smtClean="0"/>
              <a:t>Medical</a:t>
            </a:r>
            <a:r>
              <a:rPr lang="hr-HR" sz="3200" dirty="0" smtClean="0"/>
              <a:t>/</a:t>
            </a:r>
            <a:r>
              <a:rPr lang="hr-HR" sz="3200" dirty="0" err="1" smtClean="0"/>
              <a:t>Public</a:t>
            </a:r>
            <a:r>
              <a:rPr lang="hr-HR" sz="3200" dirty="0" smtClean="0"/>
              <a:t> Health</a:t>
            </a:r>
          </a:p>
          <a:p>
            <a:pPr lvl="1"/>
            <a:r>
              <a:rPr lang="en-US" sz="3200" dirty="0" smtClean="0"/>
              <a:t>work </a:t>
            </a:r>
            <a:r>
              <a:rPr lang="en-US" sz="3200" dirty="0"/>
              <a:t>in </a:t>
            </a:r>
            <a:r>
              <a:rPr lang="en-US" sz="3200" dirty="0" err="1" smtClean="0"/>
              <a:t>facilit</a:t>
            </a:r>
            <a:r>
              <a:rPr lang="hr-HR" sz="3200" dirty="0" err="1" smtClean="0"/>
              <a:t>ies</a:t>
            </a:r>
            <a:r>
              <a:rPr lang="en-US" sz="3200" dirty="0" smtClean="0"/>
              <a:t> </a:t>
            </a:r>
            <a:r>
              <a:rPr lang="en-US" sz="3200" dirty="0" err="1" smtClean="0"/>
              <a:t>provid</a:t>
            </a:r>
            <a:r>
              <a:rPr lang="hr-HR" sz="3200" dirty="0" err="1" smtClean="0"/>
              <a:t>ing</a:t>
            </a:r>
            <a:r>
              <a:rPr lang="en-US" sz="3200" dirty="0" smtClean="0"/>
              <a:t> </a:t>
            </a:r>
            <a:r>
              <a:rPr lang="en-US" sz="3200" dirty="0"/>
              <a:t>care to patients, including hospitals, emergency rooms, hospices, nursing homes, rehabilitation facilities, </a:t>
            </a:r>
            <a:r>
              <a:rPr lang="hr-HR" sz="3200" dirty="0" err="1" smtClean="0"/>
              <a:t>etc</a:t>
            </a:r>
            <a:r>
              <a:rPr lang="hr-HR" sz="3200" dirty="0" smtClean="0"/>
              <a:t>.</a:t>
            </a:r>
          </a:p>
          <a:p>
            <a:pPr lvl="1"/>
            <a:r>
              <a:rPr lang="en-US" sz="3200" dirty="0" smtClean="0"/>
              <a:t>work </a:t>
            </a:r>
            <a:r>
              <a:rPr lang="en-US" sz="3200" dirty="0"/>
              <a:t>with patients to ensure they are being cared for properly, facilitate communication between them and </a:t>
            </a:r>
            <a:r>
              <a:rPr lang="en-US" sz="3200" dirty="0" smtClean="0"/>
              <a:t>the</a:t>
            </a:r>
            <a:r>
              <a:rPr lang="hr-HR" sz="3200" dirty="0" smtClean="0"/>
              <a:t> </a:t>
            </a:r>
            <a:r>
              <a:rPr lang="hr-HR" sz="3200" dirty="0" err="1" smtClean="0"/>
              <a:t>service</a:t>
            </a:r>
            <a:r>
              <a:rPr lang="hr-HR" sz="3200" dirty="0" smtClean="0"/>
              <a:t> </a:t>
            </a:r>
            <a:r>
              <a:rPr lang="hr-HR" sz="3200" dirty="0" err="1" smtClean="0"/>
              <a:t>providers</a:t>
            </a:r>
            <a:r>
              <a:rPr lang="en-US" sz="3200" dirty="0" smtClean="0"/>
              <a:t>, assist </a:t>
            </a:r>
            <a:r>
              <a:rPr lang="en-US" sz="3200" dirty="0"/>
              <a:t>with paperwork and </a:t>
            </a:r>
            <a:r>
              <a:rPr lang="en-US" sz="3200" dirty="0" smtClean="0"/>
              <a:t>decision-making</a:t>
            </a:r>
            <a:endParaRPr lang="hr-HR" sz="3200" dirty="0" smtClean="0"/>
          </a:p>
          <a:p>
            <a:pPr lvl="1"/>
            <a:r>
              <a:rPr lang="en-US" sz="3200" dirty="0" smtClean="0"/>
              <a:t>advocates </a:t>
            </a:r>
            <a:r>
              <a:rPr lang="en-US" sz="3200" dirty="0"/>
              <a:t>for patient rights and a source of comfort during difficult </a:t>
            </a:r>
            <a:r>
              <a:rPr lang="en-US" sz="3200" dirty="0" smtClean="0"/>
              <a:t>times</a:t>
            </a:r>
            <a:endParaRPr lang="hr-HR" sz="3000" dirty="0" smtClean="0"/>
          </a:p>
          <a:p>
            <a:endParaRPr lang="hr-HR" sz="3200" dirty="0" smtClean="0"/>
          </a:p>
          <a:p>
            <a:r>
              <a:rPr lang="hr-HR" sz="3200" dirty="0" err="1" smtClean="0"/>
              <a:t>Substance</a:t>
            </a:r>
            <a:r>
              <a:rPr lang="hr-HR" sz="3200" dirty="0" smtClean="0"/>
              <a:t> </a:t>
            </a:r>
            <a:r>
              <a:rPr lang="hr-HR" sz="3200" dirty="0" err="1" smtClean="0"/>
              <a:t>Abuse</a:t>
            </a:r>
            <a:endParaRPr lang="hr-HR" sz="3200" dirty="0" smtClean="0"/>
          </a:p>
          <a:p>
            <a:pPr lvl="1"/>
            <a:r>
              <a:rPr lang="hr-HR" sz="3000" dirty="0" err="1" smtClean="0"/>
              <a:t>work</a:t>
            </a:r>
            <a:r>
              <a:rPr lang="hr-HR" sz="3000" dirty="0" smtClean="0"/>
              <a:t> </a:t>
            </a:r>
            <a:r>
              <a:rPr lang="hr-HR" sz="3000" dirty="0" err="1" smtClean="0"/>
              <a:t>in</a:t>
            </a:r>
            <a:r>
              <a:rPr lang="hr-HR" sz="3000" dirty="0" smtClean="0"/>
              <a:t> </a:t>
            </a:r>
            <a:r>
              <a:rPr lang="hr-HR" sz="3000" dirty="0" err="1" smtClean="0"/>
              <a:t>rehabilitation</a:t>
            </a:r>
            <a:r>
              <a:rPr lang="hr-HR" sz="3000" dirty="0" smtClean="0"/>
              <a:t> </a:t>
            </a:r>
            <a:r>
              <a:rPr lang="hr-HR" sz="3000" dirty="0" err="1" smtClean="0"/>
              <a:t>facilities</a:t>
            </a:r>
            <a:r>
              <a:rPr lang="hr-HR" sz="3000" dirty="0" smtClean="0"/>
              <a:t>, </a:t>
            </a:r>
            <a:r>
              <a:rPr lang="hr-HR" sz="3000" dirty="0" err="1" smtClean="0"/>
              <a:t>prisons</a:t>
            </a:r>
            <a:r>
              <a:rPr lang="hr-HR" sz="3000" dirty="0" smtClean="0"/>
              <a:t>, </a:t>
            </a:r>
            <a:r>
              <a:rPr lang="hr-HR" sz="3000" dirty="0" err="1" smtClean="0"/>
              <a:t>private</a:t>
            </a:r>
            <a:r>
              <a:rPr lang="hr-HR" sz="3000" dirty="0" smtClean="0"/>
              <a:t> </a:t>
            </a:r>
            <a:r>
              <a:rPr lang="hr-HR" sz="3000" dirty="0" err="1" smtClean="0"/>
              <a:t>practices</a:t>
            </a:r>
            <a:r>
              <a:rPr lang="hr-HR" sz="3000" dirty="0" smtClean="0"/>
              <a:t>, </a:t>
            </a:r>
            <a:r>
              <a:rPr lang="hr-HR" sz="3000" dirty="0" err="1" smtClean="0"/>
              <a:t>non</a:t>
            </a:r>
            <a:r>
              <a:rPr lang="hr-HR" sz="3000" dirty="0" smtClean="0"/>
              <a:t>-profit </a:t>
            </a:r>
            <a:r>
              <a:rPr lang="hr-HR" sz="3000" dirty="0" err="1" smtClean="0"/>
              <a:t>organisations</a:t>
            </a:r>
            <a:r>
              <a:rPr lang="hr-HR" sz="3000" dirty="0" smtClean="0"/>
              <a:t>, </a:t>
            </a:r>
            <a:r>
              <a:rPr lang="hr-HR" sz="3000" dirty="0" err="1" smtClean="0"/>
              <a:t>juvenile</a:t>
            </a:r>
            <a:r>
              <a:rPr lang="hr-HR" sz="3000" dirty="0" smtClean="0"/>
              <a:t> </a:t>
            </a:r>
            <a:r>
              <a:rPr lang="hr-HR" sz="3000" dirty="0" err="1" smtClean="0"/>
              <a:t>detention</a:t>
            </a:r>
            <a:r>
              <a:rPr lang="hr-HR" sz="3000" dirty="0" smtClean="0"/>
              <a:t> </a:t>
            </a:r>
            <a:r>
              <a:rPr lang="hr-HR" sz="3000" dirty="0" err="1" smtClean="0"/>
              <a:t>facilities</a:t>
            </a:r>
            <a:r>
              <a:rPr lang="hr-HR" sz="3000" dirty="0" smtClean="0"/>
              <a:t>, </a:t>
            </a:r>
            <a:r>
              <a:rPr lang="hr-HR" sz="3000" dirty="0" err="1" smtClean="0"/>
              <a:t>etc</a:t>
            </a:r>
            <a:r>
              <a:rPr lang="hr-HR" sz="3000" dirty="0" smtClean="0"/>
              <a:t>.</a:t>
            </a:r>
          </a:p>
          <a:p>
            <a:endParaRPr lang="hr-HR" sz="3200" dirty="0" smtClean="0"/>
          </a:p>
          <a:p>
            <a:r>
              <a:rPr lang="hr-HR" sz="3200" dirty="0" err="1" smtClean="0"/>
              <a:t>Mental</a:t>
            </a:r>
            <a:r>
              <a:rPr lang="hr-HR" sz="3200" dirty="0" smtClean="0"/>
              <a:t> Health</a:t>
            </a:r>
          </a:p>
          <a:p>
            <a:pPr lvl="1"/>
            <a:r>
              <a:rPr lang="hr-HR" sz="3000" dirty="0" err="1" smtClean="0"/>
              <a:t>work</a:t>
            </a:r>
            <a:r>
              <a:rPr lang="hr-HR" sz="3000" dirty="0" smtClean="0"/>
              <a:t> </a:t>
            </a:r>
            <a:r>
              <a:rPr lang="hr-HR" sz="3000" dirty="0" err="1" smtClean="0"/>
              <a:t>in</a:t>
            </a:r>
            <a:r>
              <a:rPr lang="hr-HR" sz="3000" dirty="0" smtClean="0"/>
              <a:t> </a:t>
            </a:r>
            <a:r>
              <a:rPr lang="hr-HR" sz="3000" dirty="0" err="1" smtClean="0"/>
              <a:t>community</a:t>
            </a:r>
            <a:r>
              <a:rPr lang="hr-HR" sz="3000" dirty="0" smtClean="0"/>
              <a:t> </a:t>
            </a:r>
            <a:r>
              <a:rPr lang="hr-HR" sz="3000" dirty="0" err="1" smtClean="0"/>
              <a:t>mental</a:t>
            </a:r>
            <a:r>
              <a:rPr lang="hr-HR" sz="3000" dirty="0" smtClean="0"/>
              <a:t> </a:t>
            </a:r>
            <a:r>
              <a:rPr lang="hr-HR" sz="3000" dirty="0" err="1" smtClean="0"/>
              <a:t>health</a:t>
            </a:r>
            <a:r>
              <a:rPr lang="hr-HR" sz="3000" dirty="0" smtClean="0"/>
              <a:t> </a:t>
            </a:r>
            <a:r>
              <a:rPr lang="hr-HR" sz="3000" dirty="0" err="1" smtClean="0"/>
              <a:t>centres</a:t>
            </a:r>
            <a:r>
              <a:rPr lang="hr-HR" sz="3000" dirty="0" smtClean="0"/>
              <a:t>, </a:t>
            </a:r>
            <a:r>
              <a:rPr lang="hr-HR" sz="3000" dirty="0" err="1" smtClean="0"/>
              <a:t>mental</a:t>
            </a:r>
            <a:r>
              <a:rPr lang="hr-HR" sz="3000" dirty="0" smtClean="0"/>
              <a:t> </a:t>
            </a:r>
            <a:r>
              <a:rPr lang="hr-HR" sz="3000" dirty="0" err="1" smtClean="0"/>
              <a:t>hospitals</a:t>
            </a:r>
            <a:r>
              <a:rPr lang="hr-HR" sz="3000" dirty="0" smtClean="0"/>
              <a:t>, </a:t>
            </a:r>
            <a:r>
              <a:rPr lang="hr-HR" sz="3000" dirty="0" err="1" smtClean="0"/>
              <a:t>hospitals</a:t>
            </a:r>
            <a:r>
              <a:rPr lang="hr-HR" sz="3000" dirty="0" smtClean="0"/>
              <a:t>, </a:t>
            </a:r>
            <a:r>
              <a:rPr lang="hr-HR" sz="3000" dirty="0" err="1" smtClean="0"/>
              <a:t>schools</a:t>
            </a:r>
            <a:r>
              <a:rPr lang="hr-HR" sz="3000" dirty="0" smtClean="0"/>
              <a:t>, </a:t>
            </a:r>
            <a:r>
              <a:rPr lang="hr-HR" sz="3000" dirty="0" err="1" smtClean="0"/>
              <a:t>etc</a:t>
            </a:r>
            <a:r>
              <a:rPr lang="hr-HR" sz="3000" dirty="0" smtClean="0"/>
              <a:t>.</a:t>
            </a:r>
          </a:p>
          <a:p>
            <a:pPr lvl="1"/>
            <a:r>
              <a:rPr lang="hr-HR" sz="3000" dirty="0" err="1"/>
              <a:t>m</a:t>
            </a:r>
            <a:r>
              <a:rPr lang="hr-HR" sz="3000" dirty="0" err="1" smtClean="0"/>
              <a:t>ental</a:t>
            </a:r>
            <a:r>
              <a:rPr lang="hr-HR" sz="3000" dirty="0" smtClean="0"/>
              <a:t> </a:t>
            </a:r>
            <a:r>
              <a:rPr lang="hr-HR" sz="3000" dirty="0" err="1" smtClean="0"/>
              <a:t>health</a:t>
            </a:r>
            <a:r>
              <a:rPr lang="hr-HR" sz="3000" dirty="0" smtClean="0"/>
              <a:t> </a:t>
            </a:r>
            <a:r>
              <a:rPr lang="hr-HR" sz="3000" dirty="0" err="1" smtClean="0"/>
              <a:t>assessment</a:t>
            </a:r>
            <a:r>
              <a:rPr lang="hr-HR" sz="3000" dirty="0" smtClean="0"/>
              <a:t>, </a:t>
            </a:r>
            <a:r>
              <a:rPr lang="hr-HR" sz="3000" dirty="0" err="1" smtClean="0"/>
              <a:t>diagnosis</a:t>
            </a:r>
            <a:r>
              <a:rPr lang="hr-HR" sz="3000" dirty="0" smtClean="0"/>
              <a:t>, </a:t>
            </a:r>
            <a:r>
              <a:rPr lang="hr-HR" sz="3000" dirty="0" err="1" smtClean="0"/>
              <a:t>developing</a:t>
            </a:r>
            <a:r>
              <a:rPr lang="hr-HR" sz="3000" dirty="0" smtClean="0"/>
              <a:t> </a:t>
            </a:r>
            <a:r>
              <a:rPr lang="hr-HR" sz="3000" dirty="0" err="1" smtClean="0"/>
              <a:t>treatment</a:t>
            </a:r>
            <a:r>
              <a:rPr lang="hr-HR" sz="3000" dirty="0" smtClean="0"/>
              <a:t> </a:t>
            </a:r>
            <a:r>
              <a:rPr lang="hr-HR" sz="3000" dirty="0" err="1" smtClean="0"/>
              <a:t>plans</a:t>
            </a:r>
            <a:endParaRPr lang="hr-HR" sz="3000" dirty="0" smtClean="0"/>
          </a:p>
          <a:p>
            <a:pPr lvl="1"/>
            <a:r>
              <a:rPr lang="hr-HR" sz="3000" dirty="0" smtClean="0"/>
              <a:t>a </a:t>
            </a:r>
            <a:r>
              <a:rPr lang="hr-HR" sz="3000" dirty="0" err="1" smtClean="0"/>
              <a:t>different</a:t>
            </a:r>
            <a:r>
              <a:rPr lang="hr-HR" sz="3000" dirty="0" smtClean="0"/>
              <a:t> </a:t>
            </a:r>
            <a:r>
              <a:rPr lang="hr-HR" sz="3000" dirty="0" err="1" smtClean="0"/>
              <a:t>approach</a:t>
            </a:r>
            <a:r>
              <a:rPr lang="hr-HR" sz="3000" dirty="0" smtClean="0"/>
              <a:t> </a:t>
            </a:r>
            <a:r>
              <a:rPr lang="hr-HR" sz="3000" dirty="0" err="1" smtClean="0"/>
              <a:t>from</a:t>
            </a:r>
            <a:r>
              <a:rPr lang="hr-HR" sz="3000" dirty="0" smtClean="0"/>
              <a:t> </a:t>
            </a:r>
            <a:r>
              <a:rPr lang="hr-HR" sz="3000" dirty="0" err="1" smtClean="0"/>
              <a:t>psychologists</a:t>
            </a:r>
            <a:r>
              <a:rPr lang="hr-HR" sz="3000" dirty="0" smtClean="0"/>
              <a:t> </a:t>
            </a:r>
            <a:r>
              <a:rPr lang="hr-HR" sz="3000" dirty="0" err="1" smtClean="0"/>
              <a:t>and</a:t>
            </a:r>
            <a:r>
              <a:rPr lang="hr-HR" sz="3000" dirty="0" smtClean="0"/>
              <a:t> </a:t>
            </a:r>
            <a:r>
              <a:rPr lang="hr-HR" sz="3000" dirty="0" err="1" smtClean="0"/>
              <a:t>psychiatrists</a:t>
            </a:r>
            <a:endParaRPr lang="hr-HR" sz="28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Top 5 </a:t>
            </a:r>
            <a:r>
              <a:rPr lang="hr-HR" dirty="0" err="1" smtClean="0"/>
              <a:t>Social</a:t>
            </a:r>
            <a:r>
              <a:rPr lang="hr-HR" dirty="0" smtClean="0"/>
              <a:t> </a:t>
            </a:r>
            <a:r>
              <a:rPr lang="hr-HR" dirty="0" err="1" smtClean="0"/>
              <a:t>Work</a:t>
            </a:r>
            <a:r>
              <a:rPr lang="hr-HR" dirty="0" smtClean="0"/>
              <a:t> </a:t>
            </a:r>
            <a:r>
              <a:rPr lang="hr-HR" dirty="0" err="1" smtClean="0"/>
              <a:t>Careers</a:t>
            </a:r>
            <a:r>
              <a:rPr lang="hr-HR" dirty="0" smtClean="0"/>
              <a:t>*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249311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hr-HR" sz="3200" dirty="0" err="1" smtClean="0"/>
              <a:t>Child</a:t>
            </a:r>
            <a:r>
              <a:rPr lang="hr-HR" sz="3200" dirty="0" smtClean="0"/>
              <a:t> </a:t>
            </a:r>
            <a:r>
              <a:rPr lang="hr-HR" sz="3200" dirty="0" err="1" smtClean="0"/>
              <a:t>Welfare</a:t>
            </a:r>
            <a:endParaRPr lang="hr-HR" sz="3200" dirty="0" smtClean="0"/>
          </a:p>
          <a:p>
            <a:pPr lvl="1"/>
            <a:endParaRPr lang="hr-HR" sz="3000" dirty="0"/>
          </a:p>
          <a:p>
            <a:pPr lvl="1"/>
            <a:r>
              <a:rPr lang="hr-HR" sz="3000" dirty="0" err="1" smtClean="0"/>
              <a:t>work</a:t>
            </a:r>
            <a:r>
              <a:rPr lang="hr-HR" sz="3000" dirty="0" smtClean="0"/>
              <a:t> </a:t>
            </a:r>
            <a:r>
              <a:rPr lang="hr-HR" sz="3000" dirty="0" err="1" smtClean="0"/>
              <a:t>with</a:t>
            </a:r>
            <a:r>
              <a:rPr lang="hr-HR" sz="3000" dirty="0" smtClean="0"/>
              <a:t> </a:t>
            </a:r>
            <a:r>
              <a:rPr lang="hr-HR" sz="3000" dirty="0" err="1" smtClean="0"/>
              <a:t>abused</a:t>
            </a:r>
            <a:r>
              <a:rPr lang="hr-HR" sz="3000" dirty="0" smtClean="0"/>
              <a:t> </a:t>
            </a:r>
            <a:r>
              <a:rPr lang="hr-HR" sz="3000" dirty="0" err="1" smtClean="0"/>
              <a:t>and</a:t>
            </a:r>
            <a:r>
              <a:rPr lang="hr-HR" sz="3000" dirty="0" smtClean="0"/>
              <a:t> </a:t>
            </a:r>
            <a:r>
              <a:rPr lang="hr-HR" sz="3000" dirty="0" err="1" smtClean="0"/>
              <a:t>neglected</a:t>
            </a:r>
            <a:r>
              <a:rPr lang="hr-HR" sz="3000" dirty="0" smtClean="0"/>
              <a:t> </a:t>
            </a:r>
            <a:r>
              <a:rPr lang="hr-HR" sz="3000" dirty="0" err="1" smtClean="0"/>
              <a:t>children</a:t>
            </a:r>
            <a:r>
              <a:rPr lang="hr-HR" sz="3000" dirty="0" smtClean="0"/>
              <a:t>, </a:t>
            </a:r>
            <a:r>
              <a:rPr lang="hr-HR" sz="3000" dirty="0" err="1" smtClean="0"/>
              <a:t>or</a:t>
            </a:r>
            <a:r>
              <a:rPr lang="hr-HR" sz="3000" dirty="0" smtClean="0"/>
              <a:t> </a:t>
            </a:r>
            <a:r>
              <a:rPr lang="hr-HR" sz="3000" dirty="0" err="1" smtClean="0"/>
              <a:t>children</a:t>
            </a:r>
            <a:r>
              <a:rPr lang="hr-HR" sz="3000" dirty="0" smtClean="0"/>
              <a:t> </a:t>
            </a:r>
            <a:r>
              <a:rPr lang="hr-HR" sz="3000" dirty="0" err="1" smtClean="0"/>
              <a:t>from</a:t>
            </a:r>
            <a:r>
              <a:rPr lang="hr-HR" sz="3000" dirty="0" smtClean="0"/>
              <a:t> </a:t>
            </a:r>
            <a:r>
              <a:rPr lang="hr-HR" sz="3000" dirty="0" err="1" smtClean="0"/>
              <a:t>lower-income</a:t>
            </a:r>
            <a:r>
              <a:rPr lang="hr-HR" sz="3000" dirty="0" smtClean="0"/>
              <a:t> </a:t>
            </a:r>
            <a:r>
              <a:rPr lang="hr-HR" sz="3000" dirty="0" err="1" smtClean="0"/>
              <a:t>families</a:t>
            </a:r>
            <a:endParaRPr lang="hr-HR" sz="3000" dirty="0" smtClean="0"/>
          </a:p>
          <a:p>
            <a:pPr lvl="1"/>
            <a:r>
              <a:rPr lang="hr-HR" sz="3000" dirty="0" err="1" smtClean="0"/>
              <a:t>assessment</a:t>
            </a:r>
            <a:r>
              <a:rPr lang="hr-HR" sz="3000" dirty="0" smtClean="0"/>
              <a:t> </a:t>
            </a:r>
            <a:r>
              <a:rPr lang="hr-HR" sz="3000" dirty="0" err="1" smtClean="0"/>
              <a:t>of</a:t>
            </a:r>
            <a:r>
              <a:rPr lang="hr-HR" sz="3000" dirty="0" smtClean="0"/>
              <a:t> </a:t>
            </a:r>
            <a:r>
              <a:rPr lang="hr-HR" sz="3000" dirty="0" err="1" smtClean="0"/>
              <a:t>and</a:t>
            </a:r>
            <a:r>
              <a:rPr lang="hr-HR" sz="3000" dirty="0" smtClean="0"/>
              <a:t> </a:t>
            </a:r>
            <a:r>
              <a:rPr lang="hr-HR" sz="3000" dirty="0" err="1" smtClean="0"/>
              <a:t>reporting</a:t>
            </a:r>
            <a:r>
              <a:rPr lang="hr-HR" sz="3000" dirty="0" smtClean="0"/>
              <a:t> on </a:t>
            </a:r>
            <a:r>
              <a:rPr lang="hr-HR" sz="3000" dirty="0" err="1" smtClean="0"/>
              <a:t>living</a:t>
            </a:r>
            <a:r>
              <a:rPr lang="hr-HR" sz="3000" dirty="0" smtClean="0"/>
              <a:t> </a:t>
            </a:r>
            <a:r>
              <a:rPr lang="hr-HR" sz="3000" dirty="0" err="1" smtClean="0"/>
              <a:t>conditions</a:t>
            </a:r>
            <a:endParaRPr lang="hr-HR" sz="3000" dirty="0"/>
          </a:p>
          <a:p>
            <a:pPr lvl="1"/>
            <a:r>
              <a:rPr lang="hr-HR" sz="3000" dirty="0" err="1"/>
              <a:t>f</a:t>
            </a:r>
            <a:r>
              <a:rPr lang="hr-HR" sz="3000" dirty="0" err="1" smtClean="0"/>
              <a:t>acilitating</a:t>
            </a:r>
            <a:r>
              <a:rPr lang="hr-HR" sz="3000" dirty="0" smtClean="0"/>
              <a:t> </a:t>
            </a:r>
            <a:r>
              <a:rPr lang="hr-HR" sz="3000" dirty="0" err="1" smtClean="0"/>
              <a:t>of</a:t>
            </a:r>
            <a:r>
              <a:rPr lang="hr-HR" sz="3000" dirty="0" smtClean="0"/>
              <a:t> </a:t>
            </a:r>
            <a:r>
              <a:rPr lang="hr-HR" sz="3000" dirty="0" err="1" smtClean="0"/>
              <a:t>removal</a:t>
            </a:r>
            <a:r>
              <a:rPr lang="hr-HR" sz="3000" dirty="0" smtClean="0"/>
              <a:t> </a:t>
            </a:r>
            <a:r>
              <a:rPr lang="hr-HR" sz="3000" dirty="0" err="1" smtClean="0"/>
              <a:t>of</a:t>
            </a:r>
            <a:r>
              <a:rPr lang="hr-HR" sz="3000" dirty="0" smtClean="0"/>
              <a:t> a </a:t>
            </a:r>
            <a:r>
              <a:rPr lang="hr-HR" sz="3000" dirty="0" err="1" smtClean="0"/>
              <a:t>child</a:t>
            </a:r>
            <a:r>
              <a:rPr lang="hr-HR" sz="3000" dirty="0" smtClean="0"/>
              <a:t> </a:t>
            </a:r>
            <a:r>
              <a:rPr lang="hr-HR" sz="3000" dirty="0" err="1" smtClean="0"/>
              <a:t>from</a:t>
            </a:r>
            <a:r>
              <a:rPr lang="hr-HR" sz="3000" dirty="0" smtClean="0"/>
              <a:t> </a:t>
            </a:r>
            <a:r>
              <a:rPr lang="hr-HR" sz="3000" dirty="0" err="1" smtClean="0"/>
              <a:t>an</a:t>
            </a:r>
            <a:r>
              <a:rPr lang="hr-HR" sz="3000" dirty="0" smtClean="0"/>
              <a:t> </a:t>
            </a:r>
            <a:r>
              <a:rPr lang="hr-HR" sz="3000" dirty="0" err="1" smtClean="0"/>
              <a:t>unsafe</a:t>
            </a:r>
            <a:r>
              <a:rPr lang="hr-HR" sz="3000" dirty="0" smtClean="0"/>
              <a:t> </a:t>
            </a:r>
            <a:r>
              <a:rPr lang="hr-HR" sz="3000" dirty="0" err="1" smtClean="0"/>
              <a:t>environment</a:t>
            </a:r>
            <a:r>
              <a:rPr lang="hr-HR" sz="3000" dirty="0" smtClean="0"/>
              <a:t> </a:t>
            </a:r>
            <a:r>
              <a:rPr lang="hr-HR" sz="3000" dirty="0" err="1" smtClean="0"/>
              <a:t>and</a:t>
            </a:r>
            <a:r>
              <a:rPr lang="hr-HR" sz="3000" dirty="0" smtClean="0"/>
              <a:t> </a:t>
            </a:r>
            <a:r>
              <a:rPr lang="hr-HR" sz="3000" dirty="0" err="1" smtClean="0"/>
              <a:t>placement</a:t>
            </a:r>
            <a:r>
              <a:rPr lang="hr-HR" sz="3000" dirty="0" smtClean="0"/>
              <a:t> </a:t>
            </a:r>
            <a:r>
              <a:rPr lang="hr-HR" sz="3000" dirty="0" err="1" smtClean="0"/>
              <a:t>in</a:t>
            </a:r>
            <a:r>
              <a:rPr lang="hr-HR" sz="3000" dirty="0" smtClean="0"/>
              <a:t> a </a:t>
            </a:r>
            <a:r>
              <a:rPr lang="hr-HR" sz="3000" dirty="0" err="1" smtClean="0"/>
              <a:t>safe</a:t>
            </a:r>
            <a:r>
              <a:rPr lang="hr-HR" sz="3000" dirty="0" smtClean="0"/>
              <a:t> alternative </a:t>
            </a:r>
            <a:r>
              <a:rPr lang="hr-HR" sz="3000" dirty="0" err="1" smtClean="0"/>
              <a:t>environment</a:t>
            </a:r>
            <a:endParaRPr lang="hr-HR" sz="3000" dirty="0" smtClean="0"/>
          </a:p>
          <a:p>
            <a:endParaRPr lang="hr-HR" sz="3200" dirty="0" smtClean="0"/>
          </a:p>
          <a:p>
            <a:r>
              <a:rPr lang="hr-HR" sz="3200" dirty="0" err="1" smtClean="0"/>
              <a:t>School</a:t>
            </a:r>
            <a:r>
              <a:rPr lang="hr-HR" sz="3200" dirty="0" smtClean="0"/>
              <a:t> </a:t>
            </a:r>
            <a:r>
              <a:rPr lang="hr-HR" sz="3200" dirty="0" err="1" smtClean="0"/>
              <a:t>Social</a:t>
            </a:r>
            <a:r>
              <a:rPr lang="hr-HR" sz="3200" dirty="0" smtClean="0"/>
              <a:t> </a:t>
            </a:r>
            <a:r>
              <a:rPr lang="hr-HR" sz="3200" dirty="0" err="1" smtClean="0"/>
              <a:t>Work</a:t>
            </a:r>
            <a:endParaRPr lang="hr-HR" sz="3200" dirty="0" smtClean="0"/>
          </a:p>
          <a:p>
            <a:pPr lvl="1"/>
            <a:r>
              <a:rPr lang="hr-HR" sz="3000" dirty="0" smtClean="0"/>
              <a:t>a </a:t>
            </a:r>
            <a:r>
              <a:rPr lang="hr-HR" sz="3000" dirty="0" err="1" smtClean="0"/>
              <a:t>liaison</a:t>
            </a:r>
            <a:r>
              <a:rPr lang="hr-HR" sz="3000" dirty="0" smtClean="0"/>
              <a:t> </a:t>
            </a:r>
            <a:r>
              <a:rPr lang="hr-HR" sz="3000" dirty="0" err="1" smtClean="0"/>
              <a:t>between</a:t>
            </a:r>
            <a:r>
              <a:rPr lang="hr-HR" sz="3000" dirty="0" smtClean="0"/>
              <a:t> </a:t>
            </a:r>
            <a:r>
              <a:rPr lang="hr-HR" sz="3000" dirty="0" err="1" smtClean="0"/>
              <a:t>the</a:t>
            </a:r>
            <a:r>
              <a:rPr lang="hr-HR" sz="3000" dirty="0" smtClean="0"/>
              <a:t> </a:t>
            </a:r>
            <a:r>
              <a:rPr lang="hr-HR" sz="3000" dirty="0" err="1" smtClean="0"/>
              <a:t>school</a:t>
            </a:r>
            <a:r>
              <a:rPr lang="hr-HR" sz="3000" dirty="0" smtClean="0"/>
              <a:t> </a:t>
            </a:r>
            <a:r>
              <a:rPr lang="hr-HR" sz="3000" dirty="0" err="1" smtClean="0"/>
              <a:t>and</a:t>
            </a:r>
            <a:r>
              <a:rPr lang="hr-HR" sz="3000" dirty="0" smtClean="0"/>
              <a:t> </a:t>
            </a:r>
            <a:r>
              <a:rPr lang="hr-HR" sz="3000" dirty="0" err="1" smtClean="0"/>
              <a:t>families</a:t>
            </a:r>
            <a:endParaRPr lang="hr-HR" sz="3000" dirty="0" smtClean="0"/>
          </a:p>
          <a:p>
            <a:pPr lvl="1"/>
            <a:r>
              <a:rPr lang="hr-HR" sz="3000" dirty="0" err="1"/>
              <a:t>i</a:t>
            </a:r>
            <a:r>
              <a:rPr lang="hr-HR" sz="3000" dirty="0" err="1" smtClean="0"/>
              <a:t>ntegration</a:t>
            </a:r>
            <a:r>
              <a:rPr lang="hr-HR" sz="3000" dirty="0" smtClean="0"/>
              <a:t> </a:t>
            </a:r>
            <a:r>
              <a:rPr lang="hr-HR" sz="3000" dirty="0" err="1" smtClean="0"/>
              <a:t>of</a:t>
            </a:r>
            <a:r>
              <a:rPr lang="hr-HR" sz="3000" dirty="0" smtClean="0"/>
              <a:t> </a:t>
            </a:r>
            <a:r>
              <a:rPr lang="hr-HR" sz="3000" dirty="0" err="1" smtClean="0"/>
              <a:t>special</a:t>
            </a:r>
            <a:r>
              <a:rPr lang="hr-HR" sz="3000" dirty="0" smtClean="0"/>
              <a:t> </a:t>
            </a:r>
            <a:r>
              <a:rPr lang="hr-HR" sz="3000" dirty="0" err="1" smtClean="0"/>
              <a:t>needs</a:t>
            </a:r>
            <a:r>
              <a:rPr lang="hr-HR" sz="3000" dirty="0" smtClean="0"/>
              <a:t> </a:t>
            </a:r>
            <a:r>
              <a:rPr lang="hr-HR" sz="3000" dirty="0" err="1" smtClean="0"/>
              <a:t>children</a:t>
            </a:r>
            <a:endParaRPr lang="hr-HR" sz="3000" dirty="0" smtClean="0"/>
          </a:p>
          <a:p>
            <a:pPr lvl="1"/>
            <a:r>
              <a:rPr lang="hr-HR" sz="3000" dirty="0" err="1" smtClean="0"/>
              <a:t>may</a:t>
            </a:r>
            <a:r>
              <a:rPr lang="hr-HR" sz="3000" dirty="0" smtClean="0"/>
              <a:t> </a:t>
            </a:r>
            <a:r>
              <a:rPr lang="hr-HR" sz="3000" dirty="0" err="1" smtClean="0"/>
              <a:t>deal</a:t>
            </a:r>
            <a:r>
              <a:rPr lang="hr-HR" sz="3000" dirty="0" smtClean="0"/>
              <a:t> </a:t>
            </a:r>
            <a:r>
              <a:rPr lang="hr-HR" sz="3000" dirty="0" err="1" smtClean="0"/>
              <a:t>with</a:t>
            </a:r>
            <a:r>
              <a:rPr lang="hr-HR" sz="3000" dirty="0" smtClean="0"/>
              <a:t> a </a:t>
            </a:r>
            <a:r>
              <a:rPr lang="hr-HR" sz="3000" dirty="0" err="1" smtClean="0"/>
              <a:t>variety</a:t>
            </a:r>
            <a:r>
              <a:rPr lang="hr-HR" sz="3000" dirty="0" smtClean="0"/>
              <a:t> </a:t>
            </a:r>
            <a:r>
              <a:rPr lang="hr-HR" sz="3000" dirty="0" err="1" smtClean="0"/>
              <a:t>of</a:t>
            </a:r>
            <a:r>
              <a:rPr lang="hr-HR" sz="3000" dirty="0" smtClean="0"/>
              <a:t> </a:t>
            </a:r>
            <a:r>
              <a:rPr lang="hr-HR" sz="3000" dirty="0" err="1" smtClean="0"/>
              <a:t>issues</a:t>
            </a:r>
            <a:r>
              <a:rPr lang="hr-HR" sz="3000" dirty="0" smtClean="0"/>
              <a:t> – </a:t>
            </a:r>
            <a:r>
              <a:rPr lang="hr-HR" sz="3000" dirty="0" err="1" smtClean="0"/>
              <a:t>truancy</a:t>
            </a:r>
            <a:r>
              <a:rPr lang="hr-HR" sz="3000" dirty="0" smtClean="0"/>
              <a:t> </a:t>
            </a:r>
            <a:r>
              <a:rPr lang="hr-HR" sz="3000" dirty="0" err="1" smtClean="0"/>
              <a:t>prevention</a:t>
            </a:r>
            <a:r>
              <a:rPr lang="hr-HR" sz="3000" dirty="0" smtClean="0"/>
              <a:t> </a:t>
            </a:r>
            <a:r>
              <a:rPr lang="hr-HR" sz="3000" dirty="0" err="1" smtClean="0"/>
              <a:t>programme</a:t>
            </a:r>
            <a:r>
              <a:rPr lang="hr-HR" sz="3000" dirty="0" smtClean="0"/>
              <a:t>, </a:t>
            </a:r>
            <a:r>
              <a:rPr lang="hr-HR" sz="3000" dirty="0" err="1" smtClean="0"/>
              <a:t>sexual</a:t>
            </a:r>
            <a:r>
              <a:rPr lang="hr-HR" sz="3000" dirty="0" smtClean="0"/>
              <a:t> </a:t>
            </a:r>
            <a:r>
              <a:rPr lang="hr-HR" sz="3000" dirty="0" err="1" smtClean="0"/>
              <a:t>and</a:t>
            </a:r>
            <a:r>
              <a:rPr lang="hr-HR" sz="3000" dirty="0" smtClean="0"/>
              <a:t> </a:t>
            </a:r>
            <a:r>
              <a:rPr lang="hr-HR" sz="3000" dirty="0" err="1" smtClean="0"/>
              <a:t>health</a:t>
            </a:r>
            <a:r>
              <a:rPr lang="hr-HR" sz="3000" dirty="0" smtClean="0"/>
              <a:t> </a:t>
            </a:r>
            <a:r>
              <a:rPr lang="hr-HR" sz="3000" dirty="0" err="1" smtClean="0"/>
              <a:t>education</a:t>
            </a:r>
            <a:r>
              <a:rPr lang="hr-HR" sz="3000" dirty="0" smtClean="0"/>
              <a:t>, </a:t>
            </a:r>
            <a:r>
              <a:rPr lang="hr-HR" sz="3000" dirty="0" err="1" smtClean="0"/>
              <a:t>etc</a:t>
            </a:r>
            <a:r>
              <a:rPr lang="hr-HR" sz="3000" dirty="0" smtClean="0"/>
              <a:t>.</a:t>
            </a:r>
            <a:endParaRPr lang="hr-HR" sz="28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Top 5 </a:t>
            </a:r>
            <a:r>
              <a:rPr lang="hr-HR" dirty="0" err="1" smtClean="0"/>
              <a:t>Social</a:t>
            </a:r>
            <a:r>
              <a:rPr lang="hr-HR" dirty="0" smtClean="0"/>
              <a:t> </a:t>
            </a:r>
            <a:r>
              <a:rPr lang="hr-HR" dirty="0" err="1" smtClean="0"/>
              <a:t>Work</a:t>
            </a:r>
            <a:r>
              <a:rPr lang="hr-HR" dirty="0" smtClean="0"/>
              <a:t> </a:t>
            </a:r>
            <a:r>
              <a:rPr lang="hr-HR" dirty="0" err="1" smtClean="0"/>
              <a:t>Careers</a:t>
            </a:r>
            <a:r>
              <a:rPr lang="hr-HR" dirty="0" smtClean="0"/>
              <a:t>*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894836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/>
              <a:t>Questions</a:t>
            </a:r>
            <a:endParaRPr lang="hr-HR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Complete the following questions with suitable words:</a:t>
            </a:r>
            <a:endParaRPr lang="hr-H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400" dirty="0" smtClean="0"/>
              <a:t>What ____________ last night?</a:t>
            </a:r>
            <a:endParaRPr lang="hr-HR" sz="2400" dirty="0" smtClean="0"/>
          </a:p>
          <a:p>
            <a:pPr>
              <a:buNone/>
            </a:pPr>
            <a:r>
              <a:rPr lang="hr-HR" sz="2400" dirty="0" smtClean="0"/>
              <a:t>	</a:t>
            </a:r>
            <a:r>
              <a:rPr lang="en-US" sz="2400" dirty="0" smtClean="0"/>
              <a:t>I stayed in and watched television.</a:t>
            </a:r>
            <a:endParaRPr lang="hr-HR" sz="2400" dirty="0" smtClean="0"/>
          </a:p>
          <a:p>
            <a:r>
              <a:rPr lang="en-US" sz="2400" dirty="0" smtClean="0"/>
              <a:t>What sort of books ___________ reading?</a:t>
            </a:r>
            <a:endParaRPr lang="hr-HR" sz="2400" dirty="0" smtClean="0"/>
          </a:p>
          <a:p>
            <a:pPr>
              <a:buNone/>
            </a:pPr>
            <a:r>
              <a:rPr lang="hr-HR" sz="2400" dirty="0" smtClean="0"/>
              <a:t>	</a:t>
            </a:r>
            <a:r>
              <a:rPr lang="en-US" sz="2400" dirty="0" smtClean="0"/>
              <a:t>I like horror stories and science fiction.</a:t>
            </a:r>
            <a:endParaRPr lang="hr-HR" sz="2400" dirty="0" smtClean="0"/>
          </a:p>
          <a:p>
            <a:r>
              <a:rPr lang="en-US" sz="2400" dirty="0" smtClean="0"/>
              <a:t>___________ been to America?</a:t>
            </a:r>
            <a:endParaRPr lang="hr-HR" sz="2400" dirty="0" smtClean="0"/>
          </a:p>
          <a:p>
            <a:pPr>
              <a:buNone/>
            </a:pPr>
            <a:r>
              <a:rPr lang="hr-HR" sz="2400" dirty="0" smtClean="0"/>
              <a:t>	</a:t>
            </a:r>
            <a:r>
              <a:rPr lang="en-US" sz="2400" dirty="0" smtClean="0"/>
              <a:t>Yes, I have. I went there last year. I really enjoyed it.</a:t>
            </a:r>
            <a:endParaRPr lang="hr-HR" sz="2400" dirty="0" smtClean="0"/>
          </a:p>
          <a:p>
            <a:r>
              <a:rPr lang="en-US" sz="2400" dirty="0" smtClean="0"/>
              <a:t>What ____________ the teacher ____________?</a:t>
            </a:r>
            <a:endParaRPr lang="hr-HR" sz="2400" dirty="0" smtClean="0"/>
          </a:p>
          <a:p>
            <a:pPr>
              <a:buNone/>
            </a:pPr>
            <a:r>
              <a:rPr lang="hr-HR" sz="2400" dirty="0" smtClean="0"/>
              <a:t>	</a:t>
            </a:r>
            <a:r>
              <a:rPr lang="en-US" sz="2400" dirty="0" smtClean="0"/>
              <a:t>She’s helping Maria with this exercise.</a:t>
            </a:r>
            <a:endParaRPr lang="hr-HR" sz="2400" dirty="0" smtClean="0"/>
          </a:p>
          <a:p>
            <a:r>
              <a:rPr lang="en-US" sz="2400" dirty="0" smtClean="0"/>
              <a:t>____________ your father do?</a:t>
            </a:r>
            <a:endParaRPr lang="hr-HR" sz="2400" dirty="0" smtClean="0"/>
          </a:p>
          <a:p>
            <a:pPr>
              <a:buNone/>
            </a:pPr>
            <a:r>
              <a:rPr lang="hr-HR" sz="2400" dirty="0" smtClean="0"/>
              <a:t>	</a:t>
            </a:r>
            <a:r>
              <a:rPr lang="en-US" sz="2400" dirty="0" smtClean="0"/>
              <a:t>He works in a bank.</a:t>
            </a:r>
            <a:endParaRPr lang="hr-HR" sz="2400" dirty="0" smtClean="0"/>
          </a:p>
          <a:p>
            <a:pPr>
              <a:buNone/>
            </a:pPr>
            <a:endParaRPr lang="hr-H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Complete the following questions with suitable words:</a:t>
            </a:r>
            <a:endParaRPr lang="hr-H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400" dirty="0" smtClean="0"/>
              <a:t>What </a:t>
            </a:r>
            <a:r>
              <a:rPr lang="hr-HR" sz="2400" dirty="0" smtClean="0"/>
              <a:t>DID YOU DO </a:t>
            </a:r>
            <a:r>
              <a:rPr lang="en-US" sz="2400" dirty="0" smtClean="0"/>
              <a:t>last night?</a:t>
            </a:r>
            <a:endParaRPr lang="hr-HR" sz="2400" dirty="0" smtClean="0"/>
          </a:p>
          <a:p>
            <a:pPr>
              <a:buNone/>
            </a:pPr>
            <a:r>
              <a:rPr lang="hr-HR" sz="2400" dirty="0" smtClean="0"/>
              <a:t>	</a:t>
            </a:r>
            <a:r>
              <a:rPr lang="en-US" sz="2400" dirty="0" smtClean="0"/>
              <a:t>I stayed in and watched television.</a:t>
            </a:r>
            <a:endParaRPr lang="hr-HR" sz="2400" dirty="0" smtClean="0"/>
          </a:p>
          <a:p>
            <a:r>
              <a:rPr lang="en-US" sz="2400" dirty="0" smtClean="0"/>
              <a:t>What sort of books </a:t>
            </a:r>
            <a:r>
              <a:rPr lang="hr-HR" sz="2400" dirty="0" smtClean="0"/>
              <a:t>DO YOU LIKE </a:t>
            </a:r>
            <a:r>
              <a:rPr lang="en-US" sz="2400" dirty="0" smtClean="0"/>
              <a:t>reading?</a:t>
            </a:r>
            <a:endParaRPr lang="hr-HR" sz="2400" dirty="0" smtClean="0"/>
          </a:p>
          <a:p>
            <a:pPr>
              <a:buNone/>
            </a:pPr>
            <a:r>
              <a:rPr lang="hr-HR" sz="2400" dirty="0" smtClean="0"/>
              <a:t>	</a:t>
            </a:r>
            <a:r>
              <a:rPr lang="en-US" sz="2400" dirty="0" smtClean="0"/>
              <a:t>I like horror stories and science fiction.</a:t>
            </a:r>
            <a:endParaRPr lang="hr-HR" sz="2400" dirty="0" smtClean="0"/>
          </a:p>
          <a:p>
            <a:r>
              <a:rPr lang="hr-HR" sz="2400" dirty="0" smtClean="0"/>
              <a:t>HAVE YOU </a:t>
            </a:r>
            <a:r>
              <a:rPr lang="en-US" sz="2400" dirty="0" smtClean="0"/>
              <a:t>been to America?</a:t>
            </a:r>
            <a:endParaRPr lang="hr-HR" sz="2400" dirty="0" smtClean="0"/>
          </a:p>
          <a:p>
            <a:pPr>
              <a:buNone/>
            </a:pPr>
            <a:r>
              <a:rPr lang="hr-HR" sz="2400" dirty="0" smtClean="0"/>
              <a:t>	</a:t>
            </a:r>
            <a:r>
              <a:rPr lang="en-US" sz="2400" dirty="0" smtClean="0"/>
              <a:t>Yes, I have. I went there last year. I really enjoyed it.</a:t>
            </a:r>
            <a:endParaRPr lang="hr-HR" sz="2400" dirty="0" smtClean="0"/>
          </a:p>
          <a:p>
            <a:r>
              <a:rPr lang="en-US" sz="2400" dirty="0" smtClean="0"/>
              <a:t>What </a:t>
            </a:r>
            <a:r>
              <a:rPr lang="hr-HR" sz="2400" dirty="0" smtClean="0"/>
              <a:t>IS </a:t>
            </a:r>
            <a:r>
              <a:rPr lang="en-US" sz="2400" dirty="0" smtClean="0"/>
              <a:t>the teacher </a:t>
            </a:r>
            <a:r>
              <a:rPr lang="hr-HR" sz="2400" dirty="0" smtClean="0"/>
              <a:t>DOING?</a:t>
            </a:r>
          </a:p>
          <a:p>
            <a:pPr>
              <a:buNone/>
            </a:pPr>
            <a:r>
              <a:rPr lang="hr-HR" sz="2400" dirty="0" smtClean="0"/>
              <a:t>	</a:t>
            </a:r>
            <a:r>
              <a:rPr lang="en-US" sz="2400" dirty="0" smtClean="0"/>
              <a:t>She’s helping Maria with this exercise.</a:t>
            </a:r>
            <a:endParaRPr lang="hr-HR" sz="2400" dirty="0" smtClean="0"/>
          </a:p>
          <a:p>
            <a:r>
              <a:rPr lang="hr-HR" sz="2400" dirty="0" smtClean="0"/>
              <a:t>WHAT DOES </a:t>
            </a:r>
            <a:r>
              <a:rPr lang="en-US" sz="2400" dirty="0" smtClean="0"/>
              <a:t>your father do?</a:t>
            </a:r>
            <a:endParaRPr lang="hr-HR" sz="2400" dirty="0" smtClean="0"/>
          </a:p>
          <a:p>
            <a:pPr>
              <a:buNone/>
            </a:pPr>
            <a:r>
              <a:rPr lang="hr-HR" sz="2400" dirty="0" smtClean="0"/>
              <a:t>	</a:t>
            </a:r>
            <a:r>
              <a:rPr lang="en-US" sz="2400" dirty="0" smtClean="0"/>
              <a:t>He works in a bank.</a:t>
            </a:r>
            <a:endParaRPr lang="hr-HR" sz="2400" dirty="0" smtClean="0"/>
          </a:p>
          <a:p>
            <a:pPr>
              <a:buNone/>
            </a:pPr>
            <a:endParaRPr lang="hr-H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Questions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hr-HR" dirty="0" smtClean="0"/>
              <a:t>QUESTIONS FORMULA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dirty="0" smtClean="0"/>
              <a:t>Used for most types of questions.</a:t>
            </a:r>
          </a:p>
          <a:p>
            <a:pPr>
              <a:buNone/>
            </a:pPr>
            <a:r>
              <a:rPr lang="hr-HR" dirty="0" smtClean="0"/>
              <a:t>*</a:t>
            </a:r>
            <a:r>
              <a:rPr lang="hr-HR" sz="1800" dirty="0" smtClean="0"/>
              <a:t>auxiliary verb</a:t>
            </a:r>
            <a:endParaRPr lang="hr-HR" dirty="0" smtClean="0"/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hr-HR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67544" y="2708920"/>
          <a:ext cx="8286809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7362"/>
                <a:gridCol w="1080245"/>
                <a:gridCol w="1923724"/>
                <a:gridCol w="1627766"/>
                <a:gridCol w="1997712"/>
              </a:tblGrid>
              <a:tr h="370840">
                <a:tc>
                  <a:txBody>
                    <a:bodyPr/>
                    <a:lstStyle/>
                    <a:p>
                      <a:r>
                        <a:rPr lang="hr-HR" dirty="0" smtClean="0"/>
                        <a:t>Q. Word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AUX*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Subject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Verb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(the</a:t>
                      </a:r>
                      <a:r>
                        <a:rPr lang="hr-HR" baseline="0" dirty="0" smtClean="0"/>
                        <a:t> rest)</a:t>
                      </a:r>
                      <a:endParaRPr lang="hr-H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smtClean="0"/>
                        <a:t>Who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did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Jack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call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to dinner?</a:t>
                      </a:r>
                      <a:endParaRPr lang="hr-H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smtClean="0"/>
                        <a:t>What 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are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you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doing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tonight?</a:t>
                      </a:r>
                      <a:endParaRPr lang="hr-H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smtClean="0"/>
                        <a:t>Where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were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you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born?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smtClean="0"/>
                        <a:t>How much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did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your</a:t>
                      </a:r>
                      <a:r>
                        <a:rPr lang="hr-HR" baseline="0" dirty="0" smtClean="0"/>
                        <a:t> car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cost?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smtClean="0"/>
                        <a:t>How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do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you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get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home from work?</a:t>
                      </a:r>
                      <a:endParaRPr lang="hr-H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smtClean="0"/>
                        <a:t>How long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have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you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been learning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English?</a:t>
                      </a:r>
                      <a:endParaRPr lang="hr-H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Questions – other types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55576" y="1772816"/>
            <a:ext cx="7772400" cy="4572000"/>
          </a:xfrm>
        </p:spPr>
        <p:txBody>
          <a:bodyPr/>
          <a:lstStyle/>
          <a:p>
            <a:pPr>
              <a:buNone/>
            </a:pPr>
            <a:r>
              <a:rPr lang="hr-HR" dirty="0" smtClean="0"/>
              <a:t>QUESTIONS WITH ‘to BE’ in simple tenses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dirty="0" smtClean="0"/>
              <a:t>SUBJECT QUESTIONS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187624" y="2348880"/>
          <a:ext cx="6659043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7362"/>
                <a:gridCol w="1080245"/>
                <a:gridCol w="1923724"/>
                <a:gridCol w="1997712"/>
              </a:tblGrid>
              <a:tr h="370840">
                <a:tc>
                  <a:txBody>
                    <a:bodyPr/>
                    <a:lstStyle/>
                    <a:p>
                      <a:r>
                        <a:rPr lang="hr-HR" dirty="0" smtClean="0"/>
                        <a:t>Q. Word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Verb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Subject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(the</a:t>
                      </a:r>
                      <a:r>
                        <a:rPr lang="hr-HR" baseline="0" dirty="0" smtClean="0"/>
                        <a:t> rest)</a:t>
                      </a:r>
                      <a:endParaRPr lang="hr-H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smtClean="0"/>
                        <a:t>Where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were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dirty="0" smtClean="0"/>
                        <a:t>you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last night?</a:t>
                      </a:r>
                      <a:endParaRPr lang="hr-H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smtClean="0"/>
                        <a:t>Who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are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you?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smtClean="0"/>
                        <a:t>What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is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this?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259632" y="4869160"/>
          <a:ext cx="6659043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3140"/>
                <a:gridCol w="1214446"/>
                <a:gridCol w="1303745"/>
                <a:gridCol w="1997712"/>
              </a:tblGrid>
              <a:tr h="370840">
                <a:tc>
                  <a:txBody>
                    <a:bodyPr/>
                    <a:lstStyle/>
                    <a:p>
                      <a:r>
                        <a:rPr lang="hr-HR" dirty="0" smtClean="0"/>
                        <a:t>Q. Word (subject)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Verb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Object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(the</a:t>
                      </a:r>
                      <a:r>
                        <a:rPr lang="hr-HR" baseline="0" dirty="0" smtClean="0"/>
                        <a:t> rest)</a:t>
                      </a:r>
                      <a:endParaRPr lang="hr-H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smtClean="0"/>
                        <a:t>Who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called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you?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smtClean="0"/>
                        <a:t>Who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showed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you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this trick?</a:t>
                      </a:r>
                      <a:endParaRPr lang="hr-H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smtClean="0"/>
                        <a:t>What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made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you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say this to me?</a:t>
                      </a:r>
                      <a:endParaRPr lang="hr-H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Today’s session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endParaRPr lang="hr-HR" dirty="0" smtClean="0"/>
          </a:p>
          <a:p>
            <a:pPr marL="514350" indent="-514350">
              <a:buFont typeface="+mj-lt"/>
              <a:buAutoNum type="arabicPeriod"/>
            </a:pPr>
            <a:endParaRPr lang="hr-HR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hr-HR" sz="2800" dirty="0" smtClean="0"/>
              <a:t>Social Care and Community Work</a:t>
            </a:r>
          </a:p>
          <a:p>
            <a:pPr marL="514350" indent="-514350">
              <a:buFont typeface="+mj-lt"/>
              <a:buAutoNum type="arabicPeriod"/>
            </a:pPr>
            <a:endParaRPr lang="hr-HR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hr-HR" sz="2800" dirty="0" smtClean="0"/>
              <a:t>Questions</a:t>
            </a:r>
            <a:endParaRPr lang="hr-H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Complete the following questions with suitable words:</a:t>
            </a:r>
            <a:endParaRPr lang="hr-H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400" dirty="0" smtClean="0"/>
              <a:t>Why _______________ your homework last night?</a:t>
            </a:r>
            <a:endParaRPr lang="hr-HR" sz="2400" dirty="0" smtClean="0"/>
          </a:p>
          <a:p>
            <a:pPr>
              <a:buNone/>
            </a:pPr>
            <a:r>
              <a:rPr lang="hr-HR" sz="2400" dirty="0" smtClean="0"/>
              <a:t>	</a:t>
            </a:r>
            <a:r>
              <a:rPr lang="en-US" sz="2400" dirty="0" smtClean="0"/>
              <a:t>Because I didn’t feel well.</a:t>
            </a:r>
            <a:endParaRPr lang="hr-HR" sz="2400" dirty="0" smtClean="0"/>
          </a:p>
          <a:p>
            <a:r>
              <a:rPr lang="en-US" sz="2400" dirty="0" smtClean="0"/>
              <a:t>How long __________ it take you to come to school?</a:t>
            </a:r>
            <a:endParaRPr lang="hr-HR" sz="2400" dirty="0" smtClean="0"/>
          </a:p>
          <a:p>
            <a:pPr>
              <a:buNone/>
            </a:pPr>
            <a:r>
              <a:rPr lang="hr-HR" sz="2400" dirty="0" smtClean="0"/>
              <a:t>	</a:t>
            </a:r>
            <a:r>
              <a:rPr lang="en-US" sz="2400" dirty="0" smtClean="0"/>
              <a:t>It takes me about twenty minutes.</a:t>
            </a:r>
            <a:endParaRPr lang="hr-HR" sz="2400" dirty="0" smtClean="0"/>
          </a:p>
          <a:p>
            <a:r>
              <a:rPr lang="en-US" sz="2400" dirty="0" smtClean="0"/>
              <a:t>__________ </a:t>
            </a:r>
            <a:r>
              <a:rPr lang="hr-HR" sz="2400" dirty="0" smtClean="0"/>
              <a:t>sent </a:t>
            </a:r>
            <a:r>
              <a:rPr lang="en-US" sz="2400" dirty="0" smtClean="0"/>
              <a:t>you </a:t>
            </a:r>
            <a:r>
              <a:rPr lang="hr-HR" sz="2400" dirty="0" smtClean="0"/>
              <a:t>these photos?</a:t>
            </a:r>
          </a:p>
          <a:p>
            <a:pPr>
              <a:buNone/>
            </a:pPr>
            <a:r>
              <a:rPr lang="hr-HR" sz="2400" dirty="0" smtClean="0"/>
              <a:t>	Jack and Natalie.</a:t>
            </a:r>
          </a:p>
          <a:p>
            <a:r>
              <a:rPr lang="en-US" sz="2400" dirty="0" smtClean="0"/>
              <a:t>What ____________ doing next weekend.</a:t>
            </a:r>
            <a:endParaRPr lang="hr-HR" sz="2400" dirty="0" smtClean="0"/>
          </a:p>
          <a:p>
            <a:pPr>
              <a:buNone/>
            </a:pPr>
            <a:r>
              <a:rPr lang="hr-HR" sz="2400" dirty="0" smtClean="0"/>
              <a:t>	</a:t>
            </a:r>
            <a:r>
              <a:rPr lang="en-US" sz="2400" dirty="0" smtClean="0"/>
              <a:t>I don’t know. I haven’t got any plans yet.</a:t>
            </a:r>
            <a:endParaRPr lang="hr-HR" sz="2400" dirty="0" smtClean="0"/>
          </a:p>
          <a:p>
            <a:r>
              <a:rPr lang="en-US" sz="2400" dirty="0" smtClean="0"/>
              <a:t>__________ you __________ a </a:t>
            </a:r>
            <a:r>
              <a:rPr lang="hr-HR" sz="2400" dirty="0" smtClean="0"/>
              <a:t>car</a:t>
            </a:r>
            <a:r>
              <a:rPr lang="en-US" sz="2400" dirty="0" smtClean="0"/>
              <a:t>?</a:t>
            </a:r>
            <a:endParaRPr lang="hr-HR" sz="2400" dirty="0" smtClean="0"/>
          </a:p>
          <a:p>
            <a:pPr>
              <a:buNone/>
            </a:pPr>
            <a:r>
              <a:rPr lang="hr-HR" sz="2400" dirty="0" smtClean="0"/>
              <a:t>	</a:t>
            </a:r>
            <a:r>
              <a:rPr lang="en-US" sz="2400" dirty="0" smtClean="0"/>
              <a:t>No, I haven’t. Just a </a:t>
            </a:r>
            <a:r>
              <a:rPr lang="hr-HR" sz="2400" dirty="0" smtClean="0"/>
              <a:t>bike</a:t>
            </a:r>
            <a:r>
              <a:rPr lang="en-US" sz="2400" dirty="0" smtClean="0"/>
              <a:t>.</a:t>
            </a:r>
            <a:endParaRPr lang="hr-HR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Complete the following questions with suitable words:</a:t>
            </a:r>
            <a:endParaRPr lang="hr-H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400" dirty="0" smtClean="0"/>
              <a:t>Why </a:t>
            </a:r>
            <a:r>
              <a:rPr lang="hr-HR" sz="2400" dirty="0" smtClean="0"/>
              <a:t>DIDN’T YOU DO </a:t>
            </a:r>
            <a:r>
              <a:rPr lang="en-US" sz="2400" dirty="0" smtClean="0"/>
              <a:t>your homework last night?</a:t>
            </a:r>
            <a:endParaRPr lang="hr-HR" sz="2400" dirty="0" smtClean="0"/>
          </a:p>
          <a:p>
            <a:pPr>
              <a:buNone/>
            </a:pPr>
            <a:r>
              <a:rPr lang="hr-HR" sz="2400" dirty="0" smtClean="0"/>
              <a:t>	</a:t>
            </a:r>
            <a:r>
              <a:rPr lang="en-US" sz="2400" dirty="0" smtClean="0"/>
              <a:t>Because I didn’t feel well.</a:t>
            </a:r>
            <a:endParaRPr lang="hr-HR" sz="2400" dirty="0" smtClean="0"/>
          </a:p>
          <a:p>
            <a:r>
              <a:rPr lang="en-US" sz="2400" dirty="0" smtClean="0"/>
              <a:t>How long </a:t>
            </a:r>
            <a:r>
              <a:rPr lang="hr-HR" sz="2400" dirty="0" smtClean="0"/>
              <a:t>DOES </a:t>
            </a:r>
            <a:r>
              <a:rPr lang="en-US" sz="2400" dirty="0" smtClean="0"/>
              <a:t>it take you to come to school?</a:t>
            </a:r>
            <a:endParaRPr lang="hr-HR" sz="2400" dirty="0" smtClean="0"/>
          </a:p>
          <a:p>
            <a:pPr>
              <a:buNone/>
            </a:pPr>
            <a:r>
              <a:rPr lang="hr-HR" sz="2400" dirty="0" smtClean="0"/>
              <a:t>	</a:t>
            </a:r>
            <a:r>
              <a:rPr lang="en-US" sz="2400" dirty="0" smtClean="0"/>
              <a:t>It takes me about twenty minutes.</a:t>
            </a:r>
            <a:endParaRPr lang="hr-HR" sz="2400" dirty="0" smtClean="0"/>
          </a:p>
          <a:p>
            <a:r>
              <a:rPr lang="hr-HR" sz="2400" dirty="0" smtClean="0"/>
              <a:t>WHO sent </a:t>
            </a:r>
            <a:r>
              <a:rPr lang="en-US" sz="2400" dirty="0" smtClean="0"/>
              <a:t>you </a:t>
            </a:r>
            <a:r>
              <a:rPr lang="hr-HR" sz="2400" dirty="0" smtClean="0"/>
              <a:t>these photos?</a:t>
            </a:r>
          </a:p>
          <a:p>
            <a:pPr>
              <a:buNone/>
            </a:pPr>
            <a:r>
              <a:rPr lang="hr-HR" sz="2400" dirty="0" smtClean="0"/>
              <a:t>	Jack and Natalie.</a:t>
            </a:r>
          </a:p>
          <a:p>
            <a:r>
              <a:rPr lang="en-US" sz="2400" dirty="0" smtClean="0"/>
              <a:t>What </a:t>
            </a:r>
            <a:r>
              <a:rPr lang="hr-HR" sz="2400" dirty="0" smtClean="0"/>
              <a:t>ARE YOU </a:t>
            </a:r>
            <a:r>
              <a:rPr lang="en-US" sz="2400" dirty="0" smtClean="0"/>
              <a:t>doing next weekend.</a:t>
            </a:r>
            <a:endParaRPr lang="hr-HR" sz="2400" dirty="0" smtClean="0"/>
          </a:p>
          <a:p>
            <a:pPr>
              <a:buNone/>
            </a:pPr>
            <a:r>
              <a:rPr lang="hr-HR" sz="2400" dirty="0" smtClean="0"/>
              <a:t>	</a:t>
            </a:r>
            <a:r>
              <a:rPr lang="en-US" sz="2400" dirty="0" smtClean="0"/>
              <a:t>I don’t know. I haven’t got any plans yet.</a:t>
            </a:r>
            <a:endParaRPr lang="hr-HR" sz="2400" dirty="0" smtClean="0"/>
          </a:p>
          <a:p>
            <a:r>
              <a:rPr lang="hr-HR" sz="2400" dirty="0" smtClean="0"/>
              <a:t>HAVE </a:t>
            </a:r>
            <a:r>
              <a:rPr lang="en-US" sz="2400" dirty="0" smtClean="0"/>
              <a:t>you </a:t>
            </a:r>
            <a:r>
              <a:rPr lang="hr-HR" sz="2400" dirty="0" smtClean="0"/>
              <a:t>GOT </a:t>
            </a:r>
            <a:r>
              <a:rPr lang="en-US" sz="2400" dirty="0" smtClean="0"/>
              <a:t>a </a:t>
            </a:r>
            <a:r>
              <a:rPr lang="hr-HR" sz="2400" dirty="0" smtClean="0"/>
              <a:t>car</a:t>
            </a:r>
            <a:r>
              <a:rPr lang="en-US" sz="2400" dirty="0" smtClean="0"/>
              <a:t>?</a:t>
            </a:r>
            <a:endParaRPr lang="hr-HR" sz="2400" dirty="0" smtClean="0"/>
          </a:p>
          <a:p>
            <a:pPr>
              <a:buNone/>
            </a:pPr>
            <a:r>
              <a:rPr lang="hr-HR" sz="2400" dirty="0" smtClean="0"/>
              <a:t>	</a:t>
            </a:r>
            <a:r>
              <a:rPr lang="en-US" sz="2400" dirty="0" smtClean="0"/>
              <a:t>No, I haven’t. Just a </a:t>
            </a:r>
            <a:r>
              <a:rPr lang="hr-HR" sz="2400" dirty="0" smtClean="0"/>
              <a:t>bike</a:t>
            </a:r>
            <a:r>
              <a:rPr lang="en-US" sz="2400" dirty="0" smtClean="0"/>
              <a:t>.</a:t>
            </a:r>
            <a:endParaRPr lang="hr-HR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200" dirty="0" smtClean="0"/>
              <a:t>Make questions so that the underlined parts of the sentence are answers: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hr-HR" sz="2400" dirty="0" smtClean="0"/>
              <a:t>Jerry called </a:t>
            </a:r>
            <a:r>
              <a:rPr lang="hr-HR" sz="2400" u="sng" dirty="0" smtClean="0"/>
              <a:t>Martha</a:t>
            </a:r>
            <a:r>
              <a:rPr lang="hr-HR" sz="2400" dirty="0" smtClean="0"/>
              <a:t> to ask her to dinner.</a:t>
            </a:r>
          </a:p>
          <a:p>
            <a:pPr marL="514350" indent="-514350">
              <a:buFont typeface="+mj-lt"/>
              <a:buAutoNum type="arabicPeriod"/>
            </a:pPr>
            <a:r>
              <a:rPr lang="hr-HR" sz="2400" u="sng" dirty="0" smtClean="0"/>
              <a:t>Jerry</a:t>
            </a:r>
            <a:r>
              <a:rPr lang="hr-HR" sz="2400" dirty="0" smtClean="0"/>
              <a:t> called Martha to ask her to dinner.</a:t>
            </a:r>
          </a:p>
          <a:p>
            <a:pPr marL="514350" indent="-514350">
              <a:buFont typeface="+mj-lt"/>
              <a:buAutoNum type="arabicPeriod"/>
            </a:pPr>
            <a:r>
              <a:rPr lang="hr-HR" sz="2400" dirty="0" smtClean="0"/>
              <a:t>Jerry called Martha </a:t>
            </a:r>
            <a:r>
              <a:rPr lang="hr-HR" sz="2400" u="sng" dirty="0" smtClean="0"/>
              <a:t>to ask her to dinner</a:t>
            </a:r>
            <a:r>
              <a:rPr lang="hr-HR" sz="2400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hr-HR" sz="2400" u="sng" dirty="0" smtClean="0"/>
              <a:t>Sunbathing</a:t>
            </a:r>
            <a:r>
              <a:rPr lang="hr-HR" sz="2400" dirty="0" smtClean="0"/>
              <a:t> makes your skin darker.</a:t>
            </a:r>
          </a:p>
          <a:p>
            <a:pPr marL="514350" indent="-514350">
              <a:buFont typeface="+mj-lt"/>
              <a:buAutoNum type="arabicPeriod"/>
            </a:pPr>
            <a:r>
              <a:rPr lang="hr-HR" sz="2400" dirty="0" smtClean="0"/>
              <a:t>Sunbathing </a:t>
            </a:r>
            <a:r>
              <a:rPr lang="hr-HR" sz="2400" u="sng" dirty="0" smtClean="0"/>
              <a:t>makes your skin darker</a:t>
            </a:r>
            <a:r>
              <a:rPr lang="hr-HR" sz="2400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hr-HR" sz="2400" dirty="0" smtClean="0"/>
              <a:t>The film was </a:t>
            </a:r>
            <a:r>
              <a:rPr lang="hr-HR" sz="2400" u="sng" dirty="0" smtClean="0"/>
              <a:t>two hours</a:t>
            </a:r>
            <a:r>
              <a:rPr lang="hr-HR" sz="2400" dirty="0" smtClean="0"/>
              <a:t> long.</a:t>
            </a:r>
          </a:p>
          <a:p>
            <a:pPr marL="514350" indent="-514350">
              <a:buFont typeface="+mj-lt"/>
              <a:buAutoNum type="arabicPeriod"/>
            </a:pPr>
            <a:r>
              <a:rPr lang="hr-HR" sz="2400" dirty="0" smtClean="0"/>
              <a:t>The teacher told me </a:t>
            </a:r>
            <a:r>
              <a:rPr lang="hr-HR" sz="2400" u="sng" dirty="0" smtClean="0"/>
              <a:t>to write an essay</a:t>
            </a:r>
            <a:r>
              <a:rPr lang="hr-HR" sz="2400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hr-HR" sz="2400" dirty="0" smtClean="0"/>
              <a:t>The teacher told </a:t>
            </a:r>
            <a:r>
              <a:rPr lang="hr-HR" sz="2400" u="sng" dirty="0" smtClean="0"/>
              <a:t>me</a:t>
            </a:r>
            <a:r>
              <a:rPr lang="hr-HR" sz="2400" dirty="0" smtClean="0"/>
              <a:t> to write an essay.</a:t>
            </a:r>
          </a:p>
          <a:p>
            <a:pPr marL="514350" indent="-514350">
              <a:buFont typeface="+mj-lt"/>
              <a:buAutoNum type="arabicPeriod"/>
            </a:pPr>
            <a:r>
              <a:rPr lang="hr-HR" sz="2400" dirty="0" smtClean="0"/>
              <a:t>The teacher told me to write </a:t>
            </a:r>
            <a:r>
              <a:rPr lang="hr-HR" sz="2400" u="sng" dirty="0" smtClean="0"/>
              <a:t>an essay</a:t>
            </a:r>
            <a:r>
              <a:rPr lang="hr-HR" sz="2400" dirty="0" smtClean="0"/>
              <a:t>. </a:t>
            </a:r>
          </a:p>
          <a:p>
            <a:pPr marL="514350" indent="-514350">
              <a:buFont typeface="+mj-lt"/>
              <a:buAutoNum type="arabicPeriod"/>
            </a:pPr>
            <a:r>
              <a:rPr lang="hr-HR" sz="2400" u="sng" dirty="0" smtClean="0"/>
              <a:t>The teacher</a:t>
            </a:r>
            <a:r>
              <a:rPr lang="hr-HR" sz="2400" dirty="0" smtClean="0"/>
              <a:t> told me to write an essay.</a:t>
            </a:r>
          </a:p>
          <a:p>
            <a:pPr marL="514350" indent="-514350">
              <a:buFont typeface="+mj-lt"/>
              <a:buAutoNum type="arabicPeriod"/>
            </a:pPr>
            <a:endParaRPr lang="hr-HR" sz="2400" dirty="0" smtClean="0"/>
          </a:p>
          <a:p>
            <a:pPr marL="514350" indent="-514350">
              <a:buFont typeface="+mj-lt"/>
              <a:buAutoNum type="arabicPeriod"/>
            </a:pPr>
            <a:endParaRPr lang="hr-HR" sz="2400" dirty="0" smtClean="0"/>
          </a:p>
          <a:p>
            <a:pPr marL="514350" indent="-514350">
              <a:buFont typeface="+mj-lt"/>
              <a:buAutoNum type="arabicPeriod"/>
            </a:pPr>
            <a:endParaRPr lang="hr-HR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200" dirty="0" smtClean="0"/>
              <a:t>Make questions so that the underlined parts of the sentence are answers: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hr-HR" sz="2400" dirty="0" smtClean="0"/>
              <a:t>Who did Jerry call?</a:t>
            </a:r>
          </a:p>
          <a:p>
            <a:pPr marL="514350" indent="-514350">
              <a:buFont typeface="+mj-lt"/>
              <a:buAutoNum type="arabicPeriod"/>
            </a:pPr>
            <a:r>
              <a:rPr lang="hr-HR" sz="2400" dirty="0" smtClean="0"/>
              <a:t>Who called Martha to ask her to dinner?</a:t>
            </a:r>
          </a:p>
          <a:p>
            <a:pPr marL="514350" indent="-514350">
              <a:buFont typeface="+mj-lt"/>
              <a:buAutoNum type="arabicPeriod"/>
            </a:pPr>
            <a:r>
              <a:rPr lang="hr-HR" sz="2400" dirty="0" smtClean="0"/>
              <a:t>Why did Jerry call Martha?</a:t>
            </a:r>
          </a:p>
          <a:p>
            <a:pPr marL="514350" indent="-514350">
              <a:buFont typeface="+mj-lt"/>
              <a:buAutoNum type="arabicPeriod"/>
            </a:pPr>
            <a:r>
              <a:rPr lang="hr-HR" sz="2400" dirty="0" smtClean="0"/>
              <a:t>What makes your skin darker?</a:t>
            </a:r>
          </a:p>
          <a:p>
            <a:pPr marL="514350" indent="-514350">
              <a:buFont typeface="+mj-lt"/>
              <a:buAutoNum type="arabicPeriod"/>
            </a:pPr>
            <a:r>
              <a:rPr lang="hr-HR" sz="2400" dirty="0" smtClean="0"/>
              <a:t>What does sunbathing do (to your skin)?</a:t>
            </a:r>
          </a:p>
          <a:p>
            <a:pPr marL="514350" indent="-514350">
              <a:buFont typeface="+mj-lt"/>
              <a:buAutoNum type="arabicPeriod"/>
            </a:pPr>
            <a:r>
              <a:rPr lang="hr-HR" sz="2400" dirty="0" smtClean="0"/>
              <a:t>How long was the film?</a:t>
            </a:r>
          </a:p>
          <a:p>
            <a:pPr marL="514350" indent="-514350">
              <a:buFont typeface="+mj-lt"/>
              <a:buAutoNum type="arabicPeriod"/>
            </a:pPr>
            <a:r>
              <a:rPr lang="hr-HR" sz="2400" dirty="0" smtClean="0"/>
              <a:t>What did the teacher tell you (to do)?</a:t>
            </a:r>
          </a:p>
          <a:p>
            <a:pPr marL="514350" indent="-514350">
              <a:buFont typeface="+mj-lt"/>
              <a:buAutoNum type="arabicPeriod"/>
            </a:pPr>
            <a:r>
              <a:rPr lang="hr-HR" sz="2400" dirty="0" smtClean="0"/>
              <a:t>Who did the teacher tell to write an essay?</a:t>
            </a:r>
          </a:p>
          <a:p>
            <a:pPr marL="514350" indent="-514350">
              <a:buFont typeface="+mj-lt"/>
              <a:buAutoNum type="arabicPeriod"/>
            </a:pPr>
            <a:r>
              <a:rPr lang="hr-HR" sz="2400" dirty="0" smtClean="0"/>
              <a:t>What did the teacher tell you to write? </a:t>
            </a:r>
          </a:p>
          <a:p>
            <a:pPr marL="514350" indent="-514350">
              <a:buFont typeface="+mj-lt"/>
              <a:buAutoNum type="arabicPeriod"/>
            </a:pPr>
            <a:r>
              <a:rPr lang="hr-HR" sz="2400" dirty="0" smtClean="0"/>
              <a:t>Who told you to write an essay?</a:t>
            </a:r>
          </a:p>
          <a:p>
            <a:pPr marL="514350" indent="-514350">
              <a:buFont typeface="+mj-lt"/>
              <a:buAutoNum type="arabicPeriod"/>
            </a:pPr>
            <a:endParaRPr lang="hr-HR" sz="2400" dirty="0" smtClean="0"/>
          </a:p>
          <a:p>
            <a:pPr marL="514350" indent="-514350">
              <a:buFont typeface="+mj-lt"/>
              <a:buAutoNum type="arabicPeriod"/>
            </a:pPr>
            <a:endParaRPr lang="hr-HR" sz="2400" dirty="0" smtClean="0"/>
          </a:p>
          <a:p>
            <a:pPr marL="514350" indent="-514350">
              <a:buFont typeface="+mj-lt"/>
              <a:buAutoNum type="arabicPeriod"/>
            </a:pPr>
            <a:endParaRPr lang="hr-HR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r-HR" sz="4800" dirty="0" err="1" smtClean="0"/>
              <a:t>Helping</a:t>
            </a:r>
            <a:r>
              <a:rPr lang="hr-HR" sz="4800" dirty="0" smtClean="0"/>
              <a:t> </a:t>
            </a:r>
            <a:r>
              <a:rPr lang="hr-HR" sz="4800" dirty="0" err="1" smtClean="0"/>
              <a:t>Teenagers</a:t>
            </a:r>
            <a:r>
              <a:rPr lang="hr-HR" sz="4800" dirty="0" smtClean="0"/>
              <a:t> </a:t>
            </a:r>
            <a:r>
              <a:rPr lang="hr-HR" sz="4800" dirty="0" err="1" smtClean="0"/>
              <a:t>Leaving</a:t>
            </a:r>
            <a:r>
              <a:rPr lang="hr-HR" sz="4800" dirty="0" smtClean="0"/>
              <a:t> Care to Live </a:t>
            </a:r>
            <a:r>
              <a:rPr lang="hr-HR" sz="4800" dirty="0" err="1" smtClean="0"/>
              <a:t>Independent</a:t>
            </a:r>
            <a:r>
              <a:rPr lang="hr-HR" sz="4800" dirty="0" smtClean="0"/>
              <a:t> </a:t>
            </a:r>
            <a:r>
              <a:rPr lang="hr-HR" sz="4800" dirty="0" err="1" smtClean="0"/>
              <a:t>Lives</a:t>
            </a:r>
            <a:endParaRPr lang="hr-HR" sz="48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r>
              <a:rPr lang="hr-HR" dirty="0" err="1" smtClean="0"/>
              <a:t>Additional</a:t>
            </a:r>
            <a:r>
              <a:rPr lang="hr-HR" dirty="0" smtClean="0"/>
              <a:t> </a:t>
            </a:r>
            <a:r>
              <a:rPr lang="hr-HR" dirty="0" err="1" smtClean="0"/>
              <a:t>reading</a:t>
            </a:r>
            <a:endParaRPr lang="hr-H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Read the text on p. 51 about an example of a social work initiative</a:t>
            </a:r>
          </a:p>
          <a:p>
            <a:endParaRPr lang="hr-HR" dirty="0" smtClean="0"/>
          </a:p>
          <a:p>
            <a:pPr algn="ctr">
              <a:buNone/>
            </a:pPr>
            <a:r>
              <a:rPr lang="hr-HR" b="1" dirty="0" smtClean="0"/>
              <a:t>The Social Worker: </a:t>
            </a:r>
          </a:p>
          <a:p>
            <a:pPr algn="ctr">
              <a:buNone/>
            </a:pPr>
            <a:r>
              <a:rPr lang="hr-HR" b="1" dirty="0" smtClean="0"/>
              <a:t>Helping Teenagers Leaving Care to Live Independent Lives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Additional reading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Additional Reading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sz="2400" dirty="0" smtClean="0"/>
              <a:t>paragraphs 1-2</a:t>
            </a:r>
          </a:p>
          <a:p>
            <a:r>
              <a:rPr lang="hr-HR" sz="2400" dirty="0" smtClean="0"/>
              <a:t>What is the Stockport After-Care Scheme and why was it set up?</a:t>
            </a:r>
          </a:p>
          <a:p>
            <a:pPr>
              <a:buNone/>
            </a:pPr>
            <a:r>
              <a:rPr lang="hr-HR" sz="2400" dirty="0" smtClean="0"/>
              <a:t>paragraphs 3-4</a:t>
            </a:r>
          </a:p>
          <a:p>
            <a:r>
              <a:rPr lang="hr-HR" sz="2400" dirty="0" smtClean="0"/>
              <a:t>What sort of problems do these teenagers face and how does the Scheme help them?</a:t>
            </a:r>
          </a:p>
          <a:p>
            <a:pPr>
              <a:buNone/>
            </a:pPr>
            <a:r>
              <a:rPr lang="hr-HR" sz="2400" dirty="0" smtClean="0"/>
              <a:t>paragraphs 5-7</a:t>
            </a:r>
          </a:p>
          <a:p>
            <a:r>
              <a:rPr lang="hr-HR" sz="2400" dirty="0" smtClean="0"/>
              <a:t>Why is loneliness a big problem?</a:t>
            </a:r>
          </a:p>
          <a:p>
            <a:endParaRPr lang="hr-HR" dirty="0" smtClean="0"/>
          </a:p>
          <a:p>
            <a:r>
              <a:rPr lang="hr-HR" sz="2400" dirty="0" smtClean="0"/>
              <a:t>Would you like to be involved in a scheme of this kind as a social worker?</a:t>
            </a:r>
          </a:p>
          <a:p>
            <a:endParaRPr lang="hr-HR" dirty="0" smtClean="0"/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hr-HR" sz="40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hr-HR" sz="40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</a:t>
            </a:r>
            <a:r>
              <a:rPr lang="hr-HR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for your attention!</a:t>
            </a:r>
            <a:endParaRPr lang="hr-HR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sz="4800" dirty="0" smtClean="0"/>
              <a:t>Social Care </a:t>
            </a:r>
            <a:br>
              <a:rPr lang="hr-HR" sz="4800" dirty="0" smtClean="0"/>
            </a:br>
            <a:r>
              <a:rPr lang="hr-HR" sz="4800" dirty="0" smtClean="0"/>
              <a:t>and Community Work</a:t>
            </a:r>
            <a:endParaRPr lang="hr-HR" sz="48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hr-HR" dirty="0" smtClean="0"/>
              <a:t>Unit 5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hr-HR" dirty="0" smtClean="0"/>
          </a:p>
          <a:p>
            <a:r>
              <a:rPr lang="hr-HR" sz="3200" dirty="0" smtClean="0"/>
              <a:t>What is social </a:t>
            </a:r>
            <a:r>
              <a:rPr lang="hr-HR" sz="3200" dirty="0" err="1" smtClean="0"/>
              <a:t>work</a:t>
            </a:r>
            <a:r>
              <a:rPr lang="hr-HR" sz="3200" dirty="0" smtClean="0"/>
              <a:t>?</a:t>
            </a:r>
          </a:p>
          <a:p>
            <a:endParaRPr lang="hr-HR" sz="3200" dirty="0"/>
          </a:p>
          <a:p>
            <a:r>
              <a:rPr lang="hr-HR" sz="3200" dirty="0" err="1" smtClean="0"/>
              <a:t>Why</a:t>
            </a:r>
            <a:r>
              <a:rPr lang="hr-HR" sz="3200" dirty="0" smtClean="0"/>
              <a:t> </a:t>
            </a:r>
            <a:r>
              <a:rPr lang="hr-HR" sz="3200" dirty="0" err="1" smtClean="0"/>
              <a:t>have</a:t>
            </a:r>
            <a:r>
              <a:rPr lang="hr-HR" sz="3200" dirty="0" smtClean="0"/>
              <a:t> </a:t>
            </a:r>
            <a:r>
              <a:rPr lang="hr-HR" sz="3200" dirty="0" err="1" smtClean="0"/>
              <a:t>you</a:t>
            </a:r>
            <a:r>
              <a:rPr lang="hr-HR" sz="3200" dirty="0" smtClean="0"/>
              <a:t> </a:t>
            </a:r>
            <a:r>
              <a:rPr lang="hr-HR" sz="3200" dirty="0" err="1" smtClean="0"/>
              <a:t>decided</a:t>
            </a:r>
            <a:r>
              <a:rPr lang="hr-HR" sz="3200" dirty="0" smtClean="0"/>
              <a:t> to </a:t>
            </a:r>
            <a:r>
              <a:rPr lang="hr-HR" sz="3200" dirty="0" err="1" smtClean="0"/>
              <a:t>study</a:t>
            </a:r>
            <a:r>
              <a:rPr lang="hr-HR" sz="3200" dirty="0" smtClean="0"/>
              <a:t> </a:t>
            </a:r>
            <a:r>
              <a:rPr lang="hr-HR" sz="3200" dirty="0" err="1" smtClean="0"/>
              <a:t>social</a:t>
            </a:r>
            <a:r>
              <a:rPr lang="hr-HR" sz="3200" dirty="0" smtClean="0"/>
              <a:t> </a:t>
            </a:r>
            <a:r>
              <a:rPr lang="hr-HR" sz="3200" dirty="0" err="1" smtClean="0"/>
              <a:t>work</a:t>
            </a:r>
            <a:r>
              <a:rPr lang="hr-HR" sz="3200" dirty="0" smtClean="0"/>
              <a:t>?</a:t>
            </a:r>
            <a:endParaRPr lang="hr-HR" sz="2800" dirty="0" smtClean="0"/>
          </a:p>
          <a:p>
            <a:pPr lvl="1"/>
            <a:endParaRPr lang="hr-HR" sz="2800" dirty="0" smtClean="0"/>
          </a:p>
          <a:p>
            <a:pPr lvl="1"/>
            <a:endParaRPr lang="hr-HR" sz="28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Social Work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hr-HR" dirty="0" smtClean="0"/>
          </a:p>
          <a:p>
            <a:r>
              <a:rPr lang="hr-HR" sz="3200" dirty="0" smtClean="0"/>
              <a:t>DEFINITION </a:t>
            </a:r>
            <a:r>
              <a:rPr lang="hr-HR" sz="3200" dirty="0" err="1" smtClean="0"/>
              <a:t>and</a:t>
            </a:r>
            <a:r>
              <a:rPr lang="hr-HR" sz="3200" dirty="0" smtClean="0"/>
              <a:t> VALUES</a:t>
            </a:r>
            <a:endParaRPr lang="hr-HR" sz="3200" dirty="0" smtClean="0"/>
          </a:p>
          <a:p>
            <a:endParaRPr lang="hr-HR" sz="3200" dirty="0" smtClean="0"/>
          </a:p>
          <a:p>
            <a:pPr lvl="1"/>
            <a:r>
              <a:rPr lang="hr-HR" sz="2800" dirty="0" err="1" smtClean="0"/>
              <a:t>read</a:t>
            </a:r>
            <a:r>
              <a:rPr lang="hr-HR" sz="2800" dirty="0" smtClean="0"/>
              <a:t> and analyse </a:t>
            </a:r>
            <a:r>
              <a:rPr lang="hr-HR" sz="2800" dirty="0" err="1" smtClean="0"/>
              <a:t>the</a:t>
            </a:r>
            <a:r>
              <a:rPr lang="hr-HR" sz="2800" dirty="0" smtClean="0"/>
              <a:t> </a:t>
            </a:r>
            <a:r>
              <a:rPr lang="hr-HR" sz="2800" dirty="0" err="1" smtClean="0"/>
              <a:t>text</a:t>
            </a:r>
            <a:r>
              <a:rPr lang="hr-HR" sz="2800" dirty="0" smtClean="0"/>
              <a:t> on p.45 </a:t>
            </a:r>
            <a:r>
              <a:rPr lang="hr-HR" sz="2800" dirty="0" smtClean="0"/>
              <a:t>in your books</a:t>
            </a:r>
          </a:p>
          <a:p>
            <a:pPr lvl="1"/>
            <a:r>
              <a:rPr lang="hr-HR" sz="2800" dirty="0" smtClean="0"/>
              <a:t>definition by the International Federation of Social Workers</a:t>
            </a:r>
          </a:p>
          <a:p>
            <a:pPr lvl="1"/>
            <a:endParaRPr lang="hr-HR" sz="2800" dirty="0" smtClean="0"/>
          </a:p>
          <a:p>
            <a:pPr lvl="1"/>
            <a:endParaRPr lang="hr-HR" sz="28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Social Work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538035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hr-HR" dirty="0" smtClean="0"/>
              <a:t>SOCIAL WORK</a:t>
            </a:r>
          </a:p>
          <a:p>
            <a:pPr lvl="1"/>
            <a:r>
              <a:rPr lang="hr-HR" dirty="0" smtClean="0"/>
              <a:t>promotes social change</a:t>
            </a:r>
          </a:p>
          <a:p>
            <a:pPr lvl="1"/>
            <a:r>
              <a:rPr lang="hr-HR" dirty="0" smtClean="0"/>
              <a:t>addresses human needs arising from the interaction between people and the society</a:t>
            </a:r>
          </a:p>
          <a:p>
            <a:pPr lvl="1"/>
            <a:r>
              <a:rPr lang="hr-HR" dirty="0" smtClean="0"/>
              <a:t>develops human potential to effect social change and enhance </a:t>
            </a:r>
            <a:r>
              <a:rPr lang="hr-HR" dirty="0" err="1" smtClean="0"/>
              <a:t>their</a:t>
            </a:r>
            <a:r>
              <a:rPr lang="hr-HR" dirty="0" smtClean="0"/>
              <a:t> </a:t>
            </a:r>
            <a:r>
              <a:rPr lang="hr-HR" dirty="0" err="1" smtClean="0"/>
              <a:t>well-being</a:t>
            </a:r>
            <a:endParaRPr lang="hr-HR" dirty="0" smtClean="0"/>
          </a:p>
          <a:p>
            <a:pPr lvl="1"/>
            <a:r>
              <a:rPr lang="hr-HR" dirty="0" err="1" smtClean="0"/>
              <a:t>values</a:t>
            </a:r>
            <a:r>
              <a:rPr lang="hr-HR" dirty="0" smtClean="0"/>
              <a:t> </a:t>
            </a:r>
            <a:r>
              <a:rPr lang="hr-HR" dirty="0" err="1" smtClean="0"/>
              <a:t>based</a:t>
            </a:r>
            <a:r>
              <a:rPr lang="hr-HR" dirty="0" smtClean="0"/>
              <a:t> on </a:t>
            </a:r>
            <a:r>
              <a:rPr lang="hr-HR" dirty="0" err="1" smtClean="0"/>
              <a:t>respect</a:t>
            </a:r>
            <a:r>
              <a:rPr lang="hr-HR" dirty="0" smtClean="0"/>
              <a:t> for </a:t>
            </a:r>
            <a:r>
              <a:rPr lang="hr-HR" dirty="0" err="1" smtClean="0"/>
              <a:t>equality</a:t>
            </a:r>
            <a:r>
              <a:rPr lang="hr-HR" dirty="0" smtClean="0"/>
              <a:t>, </a:t>
            </a:r>
            <a:r>
              <a:rPr lang="hr-HR" dirty="0" err="1" smtClean="0"/>
              <a:t>worth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dignity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all</a:t>
            </a:r>
            <a:r>
              <a:rPr lang="hr-HR" dirty="0" smtClean="0"/>
              <a:t> </a:t>
            </a:r>
            <a:r>
              <a:rPr lang="hr-HR" dirty="0" err="1" smtClean="0"/>
              <a:t>people</a:t>
            </a:r>
            <a:endParaRPr lang="hr-HR" dirty="0" smtClean="0"/>
          </a:p>
          <a:p>
            <a:pPr lvl="1"/>
            <a:r>
              <a:rPr lang="hr-HR" dirty="0" err="1" smtClean="0"/>
              <a:t>focuses</a:t>
            </a:r>
            <a:r>
              <a:rPr lang="hr-HR" dirty="0" smtClean="0"/>
              <a:t> on </a:t>
            </a:r>
            <a:r>
              <a:rPr lang="hr-HR" dirty="0" err="1" smtClean="0"/>
              <a:t>disadvantaged</a:t>
            </a:r>
            <a:r>
              <a:rPr lang="hr-HR" dirty="0" smtClean="0"/>
              <a:t> </a:t>
            </a:r>
            <a:r>
              <a:rPr lang="hr-HR" dirty="0" err="1" smtClean="0"/>
              <a:t>groups</a:t>
            </a:r>
            <a:r>
              <a:rPr lang="hr-HR" dirty="0" smtClean="0"/>
              <a:t>, </a:t>
            </a:r>
            <a:r>
              <a:rPr lang="hr-HR" dirty="0" err="1" smtClean="0"/>
              <a:t>alleviation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poverty</a:t>
            </a:r>
            <a:r>
              <a:rPr lang="hr-HR" dirty="0" smtClean="0"/>
              <a:t>, </a:t>
            </a:r>
            <a:r>
              <a:rPr lang="hr-HR" dirty="0" err="1" smtClean="0"/>
              <a:t>liberation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empowerment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vulnerable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oppressed</a:t>
            </a:r>
            <a:r>
              <a:rPr lang="hr-HR" dirty="0" smtClean="0"/>
              <a:t> </a:t>
            </a:r>
            <a:r>
              <a:rPr lang="hr-HR" dirty="0" err="1" smtClean="0"/>
              <a:t>persons</a:t>
            </a:r>
            <a:endParaRPr lang="hr-HR" dirty="0" smtClean="0"/>
          </a:p>
          <a:p>
            <a:pPr lvl="1"/>
            <a:r>
              <a:rPr lang="hr-HR" dirty="0" err="1" smtClean="0"/>
              <a:t>promotes</a:t>
            </a:r>
            <a:r>
              <a:rPr lang="hr-HR" dirty="0" smtClean="0"/>
              <a:t> </a:t>
            </a:r>
            <a:r>
              <a:rPr lang="hr-HR" dirty="0" err="1" smtClean="0"/>
              <a:t>social</a:t>
            </a:r>
            <a:r>
              <a:rPr lang="hr-HR" dirty="0" smtClean="0"/>
              <a:t> </a:t>
            </a:r>
            <a:r>
              <a:rPr lang="hr-HR" dirty="0" err="1" smtClean="0"/>
              <a:t>inclusion</a:t>
            </a:r>
            <a:endParaRPr lang="hr-HR" dirty="0" smtClean="0"/>
          </a:p>
          <a:p>
            <a:endParaRPr lang="hr-HR" dirty="0" smtClean="0"/>
          </a:p>
          <a:p>
            <a:r>
              <a:rPr lang="hr-HR" dirty="0" err="1" smtClean="0"/>
              <a:t>ultimate</a:t>
            </a:r>
            <a:r>
              <a:rPr lang="hr-HR" dirty="0" smtClean="0"/>
              <a:t> </a:t>
            </a:r>
            <a:r>
              <a:rPr lang="hr-HR" dirty="0" smtClean="0"/>
              <a:t>objectives:</a:t>
            </a:r>
          </a:p>
          <a:p>
            <a:pPr lvl="1"/>
            <a:r>
              <a:rPr lang="hr-HR" dirty="0" smtClean="0"/>
              <a:t>to improve the quality of life</a:t>
            </a:r>
          </a:p>
          <a:p>
            <a:pPr lvl="1"/>
            <a:r>
              <a:rPr lang="hr-HR" dirty="0" smtClean="0"/>
              <a:t>to achieve social justice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To sum up...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734197"/>
          </a:xfrm>
        </p:spPr>
        <p:txBody>
          <a:bodyPr>
            <a:normAutofit fontScale="850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hr-HR" dirty="0" smtClean="0"/>
              <a:t>protect the </a:t>
            </a:r>
            <a:r>
              <a:rPr lang="hr-HR" b="1" dirty="0" smtClean="0"/>
              <a:t>rights</a:t>
            </a:r>
            <a:r>
              <a:rPr lang="hr-HR" dirty="0" smtClean="0"/>
              <a:t> and promote the </a:t>
            </a:r>
            <a:r>
              <a:rPr lang="hr-HR" b="1" dirty="0" smtClean="0"/>
              <a:t>interests</a:t>
            </a:r>
            <a:r>
              <a:rPr lang="hr-HR" dirty="0" smtClean="0"/>
              <a:t> of </a:t>
            </a:r>
            <a:r>
              <a:rPr lang="hr-HR" b="1" dirty="0" smtClean="0"/>
              <a:t>service users </a:t>
            </a:r>
            <a:r>
              <a:rPr lang="hr-HR" dirty="0" smtClean="0"/>
              <a:t>and </a:t>
            </a:r>
            <a:r>
              <a:rPr lang="hr-HR" b="1" dirty="0" smtClean="0"/>
              <a:t>carers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strive to establish and maintain the </a:t>
            </a:r>
            <a:r>
              <a:rPr lang="hr-HR" b="1" dirty="0" smtClean="0"/>
              <a:t>trust and confidence </a:t>
            </a:r>
            <a:r>
              <a:rPr lang="hr-HR" dirty="0" smtClean="0"/>
              <a:t>of service users and carers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p</a:t>
            </a:r>
            <a:r>
              <a:rPr lang="en-GB" dirty="0" err="1" smtClean="0"/>
              <a:t>romote</a:t>
            </a:r>
            <a:r>
              <a:rPr lang="en-GB" dirty="0" smtClean="0"/>
              <a:t> the </a:t>
            </a:r>
            <a:r>
              <a:rPr lang="en-GB" b="1" dirty="0" smtClean="0"/>
              <a:t>independence</a:t>
            </a:r>
            <a:r>
              <a:rPr lang="en-GB" dirty="0" smtClean="0"/>
              <a:t> of service users while </a:t>
            </a:r>
            <a:r>
              <a:rPr lang="en-GB" b="1" dirty="0" smtClean="0"/>
              <a:t>protecting them </a:t>
            </a:r>
            <a:r>
              <a:rPr lang="en-GB" dirty="0" smtClean="0"/>
              <a:t>as far as possible </a:t>
            </a:r>
            <a:r>
              <a:rPr lang="en-GB" b="1" dirty="0" smtClean="0"/>
              <a:t>from danger or harm</a:t>
            </a:r>
            <a:endParaRPr lang="hr-HR" b="1" dirty="0" smtClean="0"/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r</a:t>
            </a:r>
            <a:r>
              <a:rPr lang="en-GB" dirty="0" err="1" smtClean="0"/>
              <a:t>espect</a:t>
            </a:r>
            <a:r>
              <a:rPr lang="en-GB" dirty="0" smtClean="0"/>
              <a:t> the rights of service users while seeking to ensure that </a:t>
            </a:r>
            <a:r>
              <a:rPr lang="en-GB" b="1" dirty="0" smtClean="0"/>
              <a:t>their behaviour does not harm </a:t>
            </a:r>
            <a:r>
              <a:rPr lang="en-GB" dirty="0" smtClean="0"/>
              <a:t>themselves or other people</a:t>
            </a:r>
            <a:endParaRPr lang="hr-HR" dirty="0" smtClean="0"/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u</a:t>
            </a:r>
            <a:r>
              <a:rPr lang="en-GB" dirty="0" err="1" smtClean="0"/>
              <a:t>phold</a:t>
            </a:r>
            <a:r>
              <a:rPr lang="en-GB" dirty="0" smtClean="0"/>
              <a:t> </a:t>
            </a:r>
            <a:r>
              <a:rPr lang="en-GB" b="1" dirty="0" smtClean="0"/>
              <a:t>public trust </a:t>
            </a:r>
            <a:r>
              <a:rPr lang="en-GB" dirty="0" smtClean="0"/>
              <a:t>and confidence in </a:t>
            </a:r>
            <a:r>
              <a:rPr lang="en-GB" b="1" dirty="0" smtClean="0"/>
              <a:t>social services</a:t>
            </a:r>
            <a:endParaRPr lang="hr-HR" b="1" dirty="0" smtClean="0"/>
          </a:p>
          <a:p>
            <a:pPr marL="514350" indent="-514350">
              <a:buFont typeface="+mj-lt"/>
              <a:buAutoNum type="arabicPeriod"/>
            </a:pPr>
            <a:r>
              <a:rPr lang="hr-HR" b="1" dirty="0" smtClean="0"/>
              <a:t>b</a:t>
            </a:r>
            <a:r>
              <a:rPr lang="en-GB" b="1" dirty="0" smtClean="0"/>
              <a:t>e accountable </a:t>
            </a:r>
            <a:r>
              <a:rPr lang="en-GB" dirty="0" smtClean="0"/>
              <a:t>for the </a:t>
            </a:r>
            <a:r>
              <a:rPr lang="en-GB" b="1" dirty="0" smtClean="0"/>
              <a:t>quality</a:t>
            </a:r>
            <a:r>
              <a:rPr lang="en-GB" dirty="0" smtClean="0"/>
              <a:t> of their work and </a:t>
            </a:r>
            <a:r>
              <a:rPr lang="en-GB" b="1" dirty="0" smtClean="0"/>
              <a:t>take responsibility </a:t>
            </a:r>
            <a:r>
              <a:rPr lang="en-GB" dirty="0" smtClean="0"/>
              <a:t>for maintaining and improving their </a:t>
            </a:r>
            <a:r>
              <a:rPr lang="en-GB" b="1" dirty="0" smtClean="0"/>
              <a:t>knowledge and skills</a:t>
            </a:r>
            <a:endParaRPr lang="hr-HR" b="1" dirty="0" smtClean="0"/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sz="2100" dirty="0" smtClean="0"/>
              <a:t>*from the Code of Practice for Social Service Workers (by GSCC)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Social Work – Values*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r-HR" dirty="0" smtClean="0"/>
              <a:t>Answer these questions:</a:t>
            </a:r>
          </a:p>
          <a:p>
            <a:endParaRPr lang="hr-HR" dirty="0" smtClean="0"/>
          </a:p>
          <a:p>
            <a:r>
              <a:rPr lang="hr-HR" dirty="0" smtClean="0"/>
              <a:t>In your opinion, what are the most important characteristics of a social worker?</a:t>
            </a:r>
          </a:p>
          <a:p>
            <a:r>
              <a:rPr lang="hr-HR" dirty="0" smtClean="0"/>
              <a:t>What skills must a social worker possess?</a:t>
            </a:r>
          </a:p>
          <a:p>
            <a:endParaRPr lang="hr-HR" dirty="0" smtClean="0"/>
          </a:p>
          <a:p>
            <a:endParaRPr lang="hr-HR" dirty="0" smtClean="0"/>
          </a:p>
          <a:p>
            <a:pPr>
              <a:buNone/>
            </a:pPr>
            <a:r>
              <a:rPr lang="hr-HR" dirty="0" smtClean="0"/>
              <a:t>Do the exercises on p. 47 </a:t>
            </a:r>
          </a:p>
          <a:p>
            <a:pPr>
              <a:buNone/>
            </a:pPr>
            <a:r>
              <a:rPr lang="hr-HR" dirty="0" smtClean="0"/>
              <a:t>(</a:t>
            </a:r>
            <a:r>
              <a:rPr lang="hr-HR" sz="2000" dirty="0" smtClean="0"/>
              <a:t>LANGUAGE FOCUS and WRITING SKILLS</a:t>
            </a:r>
            <a:r>
              <a:rPr lang="hr-HR" dirty="0" smtClean="0"/>
              <a:t>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Social Work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In what settings are social workers present?</a:t>
            </a:r>
          </a:p>
          <a:p>
            <a:endParaRPr lang="hr-HR" dirty="0" smtClean="0"/>
          </a:p>
          <a:p>
            <a:r>
              <a:rPr lang="hr-HR" dirty="0" smtClean="0"/>
              <a:t>Read paragraph 1 of the text on p.48</a:t>
            </a:r>
          </a:p>
          <a:p>
            <a:pPr lvl="1"/>
            <a:r>
              <a:rPr lang="hr-HR" dirty="0" smtClean="0"/>
              <a:t>What does it say about the scope of social work in Europe?</a:t>
            </a:r>
          </a:p>
          <a:p>
            <a:endParaRPr lang="hr-HR" dirty="0" smtClean="0"/>
          </a:p>
          <a:p>
            <a:r>
              <a:rPr lang="hr-HR" dirty="0" smtClean="0"/>
              <a:t>Read paragraph 2</a:t>
            </a:r>
          </a:p>
          <a:p>
            <a:pPr lvl="1"/>
            <a:r>
              <a:rPr lang="hr-HR" dirty="0" smtClean="0"/>
              <a:t>What are social workers usually involved in in the UK?</a:t>
            </a:r>
          </a:p>
          <a:p>
            <a:pPr lvl="1"/>
            <a:r>
              <a:rPr lang="hr-HR" dirty="0" smtClean="0"/>
              <a:t>What does a school social worker do?</a:t>
            </a:r>
          </a:p>
          <a:p>
            <a:pPr lvl="1"/>
            <a:endParaRPr lang="hr-HR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Social Support Services in Europe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4142</TotalTime>
  <Words>1159</Words>
  <Application>Microsoft Office PowerPoint</Application>
  <PresentationFormat>On-screen Show (4:3)</PresentationFormat>
  <Paragraphs>274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Arial</vt:lpstr>
      <vt:lpstr>Calibri</vt:lpstr>
      <vt:lpstr>Constantia</vt:lpstr>
      <vt:lpstr>Wingdings 2</vt:lpstr>
      <vt:lpstr>Flow</vt:lpstr>
      <vt:lpstr>English for social workers II session 7, 3 dec 2012</vt:lpstr>
      <vt:lpstr>Today’s session</vt:lpstr>
      <vt:lpstr>Social Care  and Community Work</vt:lpstr>
      <vt:lpstr>Social Work</vt:lpstr>
      <vt:lpstr>Social Work</vt:lpstr>
      <vt:lpstr>To sum up...</vt:lpstr>
      <vt:lpstr>Social Work – Values*</vt:lpstr>
      <vt:lpstr>Social Work</vt:lpstr>
      <vt:lpstr>Social Support Services in Europe</vt:lpstr>
      <vt:lpstr>Social Support Services in Europe</vt:lpstr>
      <vt:lpstr>Social Support Services in Europe</vt:lpstr>
      <vt:lpstr>Top 5 Social Work Careers*</vt:lpstr>
      <vt:lpstr>Top 5 Social Work Careers*</vt:lpstr>
      <vt:lpstr>Top 5 Social Work Careers*</vt:lpstr>
      <vt:lpstr>Questions</vt:lpstr>
      <vt:lpstr>Complete the following questions with suitable words:</vt:lpstr>
      <vt:lpstr>Complete the following questions with suitable words:</vt:lpstr>
      <vt:lpstr>Questions</vt:lpstr>
      <vt:lpstr>Questions – other types</vt:lpstr>
      <vt:lpstr>Complete the following questions with suitable words:</vt:lpstr>
      <vt:lpstr>Complete the following questions with suitable words:</vt:lpstr>
      <vt:lpstr>Make questions so that the underlined parts of the sentence are answers:</vt:lpstr>
      <vt:lpstr>Make questions so that the underlined parts of the sentence are answers:</vt:lpstr>
      <vt:lpstr>Helping Teenagers Leaving Care to Live Independent Lives</vt:lpstr>
      <vt:lpstr>Additional reading</vt:lpstr>
      <vt:lpstr>Additional Reading</vt:lpstr>
      <vt:lpstr>PowerPoint Presentation</vt:lpstr>
    </vt:vector>
  </TitlesOfParts>
  <Company>Prevoditelj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for social workers I session 1, 5 oct 2009</dc:title>
  <dc:creator>Test</dc:creator>
  <cp:lastModifiedBy>Miljen Matijašević</cp:lastModifiedBy>
  <cp:revision>317</cp:revision>
  <dcterms:created xsi:type="dcterms:W3CDTF">2009-10-01T14:38:00Z</dcterms:created>
  <dcterms:modified xsi:type="dcterms:W3CDTF">2014-12-01T10:06:05Z</dcterms:modified>
</cp:coreProperties>
</file>