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handoutMasterIdLst>
    <p:handoutMasterId r:id="rId46"/>
  </p:handoutMasterIdLst>
  <p:sldIdLst>
    <p:sldId id="415" r:id="rId2"/>
    <p:sldId id="330" r:id="rId3"/>
    <p:sldId id="416" r:id="rId4"/>
    <p:sldId id="417" r:id="rId5"/>
    <p:sldId id="418" r:id="rId6"/>
    <p:sldId id="419" r:id="rId7"/>
    <p:sldId id="420" r:id="rId8"/>
    <p:sldId id="421" r:id="rId9"/>
    <p:sldId id="422" r:id="rId10"/>
    <p:sldId id="423" r:id="rId11"/>
    <p:sldId id="424" r:id="rId12"/>
    <p:sldId id="425" r:id="rId13"/>
    <p:sldId id="426" r:id="rId14"/>
    <p:sldId id="427" r:id="rId15"/>
    <p:sldId id="428" r:id="rId16"/>
    <p:sldId id="429" r:id="rId17"/>
    <p:sldId id="430" r:id="rId18"/>
    <p:sldId id="431" r:id="rId19"/>
    <p:sldId id="432" r:id="rId20"/>
    <p:sldId id="433" r:id="rId21"/>
    <p:sldId id="434" r:id="rId22"/>
    <p:sldId id="435" r:id="rId23"/>
    <p:sldId id="436" r:id="rId24"/>
    <p:sldId id="437" r:id="rId25"/>
    <p:sldId id="438" r:id="rId26"/>
    <p:sldId id="439" r:id="rId27"/>
    <p:sldId id="440" r:id="rId28"/>
    <p:sldId id="441" r:id="rId29"/>
    <p:sldId id="442" r:id="rId30"/>
    <p:sldId id="443" r:id="rId31"/>
    <p:sldId id="444" r:id="rId32"/>
    <p:sldId id="445" r:id="rId33"/>
    <p:sldId id="446" r:id="rId34"/>
    <p:sldId id="447" r:id="rId35"/>
    <p:sldId id="448" r:id="rId36"/>
    <p:sldId id="449" r:id="rId37"/>
    <p:sldId id="450" r:id="rId38"/>
    <p:sldId id="451" r:id="rId39"/>
    <p:sldId id="452" r:id="rId40"/>
    <p:sldId id="453" r:id="rId41"/>
    <p:sldId id="454" r:id="rId42"/>
    <p:sldId id="455" r:id="rId43"/>
    <p:sldId id="456" r:id="rId44"/>
    <p:sldId id="457" r:id="rId45"/>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618"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BC8AA4-3704-4F29-B31E-1B28578A2392}" type="datetimeFigureOut">
              <a:rPr lang="hr-HR" smtClean="0"/>
              <a:pPr/>
              <a:t>3.11.2014.</a:t>
            </a:fld>
            <a:endParaRPr lang="hr-H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49B6AB-71AF-4FBD-BE05-440BAABEACE4}" type="slidenum">
              <a:rPr lang="hr-HR" smtClean="0"/>
              <a:pPr/>
              <a:t>‹#›</a:t>
            </a:fld>
            <a:endParaRPr lang="hr-HR"/>
          </a:p>
        </p:txBody>
      </p:sp>
    </p:spTree>
    <p:extLst>
      <p:ext uri="{BB962C8B-B14F-4D97-AF65-F5344CB8AC3E}">
        <p14:creationId xmlns:p14="http://schemas.microsoft.com/office/powerpoint/2010/main" val="40949756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BA54808-A5D6-4532-9AD6-81116BAB422B}" type="datetimeFigureOut">
              <a:rPr lang="sr-Latn-CS"/>
              <a:pPr>
                <a:defRPr/>
              </a:pPr>
              <a:t>3.11.2014.</a:t>
            </a:fld>
            <a:endParaRPr lang="hr-HR"/>
          </a:p>
        </p:txBody>
      </p:sp>
      <p:sp>
        <p:nvSpPr>
          <p:cNvPr id="5" name="Footer Placeholder 18"/>
          <p:cNvSpPr>
            <a:spLocks noGrp="1"/>
          </p:cNvSpPr>
          <p:nvPr>
            <p:ph type="ftr" sz="quarter" idx="11"/>
          </p:nvPr>
        </p:nvSpPr>
        <p:spPr/>
        <p:txBody>
          <a:bodyPr/>
          <a:lstStyle>
            <a:lvl1pPr>
              <a:defRPr/>
            </a:lvl1pPr>
          </a:lstStyle>
          <a:p>
            <a:pPr>
              <a:defRPr/>
            </a:pPr>
            <a:endParaRPr lang="hr-HR"/>
          </a:p>
        </p:txBody>
      </p:sp>
      <p:sp>
        <p:nvSpPr>
          <p:cNvPr id="6" name="Slide Number Placeholder 26"/>
          <p:cNvSpPr>
            <a:spLocks noGrp="1"/>
          </p:cNvSpPr>
          <p:nvPr>
            <p:ph type="sldNum" sz="quarter" idx="12"/>
          </p:nvPr>
        </p:nvSpPr>
        <p:spPr/>
        <p:txBody>
          <a:bodyPr/>
          <a:lstStyle>
            <a:lvl1pPr>
              <a:defRPr/>
            </a:lvl1pPr>
          </a:lstStyle>
          <a:p>
            <a:pPr>
              <a:defRPr/>
            </a:pPr>
            <a:fld id="{DC33F840-D2F4-42C8-8DF2-B5C57689901A}"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37E6A83-3B28-4D22-A5AB-28697F598CE9}" type="datetimeFigureOut">
              <a:rPr lang="sr-Latn-CS"/>
              <a:pPr>
                <a:defRPr/>
              </a:pPr>
              <a:t>3.11.2014.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BF61A0DC-DF36-4184-9F4C-7CE600D9444B}"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FAEA3A2-B10F-48F7-A016-3B37A8EB597B}" type="datetimeFigureOut">
              <a:rPr lang="sr-Latn-CS"/>
              <a:pPr>
                <a:defRPr/>
              </a:pPr>
              <a:t>3.11.2014.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4F0AFFAC-7992-444A-A3D6-24C6F1A2EA50}"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D81CABC-0365-4848-B4E0-9DB88A826E7D}" type="datetimeFigureOut">
              <a:rPr lang="sr-Latn-CS"/>
              <a:pPr>
                <a:defRPr/>
              </a:pPr>
              <a:t>3.11.2014.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48185461-1D38-4165-9C9A-7D0A5AD214AB}"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5F623AC-2828-4CAA-91A1-BFA2A62E3DD2}" type="datetimeFigureOut">
              <a:rPr lang="sr-Latn-CS"/>
              <a:pPr>
                <a:defRPr/>
              </a:pPr>
              <a:t>3.11.2014.</a:t>
            </a:fld>
            <a:endParaRPr lang="hr-HR"/>
          </a:p>
        </p:txBody>
      </p:sp>
      <p:sp>
        <p:nvSpPr>
          <p:cNvPr id="5" name="Footer Placeholder 4"/>
          <p:cNvSpPr>
            <a:spLocks noGrp="1"/>
          </p:cNvSpPr>
          <p:nvPr>
            <p:ph type="ftr" sz="quarter" idx="11"/>
          </p:nvPr>
        </p:nvSpPr>
        <p:spPr/>
        <p:txBody>
          <a:bodyPr/>
          <a:lstStyle>
            <a:lvl1pPr>
              <a:defRPr/>
            </a:lvl1pPr>
          </a:lstStyle>
          <a:p>
            <a:pPr>
              <a:defRPr/>
            </a:pPr>
            <a:endParaRPr lang="hr-HR"/>
          </a:p>
        </p:txBody>
      </p:sp>
      <p:sp>
        <p:nvSpPr>
          <p:cNvPr id="6" name="Slide Number Placeholder 5"/>
          <p:cNvSpPr>
            <a:spLocks noGrp="1"/>
          </p:cNvSpPr>
          <p:nvPr>
            <p:ph type="sldNum" sz="quarter" idx="12"/>
          </p:nvPr>
        </p:nvSpPr>
        <p:spPr/>
        <p:txBody>
          <a:bodyPr/>
          <a:lstStyle>
            <a:lvl1pPr>
              <a:defRPr/>
            </a:lvl1pPr>
          </a:lstStyle>
          <a:p>
            <a:pPr>
              <a:defRPr/>
            </a:pPr>
            <a:fld id="{183CF23B-15BB-42A0-BA41-89B53FCC96DA}"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EFBAD3C4-E0F7-4154-B841-1D842E87AFF5}" type="datetimeFigureOut">
              <a:rPr lang="sr-Latn-CS"/>
              <a:pPr>
                <a:defRPr/>
              </a:pPr>
              <a:t>3.11.2014.</a:t>
            </a:fld>
            <a:endParaRPr lang="hr-HR"/>
          </a:p>
        </p:txBody>
      </p:sp>
      <p:sp>
        <p:nvSpPr>
          <p:cNvPr id="6" name="Footer Placeholder 21"/>
          <p:cNvSpPr>
            <a:spLocks noGrp="1"/>
          </p:cNvSpPr>
          <p:nvPr>
            <p:ph type="ftr" sz="quarter" idx="11"/>
          </p:nvPr>
        </p:nvSpPr>
        <p:spPr/>
        <p:txBody>
          <a:bodyPr/>
          <a:lstStyle>
            <a:lvl1pPr>
              <a:defRPr/>
            </a:lvl1pPr>
          </a:lstStyle>
          <a:p>
            <a:pPr>
              <a:defRPr/>
            </a:pPr>
            <a:endParaRPr lang="hr-HR"/>
          </a:p>
        </p:txBody>
      </p:sp>
      <p:sp>
        <p:nvSpPr>
          <p:cNvPr id="7" name="Slide Number Placeholder 17"/>
          <p:cNvSpPr>
            <a:spLocks noGrp="1"/>
          </p:cNvSpPr>
          <p:nvPr>
            <p:ph type="sldNum" sz="quarter" idx="12"/>
          </p:nvPr>
        </p:nvSpPr>
        <p:spPr/>
        <p:txBody>
          <a:bodyPr/>
          <a:lstStyle>
            <a:lvl1pPr>
              <a:defRPr/>
            </a:lvl1pPr>
          </a:lstStyle>
          <a:p>
            <a:pPr>
              <a:defRPr/>
            </a:pPr>
            <a:fld id="{412867A9-8FDE-4052-9B68-7A9539D87F75}"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B985C3E0-4182-421C-B6E7-1EACBE47CF42}" type="datetimeFigureOut">
              <a:rPr lang="sr-Latn-CS"/>
              <a:pPr>
                <a:defRPr/>
              </a:pPr>
              <a:t>3.11.2014.</a:t>
            </a:fld>
            <a:endParaRPr lang="hr-HR"/>
          </a:p>
        </p:txBody>
      </p:sp>
      <p:sp>
        <p:nvSpPr>
          <p:cNvPr id="8" name="Footer Placeholder 21"/>
          <p:cNvSpPr>
            <a:spLocks noGrp="1"/>
          </p:cNvSpPr>
          <p:nvPr>
            <p:ph type="ftr" sz="quarter" idx="11"/>
          </p:nvPr>
        </p:nvSpPr>
        <p:spPr/>
        <p:txBody>
          <a:bodyPr/>
          <a:lstStyle>
            <a:lvl1pPr>
              <a:defRPr/>
            </a:lvl1pPr>
          </a:lstStyle>
          <a:p>
            <a:pPr>
              <a:defRPr/>
            </a:pPr>
            <a:endParaRPr lang="hr-HR"/>
          </a:p>
        </p:txBody>
      </p:sp>
      <p:sp>
        <p:nvSpPr>
          <p:cNvPr id="9" name="Slide Number Placeholder 17"/>
          <p:cNvSpPr>
            <a:spLocks noGrp="1"/>
          </p:cNvSpPr>
          <p:nvPr>
            <p:ph type="sldNum" sz="quarter" idx="12"/>
          </p:nvPr>
        </p:nvSpPr>
        <p:spPr/>
        <p:txBody>
          <a:bodyPr/>
          <a:lstStyle>
            <a:lvl1pPr>
              <a:defRPr/>
            </a:lvl1pPr>
          </a:lstStyle>
          <a:p>
            <a:pPr>
              <a:defRPr/>
            </a:pPr>
            <a:fld id="{F7C3687E-F94C-4B8C-8F99-8ACCA1F8A005}"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52145216-69D5-466D-A0EC-C4A18B51CF49}" type="datetimeFigureOut">
              <a:rPr lang="sr-Latn-CS"/>
              <a:pPr>
                <a:defRPr/>
              </a:pPr>
              <a:t>3.11.2014.</a:t>
            </a:fld>
            <a:endParaRPr lang="hr-HR"/>
          </a:p>
        </p:txBody>
      </p:sp>
      <p:sp>
        <p:nvSpPr>
          <p:cNvPr id="4" name="Footer Placeholder 21"/>
          <p:cNvSpPr>
            <a:spLocks noGrp="1"/>
          </p:cNvSpPr>
          <p:nvPr>
            <p:ph type="ftr" sz="quarter" idx="11"/>
          </p:nvPr>
        </p:nvSpPr>
        <p:spPr/>
        <p:txBody>
          <a:bodyPr/>
          <a:lstStyle>
            <a:lvl1pPr>
              <a:defRPr/>
            </a:lvl1pPr>
          </a:lstStyle>
          <a:p>
            <a:pPr>
              <a:defRPr/>
            </a:pPr>
            <a:endParaRPr lang="hr-HR"/>
          </a:p>
        </p:txBody>
      </p:sp>
      <p:sp>
        <p:nvSpPr>
          <p:cNvPr id="5" name="Slide Number Placeholder 17"/>
          <p:cNvSpPr>
            <a:spLocks noGrp="1"/>
          </p:cNvSpPr>
          <p:nvPr>
            <p:ph type="sldNum" sz="quarter" idx="12"/>
          </p:nvPr>
        </p:nvSpPr>
        <p:spPr/>
        <p:txBody>
          <a:bodyPr/>
          <a:lstStyle>
            <a:lvl1pPr>
              <a:defRPr/>
            </a:lvl1pPr>
          </a:lstStyle>
          <a:p>
            <a:pPr>
              <a:defRPr/>
            </a:pPr>
            <a:fld id="{D231B92F-A38A-4F6F-B00C-DCE0CAE37561}"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F575027-2743-48CE-9B57-277404A56603}" type="datetimeFigureOut">
              <a:rPr lang="sr-Latn-CS"/>
              <a:pPr>
                <a:defRPr/>
              </a:pPr>
              <a:t>3.11.2014.</a:t>
            </a:fld>
            <a:endParaRPr lang="hr-HR"/>
          </a:p>
        </p:txBody>
      </p:sp>
      <p:sp>
        <p:nvSpPr>
          <p:cNvPr id="3" name="Footer Placeholder 21"/>
          <p:cNvSpPr>
            <a:spLocks noGrp="1"/>
          </p:cNvSpPr>
          <p:nvPr>
            <p:ph type="ftr" sz="quarter" idx="11"/>
          </p:nvPr>
        </p:nvSpPr>
        <p:spPr/>
        <p:txBody>
          <a:bodyPr/>
          <a:lstStyle>
            <a:lvl1pPr>
              <a:defRPr/>
            </a:lvl1pPr>
          </a:lstStyle>
          <a:p>
            <a:pPr>
              <a:defRPr/>
            </a:pPr>
            <a:endParaRPr lang="hr-HR"/>
          </a:p>
        </p:txBody>
      </p:sp>
      <p:sp>
        <p:nvSpPr>
          <p:cNvPr id="4" name="Slide Number Placeholder 17"/>
          <p:cNvSpPr>
            <a:spLocks noGrp="1"/>
          </p:cNvSpPr>
          <p:nvPr>
            <p:ph type="sldNum" sz="quarter" idx="12"/>
          </p:nvPr>
        </p:nvSpPr>
        <p:spPr/>
        <p:txBody>
          <a:bodyPr/>
          <a:lstStyle>
            <a:lvl1pPr>
              <a:defRPr/>
            </a:lvl1pPr>
          </a:lstStyle>
          <a:p>
            <a:pPr>
              <a:defRPr/>
            </a:pPr>
            <a:fld id="{BD9FA12A-E5C9-4F93-97E7-63AFA8FC3DE4}"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9004167A-B5EA-48C6-92DD-64EC8839E114}" type="datetimeFigureOut">
              <a:rPr lang="sr-Latn-CS"/>
              <a:pPr>
                <a:defRPr/>
              </a:pPr>
              <a:t>3.11.2014.</a:t>
            </a:fld>
            <a:endParaRPr lang="hr-HR"/>
          </a:p>
        </p:txBody>
      </p:sp>
      <p:sp>
        <p:nvSpPr>
          <p:cNvPr id="6" name="Footer Placeholder 21"/>
          <p:cNvSpPr>
            <a:spLocks noGrp="1"/>
          </p:cNvSpPr>
          <p:nvPr>
            <p:ph type="ftr" sz="quarter" idx="11"/>
          </p:nvPr>
        </p:nvSpPr>
        <p:spPr/>
        <p:txBody>
          <a:bodyPr/>
          <a:lstStyle>
            <a:lvl1pPr>
              <a:defRPr/>
            </a:lvl1pPr>
          </a:lstStyle>
          <a:p>
            <a:pPr>
              <a:defRPr/>
            </a:pPr>
            <a:endParaRPr lang="hr-HR"/>
          </a:p>
        </p:txBody>
      </p:sp>
      <p:sp>
        <p:nvSpPr>
          <p:cNvPr id="7" name="Slide Number Placeholder 17"/>
          <p:cNvSpPr>
            <a:spLocks noGrp="1"/>
          </p:cNvSpPr>
          <p:nvPr>
            <p:ph type="sldNum" sz="quarter" idx="12"/>
          </p:nvPr>
        </p:nvSpPr>
        <p:spPr/>
        <p:txBody>
          <a:bodyPr/>
          <a:lstStyle>
            <a:lvl1pPr>
              <a:defRPr/>
            </a:lvl1pPr>
          </a:lstStyle>
          <a:p>
            <a:pPr>
              <a:defRPr/>
            </a:pPr>
            <a:fld id="{C0C53BB3-3B11-41B0-9DC6-03015FFAB315}"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8DC808A-A9B4-4C8D-AB02-2C780214435F}" type="datetimeFigureOut">
              <a:rPr lang="sr-Latn-CS"/>
              <a:pPr>
                <a:defRPr/>
              </a:pPr>
              <a:t>3.11.2014.</a:t>
            </a:fld>
            <a:endParaRPr lang="hr-HR"/>
          </a:p>
        </p:txBody>
      </p:sp>
      <p:sp>
        <p:nvSpPr>
          <p:cNvPr id="10" name="Footer Placeholder 5"/>
          <p:cNvSpPr>
            <a:spLocks noGrp="1"/>
          </p:cNvSpPr>
          <p:nvPr>
            <p:ph type="ftr" sz="quarter" idx="11"/>
          </p:nvPr>
        </p:nvSpPr>
        <p:spPr/>
        <p:txBody>
          <a:bodyPr/>
          <a:lstStyle>
            <a:lvl1pPr>
              <a:defRPr/>
            </a:lvl1pPr>
          </a:lstStyle>
          <a:p>
            <a:pPr>
              <a:defRPr/>
            </a:pPr>
            <a:endParaRPr lang="hr-H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08E4E4E-B334-46B2-8E1B-2209BE855311}"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2065FFD-40E3-4103-B34A-4F74A08A0271}" type="datetimeFigureOut">
              <a:rPr lang="sr-Latn-CS"/>
              <a:pPr>
                <a:defRPr/>
              </a:pPr>
              <a:t>3.11.2014.</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2BD7E915-9B7F-4615-80C6-6B6698E81909}" type="slidenum">
              <a:rPr lang="hr-HR"/>
              <a:pPr>
                <a:defRPr/>
              </a:pPr>
              <a:t>‹#›</a:t>
            </a:fld>
            <a:endParaRPr lang="hr-H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21" r:id="rId1"/>
    <p:sldLayoutId id="2147483813" r:id="rId2"/>
    <p:sldLayoutId id="2147483822" r:id="rId3"/>
    <p:sldLayoutId id="2147483814" r:id="rId4"/>
    <p:sldLayoutId id="2147483815" r:id="rId5"/>
    <p:sldLayoutId id="2147483816" r:id="rId6"/>
    <p:sldLayoutId id="2147483817" r:id="rId7"/>
    <p:sldLayoutId id="2147483818" r:id="rId8"/>
    <p:sldLayoutId id="2147483823" r:id="rId9"/>
    <p:sldLayoutId id="2147483819" r:id="rId10"/>
    <p:sldLayoutId id="214748382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iljen.matijasevic@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eaLnBrk="1" fontAlgn="auto" hangingPunct="1">
              <a:spcAft>
                <a:spcPts val="0"/>
              </a:spcAft>
              <a:defRPr/>
            </a:pPr>
            <a:r>
              <a:rPr lang="hr-HR" dirty="0" smtClean="0"/>
              <a:t>English for social workers II</a:t>
            </a:r>
            <a:br>
              <a:rPr lang="hr-HR" dirty="0" smtClean="0"/>
            </a:br>
            <a:r>
              <a:rPr lang="hr-HR" sz="4000" dirty="0" err="1" smtClean="0"/>
              <a:t>session</a:t>
            </a:r>
            <a:r>
              <a:rPr lang="hr-HR" sz="4000" dirty="0" smtClean="0"/>
              <a:t> </a:t>
            </a:r>
            <a:r>
              <a:rPr lang="hr-HR" sz="4000" dirty="0" smtClean="0"/>
              <a:t>5, 3 nov </a:t>
            </a:r>
            <a:r>
              <a:rPr lang="hr-HR" sz="4000" dirty="0" smtClean="0"/>
              <a:t>2014</a:t>
            </a:r>
            <a:endParaRPr lang="hr-HR" dirty="0"/>
          </a:p>
        </p:txBody>
      </p:sp>
      <p:sp>
        <p:nvSpPr>
          <p:cNvPr id="5123" name="Subtitle 2"/>
          <p:cNvSpPr>
            <a:spLocks noGrp="1"/>
          </p:cNvSpPr>
          <p:nvPr>
            <p:ph type="subTitle" idx="1"/>
          </p:nvPr>
        </p:nvSpPr>
        <p:spPr>
          <a:xfrm>
            <a:off x="533400" y="3228975"/>
            <a:ext cx="7854950" cy="1752600"/>
          </a:xfrm>
        </p:spPr>
        <p:txBody>
          <a:bodyPr/>
          <a:lstStyle/>
          <a:p>
            <a:pPr marR="0" eaLnBrk="1" hangingPunct="1">
              <a:lnSpc>
                <a:spcPct val="80000"/>
              </a:lnSpc>
            </a:pPr>
            <a:endParaRPr lang="hr-HR" sz="2200" dirty="0" smtClean="0"/>
          </a:p>
          <a:p>
            <a:pPr marR="0" eaLnBrk="1" hangingPunct="1">
              <a:lnSpc>
                <a:spcPct val="80000"/>
              </a:lnSpc>
            </a:pPr>
            <a:r>
              <a:rPr lang="hr-HR" sz="2200" dirty="0" smtClean="0"/>
              <a:t>Miljen Matijašević</a:t>
            </a:r>
          </a:p>
          <a:p>
            <a:pPr marR="0" eaLnBrk="1" hangingPunct="1">
              <a:lnSpc>
                <a:spcPct val="80000"/>
              </a:lnSpc>
            </a:pPr>
            <a:r>
              <a:rPr lang="hr-HR" sz="2200" dirty="0" smtClean="0"/>
              <a:t>E-mail: </a:t>
            </a:r>
            <a:r>
              <a:rPr lang="hr-HR" sz="2200" dirty="0" err="1" smtClean="0">
                <a:hlinkClick r:id="rId2"/>
              </a:rPr>
              <a:t>miljen.matijasevic</a:t>
            </a:r>
            <a:r>
              <a:rPr lang="hr-HR" sz="2200" dirty="0" smtClean="0">
                <a:hlinkClick r:id="rId2"/>
              </a:rPr>
              <a:t>@</a:t>
            </a:r>
            <a:r>
              <a:rPr lang="hr-HR" sz="2200" dirty="0" err="1" smtClean="0">
                <a:hlinkClick r:id="rId2"/>
              </a:rPr>
              <a:t>gmail.com</a:t>
            </a:r>
            <a:endParaRPr lang="hr-HR" sz="2200" dirty="0" smtClean="0"/>
          </a:p>
          <a:p>
            <a:pPr marR="0" eaLnBrk="1" hangingPunct="1">
              <a:lnSpc>
                <a:spcPct val="80000"/>
              </a:lnSpc>
            </a:pPr>
            <a:r>
              <a:rPr lang="hr-HR" sz="2200" dirty="0" smtClean="0"/>
              <a:t>Office: G10, room 6 (1st floor)</a:t>
            </a:r>
          </a:p>
          <a:p>
            <a:pPr marR="0" eaLnBrk="1" hangingPunct="1">
              <a:lnSpc>
                <a:spcPct val="80000"/>
              </a:lnSpc>
            </a:pPr>
            <a:r>
              <a:rPr lang="hr-HR" sz="2200" dirty="0" err="1" smtClean="0"/>
              <a:t>Tue</a:t>
            </a:r>
            <a:r>
              <a:rPr lang="hr-HR" sz="2200" smtClean="0"/>
              <a:t>, 15:30-16:30</a:t>
            </a:r>
            <a:endParaRPr lang="hr-HR" sz="2200" dirty="0" smtClean="0"/>
          </a:p>
          <a:p>
            <a:pPr marR="0" eaLnBrk="1" hangingPunct="1">
              <a:lnSpc>
                <a:spcPct val="80000"/>
              </a:lnSpc>
            </a:pPr>
            <a:endParaRPr lang="hr-HR" sz="2200" dirty="0" smtClean="0"/>
          </a:p>
        </p:txBody>
      </p:sp>
    </p:spTree>
    <p:extLst>
      <p:ext uri="{BB962C8B-B14F-4D97-AF65-F5344CB8AC3E}">
        <p14:creationId xmlns:p14="http://schemas.microsoft.com/office/powerpoint/2010/main" val="3121718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A Valid Will</a:t>
            </a:r>
          </a:p>
        </p:txBody>
      </p:sp>
      <p:sp>
        <p:nvSpPr>
          <p:cNvPr id="11267" name="Content Placeholder 2"/>
          <p:cNvSpPr>
            <a:spLocks noGrp="1"/>
          </p:cNvSpPr>
          <p:nvPr>
            <p:ph idx="1"/>
          </p:nvPr>
        </p:nvSpPr>
        <p:spPr>
          <a:xfrm>
            <a:off x="457200" y="1481138"/>
            <a:ext cx="8229600" cy="4448175"/>
          </a:xfrm>
        </p:spPr>
        <p:txBody>
          <a:bodyPr/>
          <a:lstStyle/>
          <a:p>
            <a:pPr eaLnBrk="1" hangingPunct="1">
              <a:spcBef>
                <a:spcPts val="575"/>
              </a:spcBef>
              <a:buFont typeface="Wingdings 2" pitchFamily="18" charset="2"/>
              <a:buChar char=""/>
            </a:pPr>
            <a:endParaRPr lang="hr-HR" sz="2000" smtClean="0"/>
          </a:p>
          <a:p>
            <a:pPr eaLnBrk="1" hangingPunct="1">
              <a:spcBef>
                <a:spcPts val="575"/>
              </a:spcBef>
              <a:buFont typeface="Wingdings 2" pitchFamily="18" charset="2"/>
              <a:buChar char=""/>
            </a:pPr>
            <a:r>
              <a:rPr lang="hr-HR" sz="2800" smtClean="0"/>
              <a:t>a valid will must be:</a:t>
            </a:r>
          </a:p>
          <a:p>
            <a:pPr lvl="1" indent="-273050" eaLnBrk="1" hangingPunct="1">
              <a:spcBef>
                <a:spcPts val="575"/>
              </a:spcBef>
              <a:buFont typeface="Wingdings 2" pitchFamily="18" charset="2"/>
              <a:buChar char=""/>
            </a:pPr>
            <a:r>
              <a:rPr lang="hr-HR" sz="2500" smtClean="0"/>
              <a:t>in writing</a:t>
            </a:r>
          </a:p>
          <a:p>
            <a:pPr lvl="1" indent="-273050" eaLnBrk="1" hangingPunct="1">
              <a:spcBef>
                <a:spcPts val="575"/>
              </a:spcBef>
              <a:buFont typeface="Wingdings 2" pitchFamily="18" charset="2"/>
              <a:buChar char=""/>
            </a:pPr>
            <a:r>
              <a:rPr lang="hr-HR" sz="2500" smtClean="0"/>
              <a:t>signed by the testator</a:t>
            </a:r>
          </a:p>
          <a:p>
            <a:pPr lvl="1" indent="-273050" eaLnBrk="1" hangingPunct="1">
              <a:spcBef>
                <a:spcPts val="575"/>
              </a:spcBef>
              <a:buFont typeface="Wingdings 2" pitchFamily="18" charset="2"/>
              <a:buChar char=""/>
            </a:pPr>
            <a:r>
              <a:rPr lang="hr-HR" sz="2500" smtClean="0"/>
              <a:t>attested by at least 2 witnesses</a:t>
            </a:r>
          </a:p>
          <a:p>
            <a:pPr lvl="1" indent="-273050" eaLnBrk="1" hangingPunct="1">
              <a:spcBef>
                <a:spcPts val="575"/>
              </a:spcBef>
              <a:buFont typeface="Wingdings 2" pitchFamily="18" charset="2"/>
              <a:buChar char=""/>
            </a:pPr>
            <a:endParaRPr lang="hr-HR" sz="2500" smtClean="0"/>
          </a:p>
          <a:p>
            <a:pPr eaLnBrk="1" hangingPunct="1">
              <a:spcBef>
                <a:spcPts val="575"/>
              </a:spcBef>
              <a:buFont typeface="Wingdings 2" pitchFamily="18" charset="2"/>
              <a:buChar char=""/>
            </a:pPr>
            <a:r>
              <a:rPr lang="hr-HR" sz="2800" smtClean="0"/>
              <a:t>the witnesses confirm by their signature the authenticity of the testator’s signature</a:t>
            </a:r>
          </a:p>
          <a:p>
            <a:pPr eaLnBrk="1" hangingPunct="1">
              <a:spcBef>
                <a:spcPts val="575"/>
              </a:spcBef>
              <a:buFont typeface="Wingdings 2" pitchFamily="18" charset="2"/>
              <a:buChar char=""/>
            </a:pPr>
            <a:r>
              <a:rPr lang="hr-HR" sz="2800" smtClean="0"/>
              <a:t>they do not need to know the contents of the will</a:t>
            </a:r>
          </a:p>
        </p:txBody>
      </p:sp>
    </p:spTree>
    <p:extLst>
      <p:ext uri="{BB962C8B-B14F-4D97-AF65-F5344CB8AC3E}">
        <p14:creationId xmlns:p14="http://schemas.microsoft.com/office/powerpoint/2010/main" val="21976247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Additions and Alterations</a:t>
            </a:r>
          </a:p>
        </p:txBody>
      </p:sp>
      <p:sp>
        <p:nvSpPr>
          <p:cNvPr id="12291" name="Content Placeholder 2"/>
          <p:cNvSpPr>
            <a:spLocks noGrp="1"/>
          </p:cNvSpPr>
          <p:nvPr>
            <p:ph idx="1"/>
          </p:nvPr>
        </p:nvSpPr>
        <p:spPr>
          <a:xfrm>
            <a:off x="457200" y="1481138"/>
            <a:ext cx="8229600" cy="4448175"/>
          </a:xfrm>
        </p:spPr>
        <p:txBody>
          <a:bodyPr/>
          <a:lstStyle/>
          <a:p>
            <a:pPr eaLnBrk="1" hangingPunct="1"/>
            <a:endParaRPr lang="hr-HR" sz="2800" smtClean="0"/>
          </a:p>
          <a:p>
            <a:pPr eaLnBrk="1" hangingPunct="1"/>
            <a:r>
              <a:rPr lang="hr-HR" sz="2800" smtClean="0"/>
              <a:t>a will is alterable</a:t>
            </a:r>
          </a:p>
          <a:p>
            <a:pPr eaLnBrk="1" hangingPunct="1"/>
            <a:r>
              <a:rPr lang="hr-HR" sz="2800" smtClean="0"/>
              <a:t>can be </a:t>
            </a:r>
            <a:r>
              <a:rPr lang="hr-HR" sz="2800" b="1" smtClean="0"/>
              <a:t>altered</a:t>
            </a:r>
            <a:r>
              <a:rPr lang="hr-HR" sz="2800" smtClean="0"/>
              <a:t> (changed) or added to</a:t>
            </a:r>
          </a:p>
          <a:p>
            <a:pPr eaLnBrk="1" hangingPunct="1"/>
            <a:endParaRPr lang="hr-HR" sz="2800" smtClean="0"/>
          </a:p>
          <a:p>
            <a:pPr eaLnBrk="1" hangingPunct="1"/>
            <a:r>
              <a:rPr lang="hr-HR" sz="2800" smtClean="0"/>
              <a:t>any changes within the will must be signed by the testator and witnesses</a:t>
            </a:r>
          </a:p>
          <a:p>
            <a:pPr eaLnBrk="1" hangingPunct="1"/>
            <a:endParaRPr lang="hr-HR" sz="2800" smtClean="0"/>
          </a:p>
          <a:p>
            <a:pPr eaLnBrk="1" hangingPunct="1"/>
            <a:r>
              <a:rPr lang="hr-HR" sz="2800" smtClean="0"/>
              <a:t>a will can be added to by an attached </a:t>
            </a:r>
            <a:r>
              <a:rPr lang="hr-HR" sz="2800" b="1" smtClean="0"/>
              <a:t>codicil</a:t>
            </a:r>
          </a:p>
        </p:txBody>
      </p:sp>
    </p:spTree>
    <p:extLst>
      <p:ext uri="{BB962C8B-B14F-4D97-AF65-F5344CB8AC3E}">
        <p14:creationId xmlns:p14="http://schemas.microsoft.com/office/powerpoint/2010/main" val="933481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Revocation of a Will</a:t>
            </a:r>
          </a:p>
        </p:txBody>
      </p:sp>
      <p:sp>
        <p:nvSpPr>
          <p:cNvPr id="2" name="Content Placeholder 2"/>
          <p:cNvSpPr>
            <a:spLocks noGrp="1"/>
          </p:cNvSpPr>
          <p:nvPr>
            <p:ph idx="1"/>
          </p:nvPr>
        </p:nvSpPr>
        <p:spPr>
          <a:xfrm>
            <a:off x="457200" y="1481138"/>
            <a:ext cx="8229600" cy="4448175"/>
          </a:xfrm>
        </p:spPr>
        <p:txBody>
          <a:bodyPr/>
          <a:lstStyle/>
          <a:p>
            <a:pPr eaLnBrk="1" hangingPunct="1"/>
            <a:r>
              <a:rPr lang="hr-HR" sz="2800" smtClean="0"/>
              <a:t>a will is revocable until the testator dies</a:t>
            </a:r>
          </a:p>
          <a:p>
            <a:pPr eaLnBrk="1" hangingPunct="1"/>
            <a:endParaRPr lang="hr-HR" sz="2800" smtClean="0"/>
          </a:p>
          <a:p>
            <a:pPr eaLnBrk="1" hangingPunct="1"/>
            <a:r>
              <a:rPr lang="hr-HR" sz="2800" smtClean="0"/>
              <a:t>it can be revoked by:</a:t>
            </a:r>
          </a:p>
          <a:p>
            <a:pPr lvl="1" eaLnBrk="1" hangingPunct="1"/>
            <a:r>
              <a:rPr lang="hr-HR" sz="2500" smtClean="0"/>
              <a:t>a new will (revoking the previous will)</a:t>
            </a:r>
          </a:p>
          <a:p>
            <a:pPr lvl="1" eaLnBrk="1" hangingPunct="1"/>
            <a:r>
              <a:rPr lang="hr-HR" sz="2500" smtClean="0"/>
              <a:t>a codicil</a:t>
            </a:r>
          </a:p>
          <a:p>
            <a:pPr lvl="1" eaLnBrk="1" hangingPunct="1"/>
            <a:r>
              <a:rPr lang="hr-HR" sz="2500" smtClean="0"/>
              <a:t>a writing executed as a will</a:t>
            </a:r>
          </a:p>
          <a:p>
            <a:pPr lvl="1" eaLnBrk="1" hangingPunct="1"/>
            <a:r>
              <a:rPr lang="hr-HR" sz="2500" smtClean="0"/>
              <a:t>subsequent marriage of the testator</a:t>
            </a:r>
          </a:p>
          <a:p>
            <a:pPr lvl="1" eaLnBrk="1" hangingPunct="1"/>
            <a:r>
              <a:rPr lang="hr-HR" sz="2500" smtClean="0"/>
              <a:t>destruction of the will</a:t>
            </a:r>
            <a:endParaRPr lang="hr-HR" sz="2800" b="1" smtClean="0"/>
          </a:p>
        </p:txBody>
      </p:sp>
    </p:spTree>
    <p:extLst>
      <p:ext uri="{BB962C8B-B14F-4D97-AF65-F5344CB8AC3E}">
        <p14:creationId xmlns:p14="http://schemas.microsoft.com/office/powerpoint/2010/main" val="1153183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Estate</a:t>
            </a:r>
          </a:p>
        </p:txBody>
      </p:sp>
      <p:sp>
        <p:nvSpPr>
          <p:cNvPr id="14339" name="Content Placeholder 2"/>
          <p:cNvSpPr>
            <a:spLocks noGrp="1"/>
          </p:cNvSpPr>
          <p:nvPr>
            <p:ph idx="1"/>
          </p:nvPr>
        </p:nvSpPr>
        <p:spPr>
          <a:xfrm>
            <a:off x="457200" y="1481138"/>
            <a:ext cx="8229600" cy="4448175"/>
          </a:xfrm>
        </p:spPr>
        <p:txBody>
          <a:bodyPr/>
          <a:lstStyle/>
          <a:p>
            <a:pPr eaLnBrk="1" hangingPunct="1"/>
            <a:r>
              <a:rPr lang="hr-HR" sz="2400" dirty="0" smtClean="0"/>
              <a:t>t</a:t>
            </a:r>
            <a:r>
              <a:rPr lang="en-US" sz="2400" dirty="0" smtClean="0"/>
              <a:t>he whole of one's possessions, especially all the property and debts left by one at death</a:t>
            </a:r>
            <a:endParaRPr lang="hr-HR" sz="2400" dirty="0" smtClean="0"/>
          </a:p>
          <a:p>
            <a:pPr lvl="1" eaLnBrk="1" hangingPunct="1"/>
            <a:endParaRPr lang="hr-HR" sz="2100" dirty="0" smtClean="0"/>
          </a:p>
          <a:p>
            <a:pPr lvl="1" eaLnBrk="1" hangingPunct="1"/>
            <a:r>
              <a:rPr lang="hr-HR" dirty="0" smtClean="0"/>
              <a:t>DEVISE</a:t>
            </a:r>
          </a:p>
          <a:p>
            <a:pPr lvl="2" eaLnBrk="1" hangingPunct="1"/>
            <a:r>
              <a:rPr lang="hr-HR" sz="1800" dirty="0" smtClean="0"/>
              <a:t>land and real property owned by the testator</a:t>
            </a:r>
          </a:p>
          <a:p>
            <a:pPr lvl="1" eaLnBrk="1" hangingPunct="1"/>
            <a:endParaRPr lang="hr-HR" dirty="0" smtClean="0"/>
          </a:p>
          <a:p>
            <a:pPr lvl="1" eaLnBrk="1" hangingPunct="1"/>
            <a:r>
              <a:rPr lang="hr-HR" dirty="0" smtClean="0"/>
              <a:t>LEGACY/BEQUEST</a:t>
            </a:r>
          </a:p>
          <a:p>
            <a:pPr lvl="2" eaLnBrk="1" hangingPunct="1"/>
            <a:r>
              <a:rPr lang="hr-HR" sz="1800" dirty="0" smtClean="0"/>
              <a:t>any other form of property (e.g. cars, pecuniary* bequest)</a:t>
            </a:r>
          </a:p>
          <a:p>
            <a:pPr lvl="1" eaLnBrk="1" hangingPunct="1"/>
            <a:endParaRPr lang="hr-HR" sz="2000" dirty="0" smtClean="0"/>
          </a:p>
          <a:p>
            <a:pPr lvl="1" eaLnBrk="1" hangingPunct="1"/>
            <a:r>
              <a:rPr lang="hr-HR" dirty="0" smtClean="0"/>
              <a:t>RESIDUE</a:t>
            </a:r>
          </a:p>
          <a:p>
            <a:pPr lvl="2" eaLnBrk="1" hangingPunct="1"/>
            <a:r>
              <a:rPr lang="hr-HR" dirty="0" smtClean="0"/>
              <a:t>all that remains after all the debts have been paid</a:t>
            </a:r>
          </a:p>
          <a:p>
            <a:pPr eaLnBrk="1" hangingPunct="1"/>
            <a:endParaRPr lang="hr-HR" sz="2400" dirty="0" smtClean="0"/>
          </a:p>
          <a:p>
            <a:pPr eaLnBrk="1" hangingPunct="1">
              <a:buFont typeface="Wingdings 2" pitchFamily="18" charset="2"/>
              <a:buNone/>
            </a:pPr>
            <a:r>
              <a:rPr lang="hr-HR" sz="1800" dirty="0" smtClean="0"/>
              <a:t>*novčan</a:t>
            </a:r>
          </a:p>
        </p:txBody>
      </p:sp>
    </p:spTree>
    <p:extLst>
      <p:ext uri="{BB962C8B-B14F-4D97-AF65-F5344CB8AC3E}">
        <p14:creationId xmlns:p14="http://schemas.microsoft.com/office/powerpoint/2010/main" val="353983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Family Provision</a:t>
            </a:r>
          </a:p>
        </p:txBody>
      </p:sp>
      <p:sp>
        <p:nvSpPr>
          <p:cNvPr id="15363" name="Content Placeholder 2"/>
          <p:cNvSpPr>
            <a:spLocks noGrp="1"/>
          </p:cNvSpPr>
          <p:nvPr>
            <p:ph idx="1"/>
          </p:nvPr>
        </p:nvSpPr>
        <p:spPr>
          <a:xfrm>
            <a:off x="457200" y="1481138"/>
            <a:ext cx="8229600" cy="4448175"/>
          </a:xfrm>
        </p:spPr>
        <p:txBody>
          <a:bodyPr/>
          <a:lstStyle/>
          <a:p>
            <a:pPr eaLnBrk="1" hangingPunct="1"/>
            <a:endParaRPr lang="hr-HR" sz="2400" dirty="0" smtClean="0"/>
          </a:p>
          <a:p>
            <a:pPr eaLnBrk="1" hangingPunct="1"/>
            <a:r>
              <a:rPr lang="hr-HR" sz="2400" dirty="0" err="1" smtClean="0"/>
              <a:t>in</a:t>
            </a:r>
            <a:r>
              <a:rPr lang="hr-HR" sz="2400" dirty="0" smtClean="0"/>
              <a:t> </a:t>
            </a:r>
            <a:r>
              <a:rPr lang="hr-HR" sz="2400" dirty="0" err="1" smtClean="0"/>
              <a:t>common</a:t>
            </a:r>
            <a:r>
              <a:rPr lang="hr-HR" sz="2400" dirty="0" smtClean="0"/>
              <a:t> </a:t>
            </a:r>
            <a:r>
              <a:rPr lang="hr-HR" sz="2400" dirty="0" err="1" smtClean="0"/>
              <a:t>law</a:t>
            </a:r>
            <a:r>
              <a:rPr lang="hr-HR" sz="2400" dirty="0" smtClean="0"/>
              <a:t> a </a:t>
            </a:r>
            <a:r>
              <a:rPr lang="hr-HR" sz="2400" dirty="0" smtClean="0"/>
              <a:t>testator </a:t>
            </a:r>
            <a:r>
              <a:rPr lang="hr-HR" sz="2400" dirty="0" err="1" smtClean="0"/>
              <a:t>has</a:t>
            </a:r>
            <a:r>
              <a:rPr lang="hr-HR" sz="2400" dirty="0" smtClean="0"/>
              <a:t> </a:t>
            </a:r>
            <a:r>
              <a:rPr lang="hr-HR" sz="2400" dirty="0" smtClean="0"/>
              <a:t>complete freedom to dispose of property</a:t>
            </a:r>
          </a:p>
          <a:p>
            <a:pPr eaLnBrk="1" hangingPunct="1"/>
            <a:r>
              <a:rPr lang="hr-HR" sz="2400" dirty="0" smtClean="0"/>
              <a:t>not obliged to include provision for his </a:t>
            </a:r>
            <a:r>
              <a:rPr lang="hr-HR" sz="2400" b="1" dirty="0" smtClean="0"/>
              <a:t>dependants</a:t>
            </a:r>
          </a:p>
          <a:p>
            <a:pPr eaLnBrk="1" hangingPunct="1"/>
            <a:endParaRPr lang="hr-HR" sz="2400" b="1" dirty="0" smtClean="0"/>
          </a:p>
          <a:p>
            <a:pPr eaLnBrk="1" hangingPunct="1"/>
            <a:r>
              <a:rPr lang="hr-HR" sz="2400" b="1" dirty="0" smtClean="0"/>
              <a:t>Inheritance (Family Provision) Act 1938 </a:t>
            </a:r>
            <a:r>
              <a:rPr lang="hr-HR" sz="2400" dirty="0" smtClean="0"/>
              <a:t>(amended in 1952 and 1975)</a:t>
            </a:r>
          </a:p>
          <a:p>
            <a:pPr lvl="1" eaLnBrk="1" hangingPunct="1"/>
            <a:r>
              <a:rPr lang="hr-HR" sz="2100" dirty="0" smtClean="0"/>
              <a:t>court given power to vary a will upon request by a dependant of the deceased</a:t>
            </a:r>
          </a:p>
          <a:p>
            <a:pPr lvl="1" eaLnBrk="1" hangingPunct="1"/>
            <a:r>
              <a:rPr lang="hr-HR" sz="2100" dirty="0" smtClean="0"/>
              <a:t>possible for the court to order that ‘reasonable financial provision’ be paid out of the estate left by the deceased</a:t>
            </a:r>
          </a:p>
        </p:txBody>
      </p:sp>
    </p:spTree>
    <p:extLst>
      <p:ext uri="{BB962C8B-B14F-4D97-AF65-F5344CB8AC3E}">
        <p14:creationId xmlns:p14="http://schemas.microsoft.com/office/powerpoint/2010/main" val="3025581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Family Provision</a:t>
            </a:r>
          </a:p>
        </p:txBody>
      </p:sp>
      <p:sp>
        <p:nvSpPr>
          <p:cNvPr id="2" name="Content Placeholder 2"/>
          <p:cNvSpPr>
            <a:spLocks noGrp="1"/>
          </p:cNvSpPr>
          <p:nvPr>
            <p:ph idx="1"/>
          </p:nvPr>
        </p:nvSpPr>
        <p:spPr>
          <a:xfrm>
            <a:off x="457200" y="1481138"/>
            <a:ext cx="8229600" cy="4448175"/>
          </a:xfrm>
        </p:spPr>
        <p:txBody>
          <a:bodyPr/>
          <a:lstStyle/>
          <a:p>
            <a:pPr eaLnBrk="1" hangingPunct="1"/>
            <a:endParaRPr lang="hr-HR" sz="2400" smtClean="0"/>
          </a:p>
          <a:p>
            <a:pPr eaLnBrk="1" hangingPunct="1"/>
            <a:r>
              <a:rPr lang="hr-HR" sz="2400" smtClean="0"/>
              <a:t>list of eligible claimants for family provision</a:t>
            </a:r>
          </a:p>
          <a:p>
            <a:pPr lvl="1" eaLnBrk="1" hangingPunct="1"/>
            <a:r>
              <a:rPr lang="hr-HR" sz="2100" smtClean="0"/>
              <a:t>the wife or husband</a:t>
            </a:r>
          </a:p>
          <a:p>
            <a:pPr lvl="1" eaLnBrk="1" hangingPunct="1"/>
            <a:r>
              <a:rPr lang="hr-HR" sz="2100" smtClean="0"/>
              <a:t>a former spouse who has not remarried</a:t>
            </a:r>
          </a:p>
          <a:p>
            <a:pPr lvl="1" eaLnBrk="1" hangingPunct="1"/>
            <a:r>
              <a:rPr lang="hr-HR" sz="2100" smtClean="0"/>
              <a:t>a child</a:t>
            </a:r>
          </a:p>
          <a:p>
            <a:pPr lvl="1" eaLnBrk="1" hangingPunct="1"/>
            <a:r>
              <a:rPr lang="hr-HR" sz="2100" smtClean="0"/>
              <a:t>any person treated by the deceased as a child of the family</a:t>
            </a:r>
          </a:p>
          <a:p>
            <a:pPr lvl="1" eaLnBrk="1" hangingPunct="1"/>
            <a:r>
              <a:rPr lang="hr-HR" sz="2100" smtClean="0"/>
              <a:t>any person who immediately before the death of the deceased was being maintained by the deceased</a:t>
            </a:r>
          </a:p>
        </p:txBody>
      </p:sp>
    </p:spTree>
    <p:extLst>
      <p:ext uri="{BB962C8B-B14F-4D97-AF65-F5344CB8AC3E}">
        <p14:creationId xmlns:p14="http://schemas.microsoft.com/office/powerpoint/2010/main" val="184644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Personal Representatives</a:t>
            </a:r>
          </a:p>
        </p:txBody>
      </p:sp>
      <p:sp>
        <p:nvSpPr>
          <p:cNvPr id="17411" name="Content Placeholder 2"/>
          <p:cNvSpPr>
            <a:spLocks noGrp="1"/>
          </p:cNvSpPr>
          <p:nvPr>
            <p:ph idx="1"/>
          </p:nvPr>
        </p:nvSpPr>
        <p:spPr>
          <a:xfrm>
            <a:off x="457200" y="1481138"/>
            <a:ext cx="8229600" cy="4448175"/>
          </a:xfrm>
        </p:spPr>
        <p:txBody>
          <a:bodyPr/>
          <a:lstStyle/>
          <a:p>
            <a:pPr eaLnBrk="1" hangingPunct="1"/>
            <a:endParaRPr lang="hr-HR" sz="2100" smtClean="0"/>
          </a:p>
          <a:p>
            <a:pPr eaLnBrk="1" hangingPunct="1"/>
            <a:r>
              <a:rPr lang="hr-HR" sz="2100" smtClean="0"/>
              <a:t>estate left to BENEFICIARIES</a:t>
            </a:r>
          </a:p>
          <a:p>
            <a:pPr eaLnBrk="1" hangingPunct="1"/>
            <a:r>
              <a:rPr lang="hr-HR" sz="2100" smtClean="0"/>
              <a:t>disposal of a testator’s estate vested in PERSONAL REPRESENTATIVES:</a:t>
            </a:r>
          </a:p>
          <a:p>
            <a:pPr eaLnBrk="1" hangingPunct="1"/>
            <a:endParaRPr lang="hr-HR" sz="2100" smtClean="0"/>
          </a:p>
          <a:p>
            <a:pPr lvl="1" eaLnBrk="1" hangingPunct="1"/>
            <a:r>
              <a:rPr lang="hr-HR" sz="2400" smtClean="0"/>
              <a:t>EXECUTORS (of the will)</a:t>
            </a:r>
          </a:p>
          <a:p>
            <a:pPr lvl="2" eaLnBrk="1" hangingPunct="1"/>
            <a:r>
              <a:rPr lang="hr-HR" sz="1800" smtClean="0"/>
              <a:t>appointed in the will</a:t>
            </a:r>
          </a:p>
          <a:p>
            <a:pPr lvl="2" eaLnBrk="1" hangingPunct="1"/>
            <a:endParaRPr lang="hr-HR" sz="1800" smtClean="0"/>
          </a:p>
          <a:p>
            <a:pPr lvl="1" eaLnBrk="1" hangingPunct="1"/>
            <a:r>
              <a:rPr lang="hr-HR" sz="2400" smtClean="0"/>
              <a:t>ADMINISTRATORS (of the estate)</a:t>
            </a:r>
          </a:p>
          <a:p>
            <a:pPr lvl="2" eaLnBrk="1" hangingPunct="1"/>
            <a:r>
              <a:rPr lang="hr-HR" sz="1800" smtClean="0"/>
              <a:t>for someone who died intestate</a:t>
            </a:r>
          </a:p>
        </p:txBody>
      </p:sp>
    </p:spTree>
    <p:extLst>
      <p:ext uri="{BB962C8B-B14F-4D97-AF65-F5344CB8AC3E}">
        <p14:creationId xmlns:p14="http://schemas.microsoft.com/office/powerpoint/2010/main" val="15413792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Probate</a:t>
            </a:r>
          </a:p>
        </p:txBody>
      </p:sp>
      <p:sp>
        <p:nvSpPr>
          <p:cNvPr id="18435" name="Content Placeholder 2"/>
          <p:cNvSpPr>
            <a:spLocks noGrp="1"/>
          </p:cNvSpPr>
          <p:nvPr>
            <p:ph idx="1"/>
          </p:nvPr>
        </p:nvSpPr>
        <p:spPr>
          <a:xfrm>
            <a:off x="457200" y="1481138"/>
            <a:ext cx="8229600" cy="4448175"/>
          </a:xfrm>
        </p:spPr>
        <p:txBody>
          <a:bodyPr/>
          <a:lstStyle/>
          <a:p>
            <a:pPr eaLnBrk="1" hangingPunct="1"/>
            <a:r>
              <a:rPr lang="hr-HR" sz="2400" smtClean="0"/>
              <a:t>an official document</a:t>
            </a:r>
          </a:p>
          <a:p>
            <a:pPr lvl="1" eaLnBrk="1" hangingPunct="1"/>
            <a:r>
              <a:rPr lang="hr-HR" sz="2000" smtClean="0"/>
              <a:t>confirming that the will is genuine</a:t>
            </a:r>
          </a:p>
          <a:p>
            <a:pPr lvl="1" eaLnBrk="1" hangingPunct="1"/>
            <a:r>
              <a:rPr lang="hr-HR" sz="2000" smtClean="0"/>
              <a:t>approving the executor’s right to administer the estate</a:t>
            </a:r>
          </a:p>
          <a:p>
            <a:pPr eaLnBrk="1" hangingPunct="1"/>
            <a:endParaRPr lang="hr-HR" sz="2400" smtClean="0"/>
          </a:p>
          <a:p>
            <a:pPr eaLnBrk="1" hangingPunct="1"/>
            <a:r>
              <a:rPr lang="hr-HR" sz="2400" smtClean="0"/>
              <a:t>executors apply for probate with the following documents</a:t>
            </a:r>
          </a:p>
          <a:p>
            <a:pPr lvl="1" eaLnBrk="1" hangingPunct="1"/>
            <a:r>
              <a:rPr lang="hr-HR" sz="1800" smtClean="0"/>
              <a:t>the will</a:t>
            </a:r>
          </a:p>
          <a:p>
            <a:pPr lvl="1" eaLnBrk="1" hangingPunct="1"/>
            <a:r>
              <a:rPr lang="hr-HR" sz="1800" smtClean="0"/>
              <a:t>a death certificate</a:t>
            </a:r>
          </a:p>
          <a:p>
            <a:pPr lvl="1" eaLnBrk="1" hangingPunct="1"/>
            <a:r>
              <a:rPr lang="hr-HR" sz="1800" smtClean="0"/>
              <a:t>details of property liable to </a:t>
            </a:r>
            <a:r>
              <a:rPr lang="hr-HR" sz="1800" b="1" smtClean="0"/>
              <a:t>capital transfer tax</a:t>
            </a:r>
          </a:p>
          <a:p>
            <a:pPr lvl="1" eaLnBrk="1" hangingPunct="1"/>
            <a:r>
              <a:rPr lang="hr-HR" sz="1800" smtClean="0"/>
              <a:t>a list of debts and funeral expenses</a:t>
            </a:r>
          </a:p>
          <a:p>
            <a:pPr lvl="1" eaLnBrk="1" hangingPunct="1"/>
            <a:endParaRPr lang="hr-HR" sz="1600" smtClean="0"/>
          </a:p>
          <a:p>
            <a:pPr eaLnBrk="1" hangingPunct="1"/>
            <a:r>
              <a:rPr lang="hr-HR" sz="2400" smtClean="0"/>
              <a:t>administrators – appointed by the court</a:t>
            </a:r>
          </a:p>
        </p:txBody>
      </p:sp>
    </p:spTree>
    <p:extLst>
      <p:ext uri="{BB962C8B-B14F-4D97-AF65-F5344CB8AC3E}">
        <p14:creationId xmlns:p14="http://schemas.microsoft.com/office/powerpoint/2010/main" val="2375855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Probate</a:t>
            </a:r>
          </a:p>
        </p:txBody>
      </p:sp>
      <p:sp>
        <p:nvSpPr>
          <p:cNvPr id="19459" name="Content Placeholder 2"/>
          <p:cNvSpPr>
            <a:spLocks noGrp="1"/>
          </p:cNvSpPr>
          <p:nvPr>
            <p:ph idx="1"/>
          </p:nvPr>
        </p:nvSpPr>
        <p:spPr>
          <a:xfrm>
            <a:off x="457200" y="1481138"/>
            <a:ext cx="8229600" cy="4448175"/>
          </a:xfrm>
        </p:spPr>
        <p:txBody>
          <a:bodyPr/>
          <a:lstStyle/>
          <a:p>
            <a:pPr eaLnBrk="1" hangingPunct="1"/>
            <a:endParaRPr lang="hr-HR" sz="2400" smtClean="0"/>
          </a:p>
          <a:p>
            <a:pPr eaLnBrk="1" hangingPunct="1"/>
            <a:r>
              <a:rPr lang="hr-HR" sz="2400" smtClean="0"/>
              <a:t>personal representatives</a:t>
            </a:r>
          </a:p>
          <a:p>
            <a:pPr lvl="1" eaLnBrk="1" hangingPunct="1"/>
            <a:r>
              <a:rPr lang="hr-HR" sz="2000" smtClean="0"/>
              <a:t>absolute power to dispose of the estate</a:t>
            </a:r>
          </a:p>
          <a:p>
            <a:pPr lvl="1" eaLnBrk="1" hangingPunct="1"/>
            <a:r>
              <a:rPr lang="hr-HR" sz="2000" smtClean="0"/>
              <a:t>must execute the will/administer the estate within one year and according to law</a:t>
            </a:r>
          </a:p>
          <a:p>
            <a:pPr lvl="1" eaLnBrk="1" hangingPunct="1"/>
            <a:r>
              <a:rPr lang="hr-HR" sz="2000" smtClean="0"/>
              <a:t>e.g. must pay off any leftover debts before they transfer property to the beneficiaries</a:t>
            </a:r>
            <a:endParaRPr lang="hr-HR" sz="2400" smtClean="0"/>
          </a:p>
        </p:txBody>
      </p:sp>
    </p:spTree>
    <p:extLst>
      <p:ext uri="{BB962C8B-B14F-4D97-AF65-F5344CB8AC3E}">
        <p14:creationId xmlns:p14="http://schemas.microsoft.com/office/powerpoint/2010/main" val="12054742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Intestacy</a:t>
            </a:r>
          </a:p>
        </p:txBody>
      </p:sp>
      <p:sp>
        <p:nvSpPr>
          <p:cNvPr id="20483" name="Content Placeholder 2"/>
          <p:cNvSpPr>
            <a:spLocks noGrp="1"/>
          </p:cNvSpPr>
          <p:nvPr>
            <p:ph idx="1"/>
          </p:nvPr>
        </p:nvSpPr>
        <p:spPr>
          <a:xfrm>
            <a:off x="457200" y="1481138"/>
            <a:ext cx="8229600" cy="4448175"/>
          </a:xfrm>
        </p:spPr>
        <p:txBody>
          <a:bodyPr/>
          <a:lstStyle/>
          <a:p>
            <a:pPr eaLnBrk="1" hangingPunct="1"/>
            <a:r>
              <a:rPr lang="hr-HR" sz="2400" smtClean="0"/>
              <a:t>if a person dies intestate, the estate is distributed according to special rules, laid down by the law (Administration of Estates Act, 1925 and Intestates’ Estate Act, 1952)</a:t>
            </a:r>
          </a:p>
          <a:p>
            <a:pPr eaLnBrk="1" hangingPunct="1"/>
            <a:endParaRPr lang="hr-HR" sz="2400" smtClean="0"/>
          </a:p>
          <a:p>
            <a:pPr eaLnBrk="1" hangingPunct="1"/>
            <a:r>
              <a:rPr lang="hr-HR" sz="2400" smtClean="0"/>
              <a:t>the following groups of people are considered</a:t>
            </a:r>
          </a:p>
          <a:p>
            <a:pPr lvl="1" eaLnBrk="1" hangingPunct="1"/>
            <a:r>
              <a:rPr lang="hr-HR" sz="2100" smtClean="0"/>
              <a:t>surviving spouse (husband or wife)</a:t>
            </a:r>
          </a:p>
          <a:p>
            <a:pPr lvl="1" eaLnBrk="1" hangingPunct="1"/>
            <a:r>
              <a:rPr lang="hr-HR" sz="2100" smtClean="0"/>
              <a:t>surviving children</a:t>
            </a:r>
          </a:p>
          <a:p>
            <a:pPr lvl="1" eaLnBrk="1" hangingPunct="1"/>
            <a:r>
              <a:rPr lang="hr-HR" sz="2100" smtClean="0"/>
              <a:t>surviving parents</a:t>
            </a:r>
          </a:p>
          <a:p>
            <a:pPr lvl="1" eaLnBrk="1" hangingPunct="1"/>
            <a:r>
              <a:rPr lang="hr-HR" sz="2100" smtClean="0"/>
              <a:t>surviving brothers and sisters of the whole blood</a:t>
            </a:r>
          </a:p>
          <a:p>
            <a:pPr lvl="1" eaLnBrk="1" hangingPunct="1"/>
            <a:r>
              <a:rPr lang="hr-HR" sz="2100" smtClean="0"/>
              <a:t>surviving relations of remoter degree</a:t>
            </a:r>
          </a:p>
        </p:txBody>
      </p:sp>
    </p:spTree>
    <p:extLst>
      <p:ext uri="{BB962C8B-B14F-4D97-AF65-F5344CB8AC3E}">
        <p14:creationId xmlns:p14="http://schemas.microsoft.com/office/powerpoint/2010/main" val="3417516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Today’s session</a:t>
            </a:r>
            <a:endParaRPr lang="hr-HR" dirty="0"/>
          </a:p>
        </p:txBody>
      </p:sp>
      <p:sp>
        <p:nvSpPr>
          <p:cNvPr id="3" name="Content Placeholder 2"/>
          <p:cNvSpPr>
            <a:spLocks noGrp="1"/>
          </p:cNvSpPr>
          <p:nvPr>
            <p:ph idx="1"/>
          </p:nvPr>
        </p:nvSpPr>
        <p:spPr/>
        <p:txBody>
          <a:bodyPr/>
          <a:lstStyle/>
          <a:p>
            <a:pPr marL="514350" indent="-514350">
              <a:buFont typeface="+mj-lt"/>
              <a:buAutoNum type="arabicPeriod"/>
            </a:pPr>
            <a:endParaRPr lang="hr-HR" dirty="0" smtClean="0"/>
          </a:p>
          <a:p>
            <a:pPr marL="514350" indent="-514350">
              <a:buFont typeface="+mj-lt"/>
              <a:buAutoNum type="arabicPeriod"/>
            </a:pPr>
            <a:r>
              <a:rPr lang="hr-HR" sz="2800" dirty="0" smtClean="0"/>
              <a:t>Revision of the </a:t>
            </a:r>
            <a:r>
              <a:rPr lang="hr-HR" sz="2800" dirty="0" err="1" smtClean="0"/>
              <a:t>last</a:t>
            </a:r>
            <a:r>
              <a:rPr lang="hr-HR" sz="2800" dirty="0" smtClean="0"/>
              <a:t> </a:t>
            </a:r>
            <a:r>
              <a:rPr lang="hr-HR" sz="2800" dirty="0" err="1" smtClean="0"/>
              <a:t>session</a:t>
            </a:r>
            <a:endParaRPr lang="hr-HR" sz="2800" dirty="0" smtClean="0"/>
          </a:p>
          <a:p>
            <a:pPr marL="514350" indent="-514350">
              <a:buFont typeface="+mj-lt"/>
              <a:buAutoNum type="arabicPeriod"/>
            </a:pPr>
            <a:endParaRPr lang="hr-HR" sz="2800" dirty="0" smtClean="0"/>
          </a:p>
          <a:p>
            <a:pPr marL="514350" indent="-514350">
              <a:buFont typeface="+mj-lt"/>
              <a:buAutoNum type="arabicPeriod"/>
            </a:pPr>
            <a:r>
              <a:rPr lang="hr-HR" sz="2800" dirty="0" err="1" smtClean="0"/>
              <a:t>Wills</a:t>
            </a:r>
            <a:r>
              <a:rPr lang="hr-HR" sz="2800" dirty="0" smtClean="0"/>
              <a:t> </a:t>
            </a:r>
            <a:r>
              <a:rPr lang="hr-HR" sz="2800" dirty="0" err="1" smtClean="0"/>
              <a:t>an</a:t>
            </a:r>
            <a:r>
              <a:rPr lang="hr-HR" sz="2800" dirty="0" err="1" smtClean="0"/>
              <a:t>d</a:t>
            </a:r>
            <a:r>
              <a:rPr lang="hr-HR" sz="2800" dirty="0" smtClean="0"/>
              <a:t> </a:t>
            </a:r>
            <a:r>
              <a:rPr lang="hr-HR" sz="2800" dirty="0" err="1" smtClean="0"/>
              <a:t>Inheritance</a:t>
            </a:r>
            <a:endParaRPr lang="hr-HR" sz="2800" dirty="0" smtClean="0"/>
          </a:p>
          <a:p>
            <a:pPr marL="514350" indent="-514350">
              <a:buFont typeface="+mj-lt"/>
              <a:buAutoNum type="arabicPeriod"/>
            </a:pPr>
            <a:endParaRPr lang="hr-HR" sz="2800" dirty="0"/>
          </a:p>
          <a:p>
            <a:pPr marL="514350" indent="-514350">
              <a:buFont typeface="+mj-lt"/>
              <a:buAutoNum type="arabicPeriod"/>
            </a:pPr>
            <a:r>
              <a:rPr lang="hr-HR" sz="2800" dirty="0" smtClean="0"/>
              <a:t>Police </a:t>
            </a:r>
            <a:r>
              <a:rPr lang="hr-HR" sz="2800" dirty="0" err="1" smtClean="0"/>
              <a:t>Powers</a:t>
            </a:r>
            <a:r>
              <a:rPr lang="hr-HR" sz="2800" dirty="0" smtClean="0"/>
              <a:t> </a:t>
            </a:r>
            <a:r>
              <a:rPr lang="hr-HR" sz="2800" dirty="0" err="1" smtClean="0"/>
              <a:t>in</a:t>
            </a:r>
            <a:r>
              <a:rPr lang="hr-HR" sz="2800" dirty="0" smtClean="0"/>
              <a:t> Great </a:t>
            </a:r>
            <a:r>
              <a:rPr lang="hr-HR" sz="2800" dirty="0" err="1" smtClean="0"/>
              <a:t>Britain</a:t>
            </a:r>
            <a:endParaRPr lang="hr-HR" sz="2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Intestacy</a:t>
            </a:r>
          </a:p>
        </p:txBody>
      </p:sp>
      <p:sp>
        <p:nvSpPr>
          <p:cNvPr id="21507" name="Content Placeholder 2"/>
          <p:cNvSpPr>
            <a:spLocks noGrp="1"/>
          </p:cNvSpPr>
          <p:nvPr>
            <p:ph idx="1"/>
          </p:nvPr>
        </p:nvSpPr>
        <p:spPr>
          <a:xfrm>
            <a:off x="457200" y="1481138"/>
            <a:ext cx="8229600" cy="4448175"/>
          </a:xfrm>
        </p:spPr>
        <p:txBody>
          <a:bodyPr/>
          <a:lstStyle/>
          <a:p>
            <a:pPr eaLnBrk="1" hangingPunct="1"/>
            <a:endParaRPr lang="hr-HR" sz="2400" smtClean="0"/>
          </a:p>
          <a:p>
            <a:pPr eaLnBrk="1" hangingPunct="1"/>
            <a:endParaRPr lang="hr-HR" sz="2400" smtClean="0"/>
          </a:p>
          <a:p>
            <a:pPr eaLnBrk="1" hangingPunct="1"/>
            <a:r>
              <a:rPr lang="hr-HR" sz="2400" smtClean="0"/>
              <a:t>the surviving spouse is entitled to the largest part of the estate, the rest distributed in the above order</a:t>
            </a:r>
          </a:p>
          <a:p>
            <a:pPr eaLnBrk="1" hangingPunct="1"/>
            <a:endParaRPr lang="hr-HR" sz="2400" smtClean="0"/>
          </a:p>
          <a:p>
            <a:pPr eaLnBrk="1" hangingPunct="1"/>
            <a:endParaRPr lang="hr-HR" sz="2400" smtClean="0"/>
          </a:p>
          <a:p>
            <a:pPr eaLnBrk="1" hangingPunct="1"/>
            <a:r>
              <a:rPr lang="hr-HR" sz="2400" smtClean="0"/>
              <a:t>if a person leaves no relatives whatsoever, the property goes to the Crown</a:t>
            </a:r>
            <a:endParaRPr lang="hr-HR" sz="2100" smtClean="0"/>
          </a:p>
        </p:txBody>
      </p:sp>
    </p:spTree>
    <p:extLst>
      <p:ext uri="{BB962C8B-B14F-4D97-AF65-F5344CB8AC3E}">
        <p14:creationId xmlns:p14="http://schemas.microsoft.com/office/powerpoint/2010/main" val="14273648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idx="4294967295"/>
          </p:nvPr>
        </p:nvSpPr>
        <p:spPr>
          <a:xfrm>
            <a:off x="457200" y="320040"/>
            <a:ext cx="7239000" cy="1143000"/>
          </a:xfrm>
        </p:spPr>
        <p:txBody>
          <a:bodyPr/>
          <a:lstStyle/>
          <a:p>
            <a:pPr eaLnBrk="1" fontAlgn="auto" hangingPunct="1">
              <a:spcAft>
                <a:spcPts val="0"/>
              </a:spcAft>
              <a:defRPr/>
            </a:pPr>
            <a:r>
              <a:rPr lang="hr-HR" dirty="0" smtClean="0"/>
              <a:t>Vocabulary</a:t>
            </a:r>
          </a:p>
        </p:txBody>
      </p:sp>
      <p:sp>
        <p:nvSpPr>
          <p:cNvPr id="38916" name="Text Box 4"/>
          <p:cNvSpPr txBox="1">
            <a:spLocks noChangeArrowheads="1"/>
          </p:cNvSpPr>
          <p:nvPr/>
        </p:nvSpPr>
        <p:spPr bwMode="auto">
          <a:xfrm>
            <a:off x="539750" y="1700213"/>
            <a:ext cx="7127875" cy="4081462"/>
          </a:xfrm>
          <a:prstGeom prst="rect">
            <a:avLst/>
          </a:prstGeom>
          <a:noFill/>
          <a:ln w="9525">
            <a:noFill/>
            <a:miter lim="800000"/>
            <a:headEnd/>
            <a:tailEnd/>
          </a:ln>
          <a:effectLst/>
        </p:spPr>
        <p:txBody>
          <a:bodyPr>
            <a:spAutoFit/>
          </a:bodyPr>
          <a:lstStyle/>
          <a:p>
            <a:pPr>
              <a:spcBef>
                <a:spcPct val="50000"/>
              </a:spcBef>
              <a:buFontTx/>
              <a:buChar char="•"/>
            </a:pPr>
            <a:r>
              <a:rPr lang="hr-HR"/>
              <a:t> to die testate/intestate</a:t>
            </a:r>
          </a:p>
          <a:p>
            <a:pPr>
              <a:spcBef>
                <a:spcPct val="50000"/>
              </a:spcBef>
              <a:buFontTx/>
              <a:buChar char="•"/>
            </a:pPr>
            <a:r>
              <a:rPr lang="hr-HR"/>
              <a:t> testator </a:t>
            </a:r>
          </a:p>
          <a:p>
            <a:pPr>
              <a:spcBef>
                <a:spcPct val="50000"/>
              </a:spcBef>
              <a:buFontTx/>
              <a:buChar char="•"/>
            </a:pPr>
            <a:r>
              <a:rPr lang="hr-HR"/>
              <a:t> testamentary capacity</a:t>
            </a:r>
          </a:p>
          <a:p>
            <a:pPr>
              <a:spcBef>
                <a:spcPct val="50000"/>
              </a:spcBef>
              <a:buFontTx/>
              <a:buChar char="•"/>
            </a:pPr>
            <a:r>
              <a:rPr lang="hr-HR"/>
              <a:t> of sound mind</a:t>
            </a:r>
          </a:p>
          <a:p>
            <a:pPr>
              <a:spcBef>
                <a:spcPct val="50000"/>
              </a:spcBef>
              <a:buFontTx/>
              <a:buChar char="•"/>
            </a:pPr>
            <a:r>
              <a:rPr lang="hr-HR"/>
              <a:t> alteration (of a will)</a:t>
            </a:r>
          </a:p>
          <a:p>
            <a:pPr>
              <a:spcBef>
                <a:spcPct val="50000"/>
              </a:spcBef>
              <a:buFontTx/>
              <a:buChar char="•"/>
            </a:pPr>
            <a:r>
              <a:rPr lang="hr-HR"/>
              <a:t> to alter a will</a:t>
            </a:r>
          </a:p>
          <a:p>
            <a:pPr>
              <a:spcBef>
                <a:spcPct val="50000"/>
              </a:spcBef>
              <a:buFontTx/>
              <a:buChar char="•"/>
            </a:pPr>
            <a:r>
              <a:rPr lang="hr-HR"/>
              <a:t> revocation (of a will)</a:t>
            </a:r>
          </a:p>
          <a:p>
            <a:pPr>
              <a:spcBef>
                <a:spcPct val="50000"/>
              </a:spcBef>
              <a:buFontTx/>
              <a:buChar char="•"/>
            </a:pPr>
            <a:r>
              <a:rPr lang="hr-HR"/>
              <a:t> to revoke a will</a:t>
            </a:r>
          </a:p>
          <a:p>
            <a:pPr>
              <a:spcBef>
                <a:spcPct val="50000"/>
              </a:spcBef>
              <a:buFontTx/>
              <a:buChar char="•"/>
            </a:pPr>
            <a:r>
              <a:rPr lang="hr-HR"/>
              <a:t> codicil</a:t>
            </a:r>
          </a:p>
          <a:p>
            <a:pPr>
              <a:spcBef>
                <a:spcPct val="50000"/>
              </a:spcBef>
              <a:buFontTx/>
              <a:buChar char="•"/>
            </a:pPr>
            <a:r>
              <a:rPr lang="hr-HR"/>
              <a:t> estate</a:t>
            </a:r>
          </a:p>
        </p:txBody>
      </p:sp>
    </p:spTree>
    <p:extLst>
      <p:ext uri="{BB962C8B-B14F-4D97-AF65-F5344CB8AC3E}">
        <p14:creationId xmlns:p14="http://schemas.microsoft.com/office/powerpoint/2010/main" val="20691663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Vocabulary</a:t>
            </a:r>
          </a:p>
        </p:txBody>
      </p:sp>
      <p:sp>
        <p:nvSpPr>
          <p:cNvPr id="14339" name="Content Placeholder 2"/>
          <p:cNvSpPr>
            <a:spLocks noGrp="1"/>
          </p:cNvSpPr>
          <p:nvPr>
            <p:ph idx="1"/>
          </p:nvPr>
        </p:nvSpPr>
        <p:spPr>
          <a:xfrm>
            <a:off x="457200" y="1481138"/>
            <a:ext cx="8229600" cy="4448175"/>
          </a:xfrm>
        </p:spPr>
        <p:txBody>
          <a:bodyPr numCol="2"/>
          <a:lstStyle/>
          <a:p>
            <a:pPr eaLnBrk="1" hangingPunct="1">
              <a:defRPr/>
            </a:pPr>
            <a:r>
              <a:rPr lang="en-US" sz="2400" dirty="0" smtClean="0"/>
              <a:t>to die testate/intestate</a:t>
            </a:r>
          </a:p>
          <a:p>
            <a:pPr eaLnBrk="1" hangingPunct="1">
              <a:defRPr/>
            </a:pPr>
            <a:r>
              <a:rPr lang="en-US" sz="2400" dirty="0" smtClean="0"/>
              <a:t>testator</a:t>
            </a:r>
          </a:p>
          <a:p>
            <a:pPr eaLnBrk="1" hangingPunct="1">
              <a:defRPr/>
            </a:pPr>
            <a:r>
              <a:rPr lang="en-US" sz="2400" dirty="0" smtClean="0"/>
              <a:t>test</a:t>
            </a:r>
            <a:r>
              <a:rPr lang="hr-HR" sz="2400" dirty="0" smtClean="0"/>
              <a:t>a</a:t>
            </a:r>
            <a:r>
              <a:rPr lang="en-US" sz="2400" dirty="0" err="1" smtClean="0"/>
              <a:t>mentary</a:t>
            </a:r>
            <a:r>
              <a:rPr lang="en-US" sz="2400" dirty="0" smtClean="0"/>
              <a:t> capacity</a:t>
            </a:r>
          </a:p>
          <a:p>
            <a:pPr eaLnBrk="1" hangingPunct="1">
              <a:defRPr/>
            </a:pPr>
            <a:r>
              <a:rPr lang="en-US" sz="2400" dirty="0" smtClean="0"/>
              <a:t>of sound mind</a:t>
            </a:r>
          </a:p>
          <a:p>
            <a:pPr eaLnBrk="1" hangingPunct="1">
              <a:defRPr/>
            </a:pPr>
            <a:r>
              <a:rPr lang="en-US" sz="2400" dirty="0" smtClean="0"/>
              <a:t>alteration (of a will)</a:t>
            </a:r>
          </a:p>
          <a:p>
            <a:pPr eaLnBrk="1" hangingPunct="1">
              <a:defRPr/>
            </a:pPr>
            <a:r>
              <a:rPr lang="en-US" sz="2400" dirty="0" smtClean="0"/>
              <a:t>to alter a will</a:t>
            </a:r>
          </a:p>
          <a:p>
            <a:pPr eaLnBrk="1" hangingPunct="1">
              <a:defRPr/>
            </a:pPr>
            <a:r>
              <a:rPr lang="en-US" sz="2400" dirty="0" smtClean="0"/>
              <a:t>revocation (of a will)</a:t>
            </a:r>
          </a:p>
          <a:p>
            <a:pPr eaLnBrk="1" hangingPunct="1">
              <a:defRPr/>
            </a:pPr>
            <a:r>
              <a:rPr lang="en-US" sz="2400" dirty="0" smtClean="0"/>
              <a:t>to revoke a will</a:t>
            </a:r>
          </a:p>
          <a:p>
            <a:pPr eaLnBrk="1" hangingPunct="1">
              <a:defRPr/>
            </a:pPr>
            <a:r>
              <a:rPr lang="en-US" sz="2400" dirty="0" smtClean="0"/>
              <a:t>codicil</a:t>
            </a:r>
          </a:p>
          <a:p>
            <a:pPr eaLnBrk="1" hangingPunct="1">
              <a:defRPr/>
            </a:pPr>
            <a:r>
              <a:rPr lang="en-US" sz="2400" dirty="0" smtClean="0"/>
              <a:t>estate</a:t>
            </a:r>
            <a:endParaRPr lang="hr-HR" sz="2400" dirty="0" smtClean="0"/>
          </a:p>
          <a:p>
            <a:pPr eaLnBrk="1" hangingPunct="1">
              <a:buFont typeface="Wingdings 2" pitchFamily="18" charset="2"/>
              <a:buNone/>
              <a:defRPr/>
            </a:pPr>
            <a:r>
              <a:rPr lang="hr-HR" sz="1800" dirty="0" smtClean="0"/>
              <a:t>ostaviti oporuku, umrijeti bez oporuke</a:t>
            </a:r>
          </a:p>
          <a:p>
            <a:pPr eaLnBrk="1" hangingPunct="1">
              <a:buFont typeface="Wingdings 2" pitchFamily="18" charset="2"/>
              <a:buNone/>
              <a:defRPr/>
            </a:pPr>
            <a:r>
              <a:rPr lang="hr-HR" sz="2400" dirty="0" smtClean="0"/>
              <a:t>oporučitelj</a:t>
            </a:r>
          </a:p>
          <a:p>
            <a:pPr eaLnBrk="1" hangingPunct="1">
              <a:buFont typeface="Wingdings 2" pitchFamily="18" charset="2"/>
              <a:buNone/>
              <a:defRPr/>
            </a:pPr>
            <a:r>
              <a:rPr lang="hr-HR" sz="2000" dirty="0" smtClean="0"/>
              <a:t>sposobnost sastavljanja oporuke</a:t>
            </a:r>
            <a:endParaRPr lang="hr-HR" sz="2400" dirty="0" smtClean="0"/>
          </a:p>
          <a:p>
            <a:pPr eaLnBrk="1" hangingPunct="1">
              <a:buFont typeface="Wingdings 2" pitchFamily="18" charset="2"/>
              <a:buNone/>
              <a:defRPr/>
            </a:pPr>
            <a:r>
              <a:rPr lang="hr-HR" sz="2400" dirty="0" smtClean="0"/>
              <a:t>mentalno zdrav</a:t>
            </a:r>
          </a:p>
          <a:p>
            <a:pPr eaLnBrk="1" hangingPunct="1">
              <a:buFont typeface="Wingdings 2" pitchFamily="18" charset="2"/>
              <a:buNone/>
              <a:defRPr/>
            </a:pPr>
            <a:r>
              <a:rPr lang="hr-HR" sz="2400" dirty="0" smtClean="0"/>
              <a:t>izmjena oporuke</a:t>
            </a:r>
          </a:p>
          <a:p>
            <a:pPr eaLnBrk="1" hangingPunct="1">
              <a:buFont typeface="Wingdings 2" pitchFamily="18" charset="2"/>
              <a:buNone/>
              <a:defRPr/>
            </a:pPr>
            <a:r>
              <a:rPr lang="hr-HR" sz="2400" dirty="0" smtClean="0"/>
              <a:t>izmijeniti oporuku</a:t>
            </a:r>
          </a:p>
          <a:p>
            <a:pPr eaLnBrk="1" hangingPunct="1">
              <a:buFont typeface="Wingdings 2" pitchFamily="18" charset="2"/>
              <a:buNone/>
              <a:defRPr/>
            </a:pPr>
            <a:r>
              <a:rPr lang="hr-HR" sz="2400" dirty="0" smtClean="0"/>
              <a:t>opoziv oporuke</a:t>
            </a:r>
          </a:p>
          <a:p>
            <a:pPr eaLnBrk="1" hangingPunct="1">
              <a:buFont typeface="Wingdings 2" pitchFamily="18" charset="2"/>
              <a:buNone/>
              <a:defRPr/>
            </a:pPr>
            <a:r>
              <a:rPr lang="hr-HR" sz="2400" dirty="0" smtClean="0"/>
              <a:t>opozvati oporuku</a:t>
            </a:r>
          </a:p>
          <a:p>
            <a:pPr eaLnBrk="1" hangingPunct="1">
              <a:buFont typeface="Wingdings 2" pitchFamily="18" charset="2"/>
              <a:buNone/>
              <a:defRPr/>
            </a:pPr>
            <a:r>
              <a:rPr lang="hr-HR" sz="2400" dirty="0" smtClean="0"/>
              <a:t>dodatak oporuci</a:t>
            </a:r>
          </a:p>
          <a:p>
            <a:pPr eaLnBrk="1" hangingPunct="1">
              <a:buFont typeface="Wingdings 2" pitchFamily="18" charset="2"/>
              <a:buNone/>
              <a:defRPr/>
            </a:pPr>
            <a:r>
              <a:rPr lang="hr-HR" sz="2400" dirty="0" smtClean="0"/>
              <a:t>imovina, ostavinska masa</a:t>
            </a:r>
            <a:endParaRPr lang="hr-HR" sz="2400" dirty="0" smtClean="0"/>
          </a:p>
        </p:txBody>
      </p:sp>
    </p:spTree>
    <p:extLst>
      <p:ext uri="{BB962C8B-B14F-4D97-AF65-F5344CB8AC3E}">
        <p14:creationId xmlns:p14="http://schemas.microsoft.com/office/powerpoint/2010/main" val="27100186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idx="4294967295"/>
          </p:nvPr>
        </p:nvSpPr>
        <p:spPr>
          <a:xfrm>
            <a:off x="457200" y="320040"/>
            <a:ext cx="7239000" cy="1143000"/>
          </a:xfrm>
        </p:spPr>
        <p:txBody>
          <a:bodyPr/>
          <a:lstStyle/>
          <a:p>
            <a:pPr eaLnBrk="1" fontAlgn="auto" hangingPunct="1">
              <a:spcAft>
                <a:spcPts val="0"/>
              </a:spcAft>
              <a:defRPr/>
            </a:pPr>
            <a:r>
              <a:rPr lang="hr-HR" dirty="0" smtClean="0"/>
              <a:t>Vocabulary</a:t>
            </a:r>
          </a:p>
        </p:txBody>
      </p:sp>
      <p:sp>
        <p:nvSpPr>
          <p:cNvPr id="39940" name="Text Box 4"/>
          <p:cNvSpPr txBox="1">
            <a:spLocks noChangeArrowheads="1"/>
          </p:cNvSpPr>
          <p:nvPr/>
        </p:nvSpPr>
        <p:spPr bwMode="auto">
          <a:xfrm>
            <a:off x="539750" y="1844675"/>
            <a:ext cx="6985000" cy="3668713"/>
          </a:xfrm>
          <a:prstGeom prst="rect">
            <a:avLst/>
          </a:prstGeom>
          <a:noFill/>
          <a:ln w="9525">
            <a:noFill/>
            <a:miter lim="800000"/>
            <a:headEnd/>
            <a:tailEnd/>
          </a:ln>
          <a:effectLst/>
        </p:spPr>
        <p:txBody>
          <a:bodyPr>
            <a:spAutoFit/>
          </a:bodyPr>
          <a:lstStyle/>
          <a:p>
            <a:pPr>
              <a:spcBef>
                <a:spcPct val="50000"/>
              </a:spcBef>
              <a:buFontTx/>
              <a:buChar char="•"/>
            </a:pPr>
            <a:r>
              <a:rPr lang="hr-HR" dirty="0"/>
              <a:t> devise, legacy/bequest</a:t>
            </a:r>
          </a:p>
          <a:p>
            <a:pPr>
              <a:spcBef>
                <a:spcPct val="50000"/>
              </a:spcBef>
              <a:buFontTx/>
              <a:buChar char="•"/>
            </a:pPr>
            <a:r>
              <a:rPr lang="hr-HR" dirty="0"/>
              <a:t> pecuniary bequest</a:t>
            </a:r>
          </a:p>
          <a:p>
            <a:pPr>
              <a:spcBef>
                <a:spcPct val="50000"/>
              </a:spcBef>
              <a:buFontTx/>
              <a:buChar char="•"/>
            </a:pPr>
            <a:r>
              <a:rPr lang="hr-HR" dirty="0"/>
              <a:t> residue</a:t>
            </a:r>
          </a:p>
          <a:p>
            <a:pPr>
              <a:spcBef>
                <a:spcPct val="50000"/>
              </a:spcBef>
              <a:buFontTx/>
              <a:buChar char="•"/>
            </a:pPr>
            <a:r>
              <a:rPr lang="hr-HR" dirty="0"/>
              <a:t> spouse</a:t>
            </a:r>
          </a:p>
          <a:p>
            <a:pPr>
              <a:spcBef>
                <a:spcPct val="50000"/>
              </a:spcBef>
              <a:buFontTx/>
              <a:buChar char="•"/>
            </a:pPr>
            <a:r>
              <a:rPr lang="hr-HR" dirty="0"/>
              <a:t> executor (of a will)</a:t>
            </a:r>
          </a:p>
          <a:p>
            <a:pPr>
              <a:spcBef>
                <a:spcPct val="50000"/>
              </a:spcBef>
              <a:buFontTx/>
              <a:buChar char="•"/>
            </a:pPr>
            <a:r>
              <a:rPr lang="hr-HR" dirty="0"/>
              <a:t> administrator (of the estate)</a:t>
            </a:r>
          </a:p>
          <a:p>
            <a:pPr>
              <a:spcBef>
                <a:spcPct val="50000"/>
              </a:spcBef>
              <a:buFontTx/>
              <a:buChar char="•"/>
            </a:pPr>
            <a:r>
              <a:rPr lang="hr-HR" dirty="0"/>
              <a:t> beneficiary (of the estate)</a:t>
            </a:r>
          </a:p>
          <a:p>
            <a:pPr>
              <a:spcBef>
                <a:spcPct val="50000"/>
              </a:spcBef>
              <a:buFontTx/>
              <a:buChar char="•"/>
            </a:pPr>
            <a:r>
              <a:rPr lang="hr-HR" dirty="0"/>
              <a:t> probate</a:t>
            </a:r>
          </a:p>
          <a:p>
            <a:pPr>
              <a:spcBef>
                <a:spcPct val="50000"/>
              </a:spcBef>
              <a:buFontTx/>
              <a:buChar char="•"/>
            </a:pPr>
            <a:r>
              <a:rPr lang="hr-HR" dirty="0"/>
              <a:t> </a:t>
            </a:r>
            <a:r>
              <a:rPr lang="hr-HR" dirty="0" smtClean="0"/>
              <a:t>family provision</a:t>
            </a:r>
            <a:endParaRPr lang="hr-HR" dirty="0"/>
          </a:p>
        </p:txBody>
      </p:sp>
    </p:spTree>
    <p:extLst>
      <p:ext uri="{BB962C8B-B14F-4D97-AF65-F5344CB8AC3E}">
        <p14:creationId xmlns:p14="http://schemas.microsoft.com/office/powerpoint/2010/main" val="26347662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Vocabulary</a:t>
            </a:r>
          </a:p>
        </p:txBody>
      </p:sp>
      <p:sp>
        <p:nvSpPr>
          <p:cNvPr id="14339" name="Content Placeholder 2"/>
          <p:cNvSpPr>
            <a:spLocks noGrp="1"/>
          </p:cNvSpPr>
          <p:nvPr>
            <p:ph idx="1"/>
          </p:nvPr>
        </p:nvSpPr>
        <p:spPr>
          <a:xfrm>
            <a:off x="457200" y="1481138"/>
            <a:ext cx="8229600" cy="4448175"/>
          </a:xfrm>
        </p:spPr>
        <p:txBody>
          <a:bodyPr numCol="2"/>
          <a:lstStyle/>
          <a:p>
            <a:pPr eaLnBrk="1" hangingPunct="1">
              <a:defRPr/>
            </a:pPr>
            <a:r>
              <a:rPr lang="en-US" sz="2400" dirty="0" smtClean="0"/>
              <a:t>devise, legacy/bequest</a:t>
            </a:r>
          </a:p>
          <a:p>
            <a:pPr eaLnBrk="1" hangingPunct="1">
              <a:defRPr/>
            </a:pPr>
            <a:r>
              <a:rPr lang="en-US" sz="2400" dirty="0" smtClean="0"/>
              <a:t>pecuniary bequest</a:t>
            </a:r>
          </a:p>
          <a:p>
            <a:pPr eaLnBrk="1" hangingPunct="1">
              <a:defRPr/>
            </a:pPr>
            <a:r>
              <a:rPr lang="en-US" sz="2400" dirty="0" smtClean="0"/>
              <a:t>residue</a:t>
            </a:r>
          </a:p>
          <a:p>
            <a:pPr eaLnBrk="1" hangingPunct="1">
              <a:defRPr/>
            </a:pPr>
            <a:r>
              <a:rPr lang="en-US" sz="2400" dirty="0" smtClean="0"/>
              <a:t>spouse</a:t>
            </a:r>
          </a:p>
          <a:p>
            <a:pPr eaLnBrk="1" hangingPunct="1">
              <a:defRPr/>
            </a:pPr>
            <a:r>
              <a:rPr lang="en-US" sz="2400" dirty="0" smtClean="0"/>
              <a:t>executor (of a will)</a:t>
            </a:r>
          </a:p>
          <a:p>
            <a:pPr eaLnBrk="1" hangingPunct="1">
              <a:defRPr/>
            </a:pPr>
            <a:r>
              <a:rPr lang="en-US" sz="2400" dirty="0" smtClean="0"/>
              <a:t>administrator (of the estate)</a:t>
            </a:r>
          </a:p>
          <a:p>
            <a:pPr eaLnBrk="1" hangingPunct="1">
              <a:defRPr/>
            </a:pPr>
            <a:r>
              <a:rPr lang="en-US" sz="2400" dirty="0" smtClean="0"/>
              <a:t>beneficiary (of the estate)</a:t>
            </a:r>
          </a:p>
          <a:p>
            <a:pPr eaLnBrk="1" hangingPunct="1">
              <a:defRPr/>
            </a:pPr>
            <a:r>
              <a:rPr lang="en-US" sz="2400" dirty="0" smtClean="0"/>
              <a:t>probate</a:t>
            </a:r>
          </a:p>
          <a:p>
            <a:pPr eaLnBrk="1" hangingPunct="1">
              <a:defRPr/>
            </a:pPr>
            <a:r>
              <a:rPr lang="hr-HR" sz="2400" dirty="0" smtClean="0"/>
              <a:t>family provision</a:t>
            </a:r>
          </a:p>
          <a:p>
            <a:pPr eaLnBrk="1" hangingPunct="1">
              <a:buFont typeface="Wingdings 2" pitchFamily="18" charset="2"/>
              <a:buNone/>
              <a:defRPr/>
            </a:pPr>
            <a:endParaRPr lang="hr-HR" sz="2400" dirty="0" smtClean="0"/>
          </a:p>
          <a:p>
            <a:pPr eaLnBrk="1" hangingPunct="1">
              <a:buFont typeface="Wingdings 2" pitchFamily="18" charset="2"/>
              <a:buNone/>
              <a:defRPr/>
            </a:pPr>
            <a:r>
              <a:rPr lang="hr-HR" sz="2400" dirty="0" smtClean="0"/>
              <a:t>ostavština, oporučni dar</a:t>
            </a:r>
          </a:p>
          <a:p>
            <a:pPr eaLnBrk="1" hangingPunct="1">
              <a:buFont typeface="Wingdings 2" pitchFamily="18" charset="2"/>
              <a:buNone/>
              <a:defRPr/>
            </a:pPr>
            <a:r>
              <a:rPr lang="hr-HR" sz="2400" dirty="0" smtClean="0"/>
              <a:t>novčana ostavina</a:t>
            </a:r>
          </a:p>
          <a:p>
            <a:pPr eaLnBrk="1" hangingPunct="1">
              <a:buFont typeface="Wingdings 2" pitchFamily="18" charset="2"/>
              <a:buNone/>
              <a:defRPr/>
            </a:pPr>
            <a:r>
              <a:rPr lang="hr-HR" sz="2400" dirty="0" smtClean="0"/>
              <a:t>ostatak</a:t>
            </a:r>
          </a:p>
          <a:p>
            <a:pPr eaLnBrk="1" hangingPunct="1">
              <a:buFont typeface="Wingdings 2" pitchFamily="18" charset="2"/>
              <a:buNone/>
              <a:defRPr/>
            </a:pPr>
            <a:r>
              <a:rPr lang="hr-HR" sz="2400" dirty="0" smtClean="0"/>
              <a:t>supružnik</a:t>
            </a:r>
          </a:p>
          <a:p>
            <a:pPr eaLnBrk="1" hangingPunct="1">
              <a:buFont typeface="Wingdings 2" pitchFamily="18" charset="2"/>
              <a:buNone/>
              <a:defRPr/>
            </a:pPr>
            <a:r>
              <a:rPr lang="hr-HR" sz="2400" dirty="0" smtClean="0"/>
              <a:t>izvršitelj oporuke</a:t>
            </a:r>
          </a:p>
          <a:p>
            <a:pPr eaLnBrk="1" hangingPunct="1">
              <a:buFont typeface="Wingdings 2" pitchFamily="18" charset="2"/>
              <a:buNone/>
              <a:defRPr/>
            </a:pPr>
            <a:r>
              <a:rPr lang="hr-HR" sz="2400" dirty="0" smtClean="0"/>
              <a:t>upravitelj imanja</a:t>
            </a:r>
          </a:p>
          <a:p>
            <a:pPr eaLnBrk="1" hangingPunct="1">
              <a:buFont typeface="Wingdings 2" pitchFamily="18" charset="2"/>
              <a:buNone/>
              <a:defRPr/>
            </a:pPr>
            <a:r>
              <a:rPr lang="hr-HR" sz="2400" dirty="0" smtClean="0"/>
              <a:t>nasljednik</a:t>
            </a:r>
          </a:p>
          <a:p>
            <a:pPr eaLnBrk="1" hangingPunct="1">
              <a:buFont typeface="Wingdings 2" pitchFamily="18" charset="2"/>
              <a:buNone/>
              <a:defRPr/>
            </a:pPr>
            <a:r>
              <a:rPr lang="hr-HR" sz="2400" dirty="0" smtClean="0"/>
              <a:t>sudska ovjera oporuke</a:t>
            </a:r>
          </a:p>
          <a:p>
            <a:pPr eaLnBrk="1" hangingPunct="1">
              <a:buFont typeface="Wingdings 2" pitchFamily="18" charset="2"/>
              <a:buNone/>
              <a:defRPr/>
            </a:pPr>
            <a:r>
              <a:rPr lang="hr-HR" sz="2400" dirty="0" smtClean="0"/>
              <a:t>zbrinjavanje obitelji</a:t>
            </a:r>
            <a:endParaRPr lang="en-US" sz="2400" dirty="0" smtClean="0"/>
          </a:p>
        </p:txBody>
      </p:sp>
    </p:spTree>
    <p:extLst>
      <p:ext uri="{BB962C8B-B14F-4D97-AF65-F5344CB8AC3E}">
        <p14:creationId xmlns:p14="http://schemas.microsoft.com/office/powerpoint/2010/main" val="31182900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23863" y="335915"/>
            <a:ext cx="7239000" cy="1143000"/>
          </a:xfrm>
        </p:spPr>
        <p:txBody>
          <a:bodyPr/>
          <a:lstStyle/>
          <a:p>
            <a:pPr eaLnBrk="1" fontAlgn="auto" hangingPunct="1">
              <a:spcAft>
                <a:spcPts val="0"/>
              </a:spcAft>
              <a:defRPr/>
            </a:pPr>
            <a:r>
              <a:rPr lang="hr-HR" dirty="0" smtClean="0"/>
              <a:t>A Sample Will</a:t>
            </a:r>
          </a:p>
        </p:txBody>
      </p:sp>
      <p:sp>
        <p:nvSpPr>
          <p:cNvPr id="24579" name="Content Placeholder 2"/>
          <p:cNvSpPr>
            <a:spLocks noGrp="1"/>
          </p:cNvSpPr>
          <p:nvPr>
            <p:ph idx="1"/>
          </p:nvPr>
        </p:nvSpPr>
        <p:spPr>
          <a:xfrm>
            <a:off x="179388" y="1484313"/>
            <a:ext cx="8229600" cy="4972050"/>
          </a:xfrm>
        </p:spPr>
        <p:txBody>
          <a:bodyPr/>
          <a:lstStyle/>
          <a:p>
            <a:pPr marL="495300" indent="-495300" eaLnBrk="1" hangingPunct="1">
              <a:buFont typeface="Wingdings 2" pitchFamily="18" charset="2"/>
              <a:buNone/>
            </a:pPr>
            <a:endParaRPr lang="hr-HR" sz="1600" dirty="0" smtClean="0">
              <a:latin typeface="Arial" charset="0"/>
            </a:endParaRPr>
          </a:p>
          <a:p>
            <a:pPr marL="495300" indent="-495300" eaLnBrk="1" hangingPunct="1">
              <a:buFont typeface="Wingdings 2" pitchFamily="18" charset="2"/>
              <a:buNone/>
            </a:pPr>
            <a:r>
              <a:rPr lang="hr-HR" sz="1600" dirty="0" smtClean="0">
                <a:latin typeface="Arial" charset="0"/>
              </a:rPr>
              <a:t>I, EDWARD COKE, of 14 Acacia Avenue, Oxbridge, in the County of Somerset, company director, HEREBY REVOKE all Wills and testamentary documents heretofore made by me AND DECLARE this to be my LAST WILL</a:t>
            </a:r>
          </a:p>
          <a:p>
            <a:pPr marL="495300" indent="-495300" eaLnBrk="1" hangingPunct="1">
              <a:buFont typeface="Wingdings 2" pitchFamily="18" charset="2"/>
              <a:buAutoNum type="arabicPeriod"/>
            </a:pPr>
            <a:r>
              <a:rPr lang="hr-HR" sz="1600" dirty="0" smtClean="0">
                <a:latin typeface="Arial" charset="0"/>
              </a:rPr>
              <a:t>I APPOINT my wife Gladys Coke, and my solicitor, Thomas B. Macaulay, to be jointly the executors of this my will.</a:t>
            </a:r>
          </a:p>
          <a:p>
            <a:pPr marL="495300" indent="-495300" eaLnBrk="1" hangingPunct="1">
              <a:buFont typeface="Wingdings 2" pitchFamily="18" charset="2"/>
              <a:buAutoNum type="arabicPeriod"/>
            </a:pPr>
            <a:r>
              <a:rPr lang="hr-HR" sz="1600" dirty="0" smtClean="0">
                <a:latin typeface="Arial" charset="0"/>
              </a:rPr>
              <a:t>I DEVISE my freehold cottage known as THE LILACS, at Tone Dale, Oxbridge, unto my son, Hugh Coke, in fee simple.</a:t>
            </a:r>
          </a:p>
          <a:p>
            <a:pPr marL="495300" indent="-495300" eaLnBrk="1" hangingPunct="1">
              <a:buFont typeface="Wingdings 2" pitchFamily="18" charset="2"/>
              <a:buAutoNum type="arabicPeriod"/>
            </a:pPr>
            <a:r>
              <a:rPr lang="hr-HR" sz="1600" dirty="0" smtClean="0">
                <a:latin typeface="Arial" charset="0"/>
              </a:rPr>
              <a:t>I BEQUEATH the following specific legacies:</a:t>
            </a:r>
          </a:p>
          <a:p>
            <a:pPr marL="895350" lvl="1" indent="-438150" eaLnBrk="1" hangingPunct="1">
              <a:buFont typeface="Wingdings 2" pitchFamily="18" charset="2"/>
              <a:buAutoNum type="arabicPeriod"/>
            </a:pPr>
            <a:r>
              <a:rPr lang="hr-HR" sz="1500" dirty="0" smtClean="0">
                <a:latin typeface="Arial" charset="0"/>
              </a:rPr>
              <a:t>To my son, John Coke, any motor-car I may own at the date of my death.</a:t>
            </a:r>
          </a:p>
          <a:p>
            <a:pPr marL="895350" lvl="1" indent="-438150" eaLnBrk="1" hangingPunct="1">
              <a:buFont typeface="Wingdings 2" pitchFamily="18" charset="2"/>
              <a:buAutoNum type="arabicPeriod"/>
            </a:pPr>
            <a:r>
              <a:rPr lang="hr-HR" sz="1500" dirty="0" smtClean="0">
                <a:latin typeface="Arial" charset="0"/>
              </a:rPr>
              <a:t>To my daughter, Carolyn Coke, all my ordinary shares in the company known as Imperial Chemical Industries plc.</a:t>
            </a:r>
          </a:p>
          <a:p>
            <a:pPr marL="895350" lvl="1" indent="-438150" eaLnBrk="1" hangingPunct="1">
              <a:buFont typeface="Wingdings 2" pitchFamily="18" charset="2"/>
              <a:buAutoNum type="arabicPeriod"/>
            </a:pPr>
            <a:r>
              <a:rPr lang="hr-HR" sz="1500" dirty="0" smtClean="0">
                <a:latin typeface="Arial" charset="0"/>
              </a:rPr>
              <a:t>To my said wife all my personal chattels not hereby bequeathed for her absolute use and benefit.</a:t>
            </a:r>
          </a:p>
          <a:p>
            <a:pPr marL="495300" indent="-495300" eaLnBrk="1" hangingPunct="1">
              <a:buFont typeface="Wingdings 2" pitchFamily="18" charset="2"/>
              <a:buAutoNum type="arabicPeriod"/>
            </a:pPr>
            <a:r>
              <a:rPr lang="hr-HR" sz="1600" dirty="0" smtClean="0">
                <a:latin typeface="Arial" charset="0"/>
              </a:rPr>
              <a:t>I BEQUEATH the following pecuniary legacies:</a:t>
            </a:r>
          </a:p>
          <a:p>
            <a:pPr marL="895350" lvl="1" indent="-438150" eaLnBrk="1" hangingPunct="1">
              <a:buFont typeface="Wingdings 2" pitchFamily="18" charset="2"/>
              <a:buAutoNum type="arabicPeriod"/>
            </a:pPr>
            <a:r>
              <a:rPr lang="hr-HR" sz="1500" dirty="0" smtClean="0">
                <a:latin typeface="Arial" charset="0"/>
              </a:rPr>
              <a:t>To my daughter Rosalyn Coke the sum of Three Thousand Pounds</a:t>
            </a:r>
          </a:p>
          <a:p>
            <a:pPr marL="895350" lvl="1" indent="-438150" eaLnBrk="1" hangingPunct="1">
              <a:buFont typeface="Wingdings 2" pitchFamily="18" charset="2"/>
              <a:buAutoNum type="arabicPeriod"/>
            </a:pPr>
            <a:r>
              <a:rPr lang="hr-HR" sz="1500" dirty="0" smtClean="0">
                <a:latin typeface="Arial" charset="0"/>
              </a:rPr>
              <a:t>To my daughter Elizabeth Coke the sum of Three Thousand Pounds</a:t>
            </a:r>
            <a:endParaRPr lang="en-US" sz="1500" dirty="0" smtClean="0">
              <a:latin typeface="Arial" charset="0"/>
            </a:endParaRPr>
          </a:p>
        </p:txBody>
      </p:sp>
    </p:spTree>
    <p:extLst>
      <p:ext uri="{BB962C8B-B14F-4D97-AF65-F5344CB8AC3E}">
        <p14:creationId xmlns:p14="http://schemas.microsoft.com/office/powerpoint/2010/main" val="22840751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idx="4294967295"/>
          </p:nvPr>
        </p:nvSpPr>
        <p:spPr>
          <a:xfrm>
            <a:off x="423863" y="335915"/>
            <a:ext cx="7239000" cy="1143000"/>
          </a:xfrm>
        </p:spPr>
        <p:txBody>
          <a:bodyPr/>
          <a:lstStyle/>
          <a:p>
            <a:pPr eaLnBrk="1" fontAlgn="auto" hangingPunct="1">
              <a:spcAft>
                <a:spcPts val="0"/>
              </a:spcAft>
              <a:defRPr/>
            </a:pPr>
            <a:r>
              <a:rPr lang="hr-HR" dirty="0" smtClean="0"/>
              <a:t>A Sample Will</a:t>
            </a:r>
          </a:p>
        </p:txBody>
      </p:sp>
      <p:sp>
        <p:nvSpPr>
          <p:cNvPr id="40963" name="Content Placeholder 2"/>
          <p:cNvSpPr>
            <a:spLocks noGrp="1"/>
          </p:cNvSpPr>
          <p:nvPr>
            <p:ph idx="4294967295"/>
          </p:nvPr>
        </p:nvSpPr>
        <p:spPr>
          <a:xfrm>
            <a:off x="179388" y="1484313"/>
            <a:ext cx="8229600" cy="4972050"/>
          </a:xfrm>
        </p:spPr>
        <p:txBody>
          <a:bodyPr/>
          <a:lstStyle/>
          <a:p>
            <a:pPr marL="495300" indent="-495300" eaLnBrk="1" hangingPunct="1">
              <a:buFont typeface="Wingdings 2" pitchFamily="18" charset="2"/>
              <a:buAutoNum type="arabicPeriod"/>
            </a:pPr>
            <a:endParaRPr lang="hr-HR" sz="1600" dirty="0" smtClean="0">
              <a:latin typeface="Arial" charset="0"/>
            </a:endParaRPr>
          </a:p>
          <a:p>
            <a:pPr marL="495300" indent="-495300" eaLnBrk="1" hangingPunct="1">
              <a:buFont typeface="+mj-lt"/>
              <a:buAutoNum type="arabicPeriod" startAt="5"/>
            </a:pPr>
            <a:r>
              <a:rPr lang="hr-HR" sz="1600" dirty="0" smtClean="0">
                <a:latin typeface="Arial" charset="0"/>
              </a:rPr>
              <a:t>I DEVISE AND BEQUEATH all the residue of my real and personal estate whatsoever and wheresoever not hereby or by any codicil hereto otherwise expressly disposed of as to my freeholds in fee simple and as to my personal estate absolutely unto my said wife Gladys Coke for her own absolute use and benefit.</a:t>
            </a:r>
          </a:p>
          <a:p>
            <a:pPr marL="495300" indent="-495300" eaLnBrk="1" hangingPunct="1">
              <a:buFont typeface="Wingdings 2" pitchFamily="18" charset="2"/>
              <a:buAutoNum type="arabicPeriod" startAt="5"/>
            </a:pPr>
            <a:endParaRPr lang="hr-HR" sz="1600" dirty="0" smtClean="0">
              <a:latin typeface="Arial" charset="0"/>
            </a:endParaRPr>
          </a:p>
          <a:p>
            <a:pPr marL="495300" indent="-495300" eaLnBrk="1" hangingPunct="1">
              <a:buFont typeface="Wingdings 2" pitchFamily="18" charset="2"/>
              <a:buAutoNum type="arabicPeriod" startAt="5"/>
            </a:pPr>
            <a:endParaRPr lang="hr-HR" sz="1600" dirty="0" smtClean="0">
              <a:latin typeface="Arial" charset="0"/>
            </a:endParaRPr>
          </a:p>
          <a:p>
            <a:pPr marL="495300" indent="-495300" eaLnBrk="1" hangingPunct="1">
              <a:buFont typeface="Wingdings 2" pitchFamily="18" charset="2"/>
              <a:buNone/>
            </a:pPr>
            <a:r>
              <a:rPr lang="hr-HR" sz="1600" dirty="0" smtClean="0">
                <a:latin typeface="Arial" charset="0"/>
              </a:rPr>
              <a:t>IN WITNESS whereof I the said Edward Coke the Testator have to this my LAST WILL set my hand this thirty-first day of March One Thousand Nine Hundred and Ninety-Three.</a:t>
            </a:r>
          </a:p>
          <a:p>
            <a:pPr marL="495300" indent="-495300" eaLnBrk="1" hangingPunct="1">
              <a:buFont typeface="Wingdings 2" pitchFamily="18" charset="2"/>
              <a:buNone/>
            </a:pPr>
            <a:endParaRPr lang="hr-HR" sz="1600" dirty="0" smtClean="0">
              <a:latin typeface="Arial" charset="0"/>
            </a:endParaRPr>
          </a:p>
          <a:p>
            <a:pPr marL="495300" indent="-495300" eaLnBrk="1" hangingPunct="1">
              <a:buFont typeface="Wingdings 2" pitchFamily="18" charset="2"/>
              <a:buNone/>
            </a:pPr>
            <a:r>
              <a:rPr lang="hr-HR" sz="1600" dirty="0" smtClean="0">
                <a:latin typeface="Arial" charset="0"/>
              </a:rPr>
              <a:t>SIGNED AND ACKNOWLEDGED by the above-named Edward Coke the Testator as and for his LAST WILL in the presence of us both present at the same time who at his request in his presence and in the presence of each other have hereunto subscribed our names as witnesses:</a:t>
            </a:r>
          </a:p>
          <a:p>
            <a:pPr marL="495300" indent="-495300" eaLnBrk="1" hangingPunct="1">
              <a:buFont typeface="Wingdings 2" pitchFamily="18" charset="2"/>
              <a:buNone/>
            </a:pPr>
            <a:endParaRPr lang="hr-HR" sz="1600" dirty="0" smtClean="0">
              <a:latin typeface="Arial" charset="0"/>
            </a:endParaRPr>
          </a:p>
          <a:p>
            <a:pPr marL="495300" indent="-495300" eaLnBrk="1" hangingPunct="1">
              <a:buFont typeface="Wingdings 2" pitchFamily="18" charset="2"/>
              <a:buNone/>
            </a:pPr>
            <a:r>
              <a:rPr lang="hr-HR" sz="1600" dirty="0" smtClean="0">
                <a:latin typeface="Arial" charset="0"/>
              </a:rPr>
              <a:t>(signatures)</a:t>
            </a:r>
          </a:p>
        </p:txBody>
      </p:sp>
    </p:spTree>
    <p:extLst>
      <p:ext uri="{BB962C8B-B14F-4D97-AF65-F5344CB8AC3E}">
        <p14:creationId xmlns:p14="http://schemas.microsoft.com/office/powerpoint/2010/main" val="36070527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hr-HR" sz="4800" dirty="0" smtClean="0"/>
              <a:t>Police Powers in Great Britain</a:t>
            </a:r>
            <a:endParaRPr lang="hr-HR" sz="4800" dirty="0"/>
          </a:p>
        </p:txBody>
      </p:sp>
      <p:sp>
        <p:nvSpPr>
          <p:cNvPr id="5" name="Text Placeholder 4"/>
          <p:cNvSpPr>
            <a:spLocks noGrp="1"/>
          </p:cNvSpPr>
          <p:nvPr>
            <p:ph type="body" idx="1"/>
          </p:nvPr>
        </p:nvSpPr>
        <p:spPr/>
        <p:txBody>
          <a:bodyPr/>
          <a:lstStyle/>
          <a:p>
            <a:pPr algn="ctr"/>
            <a:r>
              <a:rPr lang="hr-HR" dirty="0" smtClean="0"/>
              <a:t>Unit 35</a:t>
            </a:r>
            <a:endParaRPr lang="hr-HR" dirty="0"/>
          </a:p>
        </p:txBody>
      </p:sp>
    </p:spTree>
    <p:extLst>
      <p:ext uri="{BB962C8B-B14F-4D97-AF65-F5344CB8AC3E}">
        <p14:creationId xmlns:p14="http://schemas.microsoft.com/office/powerpoint/2010/main" val="10039741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hr-HR" dirty="0" smtClean="0"/>
          </a:p>
          <a:p>
            <a:r>
              <a:rPr lang="hr-HR" sz="3200" dirty="0" smtClean="0"/>
              <a:t>What is the role of the police?</a:t>
            </a:r>
          </a:p>
          <a:p>
            <a:endParaRPr lang="hr-HR" sz="3200" dirty="0" smtClean="0"/>
          </a:p>
          <a:p>
            <a:pPr lvl="1"/>
            <a:r>
              <a:rPr lang="hr-HR" sz="2800" dirty="0" smtClean="0"/>
              <a:t>To maintain public order</a:t>
            </a:r>
          </a:p>
          <a:p>
            <a:pPr lvl="1"/>
            <a:r>
              <a:rPr lang="hr-HR" sz="2800" dirty="0" smtClean="0"/>
              <a:t>To enforce (criminal law) and conduct criminal investigations</a:t>
            </a:r>
          </a:p>
          <a:p>
            <a:pPr lvl="1"/>
            <a:r>
              <a:rPr lang="hr-HR" sz="2800" dirty="0" smtClean="0"/>
              <a:t>To protect persons and property</a:t>
            </a:r>
          </a:p>
          <a:p>
            <a:pPr lvl="1"/>
            <a:endParaRPr lang="hr-HR" sz="2800" dirty="0" smtClean="0"/>
          </a:p>
        </p:txBody>
      </p:sp>
      <p:sp>
        <p:nvSpPr>
          <p:cNvPr id="2" name="Title 1"/>
          <p:cNvSpPr>
            <a:spLocks noGrp="1"/>
          </p:cNvSpPr>
          <p:nvPr>
            <p:ph type="title"/>
          </p:nvPr>
        </p:nvSpPr>
        <p:spPr/>
        <p:txBody>
          <a:bodyPr>
            <a:normAutofit/>
          </a:bodyPr>
          <a:lstStyle/>
          <a:p>
            <a:r>
              <a:rPr lang="hr-HR" dirty="0" smtClean="0"/>
              <a:t>The Police</a:t>
            </a:r>
            <a:endParaRPr lang="hr-HR" dirty="0"/>
          </a:p>
        </p:txBody>
      </p:sp>
    </p:spTree>
    <p:extLst>
      <p:ext uri="{BB962C8B-B14F-4D97-AF65-F5344CB8AC3E}">
        <p14:creationId xmlns:p14="http://schemas.microsoft.com/office/powerpoint/2010/main" val="71512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hr-HR" dirty="0" smtClean="0"/>
          </a:p>
          <a:p>
            <a:r>
              <a:rPr lang="hr-HR" sz="2800" dirty="0" smtClean="0"/>
              <a:t>Why is it particularly important that police powers be regulated by law?</a:t>
            </a:r>
          </a:p>
          <a:p>
            <a:endParaRPr lang="hr-HR" sz="2800" dirty="0" smtClean="0"/>
          </a:p>
          <a:p>
            <a:pPr lvl="1"/>
            <a:r>
              <a:rPr lang="hr-HR" sz="2400" dirty="0" smtClean="0"/>
              <a:t>The extent to which it may intefere with the freedom of the individual must be defined</a:t>
            </a:r>
          </a:p>
          <a:p>
            <a:pPr lvl="1"/>
            <a:r>
              <a:rPr lang="hr-HR" sz="2400" dirty="0" smtClean="0"/>
              <a:t>Unlawful use may affect both civil and criminal liability</a:t>
            </a:r>
          </a:p>
          <a:p>
            <a:pPr lvl="1"/>
            <a:endParaRPr lang="hr-HR" sz="2400" dirty="0" smtClean="0"/>
          </a:p>
          <a:p>
            <a:r>
              <a:rPr lang="hr-HR" sz="2800" dirty="0" smtClean="0"/>
              <a:t>Police and Criminal Evidence Act 1984 (PACE)</a:t>
            </a:r>
          </a:p>
        </p:txBody>
      </p:sp>
      <p:sp>
        <p:nvSpPr>
          <p:cNvPr id="2" name="Title 1"/>
          <p:cNvSpPr>
            <a:spLocks noGrp="1"/>
          </p:cNvSpPr>
          <p:nvPr>
            <p:ph type="title"/>
          </p:nvPr>
        </p:nvSpPr>
        <p:spPr/>
        <p:txBody>
          <a:bodyPr>
            <a:normAutofit/>
          </a:bodyPr>
          <a:lstStyle/>
          <a:p>
            <a:r>
              <a:rPr lang="hr-HR" dirty="0" smtClean="0"/>
              <a:t>The Police</a:t>
            </a:r>
            <a:endParaRPr lang="hr-HR" dirty="0"/>
          </a:p>
        </p:txBody>
      </p:sp>
    </p:spTree>
    <p:extLst>
      <p:ext uri="{BB962C8B-B14F-4D97-AF65-F5344CB8AC3E}">
        <p14:creationId xmlns:p14="http://schemas.microsoft.com/office/powerpoint/2010/main" val="295197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hr-HR" dirty="0" smtClean="0"/>
              <a:t>Revision of the last session</a:t>
            </a:r>
            <a:endParaRPr lang="hr-HR" dirty="0"/>
          </a:p>
        </p:txBody>
      </p:sp>
      <p:sp>
        <p:nvSpPr>
          <p:cNvPr id="5" name="Text Placeholder 4"/>
          <p:cNvSpPr>
            <a:spLocks noGrp="1"/>
          </p:cNvSpPr>
          <p:nvPr>
            <p:ph type="body" idx="1"/>
          </p:nvPr>
        </p:nvSpPr>
        <p:spPr/>
        <p:txBody>
          <a:bodyPr/>
          <a:lstStyle/>
          <a:p>
            <a:pPr algn="ctr"/>
            <a:r>
              <a:rPr lang="hr-HR" dirty="0" smtClean="0"/>
              <a:t>Marriage / Divorce</a:t>
            </a:r>
            <a:endParaRPr lang="hr-HR" dirty="0"/>
          </a:p>
        </p:txBody>
      </p:sp>
    </p:spTree>
    <p:extLst>
      <p:ext uri="{BB962C8B-B14F-4D97-AF65-F5344CB8AC3E}">
        <p14:creationId xmlns:p14="http://schemas.microsoft.com/office/powerpoint/2010/main" val="30074178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r-HR" dirty="0" smtClean="0"/>
              <a:t>The main police powers are:</a:t>
            </a:r>
          </a:p>
          <a:p>
            <a:pPr lvl="1"/>
            <a:endParaRPr lang="hr-HR" dirty="0" smtClean="0"/>
          </a:p>
          <a:p>
            <a:pPr lvl="1"/>
            <a:r>
              <a:rPr lang="hr-HR" dirty="0" smtClean="0"/>
              <a:t>stop and account</a:t>
            </a:r>
          </a:p>
          <a:p>
            <a:pPr lvl="1"/>
            <a:r>
              <a:rPr lang="hr-HR" dirty="0" smtClean="0"/>
              <a:t>stop and search</a:t>
            </a:r>
          </a:p>
          <a:p>
            <a:pPr lvl="1"/>
            <a:r>
              <a:rPr lang="hr-HR" dirty="0" smtClean="0"/>
              <a:t>cautions and penalty notices</a:t>
            </a:r>
          </a:p>
          <a:p>
            <a:pPr lvl="1"/>
            <a:r>
              <a:rPr lang="hr-HR" dirty="0" smtClean="0"/>
              <a:t>entry, search and seizure</a:t>
            </a:r>
          </a:p>
          <a:p>
            <a:pPr lvl="1"/>
            <a:r>
              <a:rPr lang="hr-HR" dirty="0" smtClean="0"/>
              <a:t>arrest and detention</a:t>
            </a:r>
          </a:p>
          <a:p>
            <a:pPr lvl="1"/>
            <a:endParaRPr lang="hr-HR" dirty="0" smtClean="0"/>
          </a:p>
        </p:txBody>
      </p:sp>
      <p:sp>
        <p:nvSpPr>
          <p:cNvPr id="2" name="Title 1"/>
          <p:cNvSpPr>
            <a:spLocks noGrp="1"/>
          </p:cNvSpPr>
          <p:nvPr>
            <p:ph type="title"/>
          </p:nvPr>
        </p:nvSpPr>
        <p:spPr/>
        <p:txBody>
          <a:bodyPr>
            <a:normAutofit/>
          </a:bodyPr>
          <a:lstStyle/>
          <a:p>
            <a:r>
              <a:rPr lang="hr-HR" dirty="0" smtClean="0"/>
              <a:t>Police Powers in Great Britain</a:t>
            </a:r>
            <a:endParaRPr lang="hr-HR" dirty="0"/>
          </a:p>
        </p:txBody>
      </p:sp>
    </p:spTree>
    <p:extLst>
      <p:ext uri="{BB962C8B-B14F-4D97-AF65-F5344CB8AC3E}">
        <p14:creationId xmlns:p14="http://schemas.microsoft.com/office/powerpoint/2010/main" val="38585508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hr-HR" dirty="0" smtClean="0"/>
              <a:t>the police can stop a person in a public place and ask them to account for him/herself without having special reason to do so</a:t>
            </a:r>
          </a:p>
          <a:p>
            <a:endParaRPr lang="hr-HR" dirty="0" smtClean="0"/>
          </a:p>
          <a:p>
            <a:r>
              <a:rPr lang="hr-HR" dirty="0" smtClean="0"/>
              <a:t>they may ask them what they are doing in the area,  where they are going, and what they are carrying</a:t>
            </a:r>
          </a:p>
          <a:p>
            <a:endParaRPr lang="hr-HR" dirty="0" smtClean="0"/>
          </a:p>
          <a:p>
            <a:r>
              <a:rPr lang="hr-HR" dirty="0" smtClean="0"/>
              <a:t>not allowed to ask personal details (e.g. name) except ethnicity</a:t>
            </a:r>
          </a:p>
          <a:p>
            <a:endParaRPr lang="hr-HR" dirty="0" smtClean="0"/>
          </a:p>
          <a:p>
            <a:r>
              <a:rPr lang="hr-HR" dirty="0" smtClean="0"/>
              <a:t>the person is given a receipt, including the officer’s name and details</a:t>
            </a:r>
            <a:endParaRPr lang="hr-HR" b="1" dirty="0" smtClean="0"/>
          </a:p>
        </p:txBody>
      </p:sp>
      <p:sp>
        <p:nvSpPr>
          <p:cNvPr id="2" name="Title 1"/>
          <p:cNvSpPr>
            <a:spLocks noGrp="1"/>
          </p:cNvSpPr>
          <p:nvPr>
            <p:ph type="title"/>
          </p:nvPr>
        </p:nvSpPr>
        <p:spPr/>
        <p:txBody>
          <a:bodyPr>
            <a:normAutofit/>
          </a:bodyPr>
          <a:lstStyle/>
          <a:p>
            <a:r>
              <a:rPr lang="hr-HR" dirty="0" smtClean="0"/>
              <a:t>Stop and Account</a:t>
            </a:r>
            <a:endParaRPr lang="hr-HR" dirty="0"/>
          </a:p>
        </p:txBody>
      </p:sp>
    </p:spTree>
    <p:extLst>
      <p:ext uri="{BB962C8B-B14F-4D97-AF65-F5344CB8AC3E}">
        <p14:creationId xmlns:p14="http://schemas.microsoft.com/office/powerpoint/2010/main" val="19018315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hr-HR" dirty="0" smtClean="0"/>
              <a:t>the police may search any person or vehicle if they suspect that they will find:</a:t>
            </a:r>
          </a:p>
          <a:p>
            <a:pPr lvl="1"/>
            <a:endParaRPr lang="hr-HR" dirty="0" smtClean="0"/>
          </a:p>
          <a:p>
            <a:pPr lvl="1"/>
            <a:r>
              <a:rPr lang="hr-HR" dirty="0" smtClean="0"/>
              <a:t>stolen items,</a:t>
            </a:r>
          </a:p>
          <a:p>
            <a:pPr lvl="1"/>
            <a:r>
              <a:rPr lang="hr-HR" dirty="0" smtClean="0"/>
              <a:t>drugs,</a:t>
            </a:r>
          </a:p>
          <a:p>
            <a:pPr lvl="1"/>
            <a:r>
              <a:rPr lang="hr-HR" dirty="0" smtClean="0"/>
              <a:t>a weapon, </a:t>
            </a:r>
          </a:p>
          <a:p>
            <a:pPr lvl="1"/>
            <a:r>
              <a:rPr lang="hr-HR" dirty="0" smtClean="0"/>
              <a:t>an item which may be used to commit an offence, etc.</a:t>
            </a:r>
          </a:p>
          <a:p>
            <a:pPr lvl="1"/>
            <a:endParaRPr lang="hr-HR" dirty="0" smtClean="0"/>
          </a:p>
          <a:p>
            <a:pPr lvl="1"/>
            <a:endParaRPr lang="hr-HR" dirty="0" smtClean="0"/>
          </a:p>
          <a:p>
            <a:r>
              <a:rPr lang="hr-HR" dirty="0" smtClean="0"/>
              <a:t>in exceptional circumstances, they can search a person without having grounds to suspect the above (e.g. to prevent terrorism, or if a serious violent incident has taken place)</a:t>
            </a:r>
          </a:p>
        </p:txBody>
      </p:sp>
      <p:sp>
        <p:nvSpPr>
          <p:cNvPr id="2" name="Title 1"/>
          <p:cNvSpPr>
            <a:spLocks noGrp="1"/>
          </p:cNvSpPr>
          <p:nvPr>
            <p:ph type="title"/>
          </p:nvPr>
        </p:nvSpPr>
        <p:spPr/>
        <p:txBody>
          <a:bodyPr>
            <a:normAutofit/>
          </a:bodyPr>
          <a:lstStyle/>
          <a:p>
            <a:r>
              <a:rPr lang="hr-HR" dirty="0" smtClean="0"/>
              <a:t>Stop and Search</a:t>
            </a:r>
            <a:endParaRPr lang="hr-HR" dirty="0"/>
          </a:p>
        </p:txBody>
      </p:sp>
    </p:spTree>
    <p:extLst>
      <p:ext uri="{BB962C8B-B14F-4D97-AF65-F5344CB8AC3E}">
        <p14:creationId xmlns:p14="http://schemas.microsoft.com/office/powerpoint/2010/main" val="5837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r-HR" dirty="0" smtClean="0"/>
              <a:t>the police must inform the person of their power to stop and search, their name and station, reason for the search, what they think they might find, and provide the person subject to search a record thereof</a:t>
            </a:r>
          </a:p>
          <a:p>
            <a:endParaRPr lang="hr-HR" dirty="0" smtClean="0"/>
          </a:p>
          <a:p>
            <a:r>
              <a:rPr lang="hr-HR" dirty="0" smtClean="0"/>
              <a:t>a search can be conducted in any public place, but not at a person’s home</a:t>
            </a:r>
          </a:p>
          <a:p>
            <a:endParaRPr lang="hr-HR" dirty="0" smtClean="0"/>
          </a:p>
          <a:p>
            <a:r>
              <a:rPr lang="hr-HR" dirty="0" smtClean="0"/>
              <a:t>the police can use reasonable force but they must try to persuade the person to co-operate</a:t>
            </a:r>
          </a:p>
        </p:txBody>
      </p:sp>
      <p:sp>
        <p:nvSpPr>
          <p:cNvPr id="2" name="Title 1"/>
          <p:cNvSpPr>
            <a:spLocks noGrp="1"/>
          </p:cNvSpPr>
          <p:nvPr>
            <p:ph type="title"/>
          </p:nvPr>
        </p:nvSpPr>
        <p:spPr/>
        <p:txBody>
          <a:bodyPr>
            <a:normAutofit/>
          </a:bodyPr>
          <a:lstStyle/>
          <a:p>
            <a:r>
              <a:rPr lang="hr-HR" dirty="0" smtClean="0"/>
              <a:t>Stop and Search</a:t>
            </a:r>
            <a:endParaRPr lang="hr-HR" dirty="0"/>
          </a:p>
        </p:txBody>
      </p:sp>
    </p:spTree>
    <p:extLst>
      <p:ext uri="{BB962C8B-B14F-4D97-AF65-F5344CB8AC3E}">
        <p14:creationId xmlns:p14="http://schemas.microsoft.com/office/powerpoint/2010/main" val="40655296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if a minor crime is committed and the offender is 18 or over, admits the crime a </a:t>
            </a:r>
            <a:r>
              <a:rPr lang="hr-HR" b="1" dirty="0" smtClean="0"/>
              <a:t>CAUTION</a:t>
            </a:r>
            <a:r>
              <a:rPr lang="hr-HR" dirty="0" smtClean="0"/>
              <a:t> can be issued</a:t>
            </a:r>
          </a:p>
          <a:p>
            <a:r>
              <a:rPr lang="hr-HR" dirty="0" smtClean="0"/>
              <a:t>the point is to avoid court proceedings and discourage the offender from reoffending</a:t>
            </a:r>
          </a:p>
          <a:p>
            <a:r>
              <a:rPr lang="hr-HR" dirty="0" smtClean="0"/>
              <a:t>a caution goes on record and can be used as evidence of bad character</a:t>
            </a:r>
          </a:p>
          <a:p>
            <a:r>
              <a:rPr lang="hr-HR" dirty="0" smtClean="0"/>
              <a:t>if the offender reoffends within 2 years and the latter offence is similar or worse to the first one, he/she will be charged</a:t>
            </a:r>
            <a:endParaRPr lang="hr-HR" dirty="0"/>
          </a:p>
        </p:txBody>
      </p:sp>
      <p:sp>
        <p:nvSpPr>
          <p:cNvPr id="3" name="Title 2"/>
          <p:cNvSpPr>
            <a:spLocks noGrp="1"/>
          </p:cNvSpPr>
          <p:nvPr>
            <p:ph type="title"/>
          </p:nvPr>
        </p:nvSpPr>
        <p:spPr/>
        <p:txBody>
          <a:bodyPr/>
          <a:lstStyle/>
          <a:p>
            <a:r>
              <a:rPr lang="hr-HR" dirty="0" smtClean="0"/>
              <a:t>Cautions and penalty notices</a:t>
            </a:r>
            <a:endParaRPr lang="hr-HR" dirty="0"/>
          </a:p>
        </p:txBody>
      </p:sp>
    </p:spTree>
    <p:extLst>
      <p:ext uri="{BB962C8B-B14F-4D97-AF65-F5344CB8AC3E}">
        <p14:creationId xmlns:p14="http://schemas.microsoft.com/office/powerpoint/2010/main" val="632263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a </a:t>
            </a:r>
            <a:r>
              <a:rPr lang="hr-HR" b="1" dirty="0" smtClean="0"/>
              <a:t>CONDITIONAL CAUTION </a:t>
            </a:r>
            <a:r>
              <a:rPr lang="hr-HR" dirty="0" smtClean="0"/>
              <a:t>is similar but a condition must be fulfilled for the caution to be issued and a criminal charge avoided</a:t>
            </a:r>
          </a:p>
          <a:p>
            <a:r>
              <a:rPr lang="hr-HR" dirty="0" smtClean="0"/>
              <a:t>the condition might refer to </a:t>
            </a:r>
            <a:r>
              <a:rPr lang="hr-HR" b="1" dirty="0" smtClean="0"/>
              <a:t>rehabilitation</a:t>
            </a:r>
            <a:r>
              <a:rPr lang="hr-HR" dirty="0" smtClean="0"/>
              <a:t> or </a:t>
            </a:r>
            <a:r>
              <a:rPr lang="hr-HR" b="1" dirty="0" smtClean="0"/>
              <a:t>reparation</a:t>
            </a:r>
            <a:r>
              <a:rPr lang="hr-HR" dirty="0" smtClean="0"/>
              <a:t> of damage caused by the offence</a:t>
            </a:r>
          </a:p>
          <a:p>
            <a:r>
              <a:rPr lang="hr-HR" dirty="0" smtClean="0"/>
              <a:t>Cautions can include a </a:t>
            </a:r>
            <a:r>
              <a:rPr lang="hr-HR" b="1" dirty="0" smtClean="0"/>
              <a:t>CANNABIS WARNING </a:t>
            </a:r>
            <a:r>
              <a:rPr lang="hr-HR" dirty="0" smtClean="0"/>
              <a:t>– a record of possession of small quantities of cannabis for personal use</a:t>
            </a:r>
          </a:p>
          <a:p>
            <a:endParaRPr lang="hr-HR" dirty="0" smtClean="0"/>
          </a:p>
          <a:p>
            <a:r>
              <a:rPr lang="hr-HR" dirty="0" smtClean="0"/>
              <a:t>the police can issue </a:t>
            </a:r>
            <a:r>
              <a:rPr lang="hr-HR" b="1" dirty="0" smtClean="0"/>
              <a:t>PENALTY NOTICES </a:t>
            </a:r>
            <a:r>
              <a:rPr lang="hr-HR" dirty="0" smtClean="0"/>
              <a:t>for disorderly behaviour of traffic offences</a:t>
            </a:r>
          </a:p>
        </p:txBody>
      </p:sp>
      <p:sp>
        <p:nvSpPr>
          <p:cNvPr id="3" name="Title 2"/>
          <p:cNvSpPr>
            <a:spLocks noGrp="1"/>
          </p:cNvSpPr>
          <p:nvPr>
            <p:ph type="title"/>
          </p:nvPr>
        </p:nvSpPr>
        <p:spPr/>
        <p:txBody>
          <a:bodyPr/>
          <a:lstStyle/>
          <a:p>
            <a:r>
              <a:rPr lang="hr-HR" dirty="0" smtClean="0"/>
              <a:t>Cautions and penalty notices</a:t>
            </a:r>
            <a:endParaRPr lang="hr-HR" dirty="0"/>
          </a:p>
        </p:txBody>
      </p:sp>
    </p:spTree>
    <p:extLst>
      <p:ext uri="{BB962C8B-B14F-4D97-AF65-F5344CB8AC3E}">
        <p14:creationId xmlns:p14="http://schemas.microsoft.com/office/powerpoint/2010/main" val="12222920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fontAlgn="auto">
              <a:spcAft>
                <a:spcPts val="1200"/>
              </a:spcAft>
              <a:buFont typeface="Arial" pitchFamily="34" charset="0"/>
              <a:buChar char="•"/>
              <a:defRPr/>
            </a:pPr>
            <a:r>
              <a:rPr lang="hr-HR" sz="2800" dirty="0" smtClean="0"/>
              <a:t>the police may enter premises with or without a warrant</a:t>
            </a:r>
          </a:p>
          <a:p>
            <a:pPr fontAlgn="auto">
              <a:spcAft>
                <a:spcPts val="1200"/>
              </a:spcAft>
              <a:buNone/>
              <a:defRPr/>
            </a:pPr>
            <a:r>
              <a:rPr lang="hr-HR" sz="2800" dirty="0" smtClean="0"/>
              <a:t>Entry without a warrant:</a:t>
            </a:r>
          </a:p>
          <a:p>
            <a:pPr lvl="1" fontAlgn="auto">
              <a:spcAft>
                <a:spcPts val="1200"/>
              </a:spcAft>
              <a:buFont typeface="Arial" pitchFamily="34" charset="0"/>
              <a:buChar char="•"/>
              <a:defRPr/>
            </a:pPr>
            <a:r>
              <a:rPr lang="hr-HR" dirty="0" smtClean="0"/>
              <a:t>in dealing with or preventing a breach of peace</a:t>
            </a:r>
          </a:p>
          <a:p>
            <a:pPr lvl="1" fontAlgn="auto">
              <a:spcAft>
                <a:spcPts val="1200"/>
              </a:spcAft>
              <a:buFont typeface="Arial" pitchFamily="34" charset="0"/>
              <a:buChar char="•"/>
              <a:defRPr/>
            </a:pPr>
            <a:r>
              <a:rPr lang="hr-HR" sz="2400" dirty="0" smtClean="0"/>
              <a:t>arresting a person for certain offences</a:t>
            </a:r>
          </a:p>
          <a:p>
            <a:pPr lvl="1" fontAlgn="auto">
              <a:spcAft>
                <a:spcPts val="1200"/>
              </a:spcAft>
              <a:buFont typeface="Arial" pitchFamily="34" charset="0"/>
              <a:buChar char="•"/>
              <a:defRPr/>
            </a:pPr>
            <a:r>
              <a:rPr lang="hr-HR" sz="2400" dirty="0" smtClean="0"/>
              <a:t>in order to save life or prevent serious damage to property</a:t>
            </a:r>
          </a:p>
          <a:p>
            <a:pPr lvl="1" fontAlgn="auto">
              <a:spcAft>
                <a:spcPts val="1200"/>
              </a:spcAft>
              <a:buFont typeface="Arial" pitchFamily="34" charset="0"/>
              <a:buChar char="•"/>
              <a:defRPr/>
            </a:pPr>
            <a:r>
              <a:rPr lang="hr-HR" sz="2400" dirty="0" smtClean="0"/>
              <a:t>in order to recapture someone who has escaped 						from custody</a:t>
            </a:r>
          </a:p>
        </p:txBody>
      </p:sp>
      <p:sp>
        <p:nvSpPr>
          <p:cNvPr id="2" name="Title 1"/>
          <p:cNvSpPr>
            <a:spLocks noGrp="1"/>
          </p:cNvSpPr>
          <p:nvPr>
            <p:ph type="title"/>
          </p:nvPr>
        </p:nvSpPr>
        <p:spPr/>
        <p:txBody>
          <a:bodyPr>
            <a:normAutofit/>
          </a:bodyPr>
          <a:lstStyle/>
          <a:p>
            <a:r>
              <a:rPr lang="hr-HR" dirty="0" smtClean="0"/>
              <a:t>Entry, search and seizure</a:t>
            </a:r>
            <a:endParaRPr lang="hr-HR" dirty="0"/>
          </a:p>
        </p:txBody>
      </p:sp>
    </p:spTree>
    <p:extLst>
      <p:ext uri="{BB962C8B-B14F-4D97-AF65-F5344CB8AC3E}">
        <p14:creationId xmlns:p14="http://schemas.microsoft.com/office/powerpoint/2010/main" val="4136440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fontAlgn="auto">
              <a:spcAft>
                <a:spcPts val="1200"/>
              </a:spcAft>
              <a:buFont typeface="Arial" pitchFamily="34" charset="0"/>
              <a:buChar char="•"/>
              <a:defRPr/>
            </a:pPr>
            <a:endParaRPr lang="hr-HR" sz="2800" dirty="0" smtClean="0"/>
          </a:p>
          <a:p>
            <a:pPr fontAlgn="auto">
              <a:spcAft>
                <a:spcPts val="1200"/>
              </a:spcAft>
              <a:buFont typeface="Arial" pitchFamily="34" charset="0"/>
              <a:buChar char="•"/>
              <a:defRPr/>
            </a:pPr>
            <a:r>
              <a:rPr lang="hr-HR" sz="2800" dirty="0" smtClean="0"/>
              <a:t>in other circumstances, a warrant must be obtained from a magistrate</a:t>
            </a:r>
          </a:p>
          <a:p>
            <a:pPr fontAlgn="auto">
              <a:spcAft>
                <a:spcPts val="1200"/>
              </a:spcAft>
              <a:buFont typeface="Arial" pitchFamily="34" charset="0"/>
              <a:buChar char="•"/>
              <a:defRPr/>
            </a:pPr>
            <a:r>
              <a:rPr lang="hr-HR" sz="2800" dirty="0" smtClean="0"/>
              <a:t>they must ask for permission to enter (unless it would hinder the search)</a:t>
            </a:r>
          </a:p>
          <a:p>
            <a:pPr fontAlgn="auto">
              <a:spcAft>
                <a:spcPts val="1200"/>
              </a:spcAft>
              <a:buFont typeface="Arial" pitchFamily="34" charset="0"/>
              <a:buChar char="•"/>
              <a:defRPr/>
            </a:pPr>
            <a:r>
              <a:rPr lang="hr-HR" sz="2800" dirty="0" err="1" smtClean="0"/>
              <a:t>if</a:t>
            </a:r>
            <a:r>
              <a:rPr lang="hr-HR" sz="2800" dirty="0" smtClean="0"/>
              <a:t> </a:t>
            </a:r>
            <a:r>
              <a:rPr lang="hr-HR" sz="2800" dirty="0" err="1" smtClean="0"/>
              <a:t>refused</a:t>
            </a:r>
            <a:r>
              <a:rPr lang="hr-HR" sz="2800" dirty="0" smtClean="0"/>
              <a:t> they may use reasonable force to enter</a:t>
            </a:r>
          </a:p>
        </p:txBody>
      </p:sp>
      <p:sp>
        <p:nvSpPr>
          <p:cNvPr id="2" name="Title 1"/>
          <p:cNvSpPr>
            <a:spLocks noGrp="1"/>
          </p:cNvSpPr>
          <p:nvPr>
            <p:ph type="title"/>
          </p:nvPr>
        </p:nvSpPr>
        <p:spPr/>
        <p:txBody>
          <a:bodyPr>
            <a:normAutofit/>
          </a:bodyPr>
          <a:lstStyle/>
          <a:p>
            <a:r>
              <a:rPr lang="hr-HR" dirty="0" smtClean="0"/>
              <a:t>Entry, search and seizure</a:t>
            </a:r>
            <a:endParaRPr lang="hr-HR" dirty="0"/>
          </a:p>
        </p:txBody>
      </p:sp>
    </p:spTree>
    <p:extLst>
      <p:ext uri="{BB962C8B-B14F-4D97-AF65-F5344CB8AC3E}">
        <p14:creationId xmlns:p14="http://schemas.microsoft.com/office/powerpoint/2010/main" val="14793729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fontAlgn="auto">
              <a:spcAft>
                <a:spcPts val="1200"/>
              </a:spcAft>
              <a:buFont typeface="Arial" pitchFamily="34" charset="0"/>
              <a:buChar char="•"/>
              <a:defRPr/>
            </a:pPr>
            <a:endParaRPr lang="hr-HR" sz="2800" dirty="0" smtClean="0"/>
          </a:p>
          <a:p>
            <a:pPr fontAlgn="auto">
              <a:spcAft>
                <a:spcPts val="1200"/>
              </a:spcAft>
              <a:buFont typeface="Arial" pitchFamily="34" charset="0"/>
              <a:buChar char="•"/>
              <a:defRPr/>
            </a:pPr>
            <a:r>
              <a:rPr lang="hr-HR" sz="2800" dirty="0" smtClean="0"/>
              <a:t>forced entry permitted if:</a:t>
            </a:r>
          </a:p>
          <a:p>
            <a:pPr lvl="1" fontAlgn="auto">
              <a:spcAft>
                <a:spcPts val="1200"/>
              </a:spcAft>
              <a:buFont typeface="Arial" pitchFamily="34" charset="0"/>
              <a:buChar char="•"/>
              <a:defRPr/>
            </a:pPr>
            <a:r>
              <a:rPr lang="hr-HR" dirty="0" smtClean="0"/>
              <a:t>the occupier does not co-operate</a:t>
            </a:r>
          </a:p>
          <a:p>
            <a:pPr lvl="1" fontAlgn="auto">
              <a:spcAft>
                <a:spcPts val="1200"/>
              </a:spcAft>
              <a:buFont typeface="Arial" pitchFamily="34" charset="0"/>
              <a:buChar char="•"/>
              <a:defRPr/>
            </a:pPr>
            <a:r>
              <a:rPr lang="hr-HR" dirty="0" smtClean="0"/>
              <a:t>the premises are empty</a:t>
            </a:r>
          </a:p>
          <a:p>
            <a:pPr lvl="1" fontAlgn="auto">
              <a:spcAft>
                <a:spcPts val="1200"/>
              </a:spcAft>
              <a:buFont typeface="Arial" pitchFamily="34" charset="0"/>
              <a:buChar char="•"/>
              <a:defRPr/>
            </a:pPr>
            <a:r>
              <a:rPr lang="hr-HR" dirty="0" smtClean="0"/>
              <a:t>communication with the occupier is impossible</a:t>
            </a:r>
          </a:p>
          <a:p>
            <a:pPr lvl="1" fontAlgn="auto">
              <a:spcAft>
                <a:spcPts val="1200"/>
              </a:spcAft>
              <a:buFont typeface="Arial" pitchFamily="34" charset="0"/>
              <a:buChar char="•"/>
              <a:defRPr/>
            </a:pPr>
            <a:r>
              <a:rPr lang="hr-HR" dirty="0" smtClean="0"/>
              <a:t>to prevent danger</a:t>
            </a:r>
          </a:p>
        </p:txBody>
      </p:sp>
      <p:sp>
        <p:nvSpPr>
          <p:cNvPr id="2" name="Title 1"/>
          <p:cNvSpPr>
            <a:spLocks noGrp="1"/>
          </p:cNvSpPr>
          <p:nvPr>
            <p:ph type="title"/>
          </p:nvPr>
        </p:nvSpPr>
        <p:spPr/>
        <p:txBody>
          <a:bodyPr>
            <a:normAutofit/>
          </a:bodyPr>
          <a:lstStyle/>
          <a:p>
            <a:r>
              <a:rPr lang="hr-HR" dirty="0" smtClean="0"/>
              <a:t>Entry, search and seizure</a:t>
            </a:r>
            <a:endParaRPr lang="hr-HR" dirty="0"/>
          </a:p>
        </p:txBody>
      </p:sp>
    </p:spTree>
    <p:extLst>
      <p:ext uri="{BB962C8B-B14F-4D97-AF65-F5344CB8AC3E}">
        <p14:creationId xmlns:p14="http://schemas.microsoft.com/office/powerpoint/2010/main" val="38030882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fontAlgn="auto">
              <a:spcAft>
                <a:spcPts val="1200"/>
              </a:spcAft>
              <a:buFont typeface="Arial" pitchFamily="34" charset="0"/>
              <a:buChar char="•"/>
              <a:defRPr/>
            </a:pPr>
            <a:endParaRPr lang="hr-HR" sz="2800" dirty="0" smtClean="0"/>
          </a:p>
          <a:p>
            <a:pPr fontAlgn="auto">
              <a:spcAft>
                <a:spcPts val="1200"/>
              </a:spcAft>
              <a:buFont typeface="Arial" pitchFamily="34" charset="0"/>
              <a:buChar char="•"/>
              <a:defRPr/>
            </a:pPr>
            <a:r>
              <a:rPr lang="hr-HR" sz="2800" dirty="0" smtClean="0"/>
              <a:t>the police may SEIZE property if they have grounds to believe that:</a:t>
            </a:r>
          </a:p>
          <a:p>
            <a:pPr lvl="1" fontAlgn="auto">
              <a:spcAft>
                <a:spcPts val="1200"/>
              </a:spcAft>
              <a:buFont typeface="Arial" pitchFamily="34" charset="0"/>
              <a:buChar char="•"/>
              <a:defRPr/>
            </a:pPr>
            <a:r>
              <a:rPr lang="hr-HR" sz="2400" dirty="0" smtClean="0"/>
              <a:t>it was obtained through crime,</a:t>
            </a:r>
          </a:p>
          <a:p>
            <a:pPr lvl="1" fontAlgn="auto">
              <a:spcAft>
                <a:spcPts val="1200"/>
              </a:spcAft>
              <a:buFont typeface="Arial" pitchFamily="34" charset="0"/>
              <a:buChar char="•"/>
              <a:defRPr/>
            </a:pPr>
            <a:r>
              <a:rPr lang="hr-HR" sz="2400" dirty="0" smtClean="0"/>
              <a:t>it is evidence of the offence under investigation or another offence,</a:t>
            </a:r>
          </a:p>
          <a:p>
            <a:pPr lvl="1" fontAlgn="auto">
              <a:spcAft>
                <a:spcPts val="1200"/>
              </a:spcAft>
              <a:buFont typeface="Arial" pitchFamily="34" charset="0"/>
              <a:buChar char="•"/>
              <a:defRPr/>
            </a:pPr>
            <a:r>
              <a:rPr lang="hr-HR" sz="2400" dirty="0" smtClean="0"/>
              <a:t>it might get lost, hidden, destroyed or altered.</a:t>
            </a:r>
          </a:p>
          <a:p>
            <a:pPr lvl="1" fontAlgn="auto">
              <a:spcAft>
                <a:spcPts val="1200"/>
              </a:spcAft>
              <a:buFont typeface="Arial" pitchFamily="34" charset="0"/>
              <a:buChar char="•"/>
              <a:defRPr/>
            </a:pPr>
            <a:endParaRPr lang="hr-HR" sz="2400" dirty="0" smtClean="0"/>
          </a:p>
          <a:p>
            <a:pPr lvl="1" fontAlgn="auto">
              <a:spcAft>
                <a:spcPts val="1200"/>
              </a:spcAft>
              <a:buFont typeface="Arial" pitchFamily="34" charset="0"/>
              <a:buChar char="•"/>
              <a:defRPr/>
            </a:pPr>
            <a:endParaRPr lang="hr-HR" sz="2400" dirty="0" smtClean="0"/>
          </a:p>
        </p:txBody>
      </p:sp>
      <p:sp>
        <p:nvSpPr>
          <p:cNvPr id="2" name="Title 1"/>
          <p:cNvSpPr>
            <a:spLocks noGrp="1"/>
          </p:cNvSpPr>
          <p:nvPr>
            <p:ph type="title"/>
          </p:nvPr>
        </p:nvSpPr>
        <p:spPr/>
        <p:txBody>
          <a:bodyPr>
            <a:normAutofit/>
          </a:bodyPr>
          <a:lstStyle/>
          <a:p>
            <a:r>
              <a:rPr lang="hr-HR" dirty="0" smtClean="0"/>
              <a:t>Entry, search and seizure</a:t>
            </a:r>
            <a:endParaRPr lang="hr-HR" dirty="0"/>
          </a:p>
        </p:txBody>
      </p:sp>
    </p:spTree>
    <p:extLst>
      <p:ext uri="{BB962C8B-B14F-4D97-AF65-F5344CB8AC3E}">
        <p14:creationId xmlns:p14="http://schemas.microsoft.com/office/powerpoint/2010/main" val="199184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Answer the questions</a:t>
            </a:r>
            <a:endParaRPr lang="hr-HR" dirty="0"/>
          </a:p>
        </p:txBody>
      </p:sp>
      <p:sp>
        <p:nvSpPr>
          <p:cNvPr id="3" name="Content Placeholder 2"/>
          <p:cNvSpPr>
            <a:spLocks noGrp="1"/>
          </p:cNvSpPr>
          <p:nvPr>
            <p:ph idx="1"/>
          </p:nvPr>
        </p:nvSpPr>
        <p:spPr/>
        <p:txBody>
          <a:bodyPr/>
          <a:lstStyle/>
          <a:p>
            <a:pPr marL="457200" indent="-457200">
              <a:spcAft>
                <a:spcPts val="1000"/>
              </a:spcAft>
              <a:buFont typeface="+mj-lt"/>
              <a:buAutoNum type="arabicPeriod"/>
            </a:pPr>
            <a:endParaRPr lang="hr-HR" sz="2400" dirty="0" smtClean="0">
              <a:latin typeface="Calibri"/>
              <a:ea typeface="Calibri"/>
              <a:cs typeface="Times New Roman"/>
            </a:endParaRPr>
          </a:p>
          <a:p>
            <a:pPr marL="457200" indent="-457200">
              <a:spcAft>
                <a:spcPts val="1000"/>
              </a:spcAft>
              <a:buFont typeface="+mj-lt"/>
              <a:buAutoNum type="arabicPeriod"/>
            </a:pPr>
            <a:r>
              <a:rPr lang="en-US" sz="2400" dirty="0" smtClean="0">
                <a:latin typeface="Calibri"/>
                <a:ea typeface="Calibri"/>
                <a:cs typeface="Times New Roman"/>
              </a:rPr>
              <a:t>How </a:t>
            </a:r>
            <a:r>
              <a:rPr lang="en-US" sz="2400" dirty="0" smtClean="0">
                <a:latin typeface="Calibri"/>
                <a:ea typeface="Calibri"/>
                <a:cs typeface="Times New Roman"/>
              </a:rPr>
              <a:t>is marriage defined in English law</a:t>
            </a:r>
            <a:r>
              <a:rPr lang="en-US" sz="2400" dirty="0" smtClean="0">
                <a:latin typeface="Calibri"/>
                <a:ea typeface="Calibri"/>
                <a:cs typeface="Times New Roman"/>
              </a:rPr>
              <a:t>?</a:t>
            </a:r>
            <a:r>
              <a:rPr lang="hr-HR" sz="2400" dirty="0" smtClean="0">
                <a:latin typeface="Calibri"/>
                <a:ea typeface="Calibri"/>
                <a:cs typeface="Times New Roman"/>
              </a:rPr>
              <a:t> </a:t>
            </a:r>
            <a:r>
              <a:rPr lang="hr-HR" sz="2400" dirty="0" err="1" smtClean="0">
                <a:latin typeface="Calibri"/>
                <a:ea typeface="Calibri"/>
                <a:cs typeface="Times New Roman"/>
              </a:rPr>
              <a:t>What</a:t>
            </a:r>
            <a:r>
              <a:rPr lang="hr-HR" sz="2400" dirty="0" smtClean="0">
                <a:latin typeface="Calibri"/>
                <a:ea typeface="Calibri"/>
                <a:cs typeface="Times New Roman"/>
              </a:rPr>
              <a:t> </a:t>
            </a:r>
            <a:r>
              <a:rPr lang="hr-HR" sz="2400" dirty="0" err="1" smtClean="0">
                <a:latin typeface="Calibri"/>
                <a:ea typeface="Calibri"/>
                <a:cs typeface="Times New Roman"/>
              </a:rPr>
              <a:t>does</a:t>
            </a:r>
            <a:r>
              <a:rPr lang="hr-HR" sz="2400" dirty="0" smtClean="0">
                <a:latin typeface="Calibri"/>
                <a:ea typeface="Calibri"/>
                <a:cs typeface="Times New Roman"/>
              </a:rPr>
              <a:t> </a:t>
            </a:r>
            <a:r>
              <a:rPr lang="hr-HR" sz="2400" dirty="0" err="1" smtClean="0">
                <a:latin typeface="Calibri"/>
                <a:ea typeface="Calibri"/>
                <a:cs typeface="Times New Roman"/>
              </a:rPr>
              <a:t>this</a:t>
            </a:r>
            <a:r>
              <a:rPr lang="hr-HR" sz="2400" dirty="0" smtClean="0">
                <a:latin typeface="Calibri"/>
                <a:ea typeface="Calibri"/>
                <a:cs typeface="Times New Roman"/>
              </a:rPr>
              <a:t> </a:t>
            </a:r>
            <a:r>
              <a:rPr lang="hr-HR" sz="2400" dirty="0" err="1" smtClean="0">
                <a:latin typeface="Calibri"/>
                <a:ea typeface="Calibri"/>
                <a:cs typeface="Times New Roman"/>
              </a:rPr>
              <a:t>definition</a:t>
            </a:r>
            <a:r>
              <a:rPr lang="hr-HR" sz="2400" dirty="0" smtClean="0">
                <a:latin typeface="Calibri"/>
                <a:ea typeface="Calibri"/>
                <a:cs typeface="Times New Roman"/>
              </a:rPr>
              <a:t> </a:t>
            </a:r>
            <a:r>
              <a:rPr lang="hr-HR" sz="2400" dirty="0" err="1" smtClean="0">
                <a:latin typeface="Calibri"/>
                <a:ea typeface="Calibri"/>
                <a:cs typeface="Times New Roman"/>
              </a:rPr>
              <a:t>prohibit</a:t>
            </a:r>
            <a:r>
              <a:rPr lang="hr-HR" sz="2400" dirty="0" smtClean="0">
                <a:latin typeface="Calibri"/>
                <a:ea typeface="Calibri"/>
                <a:cs typeface="Times New Roman"/>
              </a:rPr>
              <a:t>?</a:t>
            </a:r>
            <a:endParaRPr lang="en-US" sz="2400" dirty="0" smtClean="0">
              <a:latin typeface="Calibri"/>
              <a:ea typeface="Calibri"/>
              <a:cs typeface="Times New Roman"/>
            </a:endParaRPr>
          </a:p>
          <a:p>
            <a:pPr marL="457200" indent="-457200">
              <a:spcAft>
                <a:spcPts val="1000"/>
              </a:spcAft>
              <a:buFont typeface="+mj-lt"/>
              <a:buAutoNum type="arabicPeriod"/>
            </a:pPr>
            <a:r>
              <a:rPr lang="en-US" sz="2400" dirty="0" smtClean="0">
                <a:latin typeface="Calibri"/>
                <a:ea typeface="Calibri"/>
                <a:cs typeface="Times New Roman"/>
              </a:rPr>
              <a:t>What </a:t>
            </a:r>
            <a:r>
              <a:rPr lang="en-US" sz="2400" dirty="0" smtClean="0">
                <a:latin typeface="Calibri"/>
                <a:ea typeface="Calibri"/>
                <a:cs typeface="Times New Roman"/>
              </a:rPr>
              <a:t>is common-law marriage?</a:t>
            </a:r>
          </a:p>
          <a:p>
            <a:pPr marL="457200" indent="-457200">
              <a:spcAft>
                <a:spcPts val="1000"/>
              </a:spcAft>
              <a:buFont typeface="+mj-lt"/>
              <a:buAutoNum type="arabicPeriod"/>
            </a:pPr>
            <a:r>
              <a:rPr lang="en-US" sz="2400" dirty="0" smtClean="0">
                <a:latin typeface="Calibri"/>
                <a:ea typeface="Calibri"/>
                <a:cs typeface="Times New Roman"/>
              </a:rPr>
              <a:t>Who has capacity to marry?</a:t>
            </a:r>
          </a:p>
          <a:p>
            <a:pPr marL="457200" indent="-457200">
              <a:spcAft>
                <a:spcPts val="1000"/>
              </a:spcAft>
              <a:buFont typeface="+mj-lt"/>
              <a:buAutoNum type="arabicPeriod"/>
            </a:pPr>
            <a:r>
              <a:rPr lang="hr-HR" sz="2400" dirty="0" smtClean="0">
                <a:latin typeface="Calibri"/>
                <a:ea typeface="Calibri"/>
                <a:cs typeface="Times New Roman"/>
              </a:rPr>
              <a:t>How </a:t>
            </a:r>
            <a:r>
              <a:rPr lang="hr-HR" sz="2400" dirty="0" err="1" smtClean="0">
                <a:latin typeface="Calibri"/>
                <a:ea typeface="Calibri"/>
                <a:cs typeface="Times New Roman"/>
              </a:rPr>
              <a:t>can</a:t>
            </a:r>
            <a:r>
              <a:rPr lang="hr-HR" sz="2400" dirty="0" smtClean="0">
                <a:latin typeface="Calibri"/>
                <a:ea typeface="Calibri"/>
                <a:cs typeface="Times New Roman"/>
              </a:rPr>
              <a:t> a </a:t>
            </a:r>
            <a:r>
              <a:rPr lang="hr-HR" sz="2400" dirty="0" err="1" smtClean="0">
                <a:latin typeface="Calibri"/>
                <a:ea typeface="Calibri"/>
                <a:cs typeface="Times New Roman"/>
              </a:rPr>
              <a:t>marriage</a:t>
            </a:r>
            <a:r>
              <a:rPr lang="hr-HR" sz="2400" dirty="0" smtClean="0">
                <a:latin typeface="Calibri"/>
                <a:ea typeface="Calibri"/>
                <a:cs typeface="Times New Roman"/>
              </a:rPr>
              <a:t> </a:t>
            </a:r>
            <a:r>
              <a:rPr lang="hr-HR" sz="2400" dirty="0" err="1" smtClean="0">
                <a:latin typeface="Calibri"/>
                <a:ea typeface="Calibri"/>
                <a:cs typeface="Times New Roman"/>
              </a:rPr>
              <a:t>end</a:t>
            </a:r>
            <a:r>
              <a:rPr lang="hr-HR" sz="2400" dirty="0" smtClean="0">
                <a:latin typeface="Calibri"/>
                <a:ea typeface="Calibri"/>
                <a:cs typeface="Times New Roman"/>
              </a:rPr>
              <a:t>?</a:t>
            </a:r>
            <a:endParaRPr lang="hr-HR" sz="2400" dirty="0" smtClean="0">
              <a:latin typeface="Calibri"/>
              <a:ea typeface="Calibri"/>
              <a:cs typeface="Times New Roman"/>
            </a:endParaRPr>
          </a:p>
          <a:p>
            <a:pPr marL="457200" indent="-457200">
              <a:spcAft>
                <a:spcPts val="1000"/>
              </a:spcAft>
              <a:buFont typeface="+mj-lt"/>
              <a:buAutoNum type="arabicPeriod"/>
            </a:pPr>
            <a:r>
              <a:rPr lang="en-US" sz="2400" dirty="0" smtClean="0">
                <a:latin typeface="Calibri"/>
                <a:ea typeface="Calibri"/>
                <a:cs typeface="Times New Roman"/>
              </a:rPr>
              <a:t>What </a:t>
            </a:r>
            <a:r>
              <a:rPr lang="hr-HR" sz="2400" dirty="0" err="1" smtClean="0">
                <a:latin typeface="Calibri"/>
                <a:ea typeface="Calibri"/>
                <a:cs typeface="Times New Roman"/>
              </a:rPr>
              <a:t>is</a:t>
            </a:r>
            <a:r>
              <a:rPr lang="hr-HR" sz="2400" dirty="0" smtClean="0">
                <a:latin typeface="Calibri"/>
                <a:ea typeface="Calibri"/>
                <a:cs typeface="Times New Roman"/>
              </a:rPr>
              <a:t> </a:t>
            </a:r>
            <a:r>
              <a:rPr lang="hr-HR" sz="2400" dirty="0" err="1" smtClean="0">
                <a:latin typeface="Calibri"/>
                <a:ea typeface="Calibri"/>
                <a:cs typeface="Times New Roman"/>
              </a:rPr>
              <a:t>the</a:t>
            </a:r>
            <a:r>
              <a:rPr lang="hr-HR" sz="2400" dirty="0" smtClean="0">
                <a:latin typeface="Calibri"/>
                <a:ea typeface="Calibri"/>
                <a:cs typeface="Times New Roman"/>
              </a:rPr>
              <a:t> </a:t>
            </a:r>
            <a:r>
              <a:rPr lang="hr-HR" sz="2400" dirty="0" err="1" smtClean="0">
                <a:latin typeface="Calibri"/>
                <a:ea typeface="Calibri"/>
                <a:cs typeface="Times New Roman"/>
              </a:rPr>
              <a:t>difference</a:t>
            </a:r>
            <a:r>
              <a:rPr lang="hr-HR" sz="2400" dirty="0" smtClean="0">
                <a:latin typeface="Calibri"/>
                <a:ea typeface="Calibri"/>
                <a:cs typeface="Times New Roman"/>
              </a:rPr>
              <a:t> </a:t>
            </a:r>
            <a:r>
              <a:rPr lang="hr-HR" sz="2400" dirty="0" err="1" smtClean="0">
                <a:latin typeface="Calibri"/>
                <a:ea typeface="Calibri"/>
                <a:cs typeface="Times New Roman"/>
              </a:rPr>
              <a:t>between</a:t>
            </a:r>
            <a:r>
              <a:rPr lang="hr-HR" sz="2400" dirty="0" smtClean="0">
                <a:latin typeface="Calibri"/>
                <a:ea typeface="Calibri"/>
                <a:cs typeface="Times New Roman"/>
              </a:rPr>
              <a:t> a </a:t>
            </a:r>
            <a:r>
              <a:rPr lang="en-US" sz="2400" dirty="0" smtClean="0">
                <a:latin typeface="Calibri"/>
                <a:ea typeface="Calibri"/>
                <a:cs typeface="Times New Roman"/>
              </a:rPr>
              <a:t>void</a:t>
            </a:r>
            <a:r>
              <a:rPr lang="hr-HR" sz="2400" dirty="0" smtClean="0">
                <a:latin typeface="Calibri"/>
                <a:ea typeface="Calibri"/>
                <a:cs typeface="Times New Roman"/>
              </a:rPr>
              <a:t> </a:t>
            </a:r>
            <a:r>
              <a:rPr lang="hr-HR" sz="2400" dirty="0" err="1" smtClean="0">
                <a:latin typeface="Calibri"/>
                <a:ea typeface="Calibri"/>
                <a:cs typeface="Times New Roman"/>
              </a:rPr>
              <a:t>and</a:t>
            </a:r>
            <a:r>
              <a:rPr lang="hr-HR" sz="2400" dirty="0" smtClean="0">
                <a:latin typeface="Calibri"/>
                <a:ea typeface="Calibri"/>
                <a:cs typeface="Times New Roman"/>
              </a:rPr>
              <a:t> </a:t>
            </a:r>
            <a:r>
              <a:rPr lang="en-US" sz="2400" dirty="0" smtClean="0">
                <a:latin typeface="Calibri"/>
                <a:ea typeface="Calibri"/>
                <a:cs typeface="Times New Roman"/>
              </a:rPr>
              <a:t>voidable</a:t>
            </a:r>
            <a:r>
              <a:rPr lang="hr-HR" sz="2400" dirty="0" smtClean="0">
                <a:latin typeface="Calibri"/>
                <a:ea typeface="Calibri"/>
                <a:cs typeface="Times New Roman"/>
              </a:rPr>
              <a:t> </a:t>
            </a:r>
            <a:r>
              <a:rPr lang="hr-HR" sz="2400" dirty="0" err="1" smtClean="0">
                <a:latin typeface="Calibri"/>
                <a:ea typeface="Calibri"/>
                <a:cs typeface="Times New Roman"/>
              </a:rPr>
              <a:t>marriage</a:t>
            </a:r>
            <a:r>
              <a:rPr lang="en-US" sz="2400" dirty="0" smtClean="0">
                <a:latin typeface="Calibri"/>
                <a:ea typeface="Calibri"/>
                <a:cs typeface="Times New Roman"/>
              </a:rPr>
              <a:t>?</a:t>
            </a:r>
            <a:endParaRPr lang="hr-HR" sz="2400" dirty="0" smtClean="0">
              <a:latin typeface="Calibri"/>
              <a:ea typeface="Calibri"/>
              <a:cs typeface="Times New Roman"/>
            </a:endParaRPr>
          </a:p>
          <a:p>
            <a:pPr marL="457200" indent="-457200">
              <a:spcAft>
                <a:spcPts val="1000"/>
              </a:spcAft>
              <a:buFont typeface="+mj-lt"/>
              <a:buAutoNum type="arabicPeriod"/>
            </a:pPr>
            <a:endParaRPr lang="en-US" sz="2300" dirty="0" smtClean="0">
              <a:latin typeface="Calibri"/>
              <a:ea typeface="Calibri"/>
              <a:cs typeface="Times New Roman"/>
            </a:endParaRPr>
          </a:p>
        </p:txBody>
      </p:sp>
    </p:spTree>
    <p:extLst>
      <p:ext uri="{BB962C8B-B14F-4D97-AF65-F5344CB8AC3E}">
        <p14:creationId xmlns:p14="http://schemas.microsoft.com/office/powerpoint/2010/main" val="32246031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138"/>
            <a:ext cx="8229600" cy="5091134"/>
          </a:xfrm>
        </p:spPr>
        <p:txBody>
          <a:bodyPr>
            <a:normAutofit/>
          </a:bodyPr>
          <a:lstStyle/>
          <a:p>
            <a:r>
              <a:rPr lang="hr-HR" dirty="0" smtClean="0"/>
              <a:t>an arrest can be made if a warrant of arrest has been obtained</a:t>
            </a:r>
          </a:p>
          <a:p>
            <a:r>
              <a:rPr lang="hr-HR" dirty="0" smtClean="0"/>
              <a:t>the warrant is not necessary if :</a:t>
            </a:r>
          </a:p>
          <a:p>
            <a:pPr lvl="1"/>
            <a:r>
              <a:rPr lang="hr-HR" dirty="0" smtClean="0"/>
              <a:t>a person is committing an offence, about to commit an offence, or has just committed an offence,</a:t>
            </a:r>
          </a:p>
          <a:p>
            <a:pPr lvl="1"/>
            <a:r>
              <a:rPr lang="hr-HR" dirty="0" smtClean="0"/>
              <a:t>the police have grounds to believe the above,</a:t>
            </a:r>
          </a:p>
          <a:p>
            <a:pPr lvl="1"/>
            <a:r>
              <a:rPr lang="hr-HR" dirty="0" smtClean="0"/>
              <a:t>obtaining a warrant is impractical, and</a:t>
            </a:r>
          </a:p>
          <a:p>
            <a:pPr lvl="2"/>
            <a:r>
              <a:rPr lang="hr-HR" dirty="0" smtClean="0"/>
              <a:t>they do not or cannot get the person’s name/address or have reason to believe that a false name/address has been provided,</a:t>
            </a:r>
          </a:p>
          <a:p>
            <a:pPr lvl="2"/>
            <a:r>
              <a:rPr lang="hr-HR" dirty="0" smtClean="0"/>
              <a:t>the arrest is necessary because the suspect might harm themselves or others, commit an offence against public order and safety, or harm a child or a vulnerable person</a:t>
            </a:r>
          </a:p>
        </p:txBody>
      </p:sp>
      <p:sp>
        <p:nvSpPr>
          <p:cNvPr id="2" name="Title 1"/>
          <p:cNvSpPr>
            <a:spLocks noGrp="1"/>
          </p:cNvSpPr>
          <p:nvPr>
            <p:ph type="title"/>
          </p:nvPr>
        </p:nvSpPr>
        <p:spPr>
          <a:xfrm>
            <a:off x="395536" y="476672"/>
            <a:ext cx="8229600" cy="1143000"/>
          </a:xfrm>
        </p:spPr>
        <p:txBody>
          <a:bodyPr>
            <a:noAutofit/>
          </a:bodyPr>
          <a:lstStyle/>
          <a:p>
            <a:r>
              <a:rPr lang="hr-HR" sz="4000" dirty="0" smtClean="0"/>
              <a:t>Arrest and detention</a:t>
            </a:r>
            <a:endParaRPr lang="hr-HR" sz="4000" dirty="0"/>
          </a:p>
        </p:txBody>
      </p:sp>
    </p:spTree>
    <p:extLst>
      <p:ext uri="{BB962C8B-B14F-4D97-AF65-F5344CB8AC3E}">
        <p14:creationId xmlns:p14="http://schemas.microsoft.com/office/powerpoint/2010/main" val="60376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138"/>
            <a:ext cx="8229600" cy="5091134"/>
          </a:xfrm>
        </p:spPr>
        <p:txBody>
          <a:bodyPr>
            <a:normAutofit/>
          </a:bodyPr>
          <a:lstStyle/>
          <a:p>
            <a:endParaRPr lang="hr-HR" dirty="0" smtClean="0"/>
          </a:p>
          <a:p>
            <a:r>
              <a:rPr lang="hr-HR" dirty="0" smtClean="0"/>
              <a:t>upon arrest the suspect is taken to the police station</a:t>
            </a:r>
          </a:p>
          <a:p>
            <a:endParaRPr lang="hr-HR" dirty="0" smtClean="0"/>
          </a:p>
          <a:p>
            <a:r>
              <a:rPr lang="hr-HR" dirty="0" smtClean="0"/>
              <a:t>he/she has a right to:</a:t>
            </a:r>
          </a:p>
          <a:p>
            <a:pPr lvl="1"/>
            <a:r>
              <a:rPr lang="hr-HR" dirty="0" smtClean="0"/>
              <a:t>inform someone of their arrest</a:t>
            </a:r>
          </a:p>
          <a:p>
            <a:pPr lvl="1"/>
            <a:r>
              <a:rPr lang="hr-HR" dirty="0" smtClean="0"/>
              <a:t>seek legal advice</a:t>
            </a:r>
          </a:p>
          <a:p>
            <a:pPr lvl="1"/>
            <a:r>
              <a:rPr lang="hr-HR" dirty="0" smtClean="0"/>
              <a:t>look at the police codes of practice</a:t>
            </a:r>
          </a:p>
          <a:p>
            <a:endParaRPr lang="hr-HR" dirty="0" smtClean="0"/>
          </a:p>
          <a:p>
            <a:r>
              <a:rPr lang="hr-HR" dirty="0" smtClean="0"/>
              <a:t>some of these rights may be delayed (informing a person) if this might interfere with the investigation</a:t>
            </a:r>
          </a:p>
          <a:p>
            <a:endParaRPr lang="hr-HR" dirty="0" smtClean="0"/>
          </a:p>
        </p:txBody>
      </p:sp>
      <p:sp>
        <p:nvSpPr>
          <p:cNvPr id="2" name="Title 1"/>
          <p:cNvSpPr>
            <a:spLocks noGrp="1"/>
          </p:cNvSpPr>
          <p:nvPr>
            <p:ph type="title"/>
          </p:nvPr>
        </p:nvSpPr>
        <p:spPr>
          <a:xfrm>
            <a:off x="457200" y="704850"/>
            <a:ext cx="8229600" cy="923950"/>
          </a:xfrm>
        </p:spPr>
        <p:txBody>
          <a:bodyPr>
            <a:noAutofit/>
          </a:bodyPr>
          <a:lstStyle/>
          <a:p>
            <a:r>
              <a:rPr lang="hr-HR" sz="4000" dirty="0" smtClean="0"/>
              <a:t>Arrest and detention</a:t>
            </a:r>
            <a:endParaRPr lang="hr-HR" sz="4000" dirty="0"/>
          </a:p>
        </p:txBody>
      </p:sp>
    </p:spTree>
    <p:extLst>
      <p:ext uri="{BB962C8B-B14F-4D97-AF65-F5344CB8AC3E}">
        <p14:creationId xmlns:p14="http://schemas.microsoft.com/office/powerpoint/2010/main" val="9252631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138"/>
            <a:ext cx="8229600" cy="5091134"/>
          </a:xfrm>
        </p:spPr>
        <p:txBody>
          <a:bodyPr>
            <a:normAutofit/>
          </a:bodyPr>
          <a:lstStyle/>
          <a:p>
            <a:endParaRPr lang="hr-HR" dirty="0" smtClean="0"/>
          </a:p>
          <a:p>
            <a:r>
              <a:rPr lang="hr-HR" dirty="0" smtClean="0"/>
              <a:t>a suspect can be </a:t>
            </a:r>
            <a:r>
              <a:rPr lang="hr-HR" b="1" dirty="0" smtClean="0"/>
              <a:t>detained</a:t>
            </a:r>
            <a:r>
              <a:rPr lang="hr-HR" dirty="0" smtClean="0"/>
              <a:t> for no more than 24 hours without being charged</a:t>
            </a:r>
          </a:p>
          <a:p>
            <a:r>
              <a:rPr lang="hr-HR" dirty="0" smtClean="0"/>
              <a:t>a superintendant can extend this for additional 24 hours, and a magistrate for 72 hours</a:t>
            </a:r>
          </a:p>
          <a:p>
            <a:endParaRPr lang="hr-HR" dirty="0" smtClean="0"/>
          </a:p>
          <a:p>
            <a:r>
              <a:rPr lang="hr-HR" dirty="0" smtClean="0"/>
              <a:t>if a charge has been brought, the suspect must be brought before a magistrate</a:t>
            </a:r>
          </a:p>
          <a:p>
            <a:endParaRPr lang="hr-HR" dirty="0" smtClean="0"/>
          </a:p>
          <a:p>
            <a:r>
              <a:rPr lang="hr-HR" dirty="0" smtClean="0"/>
              <a:t>if suspected of terrorism, different </a:t>
            </a:r>
            <a:r>
              <a:rPr lang="hr-HR" dirty="0" err="1" smtClean="0"/>
              <a:t>rules</a:t>
            </a:r>
            <a:r>
              <a:rPr lang="hr-HR" dirty="0" smtClean="0"/>
              <a:t> </a:t>
            </a:r>
            <a:r>
              <a:rPr lang="hr-HR" dirty="0" err="1" smtClean="0"/>
              <a:t>apply</a:t>
            </a:r>
            <a:r>
              <a:rPr lang="hr-HR" dirty="0" smtClean="0"/>
              <a:t> (</a:t>
            </a:r>
            <a:r>
              <a:rPr lang="hr-HR" dirty="0" err="1" smtClean="0"/>
              <a:t>detention</a:t>
            </a:r>
            <a:r>
              <a:rPr lang="hr-HR" dirty="0" smtClean="0"/>
              <a:t> </a:t>
            </a:r>
            <a:r>
              <a:rPr lang="hr-HR" dirty="0" err="1" smtClean="0"/>
              <a:t>possible</a:t>
            </a:r>
            <a:r>
              <a:rPr lang="hr-HR" dirty="0" smtClean="0"/>
              <a:t> for </a:t>
            </a:r>
            <a:r>
              <a:rPr lang="hr-HR" dirty="0" err="1" smtClean="0"/>
              <a:t>up</a:t>
            </a:r>
            <a:r>
              <a:rPr lang="hr-HR" dirty="0" smtClean="0"/>
              <a:t> to 28 </a:t>
            </a:r>
            <a:r>
              <a:rPr lang="hr-HR" dirty="0" err="1" smtClean="0"/>
              <a:t>days</a:t>
            </a:r>
            <a:r>
              <a:rPr lang="hr-HR" dirty="0" smtClean="0"/>
              <a:t>)</a:t>
            </a:r>
          </a:p>
        </p:txBody>
      </p:sp>
      <p:sp>
        <p:nvSpPr>
          <p:cNvPr id="2" name="Title 1"/>
          <p:cNvSpPr>
            <a:spLocks noGrp="1"/>
          </p:cNvSpPr>
          <p:nvPr>
            <p:ph type="title"/>
          </p:nvPr>
        </p:nvSpPr>
        <p:spPr>
          <a:xfrm>
            <a:off x="457200" y="704850"/>
            <a:ext cx="8229600" cy="851942"/>
          </a:xfrm>
        </p:spPr>
        <p:txBody>
          <a:bodyPr>
            <a:noAutofit/>
          </a:bodyPr>
          <a:lstStyle/>
          <a:p>
            <a:r>
              <a:rPr lang="hr-HR" sz="4000" dirty="0" smtClean="0"/>
              <a:t>Arrest and detention</a:t>
            </a:r>
            <a:endParaRPr lang="hr-HR" sz="4000" dirty="0"/>
          </a:p>
        </p:txBody>
      </p:sp>
    </p:spTree>
    <p:extLst>
      <p:ext uri="{BB962C8B-B14F-4D97-AF65-F5344CB8AC3E}">
        <p14:creationId xmlns:p14="http://schemas.microsoft.com/office/powerpoint/2010/main" val="24081283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138"/>
            <a:ext cx="8229600" cy="5091134"/>
          </a:xfrm>
        </p:spPr>
        <p:txBody>
          <a:bodyPr>
            <a:normAutofit/>
          </a:bodyPr>
          <a:lstStyle/>
          <a:p>
            <a:endParaRPr lang="hr-HR" dirty="0" smtClean="0"/>
          </a:p>
          <a:p>
            <a:endParaRPr lang="hr-HR" dirty="0" smtClean="0"/>
          </a:p>
          <a:p>
            <a:r>
              <a:rPr lang="hr-HR" sz="2800" dirty="0" smtClean="0"/>
              <a:t>the suspect has a right to </a:t>
            </a:r>
            <a:r>
              <a:rPr lang="hr-HR" sz="2800" b="1" dirty="0" smtClean="0"/>
              <a:t>silence</a:t>
            </a:r>
            <a:r>
              <a:rPr lang="hr-HR" sz="2800" dirty="0" smtClean="0"/>
              <a:t>, but this may be taken into account during trial when deciding on the guilt</a:t>
            </a:r>
          </a:p>
        </p:txBody>
      </p:sp>
      <p:sp>
        <p:nvSpPr>
          <p:cNvPr id="2" name="Title 1"/>
          <p:cNvSpPr>
            <a:spLocks noGrp="1"/>
          </p:cNvSpPr>
          <p:nvPr>
            <p:ph type="title"/>
          </p:nvPr>
        </p:nvSpPr>
        <p:spPr>
          <a:xfrm>
            <a:off x="457200" y="704850"/>
            <a:ext cx="8229600" cy="851942"/>
          </a:xfrm>
        </p:spPr>
        <p:txBody>
          <a:bodyPr>
            <a:noAutofit/>
          </a:bodyPr>
          <a:lstStyle/>
          <a:p>
            <a:r>
              <a:rPr lang="hr-HR" sz="4000" dirty="0" smtClean="0"/>
              <a:t>Arrest and detention</a:t>
            </a:r>
            <a:endParaRPr lang="hr-HR" sz="4000" dirty="0"/>
          </a:p>
        </p:txBody>
      </p:sp>
    </p:spTree>
    <p:extLst>
      <p:ext uri="{BB962C8B-B14F-4D97-AF65-F5344CB8AC3E}">
        <p14:creationId xmlns:p14="http://schemas.microsoft.com/office/powerpoint/2010/main" val="16056402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smtClean="0"/>
              <a:t>Key terms</a:t>
            </a:r>
            <a:endParaRPr lang="hr-HR" dirty="0"/>
          </a:p>
        </p:txBody>
      </p:sp>
      <p:sp>
        <p:nvSpPr>
          <p:cNvPr id="4" name="Text Placeholder 3"/>
          <p:cNvSpPr>
            <a:spLocks noGrp="1"/>
          </p:cNvSpPr>
          <p:nvPr>
            <p:ph type="body" idx="1"/>
          </p:nvPr>
        </p:nvSpPr>
        <p:spPr/>
        <p:txBody>
          <a:bodyPr/>
          <a:lstStyle/>
          <a:p>
            <a:endParaRPr lang="hr-HR"/>
          </a:p>
        </p:txBody>
      </p:sp>
      <p:sp>
        <p:nvSpPr>
          <p:cNvPr id="5" name="Text Placeholder 4"/>
          <p:cNvSpPr>
            <a:spLocks noGrp="1"/>
          </p:cNvSpPr>
          <p:nvPr>
            <p:ph type="body" sz="half" idx="3"/>
          </p:nvPr>
        </p:nvSpPr>
        <p:spPr/>
        <p:txBody>
          <a:bodyPr/>
          <a:lstStyle/>
          <a:p>
            <a:endParaRPr lang="hr-HR"/>
          </a:p>
        </p:txBody>
      </p:sp>
      <p:sp>
        <p:nvSpPr>
          <p:cNvPr id="2" name="Content Placeholder 1"/>
          <p:cNvSpPr>
            <a:spLocks noGrp="1"/>
          </p:cNvSpPr>
          <p:nvPr>
            <p:ph sz="quarter" idx="2"/>
          </p:nvPr>
        </p:nvSpPr>
        <p:spPr/>
        <p:txBody>
          <a:bodyPr numCol="1">
            <a:normAutofit fontScale="62500" lnSpcReduction="20000"/>
          </a:bodyPr>
          <a:lstStyle/>
          <a:p>
            <a:pPr algn="ctr">
              <a:lnSpc>
                <a:spcPct val="150000"/>
              </a:lnSpc>
              <a:buNone/>
            </a:pPr>
            <a:r>
              <a:rPr lang="en-US" sz="4400" dirty="0" smtClean="0"/>
              <a:t>stop and account</a:t>
            </a:r>
          </a:p>
          <a:p>
            <a:pPr algn="ctr">
              <a:lnSpc>
                <a:spcPct val="150000"/>
              </a:lnSpc>
              <a:buNone/>
            </a:pPr>
            <a:r>
              <a:rPr lang="en-US" sz="4400" dirty="0" smtClean="0"/>
              <a:t>stop and search</a:t>
            </a:r>
          </a:p>
          <a:p>
            <a:pPr algn="ctr">
              <a:lnSpc>
                <a:spcPct val="150000"/>
              </a:lnSpc>
              <a:buNone/>
            </a:pPr>
            <a:r>
              <a:rPr lang="en-US" sz="4400" dirty="0" smtClean="0"/>
              <a:t>caution</a:t>
            </a:r>
          </a:p>
          <a:p>
            <a:pPr algn="ctr">
              <a:lnSpc>
                <a:spcPct val="150000"/>
              </a:lnSpc>
              <a:buNone/>
            </a:pPr>
            <a:r>
              <a:rPr lang="en-US" sz="4400" dirty="0" smtClean="0"/>
              <a:t>conditional caution</a:t>
            </a:r>
          </a:p>
          <a:p>
            <a:pPr algn="ctr">
              <a:lnSpc>
                <a:spcPct val="150000"/>
              </a:lnSpc>
              <a:buNone/>
            </a:pPr>
            <a:r>
              <a:rPr lang="en-US" sz="4400" dirty="0" smtClean="0"/>
              <a:t>penalty notice</a:t>
            </a:r>
            <a:endParaRPr lang="hr-HR" sz="4400" dirty="0" smtClean="0"/>
          </a:p>
          <a:p>
            <a:pPr algn="ctr">
              <a:lnSpc>
                <a:spcPct val="150000"/>
              </a:lnSpc>
              <a:buNone/>
            </a:pPr>
            <a:r>
              <a:rPr lang="hr-HR" sz="4400" dirty="0" smtClean="0"/>
              <a:t>entry</a:t>
            </a:r>
            <a:endParaRPr lang="en-US" sz="4400" dirty="0" smtClean="0"/>
          </a:p>
          <a:p>
            <a:endParaRPr lang="hr-HR" dirty="0"/>
          </a:p>
        </p:txBody>
      </p:sp>
      <p:sp>
        <p:nvSpPr>
          <p:cNvPr id="6" name="Content Placeholder 5"/>
          <p:cNvSpPr>
            <a:spLocks noGrp="1"/>
          </p:cNvSpPr>
          <p:nvPr>
            <p:ph sz="quarter" idx="4"/>
          </p:nvPr>
        </p:nvSpPr>
        <p:spPr/>
        <p:txBody>
          <a:bodyPr/>
          <a:lstStyle/>
          <a:p>
            <a:pPr algn="ctr">
              <a:lnSpc>
                <a:spcPct val="150000"/>
              </a:lnSpc>
              <a:buNone/>
            </a:pPr>
            <a:r>
              <a:rPr lang="en-US" sz="2800" dirty="0" smtClean="0"/>
              <a:t>occupier</a:t>
            </a:r>
          </a:p>
          <a:p>
            <a:pPr algn="ctr">
              <a:lnSpc>
                <a:spcPct val="150000"/>
              </a:lnSpc>
              <a:buNone/>
            </a:pPr>
            <a:r>
              <a:rPr lang="en-US" sz="2800" dirty="0" smtClean="0"/>
              <a:t>premises</a:t>
            </a:r>
          </a:p>
          <a:p>
            <a:pPr algn="ctr">
              <a:lnSpc>
                <a:spcPct val="150000"/>
              </a:lnSpc>
              <a:buNone/>
            </a:pPr>
            <a:r>
              <a:rPr lang="en-US" sz="2800" dirty="0" smtClean="0"/>
              <a:t>seizure</a:t>
            </a:r>
          </a:p>
          <a:p>
            <a:pPr algn="ctr">
              <a:lnSpc>
                <a:spcPct val="150000"/>
              </a:lnSpc>
              <a:buNone/>
            </a:pPr>
            <a:r>
              <a:rPr lang="en-US" sz="2800" dirty="0" smtClean="0"/>
              <a:t>detention</a:t>
            </a:r>
          </a:p>
          <a:p>
            <a:pPr algn="ctr">
              <a:lnSpc>
                <a:spcPct val="150000"/>
              </a:lnSpc>
              <a:buNone/>
            </a:pPr>
            <a:r>
              <a:rPr lang="en-US" sz="2800" dirty="0" smtClean="0"/>
              <a:t>right to silence</a:t>
            </a:r>
          </a:p>
        </p:txBody>
      </p:sp>
    </p:spTree>
    <p:extLst>
      <p:ext uri="{BB962C8B-B14F-4D97-AF65-F5344CB8AC3E}">
        <p14:creationId xmlns:p14="http://schemas.microsoft.com/office/powerpoint/2010/main" val="736468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Answer the questions</a:t>
            </a:r>
            <a:endParaRPr lang="hr-HR" dirty="0"/>
          </a:p>
        </p:txBody>
      </p:sp>
      <p:sp>
        <p:nvSpPr>
          <p:cNvPr id="3" name="Content Placeholder 2"/>
          <p:cNvSpPr>
            <a:spLocks noGrp="1"/>
          </p:cNvSpPr>
          <p:nvPr>
            <p:ph idx="1"/>
          </p:nvPr>
        </p:nvSpPr>
        <p:spPr/>
        <p:txBody>
          <a:bodyPr/>
          <a:lstStyle/>
          <a:p>
            <a:pPr marL="457200" indent="-457200">
              <a:spcAft>
                <a:spcPts val="1000"/>
              </a:spcAft>
              <a:buFont typeface="+mj-lt"/>
              <a:buAutoNum type="arabicPeriod" startAt="7"/>
            </a:pPr>
            <a:endParaRPr lang="hr-HR" sz="2400" dirty="0" smtClean="0">
              <a:latin typeface="Calibri"/>
              <a:ea typeface="Calibri"/>
              <a:cs typeface="Times New Roman"/>
            </a:endParaRPr>
          </a:p>
          <a:p>
            <a:pPr marL="457200" indent="-457200">
              <a:spcAft>
                <a:spcPts val="1000"/>
              </a:spcAft>
              <a:buFont typeface="+mj-lt"/>
              <a:buAutoNum type="arabicPeriod" startAt="6"/>
            </a:pPr>
            <a:r>
              <a:rPr lang="hr-HR" sz="2400" dirty="0" err="1" smtClean="0">
                <a:latin typeface="Calibri"/>
                <a:ea typeface="Calibri"/>
                <a:cs typeface="Times New Roman"/>
              </a:rPr>
              <a:t>Is</a:t>
            </a:r>
            <a:r>
              <a:rPr lang="hr-HR" sz="2400" dirty="0" smtClean="0">
                <a:latin typeface="Calibri"/>
                <a:ea typeface="Calibri"/>
                <a:cs typeface="Times New Roman"/>
              </a:rPr>
              <a:t> same-sex </a:t>
            </a:r>
            <a:r>
              <a:rPr lang="hr-HR" sz="2400" dirty="0" err="1" smtClean="0">
                <a:latin typeface="Calibri"/>
                <a:ea typeface="Calibri"/>
                <a:cs typeface="Times New Roman"/>
              </a:rPr>
              <a:t>marriage</a:t>
            </a:r>
            <a:r>
              <a:rPr lang="hr-HR" sz="2400" dirty="0" smtClean="0">
                <a:latin typeface="Calibri"/>
                <a:ea typeface="Calibri"/>
                <a:cs typeface="Times New Roman"/>
              </a:rPr>
              <a:t> </a:t>
            </a:r>
            <a:r>
              <a:rPr lang="hr-HR" sz="2400" dirty="0" err="1" smtClean="0">
                <a:latin typeface="Calibri"/>
                <a:ea typeface="Calibri"/>
                <a:cs typeface="Times New Roman"/>
              </a:rPr>
              <a:t>legal</a:t>
            </a:r>
            <a:r>
              <a:rPr lang="hr-HR" sz="2400" dirty="0" smtClean="0">
                <a:latin typeface="Calibri"/>
                <a:ea typeface="Calibri"/>
                <a:cs typeface="Times New Roman"/>
              </a:rPr>
              <a:t> </a:t>
            </a:r>
            <a:r>
              <a:rPr lang="hr-HR" sz="2400" dirty="0" err="1" smtClean="0">
                <a:latin typeface="Calibri"/>
                <a:ea typeface="Calibri"/>
                <a:cs typeface="Times New Roman"/>
              </a:rPr>
              <a:t>in</a:t>
            </a:r>
            <a:r>
              <a:rPr lang="hr-HR" sz="2400" dirty="0" smtClean="0">
                <a:latin typeface="Calibri"/>
                <a:ea typeface="Calibri"/>
                <a:cs typeface="Times New Roman"/>
              </a:rPr>
              <a:t> </a:t>
            </a:r>
            <a:r>
              <a:rPr lang="hr-HR" sz="2400" dirty="0" err="1" smtClean="0">
                <a:latin typeface="Calibri"/>
                <a:ea typeface="Calibri"/>
                <a:cs typeface="Times New Roman"/>
              </a:rPr>
              <a:t>the</a:t>
            </a:r>
            <a:r>
              <a:rPr lang="hr-HR" sz="2400" dirty="0" smtClean="0">
                <a:latin typeface="Calibri"/>
                <a:ea typeface="Calibri"/>
                <a:cs typeface="Times New Roman"/>
              </a:rPr>
              <a:t> USA?</a:t>
            </a:r>
            <a:endParaRPr lang="en-US" sz="2400" dirty="0" smtClean="0">
              <a:latin typeface="Calibri"/>
              <a:ea typeface="Calibri"/>
              <a:cs typeface="Times New Roman"/>
            </a:endParaRPr>
          </a:p>
          <a:p>
            <a:pPr marL="457200" indent="-457200">
              <a:spcAft>
                <a:spcPts val="1000"/>
              </a:spcAft>
              <a:buFont typeface="+mj-lt"/>
              <a:buAutoNum type="arabicPeriod" startAt="6"/>
            </a:pPr>
            <a:r>
              <a:rPr lang="en-US" sz="2400" dirty="0" smtClean="0">
                <a:latin typeface="Calibri"/>
                <a:ea typeface="Calibri"/>
                <a:cs typeface="Times New Roman"/>
              </a:rPr>
              <a:t>What was divorce law based on </a:t>
            </a:r>
            <a:r>
              <a:rPr lang="hr-HR" sz="2400" dirty="0" err="1" smtClean="0">
                <a:latin typeface="Calibri"/>
                <a:ea typeface="Calibri"/>
                <a:cs typeface="Times New Roman"/>
              </a:rPr>
              <a:t>in</a:t>
            </a:r>
            <a:r>
              <a:rPr lang="hr-HR" sz="2400" dirty="0" smtClean="0">
                <a:latin typeface="Calibri"/>
                <a:ea typeface="Calibri"/>
                <a:cs typeface="Times New Roman"/>
              </a:rPr>
              <a:t> </a:t>
            </a:r>
            <a:r>
              <a:rPr lang="hr-HR" sz="2400" dirty="0" err="1" smtClean="0">
                <a:latin typeface="Calibri"/>
                <a:ea typeface="Calibri"/>
                <a:cs typeface="Times New Roman"/>
              </a:rPr>
              <a:t>the</a:t>
            </a:r>
            <a:r>
              <a:rPr lang="hr-HR" sz="2400" dirty="0" smtClean="0">
                <a:latin typeface="Calibri"/>
                <a:ea typeface="Calibri"/>
                <a:cs typeface="Times New Roman"/>
              </a:rPr>
              <a:t> UK </a:t>
            </a:r>
            <a:r>
              <a:rPr lang="en-US" sz="2400" dirty="0" smtClean="0">
                <a:latin typeface="Calibri"/>
                <a:ea typeface="Calibri"/>
                <a:cs typeface="Times New Roman"/>
              </a:rPr>
              <a:t>before </a:t>
            </a:r>
            <a:r>
              <a:rPr lang="en-US" sz="2400" dirty="0" smtClean="0">
                <a:latin typeface="Calibri"/>
                <a:ea typeface="Calibri"/>
                <a:cs typeface="Times New Roman"/>
              </a:rPr>
              <a:t>1969?</a:t>
            </a:r>
          </a:p>
          <a:p>
            <a:pPr marL="457200" indent="-457200">
              <a:spcAft>
                <a:spcPts val="1000"/>
              </a:spcAft>
              <a:buFont typeface="+mj-lt"/>
              <a:buAutoNum type="arabicPeriod" startAt="6"/>
            </a:pPr>
            <a:r>
              <a:rPr lang="en-US" sz="2400" dirty="0" smtClean="0">
                <a:latin typeface="Calibri"/>
                <a:ea typeface="Calibri"/>
                <a:cs typeface="Times New Roman"/>
              </a:rPr>
              <a:t>What </a:t>
            </a:r>
            <a:r>
              <a:rPr lang="en-US" sz="2400" dirty="0" smtClean="0">
                <a:latin typeface="Calibri"/>
                <a:ea typeface="Calibri"/>
                <a:cs typeface="Times New Roman"/>
              </a:rPr>
              <a:t>is judicial separation and why does the </a:t>
            </a:r>
            <a:r>
              <a:rPr lang="en-US" sz="2400" dirty="0" err="1" smtClean="0">
                <a:latin typeface="Calibri"/>
                <a:ea typeface="Calibri"/>
                <a:cs typeface="Times New Roman"/>
              </a:rPr>
              <a:t>inst</a:t>
            </a:r>
            <a:r>
              <a:rPr lang="hr-HR" sz="2400" dirty="0" smtClean="0">
                <a:latin typeface="Calibri"/>
                <a:ea typeface="Calibri"/>
                <a:cs typeface="Times New Roman"/>
              </a:rPr>
              <a:t>i</a:t>
            </a:r>
            <a:r>
              <a:rPr lang="en-US" sz="2400" dirty="0" smtClean="0">
                <a:latin typeface="Calibri"/>
                <a:ea typeface="Calibri"/>
                <a:cs typeface="Times New Roman"/>
              </a:rPr>
              <a:t>t</a:t>
            </a:r>
            <a:r>
              <a:rPr lang="hr-HR" sz="2400" dirty="0" smtClean="0">
                <a:latin typeface="Calibri"/>
                <a:ea typeface="Calibri"/>
                <a:cs typeface="Times New Roman"/>
              </a:rPr>
              <a:t>u</a:t>
            </a:r>
            <a:r>
              <a:rPr lang="en-US" sz="2400" dirty="0" err="1" smtClean="0">
                <a:latin typeface="Calibri"/>
                <a:ea typeface="Calibri"/>
                <a:cs typeface="Times New Roman"/>
              </a:rPr>
              <a:t>te</a:t>
            </a:r>
            <a:r>
              <a:rPr lang="en-US" sz="2400" dirty="0" smtClean="0">
                <a:latin typeface="Calibri"/>
                <a:ea typeface="Calibri"/>
                <a:cs typeface="Times New Roman"/>
              </a:rPr>
              <a:t> </a:t>
            </a:r>
            <a:r>
              <a:rPr lang="en-US" sz="2400" dirty="0" smtClean="0">
                <a:latin typeface="Calibri"/>
                <a:ea typeface="Calibri"/>
                <a:cs typeface="Times New Roman"/>
              </a:rPr>
              <a:t>exist?</a:t>
            </a:r>
          </a:p>
          <a:p>
            <a:pPr marL="457200" indent="-457200">
              <a:spcAft>
                <a:spcPts val="1000"/>
              </a:spcAft>
              <a:buFont typeface="+mj-lt"/>
              <a:buAutoNum type="arabicPeriod" startAt="6"/>
            </a:pPr>
            <a:r>
              <a:rPr lang="en-US" sz="2400" dirty="0" smtClean="0">
                <a:latin typeface="Calibri"/>
                <a:ea typeface="Calibri"/>
                <a:cs typeface="Times New Roman"/>
              </a:rPr>
              <a:t>What are </a:t>
            </a:r>
            <a:r>
              <a:rPr lang="hr-HR" sz="2400" dirty="0" err="1" smtClean="0">
                <a:latin typeface="Calibri"/>
                <a:ea typeface="Calibri"/>
                <a:cs typeface="Times New Roman"/>
              </a:rPr>
              <a:t>the</a:t>
            </a:r>
            <a:r>
              <a:rPr lang="hr-HR" sz="2400" dirty="0" smtClean="0">
                <a:latin typeface="Calibri"/>
                <a:ea typeface="Calibri"/>
                <a:cs typeface="Times New Roman"/>
              </a:rPr>
              <a:t> </a:t>
            </a:r>
            <a:r>
              <a:rPr lang="en-US" sz="2400" dirty="0" smtClean="0">
                <a:latin typeface="Calibri"/>
                <a:ea typeface="Calibri"/>
                <a:cs typeface="Times New Roman"/>
              </a:rPr>
              <a:t>possible </a:t>
            </a:r>
            <a:r>
              <a:rPr lang="en-US" sz="2400" dirty="0" smtClean="0">
                <a:latin typeface="Calibri"/>
                <a:ea typeface="Calibri"/>
                <a:cs typeface="Times New Roman"/>
              </a:rPr>
              <a:t>grounds for divorce in the UK today?</a:t>
            </a:r>
          </a:p>
          <a:p>
            <a:pPr marL="457200" indent="-457200">
              <a:spcAft>
                <a:spcPts val="1000"/>
              </a:spcAft>
              <a:buFont typeface="+mj-lt"/>
              <a:buAutoNum type="arabicPeriod" startAt="6"/>
            </a:pPr>
            <a:r>
              <a:rPr lang="en-US" sz="2400" dirty="0" smtClean="0">
                <a:latin typeface="Calibri"/>
                <a:ea typeface="Calibri"/>
                <a:cs typeface="Times New Roman"/>
              </a:rPr>
              <a:t>What is </a:t>
            </a:r>
            <a:r>
              <a:rPr lang="en-US" sz="2400" dirty="0" err="1" smtClean="0">
                <a:latin typeface="Calibri"/>
                <a:ea typeface="Calibri"/>
                <a:cs typeface="Times New Roman"/>
              </a:rPr>
              <a:t>uncontensted</a:t>
            </a:r>
            <a:r>
              <a:rPr lang="en-US" sz="2400" dirty="0" smtClean="0">
                <a:latin typeface="Calibri"/>
                <a:ea typeface="Calibri"/>
                <a:cs typeface="Times New Roman"/>
              </a:rPr>
              <a:t> divorce?</a:t>
            </a:r>
            <a:endParaRPr lang="hr-HR" sz="2400" dirty="0" smtClean="0">
              <a:latin typeface="Calibri"/>
              <a:ea typeface="Calibri"/>
              <a:cs typeface="Times New Roman"/>
            </a:endParaRPr>
          </a:p>
        </p:txBody>
      </p:sp>
    </p:spTree>
    <p:extLst>
      <p:ext uri="{BB962C8B-B14F-4D97-AF65-F5344CB8AC3E}">
        <p14:creationId xmlns:p14="http://schemas.microsoft.com/office/powerpoint/2010/main" val="1827823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hr-HR" dirty="0" smtClean="0"/>
              <a:t>Wills and Inheritance</a:t>
            </a:r>
            <a:endParaRPr lang="hr-HR" dirty="0"/>
          </a:p>
        </p:txBody>
      </p:sp>
      <p:sp>
        <p:nvSpPr>
          <p:cNvPr id="5" name="Text Placeholder 4"/>
          <p:cNvSpPr>
            <a:spLocks noGrp="1"/>
          </p:cNvSpPr>
          <p:nvPr>
            <p:ph type="body" idx="1"/>
          </p:nvPr>
        </p:nvSpPr>
        <p:spPr/>
        <p:txBody>
          <a:bodyPr/>
          <a:lstStyle/>
          <a:p>
            <a:pPr algn="ctr"/>
            <a:r>
              <a:rPr lang="hr-HR" dirty="0" smtClean="0"/>
              <a:t>Unit 24</a:t>
            </a:r>
            <a:endParaRPr lang="hr-HR" dirty="0"/>
          </a:p>
        </p:txBody>
      </p:sp>
    </p:spTree>
    <p:extLst>
      <p:ext uri="{BB962C8B-B14F-4D97-AF65-F5344CB8AC3E}">
        <p14:creationId xmlns:p14="http://schemas.microsoft.com/office/powerpoint/2010/main" val="2586588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Inheritance law</a:t>
            </a:r>
          </a:p>
        </p:txBody>
      </p:sp>
      <p:sp>
        <p:nvSpPr>
          <p:cNvPr id="8195" name="Content Placeholder 2"/>
          <p:cNvSpPr>
            <a:spLocks noGrp="1"/>
          </p:cNvSpPr>
          <p:nvPr>
            <p:ph idx="1"/>
          </p:nvPr>
        </p:nvSpPr>
        <p:spPr/>
        <p:txBody>
          <a:bodyPr/>
          <a:lstStyle/>
          <a:p>
            <a:pPr eaLnBrk="1" hangingPunct="1"/>
            <a:r>
              <a:rPr lang="hr-HR" dirty="0" smtClean="0"/>
              <a:t>a.k.a. the law of succession</a:t>
            </a:r>
          </a:p>
          <a:p>
            <a:pPr eaLnBrk="1" hangingPunct="1"/>
            <a:endParaRPr lang="hr-HR" dirty="0" smtClean="0"/>
          </a:p>
          <a:p>
            <a:pPr eaLnBrk="1" hangingPunct="1"/>
            <a:r>
              <a:rPr lang="hr-HR" dirty="0" smtClean="0"/>
              <a:t>law that regulates the succession of property upon a person’s death</a:t>
            </a:r>
          </a:p>
          <a:p>
            <a:pPr eaLnBrk="1" hangingPunct="1"/>
            <a:endParaRPr lang="hr-HR" dirty="0" smtClean="0"/>
          </a:p>
          <a:p>
            <a:pPr eaLnBrk="1" hangingPunct="1"/>
            <a:r>
              <a:rPr lang="hr-HR" dirty="0" smtClean="0"/>
              <a:t>a deceased person may:</a:t>
            </a:r>
          </a:p>
          <a:p>
            <a:pPr lvl="1" eaLnBrk="1" hangingPunct="1"/>
            <a:r>
              <a:rPr lang="hr-HR" dirty="0" smtClean="0"/>
              <a:t>die ‘</a:t>
            </a:r>
            <a:r>
              <a:rPr lang="hr-HR" b="1" dirty="0" smtClean="0"/>
              <a:t>testate</a:t>
            </a:r>
            <a:r>
              <a:rPr lang="hr-HR" dirty="0" smtClean="0"/>
              <a:t>’ (having left a valid will)</a:t>
            </a:r>
          </a:p>
          <a:p>
            <a:pPr lvl="1" eaLnBrk="1" hangingPunct="1"/>
            <a:r>
              <a:rPr lang="hr-HR" dirty="0" smtClean="0"/>
              <a:t>die ‘</a:t>
            </a:r>
            <a:r>
              <a:rPr lang="hr-HR" b="1" dirty="0" smtClean="0"/>
              <a:t>intestate</a:t>
            </a:r>
            <a:r>
              <a:rPr lang="hr-HR" dirty="0" smtClean="0"/>
              <a:t>’ (no will or an invalid will)</a:t>
            </a:r>
          </a:p>
        </p:txBody>
      </p:sp>
    </p:spTree>
    <p:extLst>
      <p:ext uri="{BB962C8B-B14F-4D97-AF65-F5344CB8AC3E}">
        <p14:creationId xmlns:p14="http://schemas.microsoft.com/office/powerpoint/2010/main" val="299875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Will</a:t>
            </a:r>
            <a:endParaRPr lang="hr-HR" dirty="0"/>
          </a:p>
        </p:txBody>
      </p:sp>
      <p:sp>
        <p:nvSpPr>
          <p:cNvPr id="9219" name="Content Placeholder 2"/>
          <p:cNvSpPr>
            <a:spLocks noGrp="1"/>
          </p:cNvSpPr>
          <p:nvPr>
            <p:ph idx="1"/>
          </p:nvPr>
        </p:nvSpPr>
        <p:spPr/>
        <p:txBody>
          <a:bodyPr/>
          <a:lstStyle/>
          <a:p>
            <a:pPr eaLnBrk="1" hangingPunct="1"/>
            <a:r>
              <a:rPr lang="hr-HR" dirty="0" smtClean="0"/>
              <a:t>a declaration of a person’s wishes concerning the distribution of his/her property after death</a:t>
            </a:r>
          </a:p>
          <a:p>
            <a:pPr eaLnBrk="1" hangingPunct="1"/>
            <a:endParaRPr lang="hr-HR" dirty="0" smtClean="0"/>
          </a:p>
          <a:p>
            <a:pPr eaLnBrk="1" hangingPunct="1"/>
            <a:r>
              <a:rPr lang="hr-HR" dirty="0" smtClean="0"/>
              <a:t>it can regulate only what happens to the property owned by the deceased at the time of death</a:t>
            </a:r>
          </a:p>
          <a:p>
            <a:pPr eaLnBrk="1" hangingPunct="1"/>
            <a:endParaRPr lang="hr-HR" dirty="0" smtClean="0"/>
          </a:p>
          <a:p>
            <a:pPr eaLnBrk="1" hangingPunct="1"/>
            <a:r>
              <a:rPr lang="hr-HR" dirty="0" smtClean="0"/>
              <a:t>not a permanent document – can be changed or revoked</a:t>
            </a:r>
          </a:p>
        </p:txBody>
      </p:sp>
    </p:spTree>
    <p:extLst>
      <p:ext uri="{BB962C8B-B14F-4D97-AF65-F5344CB8AC3E}">
        <p14:creationId xmlns:p14="http://schemas.microsoft.com/office/powerpoint/2010/main" val="208674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A Valid Will</a:t>
            </a:r>
          </a:p>
        </p:txBody>
      </p:sp>
      <p:sp>
        <p:nvSpPr>
          <p:cNvPr id="10243" name="Content Placeholder 2"/>
          <p:cNvSpPr>
            <a:spLocks noGrp="1"/>
          </p:cNvSpPr>
          <p:nvPr>
            <p:ph idx="1"/>
          </p:nvPr>
        </p:nvSpPr>
        <p:spPr>
          <a:xfrm>
            <a:off x="457200" y="1481138"/>
            <a:ext cx="8229600" cy="4448175"/>
          </a:xfrm>
        </p:spPr>
        <p:txBody>
          <a:bodyPr/>
          <a:lstStyle/>
          <a:p>
            <a:pPr eaLnBrk="1" hangingPunct="1">
              <a:spcBef>
                <a:spcPts val="575"/>
              </a:spcBef>
              <a:buFont typeface="Wingdings 2" pitchFamily="18" charset="2"/>
              <a:buChar char=""/>
            </a:pPr>
            <a:endParaRPr lang="hr-HR" sz="2000" smtClean="0"/>
          </a:p>
          <a:p>
            <a:pPr eaLnBrk="1" hangingPunct="1">
              <a:spcBef>
                <a:spcPts val="575"/>
              </a:spcBef>
              <a:buFont typeface="Wingdings 2" pitchFamily="18" charset="2"/>
              <a:buChar char=""/>
            </a:pPr>
            <a:r>
              <a:rPr lang="hr-HR" sz="2800" smtClean="0"/>
              <a:t>a will is valid if the </a:t>
            </a:r>
            <a:r>
              <a:rPr lang="hr-HR" sz="2800" b="1" smtClean="0"/>
              <a:t>testator</a:t>
            </a:r>
            <a:r>
              <a:rPr lang="hr-HR" sz="2800" smtClean="0"/>
              <a:t> has </a:t>
            </a:r>
            <a:r>
              <a:rPr lang="hr-HR" sz="2800" b="1" smtClean="0"/>
              <a:t>testimentary capacity</a:t>
            </a:r>
          </a:p>
          <a:p>
            <a:pPr lvl="1" indent="-273050" eaLnBrk="1" hangingPunct="1">
              <a:spcBef>
                <a:spcPts val="575"/>
              </a:spcBef>
              <a:buFont typeface="Wingdings 2" pitchFamily="18" charset="2"/>
              <a:buChar char=""/>
            </a:pPr>
            <a:r>
              <a:rPr lang="hr-HR" sz="2500" smtClean="0"/>
              <a:t>any person of full age and sound mind </a:t>
            </a:r>
          </a:p>
          <a:p>
            <a:pPr eaLnBrk="1" hangingPunct="1">
              <a:spcBef>
                <a:spcPts val="575"/>
              </a:spcBef>
              <a:buFont typeface="Wingdings 2" pitchFamily="18" charset="2"/>
              <a:buChar char=""/>
            </a:pPr>
            <a:endParaRPr lang="hr-HR" sz="2800" smtClean="0"/>
          </a:p>
          <a:p>
            <a:pPr eaLnBrk="1" hangingPunct="1">
              <a:spcBef>
                <a:spcPts val="575"/>
              </a:spcBef>
              <a:buFont typeface="Wingdings 2" pitchFamily="18" charset="2"/>
              <a:buChar char=""/>
            </a:pPr>
            <a:r>
              <a:rPr lang="hr-HR" sz="2800" smtClean="0"/>
              <a:t>if it is written in accordance with legal requirements</a:t>
            </a:r>
          </a:p>
        </p:txBody>
      </p:sp>
    </p:spTree>
    <p:extLst>
      <p:ext uri="{BB962C8B-B14F-4D97-AF65-F5344CB8AC3E}">
        <p14:creationId xmlns:p14="http://schemas.microsoft.com/office/powerpoint/2010/main" val="38509106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3795</TotalTime>
  <Words>2255</Words>
  <Application>Microsoft Office PowerPoint</Application>
  <PresentationFormat>On-screen Show (4:3)</PresentationFormat>
  <Paragraphs>361</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Constantia</vt:lpstr>
      <vt:lpstr>Times New Roman</vt:lpstr>
      <vt:lpstr>Wingdings 2</vt:lpstr>
      <vt:lpstr>Flow</vt:lpstr>
      <vt:lpstr>English for social workers II session 5, 3 nov 2014</vt:lpstr>
      <vt:lpstr>Today’s session</vt:lpstr>
      <vt:lpstr>Revision of the last session</vt:lpstr>
      <vt:lpstr>Answer the questions</vt:lpstr>
      <vt:lpstr>Answer the questions</vt:lpstr>
      <vt:lpstr>Wills and Inheritance</vt:lpstr>
      <vt:lpstr>Inheritance law</vt:lpstr>
      <vt:lpstr>Will</vt:lpstr>
      <vt:lpstr>A Valid Will</vt:lpstr>
      <vt:lpstr>A Valid Will</vt:lpstr>
      <vt:lpstr>Additions and Alterations</vt:lpstr>
      <vt:lpstr>Revocation of a Will</vt:lpstr>
      <vt:lpstr>Estate</vt:lpstr>
      <vt:lpstr>Family Provision</vt:lpstr>
      <vt:lpstr>Family Provision</vt:lpstr>
      <vt:lpstr>Personal Representatives</vt:lpstr>
      <vt:lpstr>Probate</vt:lpstr>
      <vt:lpstr>Probate</vt:lpstr>
      <vt:lpstr>Intestacy</vt:lpstr>
      <vt:lpstr>Intestacy</vt:lpstr>
      <vt:lpstr>Vocabulary</vt:lpstr>
      <vt:lpstr>Vocabulary</vt:lpstr>
      <vt:lpstr>Vocabulary</vt:lpstr>
      <vt:lpstr>Vocabulary</vt:lpstr>
      <vt:lpstr>A Sample Will</vt:lpstr>
      <vt:lpstr>A Sample Will</vt:lpstr>
      <vt:lpstr>Police Powers in Great Britain</vt:lpstr>
      <vt:lpstr>The Police</vt:lpstr>
      <vt:lpstr>The Police</vt:lpstr>
      <vt:lpstr>Police Powers in Great Britain</vt:lpstr>
      <vt:lpstr>Stop and Account</vt:lpstr>
      <vt:lpstr>Stop and Search</vt:lpstr>
      <vt:lpstr>Stop and Search</vt:lpstr>
      <vt:lpstr>Cautions and penalty notices</vt:lpstr>
      <vt:lpstr>Cautions and penalty notices</vt:lpstr>
      <vt:lpstr>Entry, search and seizure</vt:lpstr>
      <vt:lpstr>Entry, search and seizure</vt:lpstr>
      <vt:lpstr>Entry, search and seizure</vt:lpstr>
      <vt:lpstr>Entry, search and seizure</vt:lpstr>
      <vt:lpstr>Arrest and detention</vt:lpstr>
      <vt:lpstr>Arrest and detention</vt:lpstr>
      <vt:lpstr>Arrest and detention</vt:lpstr>
      <vt:lpstr>Arrest and detention</vt:lpstr>
      <vt:lpstr>Key terms</vt:lpstr>
    </vt:vector>
  </TitlesOfParts>
  <Company>Prevoditelj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social workers I session 1, 5 oct 2009</dc:title>
  <dc:creator>Test</dc:creator>
  <cp:lastModifiedBy>Miljen Matijašević</cp:lastModifiedBy>
  <cp:revision>264</cp:revision>
  <dcterms:created xsi:type="dcterms:W3CDTF">2009-10-01T14:38:00Z</dcterms:created>
  <dcterms:modified xsi:type="dcterms:W3CDTF">2014-11-03T08:50:20Z</dcterms:modified>
</cp:coreProperties>
</file>