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9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300" r:id="rId26"/>
    <p:sldId id="310" r:id="rId27"/>
    <p:sldId id="311" r:id="rId28"/>
    <p:sldId id="312" r:id="rId29"/>
    <p:sldId id="308" r:id="rId30"/>
    <p:sldId id="313" r:id="rId31"/>
    <p:sldId id="314" r:id="rId32"/>
    <p:sldId id="315" r:id="rId33"/>
    <p:sldId id="316" r:id="rId34"/>
    <p:sldId id="317" r:id="rId35"/>
    <p:sldId id="318" r:id="rId36"/>
    <p:sldId id="319" r:id="rId37"/>
    <p:sldId id="320" r:id="rId38"/>
    <p:sldId id="309" r:id="rId39"/>
    <p:sldId id="301" r:id="rId40"/>
    <p:sldId id="302" r:id="rId41"/>
    <p:sldId id="279" r:id="rId42"/>
    <p:sldId id="278" r:id="rId43"/>
    <p:sldId id="282" r:id="rId44"/>
    <p:sldId id="283" r:id="rId45"/>
    <p:sldId id="298" r:id="rId46"/>
    <p:sldId id="284" r:id="rId47"/>
    <p:sldId id="337" r:id="rId48"/>
    <p:sldId id="285" r:id="rId49"/>
    <p:sldId id="304" r:id="rId50"/>
    <p:sldId id="303" r:id="rId51"/>
    <p:sldId id="305" r:id="rId52"/>
    <p:sldId id="286" r:id="rId53"/>
    <p:sldId id="287" r:id="rId54"/>
    <p:sldId id="329" r:id="rId55"/>
    <p:sldId id="330" r:id="rId56"/>
    <p:sldId id="331" r:id="rId57"/>
    <p:sldId id="338" r:id="rId58"/>
    <p:sldId id="339" r:id="rId59"/>
    <p:sldId id="332" r:id="rId60"/>
    <p:sldId id="307" r:id="rId61"/>
    <p:sldId id="333" r:id="rId62"/>
    <p:sldId id="334" r:id="rId63"/>
    <p:sldId id="288" r:id="rId64"/>
    <p:sldId id="289" r:id="rId65"/>
    <p:sldId id="290" r:id="rId66"/>
    <p:sldId id="291" r:id="rId67"/>
    <p:sldId id="340" r:id="rId68"/>
    <p:sldId id="341" r:id="rId69"/>
    <p:sldId id="342" r:id="rId70"/>
    <p:sldId id="292" r:id="rId71"/>
    <p:sldId id="293" r:id="rId72"/>
    <p:sldId id="294" r:id="rId73"/>
    <p:sldId id="295" r:id="rId74"/>
    <p:sldId id="335" r:id="rId75"/>
    <p:sldId id="336" r:id="rId76"/>
    <p:sldId id="343" r:id="rId77"/>
    <p:sldId id="344" r:id="rId78"/>
    <p:sldId id="306" r:id="rId79"/>
    <p:sldId id="296" r:id="rId80"/>
    <p:sldId id="322" r:id="rId81"/>
    <p:sldId id="323" r:id="rId82"/>
    <p:sldId id="324" r:id="rId83"/>
    <p:sldId id="325" r:id="rId84"/>
    <p:sldId id="326" r:id="rId85"/>
    <p:sldId id="327" r:id="rId86"/>
    <p:sldId id="328" r:id="rId8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1" d="100"/>
          <a:sy n="71" d="100"/>
        </p:scale>
        <p:origin x="65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B15341C8-7AA2-4C13-832B-E4261FC2E536}"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49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3DFF8-5C24-4A67-A430-0AD69B609E9E}" type="datetimeFigureOut">
              <a:rPr lang="hr-HR" smtClean="0"/>
              <a:t>17.3.2019.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15341C8-7AA2-4C13-832B-E4261FC2E536}" type="slidenum">
              <a:rPr lang="hr-HR" smtClean="0"/>
              <a:t>‹#›</a:t>
            </a:fld>
            <a:endParaRPr lang="hr-HR"/>
          </a:p>
        </p:txBody>
      </p:sp>
    </p:spTree>
    <p:extLst>
      <p:ext uri="{BB962C8B-B14F-4D97-AF65-F5344CB8AC3E}">
        <p14:creationId xmlns:p14="http://schemas.microsoft.com/office/powerpoint/2010/main" val="392699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251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658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spTree>
    <p:extLst>
      <p:ext uri="{BB962C8B-B14F-4D97-AF65-F5344CB8AC3E}">
        <p14:creationId xmlns:p14="http://schemas.microsoft.com/office/powerpoint/2010/main" val="127834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0833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330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6881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494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spTree>
    <p:extLst>
      <p:ext uri="{BB962C8B-B14F-4D97-AF65-F5344CB8AC3E}">
        <p14:creationId xmlns:p14="http://schemas.microsoft.com/office/powerpoint/2010/main" val="291974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3DFF8-5C24-4A67-A430-0AD69B609E9E}" type="datetimeFigureOut">
              <a:rPr lang="hr-HR" smtClean="0"/>
              <a:t>17.3.2019.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15341C8-7AA2-4C13-832B-E4261FC2E536}"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8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B3DFF8-5C24-4A67-A430-0AD69B609E9E}" type="datetimeFigureOut">
              <a:rPr lang="hr-HR" smtClean="0"/>
              <a:t>17.3.2019.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15341C8-7AA2-4C13-832B-E4261FC2E536}" type="slidenum">
              <a:rPr lang="hr-HR" smtClean="0"/>
              <a:t>‹#›</a:t>
            </a:fld>
            <a:endParaRPr lang="hr-HR"/>
          </a:p>
        </p:txBody>
      </p:sp>
    </p:spTree>
    <p:extLst>
      <p:ext uri="{BB962C8B-B14F-4D97-AF65-F5344CB8AC3E}">
        <p14:creationId xmlns:p14="http://schemas.microsoft.com/office/powerpoint/2010/main" val="475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4B3DFF8-5C24-4A67-A430-0AD69B609E9E}" type="datetimeFigureOut">
              <a:rPr lang="hr-HR" smtClean="0"/>
              <a:t>17.3.2019.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15341C8-7AA2-4C13-832B-E4261FC2E536}"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55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B3DFF8-5C24-4A67-A430-0AD69B609E9E}" type="datetimeFigureOut">
              <a:rPr lang="hr-HR" smtClean="0"/>
              <a:t>17.3.2019.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15341C8-7AA2-4C13-832B-E4261FC2E536}"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42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3DFF8-5C24-4A67-A430-0AD69B609E9E}" type="datetimeFigureOut">
              <a:rPr lang="hr-HR" smtClean="0"/>
              <a:t>17.3.2019.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15341C8-7AA2-4C13-832B-E4261FC2E536}" type="slidenum">
              <a:rPr lang="hr-HR" smtClean="0"/>
              <a:t>‹#›</a:t>
            </a:fld>
            <a:endParaRPr lang="hr-HR"/>
          </a:p>
        </p:txBody>
      </p:sp>
    </p:spTree>
    <p:extLst>
      <p:ext uri="{BB962C8B-B14F-4D97-AF65-F5344CB8AC3E}">
        <p14:creationId xmlns:p14="http://schemas.microsoft.com/office/powerpoint/2010/main" val="2964838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3DFF8-5C24-4A67-A430-0AD69B609E9E}" type="datetimeFigureOut">
              <a:rPr lang="hr-HR" smtClean="0"/>
              <a:t>17.3.2019.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15341C8-7AA2-4C13-832B-E4261FC2E536}"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3107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3DFF8-5C24-4A67-A430-0AD69B609E9E}" type="datetimeFigureOut">
              <a:rPr lang="hr-HR" smtClean="0"/>
              <a:t>17.3.2019.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15341C8-7AA2-4C13-832B-E4261FC2E536}" type="slidenum">
              <a:rPr lang="hr-HR" smtClean="0"/>
              <a:t>‹#›</a:t>
            </a:fld>
            <a:endParaRPr lang="hr-HR"/>
          </a:p>
        </p:txBody>
      </p:sp>
    </p:spTree>
    <p:extLst>
      <p:ext uri="{BB962C8B-B14F-4D97-AF65-F5344CB8AC3E}">
        <p14:creationId xmlns:p14="http://schemas.microsoft.com/office/powerpoint/2010/main" val="41617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B3DFF8-5C24-4A67-A430-0AD69B609E9E}" type="datetimeFigureOut">
              <a:rPr lang="hr-HR" smtClean="0"/>
              <a:t>17.3.2019.</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5341C8-7AA2-4C13-832B-E4261FC2E536}" type="slidenum">
              <a:rPr lang="hr-HR" smtClean="0"/>
              <a:t>‹#›</a:t>
            </a:fld>
            <a:endParaRPr lang="hr-HR"/>
          </a:p>
        </p:txBody>
      </p:sp>
    </p:spTree>
    <p:extLst>
      <p:ext uri="{BB962C8B-B14F-4D97-AF65-F5344CB8AC3E}">
        <p14:creationId xmlns:p14="http://schemas.microsoft.com/office/powerpoint/2010/main" val="3451466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hr/url?sa=t&amp;rct=j&amp;q=&amp;esrc=s&amp;source=web&amp;cd=1&amp;cad=rja&amp;uact=8&amp;ved=0CBoQFjAAahUKEwiZjvamvMzIAhWDjXIKHb4QB3A&amp;url=https://www.translegal.com/legal-english-lessons/common-law-vs-equity&amp;usg=AFQjCNFmRt69f-PBoB2vZ-8ZGFlO_KT__g" TargetMode="External"/><Relationship Id="rId2" Type="http://schemas.openxmlformats.org/officeDocument/2006/relationships/hyperlink" Target="http://www.google.hr/url?sa=t&amp;rct=j&amp;q=&amp;esrc=s&amp;source=web&amp;cd=2&amp;cad=rja&amp;uact=8&amp;ved=0CCcQtwIwAWoVChMIktPe08PMyAIVhqZyCh0ufQuT&amp;url=http://www.youtube.com/watch?v%3DiUCepIy2UUI&amp;usg=AFQjCNFjLGLpBubIuZXTk_TAw5TqDx_xAw"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www.youtube.com/watch?v=p99R57M7L4E"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err="1" smtClean="0"/>
              <a:t>Sources</a:t>
            </a:r>
            <a:r>
              <a:rPr lang="hr-HR" dirty="0" smtClean="0"/>
              <a:t> </a:t>
            </a:r>
            <a:r>
              <a:rPr lang="hr-HR" dirty="0" err="1" smtClean="0"/>
              <a:t>of</a:t>
            </a:r>
            <a:r>
              <a:rPr lang="hr-HR" dirty="0" smtClean="0"/>
              <a:t> English </a:t>
            </a:r>
            <a:r>
              <a:rPr lang="hr-HR" dirty="0" err="1" smtClean="0"/>
              <a:t>Law</a:t>
            </a:r>
            <a:endParaRPr lang="hr-HR" dirty="0"/>
          </a:p>
        </p:txBody>
      </p:sp>
      <p:sp>
        <p:nvSpPr>
          <p:cNvPr id="3" name="Subtitle 2"/>
          <p:cNvSpPr>
            <a:spLocks noGrp="1"/>
          </p:cNvSpPr>
          <p:nvPr>
            <p:ph type="subTitle" idx="1"/>
          </p:nvPr>
        </p:nvSpPr>
        <p:spPr/>
        <p:txBody>
          <a:bodyPr/>
          <a:lstStyle/>
          <a:p>
            <a:r>
              <a:rPr lang="hr-HR" dirty="0" err="1" smtClean="0"/>
              <a:t>Unit</a:t>
            </a:r>
            <a:r>
              <a:rPr lang="hr-HR" dirty="0" smtClean="0"/>
              <a:t> 2</a:t>
            </a:r>
            <a:endParaRPr lang="hr-HR" dirty="0"/>
          </a:p>
        </p:txBody>
      </p:sp>
    </p:spTree>
    <p:extLst>
      <p:ext uri="{BB962C8B-B14F-4D97-AF65-F5344CB8AC3E}">
        <p14:creationId xmlns:p14="http://schemas.microsoft.com/office/powerpoint/2010/main" val="283394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Common</a:t>
            </a:r>
            <a:r>
              <a:rPr lang="hr-HR" dirty="0" smtClean="0"/>
              <a:t> </a:t>
            </a:r>
            <a:r>
              <a:rPr lang="hr-HR" dirty="0" err="1" smtClean="0"/>
              <a:t>law</a:t>
            </a:r>
            <a:endParaRPr lang="hr-HR" dirty="0"/>
          </a:p>
        </p:txBody>
      </p:sp>
      <p:sp>
        <p:nvSpPr>
          <p:cNvPr id="3" name="Content Placeholder 2"/>
          <p:cNvSpPr>
            <a:spLocks noGrp="1"/>
          </p:cNvSpPr>
          <p:nvPr>
            <p:ph idx="1"/>
          </p:nvPr>
        </p:nvSpPr>
        <p:spPr/>
        <p:txBody>
          <a:bodyPr>
            <a:normAutofit/>
          </a:bodyPr>
          <a:lstStyle/>
          <a:p>
            <a:r>
              <a:rPr lang="en-GB" dirty="0"/>
              <a:t>In addition to </a:t>
            </a:r>
            <a:r>
              <a:rPr lang="en-GB" dirty="0" err="1" smtClean="0"/>
              <a:t>th</a:t>
            </a:r>
            <a:r>
              <a:rPr lang="hr-HR" dirty="0" smtClean="0"/>
              <a:t>e</a:t>
            </a:r>
            <a:r>
              <a:rPr lang="en-GB" dirty="0" smtClean="0"/>
              <a:t> </a:t>
            </a:r>
            <a:r>
              <a:rPr lang="en-GB" dirty="0"/>
              <a:t>central </a:t>
            </a:r>
            <a:r>
              <a:rPr lang="en-GB" dirty="0" smtClean="0"/>
              <a:t>court</a:t>
            </a:r>
            <a:r>
              <a:rPr lang="hr-HR" dirty="0" smtClean="0"/>
              <a:t> (</a:t>
            </a:r>
            <a:r>
              <a:rPr lang="hr-HR" dirty="0" err="1" smtClean="0"/>
              <a:t>Curia</a:t>
            </a:r>
            <a:r>
              <a:rPr lang="hr-HR" dirty="0" smtClean="0"/>
              <a:t> </a:t>
            </a:r>
            <a:r>
              <a:rPr lang="hr-HR" dirty="0" err="1" smtClean="0"/>
              <a:t>Regis</a:t>
            </a:r>
            <a:r>
              <a:rPr lang="hr-HR" dirty="0" smtClean="0"/>
              <a:t>)</a:t>
            </a:r>
            <a:r>
              <a:rPr lang="en-GB" dirty="0" smtClean="0"/>
              <a:t>, </a:t>
            </a:r>
            <a:r>
              <a:rPr lang="en-GB" dirty="0"/>
              <a:t>the judges were sent to major towns to decide </a:t>
            </a:r>
            <a:r>
              <a:rPr lang="en-GB" dirty="0" smtClean="0"/>
              <a:t>important </a:t>
            </a:r>
            <a:r>
              <a:rPr lang="en-GB" dirty="0"/>
              <a:t>cases. </a:t>
            </a:r>
            <a:endParaRPr lang="hr-HR" dirty="0" smtClean="0"/>
          </a:p>
          <a:p>
            <a:r>
              <a:rPr lang="en-GB" dirty="0" smtClean="0"/>
              <a:t>Thus </a:t>
            </a:r>
            <a:r>
              <a:rPr lang="en-GB" dirty="0"/>
              <a:t>judges travelled from London all around the country. </a:t>
            </a:r>
            <a:endParaRPr lang="hr-HR" dirty="0" smtClean="0"/>
          </a:p>
          <a:p>
            <a:r>
              <a:rPr lang="en-GB" dirty="0" smtClean="0"/>
              <a:t>In </a:t>
            </a:r>
            <a:r>
              <a:rPr lang="en-GB" dirty="0"/>
              <a:t>the time of Henry II (1154-89) these tours became more regular and the King divided up the country into '</a:t>
            </a:r>
            <a:r>
              <a:rPr lang="en-GB" b="1" dirty="0"/>
              <a:t>circuits'</a:t>
            </a:r>
            <a:r>
              <a:rPr lang="en-GB" dirty="0"/>
              <a:t> or areas for the judges to visit. </a:t>
            </a:r>
            <a:endParaRPr lang="hr-HR" dirty="0" smtClean="0"/>
          </a:p>
        </p:txBody>
      </p:sp>
    </p:spTree>
    <p:extLst>
      <p:ext uri="{BB962C8B-B14F-4D97-AF65-F5344CB8AC3E}">
        <p14:creationId xmlns:p14="http://schemas.microsoft.com/office/powerpoint/2010/main" val="2530980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Common</a:t>
            </a:r>
            <a:r>
              <a:rPr lang="hr-HR" dirty="0" smtClean="0"/>
              <a:t> </a:t>
            </a:r>
            <a:r>
              <a:rPr lang="hr-HR" dirty="0" err="1" smtClean="0"/>
              <a:t>law</a:t>
            </a:r>
            <a:endParaRPr lang="hr-HR" dirty="0"/>
          </a:p>
        </p:txBody>
      </p:sp>
      <p:sp>
        <p:nvSpPr>
          <p:cNvPr id="3" name="Content Placeholder 2"/>
          <p:cNvSpPr>
            <a:spLocks noGrp="1"/>
          </p:cNvSpPr>
          <p:nvPr>
            <p:ph idx="1"/>
          </p:nvPr>
        </p:nvSpPr>
        <p:spPr/>
        <p:txBody>
          <a:bodyPr/>
          <a:lstStyle/>
          <a:p>
            <a:r>
              <a:rPr lang="en-GB" dirty="0"/>
              <a:t>Similar cases were decided in similar ways, and decisions of royal judges were held in great esteem by local judges. </a:t>
            </a:r>
            <a:endParaRPr lang="hr-HR" dirty="0" smtClean="0"/>
          </a:p>
          <a:p>
            <a:r>
              <a:rPr lang="en-GB" dirty="0" smtClean="0"/>
              <a:t>Lower </a:t>
            </a:r>
            <a:r>
              <a:rPr lang="en-GB" dirty="0"/>
              <a:t>courts gradually became </a:t>
            </a:r>
            <a:r>
              <a:rPr lang="en-GB" b="1" dirty="0"/>
              <a:t>bound by</a:t>
            </a:r>
            <a:r>
              <a:rPr lang="en-GB" dirty="0"/>
              <a:t> decisions of higher courts. </a:t>
            </a:r>
            <a:endParaRPr lang="hr-HR" dirty="0" smtClean="0"/>
          </a:p>
          <a:p>
            <a:r>
              <a:rPr lang="en-GB" dirty="0" smtClean="0"/>
              <a:t>This </a:t>
            </a:r>
            <a:r>
              <a:rPr lang="en-GB" dirty="0"/>
              <a:t>had the effect that the law became uniform or 'common' through the whole country, and it is from here that the phrase </a:t>
            </a:r>
            <a:r>
              <a:rPr lang="en-GB" b="1" dirty="0"/>
              <a:t>'common law'</a:t>
            </a:r>
            <a:r>
              <a:rPr lang="en-GB" dirty="0"/>
              <a:t> developed. </a:t>
            </a:r>
            <a:endParaRPr lang="hr-HR" dirty="0"/>
          </a:p>
          <a:p>
            <a:endParaRPr lang="hr-HR" dirty="0"/>
          </a:p>
        </p:txBody>
      </p:sp>
    </p:spTree>
    <p:extLst>
      <p:ext uri="{BB962C8B-B14F-4D97-AF65-F5344CB8AC3E}">
        <p14:creationId xmlns:p14="http://schemas.microsoft.com/office/powerpoint/2010/main" val="1224294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Equity</a:t>
            </a:r>
            <a:r>
              <a:rPr lang="hr-HR" dirty="0"/>
              <a:t/>
            </a:r>
            <a:br>
              <a:rPr lang="hr-HR" dirty="0"/>
            </a:br>
            <a:endParaRPr lang="hr-HR" dirty="0"/>
          </a:p>
        </p:txBody>
      </p:sp>
      <p:sp>
        <p:nvSpPr>
          <p:cNvPr id="3" name="Content Placeholder 2"/>
          <p:cNvSpPr>
            <a:spLocks noGrp="1"/>
          </p:cNvSpPr>
          <p:nvPr>
            <p:ph idx="1"/>
          </p:nvPr>
        </p:nvSpPr>
        <p:spPr/>
        <p:txBody>
          <a:bodyPr/>
          <a:lstStyle/>
          <a:p>
            <a:r>
              <a:rPr lang="en-GB" b="1" dirty="0"/>
              <a:t>Equity</a:t>
            </a:r>
            <a:r>
              <a:rPr lang="en-GB" dirty="0"/>
              <a:t> was historically an important source of law and it still plays a part today. </a:t>
            </a:r>
            <a:endParaRPr lang="hr-HR" dirty="0" smtClean="0"/>
          </a:p>
          <a:p>
            <a:r>
              <a:rPr lang="en-GB" dirty="0" smtClean="0"/>
              <a:t>The </a:t>
            </a:r>
            <a:r>
              <a:rPr lang="en-GB" dirty="0"/>
              <a:t>word 'equity' means 'fairness', and this is the basis on which it operates.</a:t>
            </a:r>
            <a:endParaRPr lang="hr-HR" dirty="0"/>
          </a:p>
          <a:p>
            <a:endParaRPr lang="hr-HR" dirty="0"/>
          </a:p>
        </p:txBody>
      </p:sp>
    </p:spTree>
    <p:extLst>
      <p:ext uri="{BB962C8B-B14F-4D97-AF65-F5344CB8AC3E}">
        <p14:creationId xmlns:p14="http://schemas.microsoft.com/office/powerpoint/2010/main" val="1299784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Equity</a:t>
            </a:r>
            <a:endParaRPr lang="hr-HR" dirty="0"/>
          </a:p>
        </p:txBody>
      </p:sp>
      <p:sp>
        <p:nvSpPr>
          <p:cNvPr id="3" name="Content Placeholder 2"/>
          <p:cNvSpPr>
            <a:spLocks noGrp="1"/>
          </p:cNvSpPr>
          <p:nvPr>
            <p:ph idx="1"/>
          </p:nvPr>
        </p:nvSpPr>
        <p:spPr/>
        <p:txBody>
          <a:bodyPr/>
          <a:lstStyle/>
          <a:p>
            <a:r>
              <a:rPr lang="en-GB" dirty="0"/>
              <a:t>Equity developed because of problems in the common law. </a:t>
            </a:r>
            <a:endParaRPr lang="hr-HR" dirty="0" smtClean="0"/>
          </a:p>
          <a:p>
            <a:r>
              <a:rPr lang="en-GB" dirty="0" smtClean="0"/>
              <a:t>The </a:t>
            </a:r>
            <a:r>
              <a:rPr lang="en-GB" dirty="0"/>
              <a:t>basic principle underlying the early development of the common law was that a </a:t>
            </a:r>
            <a:r>
              <a:rPr lang="en-GB" b="1" dirty="0"/>
              <a:t>right</a:t>
            </a:r>
            <a:r>
              <a:rPr lang="en-GB" dirty="0"/>
              <a:t> only existed if there was a </a:t>
            </a:r>
            <a:r>
              <a:rPr lang="en-GB" b="1" dirty="0"/>
              <a:t>procedure</a:t>
            </a:r>
            <a:r>
              <a:rPr lang="en-GB" dirty="0"/>
              <a:t> for enforcing it (</a:t>
            </a:r>
            <a:r>
              <a:rPr lang="en-GB" i="1" dirty="0" err="1"/>
              <a:t>ubi</a:t>
            </a:r>
            <a:r>
              <a:rPr lang="en-GB" i="1" dirty="0"/>
              <a:t> </a:t>
            </a:r>
            <a:r>
              <a:rPr lang="en-GB" i="1" dirty="0" err="1"/>
              <a:t>remedium</a:t>
            </a:r>
            <a:r>
              <a:rPr lang="en-GB" i="1" dirty="0"/>
              <a:t> </a:t>
            </a:r>
            <a:r>
              <a:rPr lang="en-GB" i="1" dirty="0" err="1"/>
              <a:t>ibi</a:t>
            </a:r>
            <a:r>
              <a:rPr lang="en-GB" i="1" dirty="0"/>
              <a:t> </a:t>
            </a:r>
            <a:r>
              <a:rPr lang="en-GB" i="1" dirty="0" err="1"/>
              <a:t>ius</a:t>
            </a:r>
            <a:r>
              <a:rPr lang="en-GB" dirty="0"/>
              <a:t>), and this is why English </a:t>
            </a:r>
            <a:r>
              <a:rPr lang="en-GB" b="1" dirty="0"/>
              <a:t>substantive law</a:t>
            </a:r>
            <a:r>
              <a:rPr lang="en-GB" dirty="0"/>
              <a:t> became inextricably bound up with procedure. </a:t>
            </a:r>
            <a:endParaRPr lang="hr-HR" dirty="0" smtClean="0"/>
          </a:p>
          <a:p>
            <a:r>
              <a:rPr lang="en-GB" dirty="0" smtClean="0"/>
              <a:t>The </a:t>
            </a:r>
            <a:r>
              <a:rPr lang="en-GB" dirty="0"/>
              <a:t>law was very technical; if there was an error in the formalities the </a:t>
            </a:r>
            <a:r>
              <a:rPr lang="en-GB" b="1" dirty="0"/>
              <a:t>plaintiff</a:t>
            </a:r>
            <a:r>
              <a:rPr lang="en-GB" dirty="0"/>
              <a:t> would lose the case. </a:t>
            </a:r>
            <a:endParaRPr lang="hr-HR" dirty="0"/>
          </a:p>
        </p:txBody>
      </p:sp>
    </p:spTree>
    <p:extLst>
      <p:ext uri="{BB962C8B-B14F-4D97-AF65-F5344CB8AC3E}">
        <p14:creationId xmlns:p14="http://schemas.microsoft.com/office/powerpoint/2010/main" val="2825083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Equity</a:t>
            </a:r>
            <a:endParaRPr lang="hr-HR" dirty="0"/>
          </a:p>
        </p:txBody>
      </p:sp>
      <p:sp>
        <p:nvSpPr>
          <p:cNvPr id="3" name="Content Placeholder 2"/>
          <p:cNvSpPr>
            <a:spLocks noGrp="1"/>
          </p:cNvSpPr>
          <p:nvPr>
            <p:ph idx="1"/>
          </p:nvPr>
        </p:nvSpPr>
        <p:spPr/>
        <p:txBody>
          <a:bodyPr/>
          <a:lstStyle/>
          <a:p>
            <a:r>
              <a:rPr lang="en-GB" dirty="0"/>
              <a:t>Another </a:t>
            </a:r>
            <a:r>
              <a:rPr lang="en-GB" dirty="0" smtClean="0"/>
              <a:t>problem</a:t>
            </a:r>
            <a:r>
              <a:rPr lang="hr-HR" dirty="0" smtClean="0"/>
              <a:t>:</a:t>
            </a:r>
            <a:r>
              <a:rPr lang="en-GB" dirty="0" smtClean="0"/>
              <a:t> </a:t>
            </a:r>
            <a:r>
              <a:rPr lang="en-GB" dirty="0"/>
              <a:t>the only </a:t>
            </a:r>
            <a:r>
              <a:rPr lang="hr-HR" dirty="0" err="1" smtClean="0"/>
              <a:t>common</a:t>
            </a:r>
            <a:r>
              <a:rPr lang="hr-HR" dirty="0" smtClean="0"/>
              <a:t> </a:t>
            </a:r>
            <a:r>
              <a:rPr lang="hr-HR" dirty="0" err="1" smtClean="0"/>
              <a:t>law</a:t>
            </a:r>
            <a:r>
              <a:rPr lang="hr-HR" dirty="0" smtClean="0"/>
              <a:t> </a:t>
            </a:r>
            <a:r>
              <a:rPr lang="en-GB" b="1" dirty="0" smtClean="0"/>
              <a:t>remedy</a:t>
            </a:r>
            <a:r>
              <a:rPr lang="en-GB" dirty="0" smtClean="0"/>
              <a:t> </a:t>
            </a:r>
            <a:r>
              <a:rPr lang="hr-HR" dirty="0" smtClean="0"/>
              <a:t>-</a:t>
            </a:r>
            <a:r>
              <a:rPr lang="en-GB" dirty="0" smtClean="0"/>
              <a:t> </a:t>
            </a:r>
            <a:r>
              <a:rPr lang="en-GB" dirty="0"/>
              <a:t>'</a:t>
            </a:r>
            <a:r>
              <a:rPr lang="en-GB" b="1" dirty="0"/>
              <a:t>damages</a:t>
            </a:r>
            <a:r>
              <a:rPr lang="en-GB" dirty="0"/>
              <a:t>' – </a:t>
            </a:r>
            <a:r>
              <a:rPr lang="en-GB" dirty="0" smtClean="0"/>
              <a:t>an </a:t>
            </a:r>
            <a:r>
              <a:rPr lang="en-GB" dirty="0"/>
              <a:t>order that the </a:t>
            </a:r>
            <a:r>
              <a:rPr lang="en-GB" b="1" dirty="0"/>
              <a:t>defendant</a:t>
            </a:r>
            <a:r>
              <a:rPr lang="en-GB" dirty="0"/>
              <a:t> pay a sum of money to the plaintiff (now </a:t>
            </a:r>
            <a:r>
              <a:rPr lang="en-GB" b="1" dirty="0"/>
              <a:t>claimant</a:t>
            </a:r>
            <a:r>
              <a:rPr lang="en-GB" dirty="0"/>
              <a:t>) by way of </a:t>
            </a:r>
            <a:r>
              <a:rPr lang="en-GB" b="1" dirty="0"/>
              <a:t>compensation</a:t>
            </a:r>
            <a:r>
              <a:rPr lang="en-GB" dirty="0"/>
              <a:t>. </a:t>
            </a:r>
            <a:endParaRPr lang="hr-HR" dirty="0" smtClean="0"/>
          </a:p>
          <a:p>
            <a:r>
              <a:rPr lang="en-GB" dirty="0" smtClean="0"/>
              <a:t>In </a:t>
            </a:r>
            <a:r>
              <a:rPr lang="en-GB" dirty="0"/>
              <a:t>some cases this would not be the best method of putting matters right between the parties.</a:t>
            </a:r>
            <a:endParaRPr lang="hr-HR" dirty="0"/>
          </a:p>
          <a:p>
            <a:endParaRPr lang="hr-HR" dirty="0"/>
          </a:p>
        </p:txBody>
      </p:sp>
    </p:spTree>
    <p:extLst>
      <p:ext uri="{BB962C8B-B14F-4D97-AF65-F5344CB8AC3E}">
        <p14:creationId xmlns:p14="http://schemas.microsoft.com/office/powerpoint/2010/main" val="1953468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Equity</a:t>
            </a:r>
            <a:endParaRPr lang="hr-HR" dirty="0"/>
          </a:p>
        </p:txBody>
      </p:sp>
      <p:sp>
        <p:nvSpPr>
          <p:cNvPr id="3" name="Content Placeholder 2"/>
          <p:cNvSpPr>
            <a:spLocks noGrp="1"/>
          </p:cNvSpPr>
          <p:nvPr>
            <p:ph idx="1"/>
          </p:nvPr>
        </p:nvSpPr>
        <p:spPr/>
        <p:txBody>
          <a:bodyPr/>
          <a:lstStyle/>
          <a:p>
            <a:r>
              <a:rPr lang="en-GB" dirty="0"/>
              <a:t>People who could not </a:t>
            </a:r>
            <a:r>
              <a:rPr lang="en-GB" b="1" dirty="0"/>
              <a:t>obtain justice</a:t>
            </a:r>
            <a:r>
              <a:rPr lang="en-GB" dirty="0"/>
              <a:t> in the common law courts </a:t>
            </a:r>
            <a:r>
              <a:rPr lang="en-GB" b="1" dirty="0"/>
              <a:t>appealed</a:t>
            </a:r>
            <a:r>
              <a:rPr lang="en-GB" dirty="0"/>
              <a:t> directly to the king. </a:t>
            </a:r>
            <a:endParaRPr lang="hr-HR" dirty="0" smtClean="0"/>
          </a:p>
          <a:p>
            <a:r>
              <a:rPr lang="en-GB" dirty="0" smtClean="0"/>
              <a:t>Most </a:t>
            </a:r>
            <a:r>
              <a:rPr lang="en-GB" dirty="0"/>
              <a:t>of these cases were referred to the king's </a:t>
            </a:r>
            <a:r>
              <a:rPr lang="en-GB" b="1" dirty="0"/>
              <a:t>Chancellor.</a:t>
            </a:r>
            <a:r>
              <a:rPr lang="en-GB" dirty="0"/>
              <a:t> </a:t>
            </a:r>
            <a:endParaRPr lang="hr-HR" dirty="0" smtClean="0"/>
          </a:p>
          <a:p>
            <a:r>
              <a:rPr lang="en-GB" dirty="0" smtClean="0"/>
              <a:t>The </a:t>
            </a:r>
            <a:r>
              <a:rPr lang="en-GB" dirty="0"/>
              <a:t>Chancellor based his decisions on principles of </a:t>
            </a:r>
            <a:r>
              <a:rPr lang="en-GB" b="1" dirty="0"/>
              <a:t>natural justice</a:t>
            </a:r>
            <a:r>
              <a:rPr lang="en-GB" dirty="0"/>
              <a:t> and </a:t>
            </a:r>
            <a:r>
              <a:rPr lang="en-GB" b="1" dirty="0"/>
              <a:t>fairness</a:t>
            </a:r>
            <a:r>
              <a:rPr lang="en-GB" dirty="0"/>
              <a:t>, making a decision on what seemed 'right' in a particular case.</a:t>
            </a:r>
            <a:endParaRPr lang="hr-HR" dirty="0"/>
          </a:p>
        </p:txBody>
      </p:sp>
    </p:spTree>
    <p:extLst>
      <p:ext uri="{BB962C8B-B14F-4D97-AF65-F5344CB8AC3E}">
        <p14:creationId xmlns:p14="http://schemas.microsoft.com/office/powerpoint/2010/main" val="2237368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Equity</a:t>
            </a:r>
            <a:endParaRPr lang="hr-HR" dirty="0"/>
          </a:p>
        </p:txBody>
      </p:sp>
      <p:sp>
        <p:nvSpPr>
          <p:cNvPr id="3" name="Content Placeholder 2"/>
          <p:cNvSpPr>
            <a:spLocks noGrp="1"/>
          </p:cNvSpPr>
          <p:nvPr>
            <p:ph idx="1"/>
          </p:nvPr>
        </p:nvSpPr>
        <p:spPr/>
        <p:txBody>
          <a:bodyPr>
            <a:normAutofit/>
          </a:bodyPr>
          <a:lstStyle/>
          <a:p>
            <a:r>
              <a:rPr lang="en-GB" dirty="0"/>
              <a:t>To ensure that the decisions were 'fair' the Chancellor developed new </a:t>
            </a:r>
            <a:r>
              <a:rPr lang="en-GB" b="1" dirty="0"/>
              <a:t>remedies</a:t>
            </a:r>
            <a:r>
              <a:rPr lang="en-GB" dirty="0"/>
              <a:t> which </a:t>
            </a:r>
            <a:r>
              <a:rPr lang="hr-HR" dirty="0" err="1" smtClean="0"/>
              <a:t>could</a:t>
            </a:r>
            <a:r>
              <a:rPr lang="en-GB" dirty="0" smtClean="0"/>
              <a:t> </a:t>
            </a:r>
            <a:r>
              <a:rPr lang="en-GB" b="1" dirty="0"/>
              <a:t>compensate</a:t>
            </a:r>
            <a:r>
              <a:rPr lang="en-GB" dirty="0"/>
              <a:t> plaintiffs more fully than the common law remedy of damages. </a:t>
            </a:r>
            <a:endParaRPr lang="hr-HR" dirty="0" smtClean="0"/>
          </a:p>
          <a:p>
            <a:r>
              <a:rPr lang="en-GB" dirty="0" smtClean="0"/>
              <a:t>The </a:t>
            </a:r>
            <a:r>
              <a:rPr lang="en-GB" dirty="0"/>
              <a:t>main </a:t>
            </a:r>
            <a:r>
              <a:rPr lang="en-GB" b="1" dirty="0"/>
              <a:t>equitable remedies</a:t>
            </a:r>
            <a:r>
              <a:rPr lang="en-GB" dirty="0"/>
              <a:t> were: </a:t>
            </a:r>
            <a:r>
              <a:rPr lang="en-GB" b="1" dirty="0"/>
              <a:t>injunctions, specific performance, rescission, </a:t>
            </a:r>
            <a:r>
              <a:rPr lang="en-GB" dirty="0"/>
              <a:t>and </a:t>
            </a:r>
            <a:r>
              <a:rPr lang="en-GB" b="1" dirty="0"/>
              <a:t>rectification.</a:t>
            </a:r>
            <a:r>
              <a:rPr lang="en-GB" dirty="0"/>
              <a:t> These are all still used today. </a:t>
            </a:r>
            <a:endParaRPr lang="hr-HR" dirty="0"/>
          </a:p>
        </p:txBody>
      </p:sp>
    </p:spTree>
    <p:extLst>
      <p:ext uri="{BB962C8B-B14F-4D97-AF65-F5344CB8AC3E}">
        <p14:creationId xmlns:p14="http://schemas.microsoft.com/office/powerpoint/2010/main" val="2095466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Equity</a:t>
            </a:r>
            <a:endParaRPr lang="hr-HR" dirty="0"/>
          </a:p>
        </p:txBody>
      </p:sp>
      <p:sp>
        <p:nvSpPr>
          <p:cNvPr id="3" name="Content Placeholder 2"/>
          <p:cNvSpPr>
            <a:spLocks noGrp="1"/>
          </p:cNvSpPr>
          <p:nvPr>
            <p:ph idx="1"/>
          </p:nvPr>
        </p:nvSpPr>
        <p:spPr/>
        <p:txBody>
          <a:bodyPr/>
          <a:lstStyle/>
          <a:p>
            <a:r>
              <a:rPr lang="en-GB" dirty="0"/>
              <a:t>Eventually a </a:t>
            </a:r>
            <a:r>
              <a:rPr lang="en-GB" b="1" dirty="0"/>
              <a:t>Court of Chancery</a:t>
            </a:r>
            <a:r>
              <a:rPr lang="en-GB" dirty="0"/>
              <a:t> under the control of the Chancellor came into being which </a:t>
            </a:r>
            <a:r>
              <a:rPr lang="en-GB" b="1" dirty="0"/>
              <a:t>administered equity</a:t>
            </a:r>
            <a:r>
              <a:rPr lang="en-GB" dirty="0"/>
              <a:t>. </a:t>
            </a:r>
            <a:endParaRPr lang="hr-HR" dirty="0" smtClean="0"/>
          </a:p>
          <a:p>
            <a:r>
              <a:rPr lang="en-GB" dirty="0" smtClean="0"/>
              <a:t>Equity </a:t>
            </a:r>
            <a:r>
              <a:rPr lang="en-GB" dirty="0"/>
              <a:t>was not a complete system of law; it merely filled the gaps in the common law and softened the strict rules of the common law.</a:t>
            </a:r>
            <a:endParaRPr lang="hr-HR" dirty="0"/>
          </a:p>
          <a:p>
            <a:endParaRPr lang="hr-HR" dirty="0"/>
          </a:p>
        </p:txBody>
      </p:sp>
    </p:spTree>
    <p:extLst>
      <p:ext uri="{BB962C8B-B14F-4D97-AF65-F5344CB8AC3E}">
        <p14:creationId xmlns:p14="http://schemas.microsoft.com/office/powerpoint/2010/main" val="2601734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Common</a:t>
            </a:r>
            <a:r>
              <a:rPr lang="hr-HR" dirty="0" smtClean="0"/>
              <a:t> </a:t>
            </a:r>
            <a:r>
              <a:rPr lang="hr-HR" dirty="0" err="1" smtClean="0"/>
              <a:t>law</a:t>
            </a:r>
            <a:r>
              <a:rPr lang="hr-HR" dirty="0" smtClean="0"/>
              <a:t> </a:t>
            </a:r>
            <a:r>
              <a:rPr lang="hr-HR" dirty="0" err="1" smtClean="0"/>
              <a:t>and</a:t>
            </a:r>
            <a:r>
              <a:rPr lang="hr-HR" dirty="0" smtClean="0"/>
              <a:t> </a:t>
            </a:r>
            <a:r>
              <a:rPr lang="hr-HR" dirty="0" err="1" smtClean="0"/>
              <a:t>equity</a:t>
            </a:r>
            <a:endParaRPr lang="hr-HR" dirty="0"/>
          </a:p>
        </p:txBody>
      </p:sp>
      <p:sp>
        <p:nvSpPr>
          <p:cNvPr id="3" name="Content Placeholder 2"/>
          <p:cNvSpPr>
            <a:spLocks noGrp="1"/>
          </p:cNvSpPr>
          <p:nvPr>
            <p:ph idx="1"/>
          </p:nvPr>
        </p:nvSpPr>
        <p:spPr/>
        <p:txBody>
          <a:bodyPr>
            <a:normAutofit fontScale="92500"/>
          </a:bodyPr>
          <a:lstStyle/>
          <a:p>
            <a:r>
              <a:rPr lang="en-GB" dirty="0"/>
              <a:t>The two systems of common law and equity operated separately, and this overlapping of the two systems could easily lead to conflict between </a:t>
            </a:r>
            <a:r>
              <a:rPr lang="en-GB" dirty="0" smtClean="0"/>
              <a:t>them.</a:t>
            </a:r>
            <a:endParaRPr lang="hr-HR" dirty="0" smtClean="0"/>
          </a:p>
          <a:p>
            <a:r>
              <a:rPr lang="en-GB" dirty="0" smtClean="0"/>
              <a:t>Under </a:t>
            </a:r>
            <a:r>
              <a:rPr lang="en-GB" dirty="0"/>
              <a:t>the </a:t>
            </a:r>
            <a:r>
              <a:rPr lang="en-GB" b="1" dirty="0"/>
              <a:t>Judicature Acts 1873-75</a:t>
            </a:r>
            <a:r>
              <a:rPr lang="en-GB" dirty="0"/>
              <a:t>, with the establishment of </a:t>
            </a:r>
            <a:r>
              <a:rPr lang="en-GB" b="1" dirty="0"/>
              <a:t>the High Court of Justice</a:t>
            </a:r>
            <a:r>
              <a:rPr lang="en-GB" dirty="0"/>
              <a:t> to administer both common law and equity, </a:t>
            </a:r>
            <a:r>
              <a:rPr lang="en-GB" b="1" dirty="0"/>
              <a:t>the Court of Chancery</a:t>
            </a:r>
            <a:r>
              <a:rPr lang="en-GB" dirty="0"/>
              <a:t> was abolished (though much of its work is still carried out by the </a:t>
            </a:r>
            <a:r>
              <a:rPr lang="en-GB" b="1" dirty="0"/>
              <a:t>Chancery Division of the High Court</a:t>
            </a:r>
            <a:r>
              <a:rPr lang="en-GB" dirty="0"/>
              <a:t>). </a:t>
            </a:r>
            <a:endParaRPr lang="hr-HR" dirty="0" smtClean="0"/>
          </a:p>
          <a:p>
            <a:r>
              <a:rPr lang="hr-HR" dirty="0" smtClean="0"/>
              <a:t>T</a:t>
            </a:r>
            <a:r>
              <a:rPr lang="en-GB" dirty="0" smtClean="0"/>
              <a:t>he </a:t>
            </a:r>
            <a:r>
              <a:rPr lang="en-GB" dirty="0"/>
              <a:t>Judicature Acts also provided that in cases in which there is a conflict between the rules of common law and equity, the rules of equity would prevail.</a:t>
            </a:r>
            <a:endParaRPr lang="hr-HR" dirty="0"/>
          </a:p>
          <a:p>
            <a:endParaRPr lang="hr-HR" dirty="0"/>
          </a:p>
        </p:txBody>
      </p:sp>
    </p:spTree>
    <p:extLst>
      <p:ext uri="{BB962C8B-B14F-4D97-AF65-F5344CB8AC3E}">
        <p14:creationId xmlns:p14="http://schemas.microsoft.com/office/powerpoint/2010/main" val="1041917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Statutory</a:t>
            </a:r>
            <a:r>
              <a:rPr lang="hr-HR" dirty="0" smtClean="0"/>
              <a:t> </a:t>
            </a:r>
            <a:r>
              <a:rPr lang="hr-HR" dirty="0" err="1" smtClean="0"/>
              <a:t>law</a:t>
            </a:r>
            <a:endParaRPr lang="hr-HR" dirty="0"/>
          </a:p>
        </p:txBody>
      </p:sp>
      <p:sp>
        <p:nvSpPr>
          <p:cNvPr id="3" name="Content Placeholder 2"/>
          <p:cNvSpPr>
            <a:spLocks noGrp="1"/>
          </p:cNvSpPr>
          <p:nvPr>
            <p:ph idx="1"/>
          </p:nvPr>
        </p:nvSpPr>
        <p:spPr/>
        <p:txBody>
          <a:bodyPr>
            <a:normAutofit lnSpcReduction="10000"/>
          </a:bodyPr>
          <a:lstStyle/>
          <a:p>
            <a:r>
              <a:rPr lang="en-GB" dirty="0" err="1" smtClean="0"/>
              <a:t>Statut</a:t>
            </a:r>
            <a:r>
              <a:rPr lang="hr-HR" dirty="0" err="1" smtClean="0"/>
              <a:t>ary</a:t>
            </a:r>
            <a:r>
              <a:rPr lang="en-GB" dirty="0" smtClean="0"/>
              <a:t> </a:t>
            </a:r>
            <a:r>
              <a:rPr lang="en-GB" dirty="0"/>
              <a:t>law </a:t>
            </a:r>
            <a:r>
              <a:rPr lang="hr-HR" dirty="0"/>
              <a:t>-</a:t>
            </a:r>
            <a:r>
              <a:rPr lang="en-GB" dirty="0" smtClean="0"/>
              <a:t> </a:t>
            </a:r>
            <a:r>
              <a:rPr lang="en-GB" dirty="0"/>
              <a:t>law passed by </a:t>
            </a:r>
            <a:r>
              <a:rPr lang="en-GB" b="1" dirty="0"/>
              <a:t>Parliament</a:t>
            </a:r>
            <a:r>
              <a:rPr lang="en-GB" dirty="0"/>
              <a:t>. </a:t>
            </a:r>
            <a:endParaRPr lang="hr-HR" dirty="0" smtClean="0"/>
          </a:p>
          <a:p>
            <a:r>
              <a:rPr lang="en-GB" dirty="0" smtClean="0"/>
              <a:t>In </a:t>
            </a:r>
            <a:r>
              <a:rPr lang="en-GB" dirty="0"/>
              <a:t>today's world there is often a need for new laws to meet new situations. </a:t>
            </a:r>
            <a:endParaRPr lang="hr-HR" dirty="0" smtClean="0"/>
          </a:p>
          <a:p>
            <a:r>
              <a:rPr lang="en-GB" dirty="0" smtClean="0"/>
              <a:t>The </a:t>
            </a:r>
            <a:r>
              <a:rPr lang="en-GB" dirty="0"/>
              <a:t>method of judicial law-making through precedents is not suitable for major changes to the law, nor is it a sufficiently quick, efficient law-making method for a modern society. </a:t>
            </a:r>
            <a:endParaRPr lang="hr-HR" dirty="0" smtClean="0"/>
          </a:p>
          <a:p>
            <a:r>
              <a:rPr lang="en-GB" dirty="0" smtClean="0"/>
              <a:t>The </a:t>
            </a:r>
            <a:r>
              <a:rPr lang="en-GB" dirty="0"/>
              <a:t>other point </a:t>
            </a:r>
            <a:r>
              <a:rPr lang="en-GB" dirty="0" smtClean="0"/>
              <a:t>is </a:t>
            </a:r>
            <a:r>
              <a:rPr lang="en-GB" dirty="0"/>
              <a:t>that judges are not elected by the people, and in a democracy, the view is that laws should only be made by the </a:t>
            </a:r>
            <a:r>
              <a:rPr lang="en-GB" b="1" dirty="0"/>
              <a:t>elected representatives</a:t>
            </a:r>
            <a:r>
              <a:rPr lang="en-GB" dirty="0"/>
              <a:t> of society</a:t>
            </a:r>
            <a:r>
              <a:rPr lang="en-GB" dirty="0" smtClean="0"/>
              <a:t>.</a:t>
            </a:r>
            <a:endParaRPr lang="hr-HR" dirty="0" smtClean="0"/>
          </a:p>
          <a:p>
            <a:endParaRPr lang="hr-HR" dirty="0"/>
          </a:p>
        </p:txBody>
      </p:sp>
    </p:spTree>
    <p:extLst>
      <p:ext uri="{BB962C8B-B14F-4D97-AF65-F5344CB8AC3E}">
        <p14:creationId xmlns:p14="http://schemas.microsoft.com/office/powerpoint/2010/main" val="1024626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Part</a:t>
            </a:r>
            <a:r>
              <a:rPr lang="hr-HR" dirty="0" smtClean="0"/>
              <a:t> One: </a:t>
            </a:r>
            <a:r>
              <a:rPr lang="hr-HR" dirty="0" err="1" smtClean="0"/>
              <a:t>Preview</a:t>
            </a:r>
            <a:endParaRPr lang="hr-HR" dirty="0"/>
          </a:p>
        </p:txBody>
      </p:sp>
      <p:sp>
        <p:nvSpPr>
          <p:cNvPr id="3" name="Content Placeholder 2"/>
          <p:cNvSpPr>
            <a:spLocks noGrp="1"/>
          </p:cNvSpPr>
          <p:nvPr>
            <p:ph idx="1"/>
          </p:nvPr>
        </p:nvSpPr>
        <p:spPr/>
        <p:txBody>
          <a:bodyPr>
            <a:normAutofit fontScale="77500" lnSpcReduction="20000"/>
          </a:bodyPr>
          <a:lstStyle/>
          <a:p>
            <a:r>
              <a:rPr lang="hr-HR" dirty="0" err="1" smtClean="0"/>
              <a:t>Source</a:t>
            </a:r>
            <a:r>
              <a:rPr lang="hr-HR" dirty="0" smtClean="0"/>
              <a:t> </a:t>
            </a:r>
            <a:r>
              <a:rPr lang="hr-HR" dirty="0" err="1" smtClean="0"/>
              <a:t>of</a:t>
            </a:r>
            <a:r>
              <a:rPr lang="hr-HR" dirty="0" smtClean="0"/>
              <a:t> </a:t>
            </a:r>
            <a:r>
              <a:rPr lang="hr-HR" dirty="0" err="1" smtClean="0"/>
              <a:t>law</a:t>
            </a:r>
            <a:r>
              <a:rPr lang="hr-HR" dirty="0" smtClean="0"/>
              <a:t> (</a:t>
            </a:r>
            <a:r>
              <a:rPr lang="hr-HR" dirty="0" err="1" smtClean="0"/>
              <a:t>fons</a:t>
            </a:r>
            <a:r>
              <a:rPr lang="hr-HR" dirty="0" smtClean="0"/>
              <a:t> </a:t>
            </a:r>
            <a:r>
              <a:rPr lang="hr-HR" dirty="0" err="1" smtClean="0"/>
              <a:t>iuris</a:t>
            </a:r>
            <a:r>
              <a:rPr lang="hr-HR" dirty="0" smtClean="0"/>
              <a:t>)</a:t>
            </a:r>
          </a:p>
          <a:p>
            <a:r>
              <a:rPr lang="hr-HR" dirty="0" err="1" smtClean="0"/>
              <a:t>Sources</a:t>
            </a:r>
            <a:r>
              <a:rPr lang="hr-HR" dirty="0" smtClean="0"/>
              <a:t> </a:t>
            </a:r>
            <a:r>
              <a:rPr lang="hr-HR" dirty="0" err="1" smtClean="0"/>
              <a:t>of</a:t>
            </a:r>
            <a:r>
              <a:rPr lang="hr-HR" dirty="0" smtClean="0"/>
              <a:t> English </a:t>
            </a:r>
            <a:r>
              <a:rPr lang="hr-HR" dirty="0" err="1" smtClean="0"/>
              <a:t>law</a:t>
            </a:r>
            <a:endParaRPr lang="hr-HR" dirty="0" smtClean="0"/>
          </a:p>
          <a:p>
            <a:r>
              <a:rPr lang="hr-HR" dirty="0" err="1" smtClean="0"/>
              <a:t>Custom</a:t>
            </a:r>
            <a:endParaRPr lang="hr-HR" dirty="0" smtClean="0"/>
          </a:p>
          <a:p>
            <a:r>
              <a:rPr lang="hr-HR" dirty="0" err="1" smtClean="0"/>
              <a:t>Common</a:t>
            </a:r>
            <a:r>
              <a:rPr lang="hr-HR" dirty="0" smtClean="0"/>
              <a:t> </a:t>
            </a:r>
            <a:r>
              <a:rPr lang="hr-HR" dirty="0" err="1" smtClean="0"/>
              <a:t>law</a:t>
            </a:r>
            <a:endParaRPr lang="hr-HR" dirty="0" smtClean="0"/>
          </a:p>
          <a:p>
            <a:r>
              <a:rPr lang="hr-HR" dirty="0" err="1" smtClean="0"/>
              <a:t>Equity</a:t>
            </a:r>
            <a:endParaRPr lang="hr-HR" dirty="0" smtClean="0"/>
          </a:p>
          <a:p>
            <a:r>
              <a:rPr lang="hr-HR" dirty="0" smtClean="0"/>
              <a:t>Statute </a:t>
            </a:r>
            <a:r>
              <a:rPr lang="hr-HR" dirty="0" err="1" smtClean="0"/>
              <a:t>law</a:t>
            </a:r>
            <a:endParaRPr lang="hr-HR" dirty="0" smtClean="0"/>
          </a:p>
          <a:p>
            <a:r>
              <a:rPr lang="hr-HR" dirty="0" err="1" smtClean="0"/>
              <a:t>Delegated</a:t>
            </a:r>
            <a:r>
              <a:rPr lang="hr-HR" dirty="0" smtClean="0"/>
              <a:t> </a:t>
            </a:r>
            <a:r>
              <a:rPr lang="hr-HR" dirty="0" err="1" smtClean="0"/>
              <a:t>legislation</a:t>
            </a:r>
            <a:endParaRPr lang="hr-HR" dirty="0" smtClean="0"/>
          </a:p>
          <a:p>
            <a:r>
              <a:rPr lang="hr-HR" dirty="0" smtClean="0"/>
              <a:t>European </a:t>
            </a:r>
            <a:r>
              <a:rPr lang="hr-HR" dirty="0" err="1" smtClean="0"/>
              <a:t>Convention</a:t>
            </a:r>
            <a:r>
              <a:rPr lang="hr-HR" dirty="0" smtClean="0"/>
              <a:t> </a:t>
            </a:r>
            <a:r>
              <a:rPr lang="hr-HR" dirty="0" err="1" smtClean="0"/>
              <a:t>of</a:t>
            </a:r>
            <a:r>
              <a:rPr lang="hr-HR" dirty="0" smtClean="0"/>
              <a:t> Human Rights</a:t>
            </a:r>
          </a:p>
          <a:p>
            <a:r>
              <a:rPr lang="hr-HR" dirty="0" smtClean="0"/>
              <a:t>European </a:t>
            </a:r>
            <a:r>
              <a:rPr lang="hr-HR" dirty="0" err="1" smtClean="0"/>
              <a:t>law</a:t>
            </a:r>
            <a:endParaRPr lang="hr-HR" dirty="0"/>
          </a:p>
        </p:txBody>
      </p:sp>
    </p:spTree>
    <p:extLst>
      <p:ext uri="{BB962C8B-B14F-4D97-AF65-F5344CB8AC3E}">
        <p14:creationId xmlns:p14="http://schemas.microsoft.com/office/powerpoint/2010/main" val="2789404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Statutory</a:t>
            </a:r>
            <a:r>
              <a:rPr lang="hr-HR" dirty="0" smtClean="0"/>
              <a:t> </a:t>
            </a:r>
            <a:r>
              <a:rPr lang="hr-HR" dirty="0" err="1" smtClean="0"/>
              <a:t>law</a:t>
            </a:r>
            <a:endParaRPr lang="hr-HR" dirty="0"/>
          </a:p>
        </p:txBody>
      </p:sp>
      <p:sp>
        <p:nvSpPr>
          <p:cNvPr id="3" name="Content Placeholder 2"/>
          <p:cNvSpPr>
            <a:spLocks noGrp="1"/>
          </p:cNvSpPr>
          <p:nvPr>
            <p:ph idx="1"/>
          </p:nvPr>
        </p:nvSpPr>
        <p:spPr/>
        <p:txBody>
          <a:bodyPr/>
          <a:lstStyle/>
          <a:p>
            <a:r>
              <a:rPr lang="en-GB" dirty="0"/>
              <a:t> The main legislative body in the United Kingdom </a:t>
            </a:r>
            <a:r>
              <a:rPr lang="hr-HR" dirty="0"/>
              <a:t>-</a:t>
            </a:r>
            <a:r>
              <a:rPr lang="en-GB" dirty="0" smtClean="0"/>
              <a:t> </a:t>
            </a:r>
            <a:r>
              <a:rPr lang="en-GB" dirty="0"/>
              <a:t>Parliament.</a:t>
            </a:r>
            <a:endParaRPr lang="hr-HR" dirty="0"/>
          </a:p>
          <a:p>
            <a:r>
              <a:rPr lang="en-GB" dirty="0"/>
              <a:t>Laws passed by Parliament are known as </a:t>
            </a:r>
            <a:r>
              <a:rPr lang="en-GB" b="1" dirty="0"/>
              <a:t>Acts of Parliament</a:t>
            </a:r>
            <a:r>
              <a:rPr lang="en-GB" dirty="0"/>
              <a:t> or </a:t>
            </a:r>
            <a:r>
              <a:rPr lang="en-GB" b="1" dirty="0"/>
              <a:t>statutes</a:t>
            </a:r>
            <a:r>
              <a:rPr lang="en-GB" dirty="0"/>
              <a:t>, and this source of law is referred to as </a:t>
            </a:r>
            <a:r>
              <a:rPr lang="en-GB" b="1" dirty="0"/>
              <a:t>statute law</a:t>
            </a:r>
            <a:r>
              <a:rPr lang="en-GB" dirty="0"/>
              <a:t>. </a:t>
            </a:r>
            <a:endParaRPr lang="hr-HR" dirty="0" smtClean="0"/>
          </a:p>
          <a:p>
            <a:r>
              <a:rPr lang="en-GB" dirty="0" smtClean="0"/>
              <a:t>About </a:t>
            </a:r>
            <a:r>
              <a:rPr lang="en-GB" dirty="0"/>
              <a:t>60 to 70 Acts are passed each year. </a:t>
            </a:r>
            <a:endParaRPr lang="hr-HR" dirty="0" smtClean="0"/>
          </a:p>
          <a:p>
            <a:endParaRPr lang="hr-HR" dirty="0"/>
          </a:p>
        </p:txBody>
      </p:sp>
    </p:spTree>
    <p:extLst>
      <p:ext uri="{BB962C8B-B14F-4D97-AF65-F5344CB8AC3E}">
        <p14:creationId xmlns:p14="http://schemas.microsoft.com/office/powerpoint/2010/main" val="3466614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Delegated</a:t>
            </a:r>
            <a:r>
              <a:rPr lang="hr-HR" dirty="0" smtClean="0"/>
              <a:t> </a:t>
            </a:r>
            <a:r>
              <a:rPr lang="hr-HR" dirty="0" err="1" smtClean="0"/>
              <a:t>legislation</a:t>
            </a:r>
            <a:endParaRPr lang="hr-HR" dirty="0"/>
          </a:p>
        </p:txBody>
      </p:sp>
      <p:sp>
        <p:nvSpPr>
          <p:cNvPr id="3" name="Content Placeholder 2"/>
          <p:cNvSpPr>
            <a:spLocks noGrp="1"/>
          </p:cNvSpPr>
          <p:nvPr>
            <p:ph idx="1"/>
          </p:nvPr>
        </p:nvSpPr>
        <p:spPr/>
        <p:txBody>
          <a:bodyPr>
            <a:normAutofit lnSpcReduction="10000"/>
          </a:bodyPr>
          <a:lstStyle/>
          <a:p>
            <a:r>
              <a:rPr lang="en-GB" dirty="0"/>
              <a:t>In addition to Parliament </a:t>
            </a:r>
            <a:r>
              <a:rPr lang="en-GB" b="1" dirty="0"/>
              <a:t>enacting law</a:t>
            </a:r>
            <a:r>
              <a:rPr lang="en-GB" dirty="0"/>
              <a:t>, </a:t>
            </a:r>
            <a:r>
              <a:rPr lang="en-GB" b="1" dirty="0"/>
              <a:t>legislative power</a:t>
            </a:r>
            <a:r>
              <a:rPr lang="en-GB" dirty="0"/>
              <a:t> is </a:t>
            </a:r>
            <a:r>
              <a:rPr lang="en-GB" b="1" dirty="0"/>
              <a:t>delegated</a:t>
            </a:r>
            <a:r>
              <a:rPr lang="en-GB" dirty="0"/>
              <a:t> to government ministers and their departments to make detailed </a:t>
            </a:r>
            <a:r>
              <a:rPr lang="en-GB" b="1" dirty="0"/>
              <a:t>rules</a:t>
            </a:r>
            <a:r>
              <a:rPr lang="en-GB" dirty="0"/>
              <a:t> and </a:t>
            </a:r>
            <a:r>
              <a:rPr lang="en-GB" b="1" dirty="0"/>
              <a:t>regulations</a:t>
            </a:r>
            <a:r>
              <a:rPr lang="en-GB" dirty="0"/>
              <a:t>, which supplement Acts of Parliament. </a:t>
            </a:r>
            <a:endParaRPr lang="hr-HR" dirty="0" smtClean="0"/>
          </a:p>
          <a:p>
            <a:r>
              <a:rPr lang="en-GB" dirty="0" smtClean="0"/>
              <a:t>These </a:t>
            </a:r>
            <a:r>
              <a:rPr lang="en-GB" dirty="0"/>
              <a:t>regulations are </a:t>
            </a:r>
            <a:r>
              <a:rPr lang="en-GB" b="1" dirty="0"/>
              <a:t>delegated legislation</a:t>
            </a:r>
            <a:r>
              <a:rPr lang="en-GB" dirty="0"/>
              <a:t> and are called </a:t>
            </a:r>
            <a:r>
              <a:rPr lang="en-GB" b="1" dirty="0"/>
              <a:t>statutory instruments</a:t>
            </a:r>
            <a:r>
              <a:rPr lang="en-GB" dirty="0"/>
              <a:t>. </a:t>
            </a:r>
            <a:endParaRPr lang="hr-HR" dirty="0" smtClean="0"/>
          </a:p>
          <a:p>
            <a:r>
              <a:rPr lang="en-GB" dirty="0" smtClean="0"/>
              <a:t>Unlike </a:t>
            </a:r>
            <a:r>
              <a:rPr lang="en-GB" b="1" dirty="0"/>
              <a:t>primary legislation</a:t>
            </a:r>
            <a:r>
              <a:rPr lang="en-GB" dirty="0"/>
              <a:t>, the </a:t>
            </a:r>
            <a:r>
              <a:rPr lang="en-GB" b="1" dirty="0"/>
              <a:t>validity</a:t>
            </a:r>
            <a:r>
              <a:rPr lang="en-GB" dirty="0"/>
              <a:t> of delegated, or </a:t>
            </a:r>
            <a:r>
              <a:rPr lang="en-GB" b="1" dirty="0"/>
              <a:t>secondary, legislation</a:t>
            </a:r>
            <a:r>
              <a:rPr lang="en-GB" dirty="0"/>
              <a:t> may be </a:t>
            </a:r>
            <a:r>
              <a:rPr lang="en-GB" b="1" dirty="0"/>
              <a:t>challenged </a:t>
            </a:r>
            <a:r>
              <a:rPr lang="en-GB" dirty="0"/>
              <a:t>in the courts if the maker has acted </a:t>
            </a:r>
            <a:r>
              <a:rPr lang="en-GB" b="1" dirty="0"/>
              <a:t>beyond the powers</a:t>
            </a:r>
            <a:r>
              <a:rPr lang="en-GB" dirty="0"/>
              <a:t> </a:t>
            </a:r>
            <a:r>
              <a:rPr lang="en-GB" i="1" dirty="0"/>
              <a:t>(ultra vire</a:t>
            </a:r>
            <a:r>
              <a:rPr lang="en-GB" dirty="0"/>
              <a:t>s) given by the </a:t>
            </a:r>
            <a:r>
              <a:rPr lang="en-GB" b="1" dirty="0"/>
              <a:t>parent Act</a:t>
            </a:r>
            <a:r>
              <a:rPr lang="en-GB" dirty="0"/>
              <a:t>.</a:t>
            </a:r>
            <a:endParaRPr lang="hr-HR" dirty="0"/>
          </a:p>
          <a:p>
            <a:endParaRPr lang="hr-HR" dirty="0"/>
          </a:p>
        </p:txBody>
      </p:sp>
    </p:spTree>
    <p:extLst>
      <p:ext uri="{BB962C8B-B14F-4D97-AF65-F5344CB8AC3E}">
        <p14:creationId xmlns:p14="http://schemas.microsoft.com/office/powerpoint/2010/main" val="1653912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European Convention on Human Rights</a:t>
            </a:r>
            <a:r>
              <a:rPr lang="hr-HR" dirty="0"/>
              <a:t/>
            </a:r>
            <a:br>
              <a:rPr lang="hr-HR" dirty="0"/>
            </a:br>
            <a:endParaRPr lang="hr-HR" dirty="0"/>
          </a:p>
        </p:txBody>
      </p:sp>
      <p:sp>
        <p:nvSpPr>
          <p:cNvPr id="3" name="Content Placeholder 2"/>
          <p:cNvSpPr>
            <a:spLocks noGrp="1"/>
          </p:cNvSpPr>
          <p:nvPr>
            <p:ph idx="1"/>
          </p:nvPr>
        </p:nvSpPr>
        <p:spPr/>
        <p:txBody>
          <a:bodyPr>
            <a:normAutofit/>
          </a:bodyPr>
          <a:lstStyle/>
          <a:p>
            <a:r>
              <a:rPr lang="hr-HR" dirty="0" smtClean="0"/>
              <a:t>UK -</a:t>
            </a:r>
            <a:r>
              <a:rPr lang="en-GB" dirty="0" smtClean="0"/>
              <a:t>one </a:t>
            </a:r>
            <a:r>
              <a:rPr lang="en-GB" dirty="0"/>
              <a:t>of the first signatories to the </a:t>
            </a:r>
            <a:r>
              <a:rPr lang="en-GB" b="1" dirty="0"/>
              <a:t>European Convention for the Protection of Human Rights and Fundamental Freedoms</a:t>
            </a:r>
            <a:r>
              <a:rPr lang="en-GB" dirty="0"/>
              <a:t> </a:t>
            </a:r>
            <a:r>
              <a:rPr lang="en-GB" b="1" dirty="0"/>
              <a:t>in 1950</a:t>
            </a:r>
            <a:r>
              <a:rPr lang="en-GB" dirty="0"/>
              <a:t>, which is usually referred to as the </a:t>
            </a:r>
            <a:r>
              <a:rPr lang="en-GB" b="1" dirty="0"/>
              <a:t>European Convention of Human Rights (ECHR</a:t>
            </a:r>
            <a:r>
              <a:rPr lang="en-GB" dirty="0"/>
              <a:t>). </a:t>
            </a:r>
            <a:endParaRPr lang="hr-HR" dirty="0" smtClean="0"/>
          </a:p>
          <a:p>
            <a:r>
              <a:rPr lang="en-GB" dirty="0" smtClean="0"/>
              <a:t>This </a:t>
            </a:r>
            <a:r>
              <a:rPr lang="en-GB" dirty="0"/>
              <a:t>Convention is a </a:t>
            </a:r>
            <a:r>
              <a:rPr lang="en-GB" b="1" dirty="0"/>
              <a:t>treaty</a:t>
            </a:r>
            <a:r>
              <a:rPr lang="en-GB" dirty="0"/>
              <a:t> of the </a:t>
            </a:r>
            <a:r>
              <a:rPr lang="en-GB" b="1" dirty="0"/>
              <a:t>Council of Europe</a:t>
            </a:r>
            <a:r>
              <a:rPr lang="en-GB" dirty="0"/>
              <a:t>. </a:t>
            </a:r>
            <a:endParaRPr lang="hr-HR" dirty="0"/>
          </a:p>
        </p:txBody>
      </p:sp>
    </p:spTree>
    <p:extLst>
      <p:ext uri="{BB962C8B-B14F-4D97-AF65-F5344CB8AC3E}">
        <p14:creationId xmlns:p14="http://schemas.microsoft.com/office/powerpoint/2010/main" val="1993363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txBody>
          <a:bodyPr>
            <a:normAutofit fontScale="90000"/>
          </a:bodyPr>
          <a:lstStyle/>
          <a:p>
            <a:r>
              <a:rPr lang="en-GB" b="1" dirty="0"/>
              <a:t>The European Convention on Human Rights</a:t>
            </a:r>
            <a:r>
              <a:rPr lang="hr-HR" dirty="0"/>
              <a:t/>
            </a:r>
            <a:br>
              <a:rPr lang="hr-HR" dirty="0"/>
            </a:br>
            <a:endParaRPr lang="hr-HR" dirty="0"/>
          </a:p>
        </p:txBody>
      </p:sp>
      <p:sp>
        <p:nvSpPr>
          <p:cNvPr id="3" name="Content Placeholder 2"/>
          <p:cNvSpPr>
            <a:spLocks noGrp="1"/>
          </p:cNvSpPr>
          <p:nvPr>
            <p:ph idx="1"/>
          </p:nvPr>
        </p:nvSpPr>
        <p:spPr/>
        <p:txBody>
          <a:bodyPr/>
          <a:lstStyle/>
          <a:p>
            <a:r>
              <a:rPr lang="en-GB" dirty="0"/>
              <a:t>The ECHR was incorporated into English law by the </a:t>
            </a:r>
            <a:r>
              <a:rPr lang="en-GB" b="1" dirty="0"/>
              <a:t>Human Rights Act in 1998.</a:t>
            </a:r>
            <a:r>
              <a:rPr lang="en-GB" dirty="0"/>
              <a:t>  </a:t>
            </a:r>
            <a:endParaRPr lang="hr-HR" dirty="0" smtClean="0"/>
          </a:p>
          <a:p>
            <a:r>
              <a:rPr lang="en-GB" dirty="0" smtClean="0"/>
              <a:t>By </a:t>
            </a:r>
            <a:r>
              <a:rPr lang="en-GB" dirty="0"/>
              <a:t>this Act the English courts must take into account any </a:t>
            </a:r>
            <a:r>
              <a:rPr lang="en-GB" b="1" dirty="0"/>
              <a:t>judgment</a:t>
            </a:r>
            <a:r>
              <a:rPr lang="en-GB" dirty="0"/>
              <a:t> or </a:t>
            </a:r>
            <a:r>
              <a:rPr lang="en-GB" b="1" dirty="0"/>
              <a:t>advisory opinion</a:t>
            </a:r>
            <a:r>
              <a:rPr lang="en-GB" dirty="0"/>
              <a:t> of the </a:t>
            </a:r>
            <a:r>
              <a:rPr lang="en-GB" b="1" dirty="0"/>
              <a:t>European Court of Human Rights</a:t>
            </a:r>
            <a:r>
              <a:rPr lang="en-GB" dirty="0"/>
              <a:t>. </a:t>
            </a:r>
            <a:endParaRPr lang="hr-HR" dirty="0" smtClean="0"/>
          </a:p>
          <a:p>
            <a:r>
              <a:rPr lang="en-GB" dirty="0" smtClean="0"/>
              <a:t>The </a:t>
            </a:r>
            <a:r>
              <a:rPr lang="en-GB" dirty="0"/>
              <a:t>Act requires that courts seek to interpret and apply primary and delegated legislation in a way which is compatible with the Convention Rights.</a:t>
            </a:r>
            <a:endParaRPr lang="hr-HR" dirty="0"/>
          </a:p>
          <a:p>
            <a:endParaRPr lang="hr-HR" dirty="0"/>
          </a:p>
        </p:txBody>
      </p:sp>
    </p:spTree>
    <p:extLst>
      <p:ext uri="{BB962C8B-B14F-4D97-AF65-F5344CB8AC3E}">
        <p14:creationId xmlns:p14="http://schemas.microsoft.com/office/powerpoint/2010/main" val="1024272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European </a:t>
            </a:r>
            <a:r>
              <a:rPr lang="hr-HR" dirty="0" err="1" smtClean="0"/>
              <a:t>law</a:t>
            </a:r>
            <a:endParaRPr lang="hr-HR" dirty="0"/>
          </a:p>
        </p:txBody>
      </p:sp>
      <p:sp>
        <p:nvSpPr>
          <p:cNvPr id="3" name="Content Placeholder 2"/>
          <p:cNvSpPr>
            <a:spLocks noGrp="1"/>
          </p:cNvSpPr>
          <p:nvPr>
            <p:ph idx="1"/>
          </p:nvPr>
        </p:nvSpPr>
        <p:spPr/>
        <p:txBody>
          <a:bodyPr/>
          <a:lstStyle/>
          <a:p>
            <a:r>
              <a:rPr lang="en-GB" dirty="0"/>
              <a:t>On 1 </a:t>
            </a:r>
            <a:r>
              <a:rPr lang="en-GB" dirty="0" smtClean="0"/>
              <a:t>Jan</a:t>
            </a:r>
            <a:r>
              <a:rPr lang="hr-HR" dirty="0" smtClean="0"/>
              <a:t>.</a:t>
            </a:r>
            <a:r>
              <a:rPr lang="en-GB" dirty="0" smtClean="0"/>
              <a:t> </a:t>
            </a:r>
            <a:r>
              <a:rPr lang="en-GB" dirty="0"/>
              <a:t>1973 the </a:t>
            </a:r>
            <a:r>
              <a:rPr lang="en-GB" dirty="0" smtClean="0"/>
              <a:t>UK </a:t>
            </a:r>
            <a:r>
              <a:rPr lang="en-GB" dirty="0"/>
              <a:t>joined what was then the </a:t>
            </a:r>
            <a:r>
              <a:rPr lang="en-GB" b="1" dirty="0"/>
              <a:t>European Economic Community</a:t>
            </a:r>
            <a:r>
              <a:rPr lang="en-GB" dirty="0"/>
              <a:t>, and another source of law came into being: European </a:t>
            </a:r>
            <a:r>
              <a:rPr lang="en-GB" dirty="0" smtClean="0"/>
              <a:t>law.</a:t>
            </a:r>
            <a:endParaRPr lang="hr-HR" dirty="0" smtClean="0"/>
          </a:p>
          <a:p>
            <a:r>
              <a:rPr lang="en-GB" dirty="0" smtClean="0"/>
              <a:t>Over </a:t>
            </a:r>
            <a:r>
              <a:rPr lang="en-GB" dirty="0"/>
              <a:t>the years it acquired increasing significance as a source of law. </a:t>
            </a:r>
            <a:endParaRPr lang="hr-HR" dirty="0" smtClean="0"/>
          </a:p>
          <a:p>
            <a:r>
              <a:rPr lang="en-GB" dirty="0" smtClean="0"/>
              <a:t>After </a:t>
            </a:r>
            <a:r>
              <a:rPr lang="en-GB" dirty="0"/>
              <a:t>the withdrawal from the EU in </a:t>
            </a:r>
            <a:r>
              <a:rPr lang="en-GB" dirty="0" smtClean="0"/>
              <a:t>201</a:t>
            </a:r>
            <a:r>
              <a:rPr lang="hr-HR" dirty="0" smtClean="0"/>
              <a:t>9</a:t>
            </a:r>
            <a:r>
              <a:rPr lang="en-GB" dirty="0" smtClean="0"/>
              <a:t> </a:t>
            </a:r>
            <a:r>
              <a:rPr lang="en-GB" dirty="0"/>
              <a:t>(</a:t>
            </a:r>
            <a:r>
              <a:rPr lang="en-GB" b="1" dirty="0"/>
              <a:t>Brexit</a:t>
            </a:r>
            <a:r>
              <a:rPr lang="en-GB" dirty="0"/>
              <a:t>), this source of law will cease to apply to the UK.</a:t>
            </a:r>
            <a:endParaRPr lang="hr-HR" dirty="0"/>
          </a:p>
          <a:p>
            <a:endParaRPr lang="hr-HR" dirty="0"/>
          </a:p>
        </p:txBody>
      </p:sp>
    </p:spTree>
    <p:extLst>
      <p:ext uri="{BB962C8B-B14F-4D97-AF65-F5344CB8AC3E}">
        <p14:creationId xmlns:p14="http://schemas.microsoft.com/office/powerpoint/2010/main" val="3964943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More </a:t>
            </a:r>
            <a:r>
              <a:rPr lang="hr-HR" dirty="0" err="1" smtClean="0"/>
              <a:t>about</a:t>
            </a:r>
            <a:r>
              <a:rPr lang="hr-HR" dirty="0" smtClean="0"/>
              <a:t> </a:t>
            </a:r>
            <a:r>
              <a:rPr lang="hr-HR" dirty="0" err="1" smtClean="0"/>
              <a:t>sources</a:t>
            </a:r>
            <a:r>
              <a:rPr lang="hr-HR" dirty="0" smtClean="0"/>
              <a:t> </a:t>
            </a:r>
            <a:r>
              <a:rPr lang="hr-HR" dirty="0" err="1" smtClean="0"/>
              <a:t>of</a:t>
            </a:r>
            <a:r>
              <a:rPr lang="hr-HR" dirty="0" smtClean="0"/>
              <a:t> English </a:t>
            </a:r>
            <a:r>
              <a:rPr lang="hr-HR" dirty="0" err="1" smtClean="0"/>
              <a:t>law</a:t>
            </a:r>
            <a:r>
              <a:rPr lang="hr-HR" dirty="0" smtClean="0"/>
              <a:t>…</a:t>
            </a:r>
            <a:endParaRPr lang="hr-HR" dirty="0"/>
          </a:p>
        </p:txBody>
      </p:sp>
      <p:sp>
        <p:nvSpPr>
          <p:cNvPr id="3" name="Content Placeholder 2"/>
          <p:cNvSpPr>
            <a:spLocks noGrp="1"/>
          </p:cNvSpPr>
          <p:nvPr>
            <p:ph idx="1"/>
          </p:nvPr>
        </p:nvSpPr>
        <p:spPr/>
        <p:txBody>
          <a:bodyPr/>
          <a:lstStyle/>
          <a:p>
            <a:r>
              <a:rPr lang="en-US" dirty="0">
                <a:hlinkClick r:id="rId2"/>
              </a:rPr>
              <a:t>Common law Vs Statutory Law &amp; Common law ... </a:t>
            </a:r>
            <a:r>
              <a:rPr lang="en-US" dirty="0" smtClean="0">
                <a:hlinkClick r:id="rId2"/>
              </a:rPr>
              <a:t>– YouTube</a:t>
            </a:r>
            <a:endParaRPr lang="hr-HR" dirty="0" smtClean="0"/>
          </a:p>
          <a:p>
            <a:pPr marL="0" indent="0">
              <a:buNone/>
            </a:pPr>
            <a:r>
              <a:rPr lang="hr-HR" dirty="0"/>
              <a:t>https://www.youtube.com/watch?v=iUCepIy2UUI</a:t>
            </a:r>
          </a:p>
          <a:p>
            <a:r>
              <a:rPr lang="en-US" dirty="0">
                <a:hlinkClick r:id="rId3"/>
              </a:rPr>
              <a:t>Common law vs. equity | </a:t>
            </a:r>
            <a:r>
              <a:rPr lang="en-US" dirty="0" err="1" smtClean="0">
                <a:hlinkClick r:id="rId3"/>
              </a:rPr>
              <a:t>TransLegal</a:t>
            </a:r>
            <a:endParaRPr lang="hr-HR" dirty="0" smtClean="0"/>
          </a:p>
          <a:p>
            <a:r>
              <a:rPr lang="en-US" dirty="0"/>
              <a:t>https://www.youtube.com/watch?v=ES28YzIaobM</a:t>
            </a:r>
          </a:p>
          <a:p>
            <a:endParaRPr lang="hr-HR" dirty="0"/>
          </a:p>
        </p:txBody>
      </p:sp>
    </p:spTree>
    <p:extLst>
      <p:ext uri="{BB962C8B-B14F-4D97-AF65-F5344CB8AC3E}">
        <p14:creationId xmlns:p14="http://schemas.microsoft.com/office/powerpoint/2010/main" val="164456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hr-HR" dirty="0" err="1" smtClean="0"/>
              <a:t>Methods</a:t>
            </a:r>
            <a:r>
              <a:rPr lang="hr-HR" dirty="0" smtClean="0"/>
              <a:t> </a:t>
            </a:r>
            <a:r>
              <a:rPr lang="hr-HR" dirty="0" err="1" smtClean="0"/>
              <a:t>of</a:t>
            </a:r>
            <a:r>
              <a:rPr lang="hr-HR" dirty="0" smtClean="0"/>
              <a:t> </a:t>
            </a:r>
            <a:r>
              <a:rPr lang="hr-HR" dirty="0" err="1" smtClean="0"/>
              <a:t>developing</a:t>
            </a:r>
            <a:r>
              <a:rPr lang="hr-HR" dirty="0" smtClean="0"/>
              <a:t> </a:t>
            </a:r>
            <a:r>
              <a:rPr lang="hr-HR" dirty="0" err="1" smtClean="0"/>
              <a:t>law</a:t>
            </a:r>
            <a:r>
              <a:rPr lang="hr-HR" dirty="0" smtClean="0"/>
              <a:t>; </a:t>
            </a:r>
            <a:r>
              <a:rPr lang="hr-HR" dirty="0" err="1" smtClean="0"/>
              <a:t>the</a:t>
            </a:r>
            <a:r>
              <a:rPr lang="hr-HR" dirty="0" smtClean="0"/>
              <a:t> </a:t>
            </a:r>
            <a:r>
              <a:rPr lang="hr-HR" dirty="0" err="1" smtClean="0"/>
              <a:t>origin</a:t>
            </a:r>
            <a:r>
              <a:rPr lang="hr-HR" dirty="0" smtClean="0"/>
              <a:t> </a:t>
            </a:r>
            <a:r>
              <a:rPr lang="hr-HR" dirty="0" err="1" smtClean="0"/>
              <a:t>of</a:t>
            </a:r>
            <a:r>
              <a:rPr lang="hr-HR" dirty="0" smtClean="0"/>
              <a:t> </a:t>
            </a:r>
            <a:r>
              <a:rPr lang="hr-HR" dirty="0" err="1" smtClean="0"/>
              <a:t>law</a:t>
            </a:r>
            <a:r>
              <a:rPr lang="hr-HR" dirty="0" smtClean="0"/>
              <a:t>; </a:t>
            </a:r>
            <a:r>
              <a:rPr lang="hr-HR" dirty="0" err="1" smtClean="0"/>
              <a:t>the</a:t>
            </a:r>
            <a:r>
              <a:rPr lang="hr-HR" dirty="0" smtClean="0"/>
              <a:t> </a:t>
            </a:r>
            <a:r>
              <a:rPr lang="hr-HR" dirty="0" err="1" smtClean="0"/>
              <a:t>basis</a:t>
            </a:r>
            <a:r>
              <a:rPr lang="hr-HR" dirty="0" smtClean="0"/>
              <a:t> </a:t>
            </a:r>
            <a:r>
              <a:rPr lang="hr-HR" dirty="0" err="1" smtClean="0"/>
              <a:t>of</a:t>
            </a:r>
            <a:r>
              <a:rPr lang="hr-HR" dirty="0" smtClean="0"/>
              <a:t> </a:t>
            </a:r>
            <a:r>
              <a:rPr lang="hr-HR" dirty="0" err="1" smtClean="0"/>
              <a:t>law</a:t>
            </a:r>
            <a:endParaRPr lang="hr-HR" dirty="0" smtClean="0"/>
          </a:p>
          <a:p>
            <a:r>
              <a:rPr lang="hr-HR" dirty="0" err="1" smtClean="0"/>
              <a:t>Source</a:t>
            </a:r>
            <a:r>
              <a:rPr lang="hr-HR" dirty="0" smtClean="0"/>
              <a:t> </a:t>
            </a:r>
            <a:r>
              <a:rPr lang="hr-HR" dirty="0" err="1" smtClean="0"/>
              <a:t>of</a:t>
            </a:r>
            <a:r>
              <a:rPr lang="hr-HR" dirty="0" smtClean="0"/>
              <a:t> </a:t>
            </a:r>
            <a:r>
              <a:rPr lang="hr-HR" dirty="0" err="1" smtClean="0"/>
              <a:t>law</a:t>
            </a:r>
            <a:endParaRPr lang="hr-HR" dirty="0" smtClean="0"/>
          </a:p>
          <a:p>
            <a:r>
              <a:rPr lang="hr-HR" dirty="0" smtClean="0"/>
              <a:t>A </a:t>
            </a:r>
            <a:r>
              <a:rPr lang="hr-HR" dirty="0" err="1" smtClean="0"/>
              <a:t>law</a:t>
            </a:r>
            <a:r>
              <a:rPr lang="hr-HR" dirty="0" smtClean="0"/>
              <a:t> </a:t>
            </a:r>
            <a:r>
              <a:rPr lang="hr-HR" dirty="0" err="1" smtClean="0"/>
              <a:t>passed</a:t>
            </a:r>
            <a:r>
              <a:rPr lang="hr-HR" dirty="0" smtClean="0"/>
              <a:t> </a:t>
            </a:r>
            <a:r>
              <a:rPr lang="hr-HR" dirty="0" err="1" smtClean="0"/>
              <a:t>by</a:t>
            </a:r>
            <a:r>
              <a:rPr lang="hr-HR" dirty="0" smtClean="0"/>
              <a:t> </a:t>
            </a:r>
            <a:r>
              <a:rPr lang="hr-HR" dirty="0" err="1" smtClean="0"/>
              <a:t>Parliament</a:t>
            </a:r>
            <a:endParaRPr lang="hr-HR" dirty="0" smtClean="0"/>
          </a:p>
          <a:p>
            <a:r>
              <a:rPr lang="hr-HR" dirty="0" err="1" smtClean="0"/>
              <a:t>Act</a:t>
            </a:r>
            <a:r>
              <a:rPr lang="hr-HR" dirty="0" smtClean="0"/>
              <a:t> </a:t>
            </a:r>
            <a:r>
              <a:rPr lang="hr-HR" dirty="0" err="1" smtClean="0"/>
              <a:t>of</a:t>
            </a:r>
            <a:r>
              <a:rPr lang="hr-HR" dirty="0" smtClean="0"/>
              <a:t> </a:t>
            </a:r>
            <a:r>
              <a:rPr lang="hr-HR" dirty="0" err="1" smtClean="0"/>
              <a:t>Parliament</a:t>
            </a:r>
            <a:r>
              <a:rPr lang="hr-HR" dirty="0" smtClean="0"/>
              <a:t>; Statute</a:t>
            </a:r>
          </a:p>
          <a:p>
            <a:endParaRPr lang="en-US" dirty="0"/>
          </a:p>
        </p:txBody>
      </p:sp>
    </p:spTree>
    <p:extLst>
      <p:ext uri="{BB962C8B-B14F-4D97-AF65-F5344CB8AC3E}">
        <p14:creationId xmlns:p14="http://schemas.microsoft.com/office/powerpoint/2010/main" val="3025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hr-HR" dirty="0" err="1"/>
              <a:t>Legislation</a:t>
            </a:r>
            <a:r>
              <a:rPr lang="hr-HR" dirty="0"/>
              <a:t> </a:t>
            </a:r>
            <a:r>
              <a:rPr lang="hr-HR" dirty="0" err="1"/>
              <a:t>made</a:t>
            </a:r>
            <a:r>
              <a:rPr lang="hr-HR" dirty="0"/>
              <a:t> </a:t>
            </a:r>
            <a:r>
              <a:rPr lang="hr-HR" dirty="0" err="1"/>
              <a:t>under</a:t>
            </a:r>
            <a:r>
              <a:rPr lang="hr-HR" dirty="0"/>
              <a:t> </a:t>
            </a:r>
            <a:r>
              <a:rPr lang="hr-HR" dirty="0" err="1"/>
              <a:t>powers</a:t>
            </a:r>
            <a:r>
              <a:rPr lang="hr-HR" dirty="0"/>
              <a:t> </a:t>
            </a:r>
            <a:r>
              <a:rPr lang="hr-HR" dirty="0" err="1"/>
              <a:t>conferred</a:t>
            </a:r>
            <a:r>
              <a:rPr lang="hr-HR" dirty="0"/>
              <a:t> </a:t>
            </a:r>
            <a:r>
              <a:rPr lang="hr-HR" dirty="0" err="1"/>
              <a:t>by</a:t>
            </a:r>
            <a:r>
              <a:rPr lang="hr-HR" dirty="0"/>
              <a:t> </a:t>
            </a:r>
            <a:r>
              <a:rPr lang="hr-HR" dirty="0" err="1"/>
              <a:t>an</a:t>
            </a:r>
            <a:r>
              <a:rPr lang="hr-HR" dirty="0"/>
              <a:t> </a:t>
            </a:r>
            <a:r>
              <a:rPr lang="hr-HR" dirty="0" err="1"/>
              <a:t>Act</a:t>
            </a:r>
            <a:r>
              <a:rPr lang="hr-HR" dirty="0"/>
              <a:t> </a:t>
            </a:r>
            <a:r>
              <a:rPr lang="hr-HR" dirty="0" err="1"/>
              <a:t>of</a:t>
            </a:r>
            <a:r>
              <a:rPr lang="hr-HR" dirty="0"/>
              <a:t> </a:t>
            </a:r>
            <a:r>
              <a:rPr lang="hr-HR" dirty="0" err="1"/>
              <a:t>Parliament</a:t>
            </a:r>
            <a:r>
              <a:rPr lang="hr-HR" dirty="0"/>
              <a:t> (</a:t>
            </a:r>
            <a:r>
              <a:rPr lang="hr-HR" dirty="0" err="1"/>
              <a:t>an</a:t>
            </a:r>
            <a:r>
              <a:rPr lang="hr-HR" dirty="0"/>
              <a:t> </a:t>
            </a:r>
            <a:r>
              <a:rPr lang="hr-HR" dirty="0" err="1"/>
              <a:t>enabling</a:t>
            </a:r>
            <a:r>
              <a:rPr lang="hr-HR" dirty="0"/>
              <a:t> statute, </a:t>
            </a:r>
            <a:r>
              <a:rPr lang="hr-HR" dirty="0" err="1"/>
              <a:t>often</a:t>
            </a:r>
            <a:r>
              <a:rPr lang="hr-HR" dirty="0"/>
              <a:t> </a:t>
            </a:r>
            <a:r>
              <a:rPr lang="hr-HR" dirty="0" err="1"/>
              <a:t>called</a:t>
            </a:r>
            <a:r>
              <a:rPr lang="hr-HR" dirty="0"/>
              <a:t> </a:t>
            </a:r>
            <a:r>
              <a:rPr lang="hr-HR" dirty="0" err="1"/>
              <a:t>the</a:t>
            </a:r>
            <a:r>
              <a:rPr lang="hr-HR" dirty="0"/>
              <a:t> </a:t>
            </a:r>
            <a:r>
              <a:rPr lang="hr-HR" dirty="0" err="1"/>
              <a:t>Parent</a:t>
            </a:r>
            <a:r>
              <a:rPr lang="hr-HR" dirty="0"/>
              <a:t> </a:t>
            </a:r>
            <a:r>
              <a:rPr lang="hr-HR" dirty="0" err="1"/>
              <a:t>Act</a:t>
            </a:r>
            <a:r>
              <a:rPr lang="hr-HR" dirty="0"/>
              <a:t>). Most </a:t>
            </a:r>
            <a:r>
              <a:rPr lang="hr-HR" dirty="0" smtClean="0"/>
              <a:t>__________ </a:t>
            </a:r>
            <a:r>
              <a:rPr lang="hr-HR" dirty="0" err="1"/>
              <a:t>legislation</a:t>
            </a:r>
            <a:r>
              <a:rPr lang="hr-HR" dirty="0"/>
              <a:t> </a:t>
            </a:r>
            <a:r>
              <a:rPr lang="hr-HR" dirty="0" err="1"/>
              <a:t>is</a:t>
            </a:r>
            <a:r>
              <a:rPr lang="hr-HR" dirty="0"/>
              <a:t> </a:t>
            </a:r>
            <a:r>
              <a:rPr lang="hr-HR" dirty="0" err="1"/>
              <a:t>governmental</a:t>
            </a:r>
            <a:r>
              <a:rPr lang="hr-HR" dirty="0"/>
              <a:t>. </a:t>
            </a:r>
            <a:r>
              <a:rPr lang="hr-HR" dirty="0" err="1"/>
              <a:t>Its</a:t>
            </a:r>
            <a:r>
              <a:rPr lang="hr-HR" dirty="0"/>
              <a:t> </a:t>
            </a:r>
            <a:r>
              <a:rPr lang="hr-HR" dirty="0" err="1"/>
              <a:t>primary</a:t>
            </a:r>
            <a:r>
              <a:rPr lang="hr-HR" dirty="0"/>
              <a:t> </a:t>
            </a:r>
            <a:r>
              <a:rPr lang="hr-HR" dirty="0" err="1"/>
              <a:t>purpose</a:t>
            </a:r>
            <a:r>
              <a:rPr lang="hr-HR" dirty="0"/>
              <a:t> </a:t>
            </a:r>
            <a:r>
              <a:rPr lang="hr-HR" dirty="0" err="1"/>
              <a:t>is</a:t>
            </a:r>
            <a:r>
              <a:rPr lang="hr-HR" dirty="0"/>
              <a:t> to </a:t>
            </a:r>
            <a:r>
              <a:rPr lang="hr-HR" dirty="0" err="1"/>
              <a:t>supplement</a:t>
            </a:r>
            <a:r>
              <a:rPr lang="hr-HR" dirty="0"/>
              <a:t> </a:t>
            </a:r>
            <a:r>
              <a:rPr lang="hr-HR" dirty="0" err="1"/>
              <a:t>Acts</a:t>
            </a:r>
            <a:r>
              <a:rPr lang="hr-HR" dirty="0"/>
              <a:t> </a:t>
            </a:r>
            <a:r>
              <a:rPr lang="hr-HR" dirty="0" err="1"/>
              <a:t>of</a:t>
            </a:r>
            <a:r>
              <a:rPr lang="hr-HR" dirty="0"/>
              <a:t> </a:t>
            </a:r>
            <a:r>
              <a:rPr lang="hr-HR" dirty="0" err="1"/>
              <a:t>Parliament</a:t>
            </a:r>
            <a:r>
              <a:rPr lang="hr-HR" dirty="0"/>
              <a:t> </a:t>
            </a:r>
            <a:r>
              <a:rPr lang="hr-HR" dirty="0" err="1"/>
              <a:t>by</a:t>
            </a:r>
            <a:r>
              <a:rPr lang="hr-HR" dirty="0"/>
              <a:t> </a:t>
            </a:r>
            <a:r>
              <a:rPr lang="hr-HR" dirty="0" err="1"/>
              <a:t>prescribing</a:t>
            </a:r>
            <a:r>
              <a:rPr lang="hr-HR" dirty="0"/>
              <a:t> </a:t>
            </a:r>
            <a:r>
              <a:rPr lang="hr-HR" dirty="0" err="1"/>
              <a:t>the</a:t>
            </a:r>
            <a:r>
              <a:rPr lang="hr-HR" dirty="0"/>
              <a:t> </a:t>
            </a:r>
            <a:r>
              <a:rPr lang="hr-HR" dirty="0" err="1"/>
              <a:t>detailed</a:t>
            </a:r>
            <a:r>
              <a:rPr lang="hr-HR" dirty="0"/>
              <a:t> </a:t>
            </a:r>
            <a:r>
              <a:rPr lang="hr-HR" dirty="0" err="1"/>
              <a:t>and</a:t>
            </a:r>
            <a:r>
              <a:rPr lang="hr-HR" dirty="0"/>
              <a:t> </a:t>
            </a:r>
            <a:r>
              <a:rPr lang="hr-HR" dirty="0" err="1"/>
              <a:t>technical</a:t>
            </a:r>
            <a:r>
              <a:rPr lang="hr-HR" dirty="0"/>
              <a:t> </a:t>
            </a:r>
            <a:r>
              <a:rPr lang="hr-HR" dirty="0" err="1"/>
              <a:t>rules</a:t>
            </a:r>
            <a:r>
              <a:rPr lang="hr-HR" dirty="0"/>
              <a:t> </a:t>
            </a:r>
            <a:r>
              <a:rPr lang="hr-HR" dirty="0" err="1"/>
              <a:t>required</a:t>
            </a:r>
            <a:r>
              <a:rPr lang="hr-HR" dirty="0"/>
              <a:t> for </a:t>
            </a:r>
            <a:r>
              <a:rPr lang="hr-HR" dirty="0" err="1"/>
              <a:t>their</a:t>
            </a:r>
            <a:r>
              <a:rPr lang="hr-HR" dirty="0"/>
              <a:t> </a:t>
            </a:r>
            <a:r>
              <a:rPr lang="hr-HR" dirty="0" err="1"/>
              <a:t>operation</a:t>
            </a:r>
            <a:r>
              <a:rPr lang="hr-HR" dirty="0"/>
              <a:t>. </a:t>
            </a:r>
            <a:r>
              <a:rPr lang="hr-HR" dirty="0" smtClean="0"/>
              <a:t>D_____ </a:t>
            </a:r>
            <a:r>
              <a:rPr lang="hr-HR" dirty="0" err="1"/>
              <a:t>legislation</a:t>
            </a:r>
            <a:r>
              <a:rPr lang="hr-HR" dirty="0"/>
              <a:t> </a:t>
            </a:r>
            <a:r>
              <a:rPr lang="hr-HR" dirty="0" err="1"/>
              <a:t>is</a:t>
            </a:r>
            <a:r>
              <a:rPr lang="hr-HR" dirty="0"/>
              <a:t> </a:t>
            </a:r>
            <a:r>
              <a:rPr lang="hr-HR" dirty="0" err="1"/>
              <a:t>also</a:t>
            </a:r>
            <a:r>
              <a:rPr lang="hr-HR" dirty="0"/>
              <a:t> </a:t>
            </a:r>
            <a:r>
              <a:rPr lang="hr-HR" dirty="0" err="1"/>
              <a:t>made</a:t>
            </a:r>
            <a:r>
              <a:rPr lang="hr-HR" dirty="0"/>
              <a:t> </a:t>
            </a:r>
            <a:r>
              <a:rPr lang="hr-HR" dirty="0" err="1"/>
              <a:t>by</a:t>
            </a:r>
            <a:r>
              <a:rPr lang="hr-HR" dirty="0"/>
              <a:t> a </a:t>
            </a:r>
            <a:r>
              <a:rPr lang="hr-HR" dirty="0" err="1"/>
              <a:t>variety</a:t>
            </a:r>
            <a:r>
              <a:rPr lang="hr-HR" dirty="0"/>
              <a:t> </a:t>
            </a:r>
            <a:r>
              <a:rPr lang="hr-HR" dirty="0" err="1"/>
              <a:t>of</a:t>
            </a:r>
            <a:r>
              <a:rPr lang="hr-HR" dirty="0"/>
              <a:t> </a:t>
            </a:r>
            <a:r>
              <a:rPr lang="hr-HR" dirty="0" err="1"/>
              <a:t>bodies</a:t>
            </a:r>
            <a:r>
              <a:rPr lang="hr-HR" dirty="0"/>
              <a:t> </a:t>
            </a:r>
            <a:r>
              <a:rPr lang="hr-HR" dirty="0" err="1"/>
              <a:t>outside</a:t>
            </a:r>
            <a:r>
              <a:rPr lang="hr-HR" dirty="0"/>
              <a:t> </a:t>
            </a:r>
            <a:r>
              <a:rPr lang="hr-HR" dirty="0" err="1"/>
              <a:t>central</a:t>
            </a:r>
            <a:r>
              <a:rPr lang="hr-HR" dirty="0"/>
              <a:t> </a:t>
            </a:r>
            <a:r>
              <a:rPr lang="hr-HR" dirty="0" err="1"/>
              <a:t>government</a:t>
            </a:r>
            <a:r>
              <a:rPr lang="hr-HR" dirty="0"/>
              <a:t>, </a:t>
            </a:r>
            <a:r>
              <a:rPr lang="hr-HR" dirty="0" err="1"/>
              <a:t>such</a:t>
            </a:r>
            <a:r>
              <a:rPr lang="hr-HR" dirty="0"/>
              <a:t> as </a:t>
            </a:r>
            <a:r>
              <a:rPr lang="hr-HR" dirty="0" err="1"/>
              <a:t>by-laws</a:t>
            </a:r>
            <a:r>
              <a:rPr lang="hr-HR" dirty="0"/>
              <a:t>, </a:t>
            </a:r>
            <a:r>
              <a:rPr lang="hr-HR" dirty="0" err="1"/>
              <a:t>the</a:t>
            </a:r>
            <a:r>
              <a:rPr lang="hr-HR" dirty="0"/>
              <a:t> </a:t>
            </a:r>
            <a:r>
              <a:rPr lang="hr-HR" dirty="0" err="1"/>
              <a:t>Rules</a:t>
            </a:r>
            <a:r>
              <a:rPr lang="hr-HR" dirty="0"/>
              <a:t> </a:t>
            </a:r>
            <a:r>
              <a:rPr lang="hr-HR" dirty="0" err="1"/>
              <a:t>of</a:t>
            </a:r>
            <a:r>
              <a:rPr lang="hr-HR" dirty="0"/>
              <a:t> </a:t>
            </a:r>
            <a:r>
              <a:rPr lang="hr-HR" dirty="0" err="1"/>
              <a:t>the</a:t>
            </a:r>
            <a:r>
              <a:rPr lang="hr-HR" dirty="0"/>
              <a:t> </a:t>
            </a:r>
            <a:r>
              <a:rPr lang="hr-HR" dirty="0" err="1"/>
              <a:t>Supreme</a:t>
            </a:r>
            <a:r>
              <a:rPr lang="hr-HR" dirty="0"/>
              <a:t> Court, </a:t>
            </a:r>
            <a:r>
              <a:rPr lang="hr-HR" dirty="0" err="1"/>
              <a:t>and</a:t>
            </a:r>
            <a:r>
              <a:rPr lang="hr-HR" dirty="0"/>
              <a:t> </a:t>
            </a:r>
            <a:r>
              <a:rPr lang="hr-HR" dirty="0" err="1"/>
              <a:t>the</a:t>
            </a:r>
            <a:r>
              <a:rPr lang="hr-HR" dirty="0"/>
              <a:t> </a:t>
            </a:r>
            <a:r>
              <a:rPr lang="hr-HR" dirty="0" err="1"/>
              <a:t>codes</a:t>
            </a:r>
            <a:r>
              <a:rPr lang="hr-HR" dirty="0"/>
              <a:t> </a:t>
            </a:r>
            <a:r>
              <a:rPr lang="hr-HR" dirty="0" err="1"/>
              <a:t>of</a:t>
            </a:r>
            <a:r>
              <a:rPr lang="hr-HR" dirty="0"/>
              <a:t> </a:t>
            </a:r>
            <a:r>
              <a:rPr lang="hr-HR" dirty="0" err="1"/>
              <a:t>conduct</a:t>
            </a:r>
            <a:r>
              <a:rPr lang="hr-HR" dirty="0"/>
              <a:t> </a:t>
            </a:r>
            <a:r>
              <a:rPr lang="hr-HR" dirty="0" err="1"/>
              <a:t>of</a:t>
            </a:r>
            <a:r>
              <a:rPr lang="hr-HR" dirty="0"/>
              <a:t> some </a:t>
            </a:r>
            <a:r>
              <a:rPr lang="hr-HR" dirty="0" err="1"/>
              <a:t>professional</a:t>
            </a:r>
            <a:r>
              <a:rPr lang="hr-HR" dirty="0"/>
              <a:t> </a:t>
            </a:r>
            <a:r>
              <a:rPr lang="hr-HR" dirty="0" err="1"/>
              <a:t>bodies</a:t>
            </a:r>
            <a:r>
              <a:rPr lang="hr-HR" dirty="0" smtClean="0"/>
              <a:t>.</a:t>
            </a:r>
          </a:p>
          <a:p>
            <a:r>
              <a:rPr lang="hr-HR" dirty="0" err="1" smtClean="0"/>
              <a:t>Delegated</a:t>
            </a:r>
            <a:r>
              <a:rPr lang="hr-HR" dirty="0" smtClean="0"/>
              <a:t> </a:t>
            </a:r>
            <a:r>
              <a:rPr lang="hr-HR" dirty="0" err="1" smtClean="0"/>
              <a:t>legislation</a:t>
            </a:r>
            <a:endParaRPr lang="en-US" dirty="0"/>
          </a:p>
        </p:txBody>
      </p:sp>
    </p:spTree>
    <p:extLst>
      <p:ext uri="{BB962C8B-B14F-4D97-AF65-F5344CB8AC3E}">
        <p14:creationId xmlns:p14="http://schemas.microsoft.com/office/powerpoint/2010/main" val="109816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hr-HR" dirty="0"/>
              <a:t>L</a:t>
            </a:r>
            <a:r>
              <a:rPr lang="en-US" dirty="0" smtClean="0"/>
              <a:t>aw </a:t>
            </a:r>
            <a:r>
              <a:rPr lang="en-US" dirty="0"/>
              <a:t>based on decisions that have been made by judges in the </a:t>
            </a:r>
            <a:r>
              <a:rPr lang="en-US" dirty="0" smtClean="0"/>
              <a:t>past</a:t>
            </a:r>
            <a:r>
              <a:rPr lang="hr-HR" dirty="0" smtClean="0"/>
              <a:t>:</a:t>
            </a:r>
          </a:p>
          <a:p>
            <a:r>
              <a:rPr lang="hr-HR" dirty="0" err="1" smtClean="0"/>
              <a:t>Case</a:t>
            </a:r>
            <a:r>
              <a:rPr lang="hr-HR" dirty="0" smtClean="0"/>
              <a:t> </a:t>
            </a:r>
            <a:r>
              <a:rPr lang="hr-HR" dirty="0" err="1" smtClean="0"/>
              <a:t>law</a:t>
            </a:r>
            <a:endParaRPr lang="hr-HR" dirty="0" smtClean="0"/>
          </a:p>
          <a:p>
            <a:r>
              <a:rPr lang="en-US" dirty="0" smtClean="0"/>
              <a:t> </a:t>
            </a:r>
            <a:r>
              <a:rPr lang="en-US" dirty="0"/>
              <a:t>(of a law, rule, or obligation) able to be imposed so that it must be complied </a:t>
            </a:r>
            <a:r>
              <a:rPr lang="en-US" dirty="0" smtClean="0"/>
              <a:t>with</a:t>
            </a:r>
            <a:r>
              <a:rPr lang="hr-HR" dirty="0" smtClean="0"/>
              <a:t>:</a:t>
            </a:r>
          </a:p>
          <a:p>
            <a:r>
              <a:rPr lang="hr-HR" dirty="0" err="1" smtClean="0"/>
              <a:t>enforceable</a:t>
            </a:r>
            <a:endParaRPr lang="en-US" dirty="0"/>
          </a:p>
          <a:p>
            <a:endParaRPr lang="en-US" dirty="0"/>
          </a:p>
        </p:txBody>
      </p:sp>
    </p:spTree>
    <p:extLst>
      <p:ext uri="{BB962C8B-B14F-4D97-AF65-F5344CB8AC3E}">
        <p14:creationId xmlns:p14="http://schemas.microsoft.com/office/powerpoint/2010/main" val="160531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Provide </a:t>
            </a:r>
            <a:r>
              <a:rPr lang="hr-HR" dirty="0" err="1" smtClean="0"/>
              <a:t>the</a:t>
            </a:r>
            <a:r>
              <a:rPr lang="hr-HR" dirty="0" smtClean="0"/>
              <a:t> </a:t>
            </a:r>
            <a:r>
              <a:rPr lang="hr-HR" dirty="0" err="1" smtClean="0"/>
              <a:t>terms</a:t>
            </a:r>
            <a:r>
              <a:rPr lang="hr-HR" dirty="0" smtClean="0"/>
              <a:t> for </a:t>
            </a:r>
            <a:r>
              <a:rPr lang="hr-HR" dirty="0" err="1" smtClean="0"/>
              <a:t>the</a:t>
            </a:r>
            <a:r>
              <a:rPr lang="hr-HR" dirty="0" smtClean="0"/>
              <a:t> </a:t>
            </a:r>
            <a:r>
              <a:rPr lang="hr-HR" dirty="0" err="1" smtClean="0"/>
              <a:t>following</a:t>
            </a:r>
            <a:r>
              <a:rPr lang="hr-HR" dirty="0" smtClean="0"/>
              <a:t> </a:t>
            </a:r>
            <a:r>
              <a:rPr lang="hr-HR" dirty="0" err="1" smtClean="0"/>
              <a:t>definitions</a:t>
            </a:r>
            <a:endParaRPr lang="en-US" dirty="0"/>
          </a:p>
        </p:txBody>
      </p:sp>
      <p:sp>
        <p:nvSpPr>
          <p:cNvPr id="3" name="Content Placeholder 2"/>
          <p:cNvSpPr>
            <a:spLocks noGrp="1"/>
          </p:cNvSpPr>
          <p:nvPr>
            <p:ph idx="1"/>
          </p:nvPr>
        </p:nvSpPr>
        <p:spPr/>
        <p:txBody>
          <a:bodyPr>
            <a:normAutofit fontScale="85000" lnSpcReduction="20000"/>
          </a:bodyPr>
          <a:lstStyle/>
          <a:p>
            <a:r>
              <a:rPr lang="hr-HR" dirty="0" smtClean="0"/>
              <a:t>1. </a:t>
            </a:r>
            <a:r>
              <a:rPr lang="hr-HR" dirty="0" err="1" smtClean="0"/>
              <a:t>Rules</a:t>
            </a:r>
            <a:r>
              <a:rPr lang="hr-HR" dirty="0" smtClean="0"/>
              <a:t> </a:t>
            </a:r>
            <a:r>
              <a:rPr lang="hr-HR" dirty="0" err="1" smtClean="0"/>
              <a:t>of</a:t>
            </a:r>
            <a:r>
              <a:rPr lang="hr-HR" dirty="0" smtClean="0"/>
              <a:t> </a:t>
            </a:r>
            <a:r>
              <a:rPr lang="hr-HR" dirty="0" err="1" smtClean="0"/>
              <a:t>behaviour</a:t>
            </a:r>
            <a:r>
              <a:rPr lang="hr-HR" dirty="0" smtClean="0"/>
              <a:t> </a:t>
            </a:r>
            <a:r>
              <a:rPr lang="hr-HR" dirty="0" err="1" smtClean="0"/>
              <a:t>which</a:t>
            </a:r>
            <a:r>
              <a:rPr lang="hr-HR" dirty="0" smtClean="0"/>
              <a:t> </a:t>
            </a:r>
            <a:r>
              <a:rPr lang="hr-HR" dirty="0" err="1" smtClean="0"/>
              <a:t>develop</a:t>
            </a:r>
            <a:r>
              <a:rPr lang="hr-HR" dirty="0" smtClean="0"/>
              <a:t> </a:t>
            </a:r>
            <a:r>
              <a:rPr lang="hr-HR" dirty="0" err="1" smtClean="0"/>
              <a:t>in</a:t>
            </a:r>
            <a:r>
              <a:rPr lang="hr-HR" dirty="0" smtClean="0"/>
              <a:t> a </a:t>
            </a:r>
            <a:r>
              <a:rPr lang="hr-HR" dirty="0" err="1" smtClean="0"/>
              <a:t>community</a:t>
            </a:r>
            <a:r>
              <a:rPr lang="hr-HR" dirty="0" smtClean="0"/>
              <a:t> </a:t>
            </a:r>
            <a:r>
              <a:rPr lang="hr-HR" dirty="0" err="1" smtClean="0"/>
              <a:t>without</a:t>
            </a:r>
            <a:r>
              <a:rPr lang="hr-HR" dirty="0" smtClean="0"/>
              <a:t> </a:t>
            </a:r>
            <a:r>
              <a:rPr lang="hr-HR" dirty="0" err="1" smtClean="0"/>
              <a:t>being</a:t>
            </a:r>
            <a:r>
              <a:rPr lang="hr-HR" dirty="0" smtClean="0"/>
              <a:t> </a:t>
            </a:r>
            <a:r>
              <a:rPr lang="hr-HR" dirty="0" err="1" smtClean="0"/>
              <a:t>deliberately</a:t>
            </a:r>
            <a:r>
              <a:rPr lang="hr-HR" dirty="0" smtClean="0"/>
              <a:t> </a:t>
            </a:r>
            <a:r>
              <a:rPr lang="hr-HR" dirty="0" err="1" smtClean="0"/>
              <a:t>created</a:t>
            </a:r>
            <a:r>
              <a:rPr lang="hr-HR" dirty="0" smtClean="0"/>
              <a:t>: </a:t>
            </a:r>
          </a:p>
          <a:p>
            <a:r>
              <a:rPr lang="hr-HR" dirty="0" err="1" smtClean="0"/>
              <a:t>customs</a:t>
            </a:r>
            <a:endParaRPr lang="hr-HR" dirty="0" smtClean="0"/>
          </a:p>
          <a:p>
            <a:r>
              <a:rPr lang="hr-HR" dirty="0" smtClean="0"/>
              <a:t>2. </a:t>
            </a:r>
            <a:r>
              <a:rPr lang="hr-HR" dirty="0" err="1" smtClean="0"/>
              <a:t>Disagreement</a:t>
            </a:r>
            <a:r>
              <a:rPr lang="hr-HR" dirty="0" smtClean="0"/>
              <a:t> </a:t>
            </a:r>
            <a:r>
              <a:rPr lang="hr-HR" dirty="0" err="1" smtClean="0"/>
              <a:t>or</a:t>
            </a:r>
            <a:r>
              <a:rPr lang="hr-HR" dirty="0" smtClean="0"/>
              <a:t> argument </a:t>
            </a:r>
            <a:r>
              <a:rPr lang="hr-HR" dirty="0" err="1" smtClean="0"/>
              <a:t>between</a:t>
            </a:r>
            <a:r>
              <a:rPr lang="hr-HR" dirty="0" smtClean="0"/>
              <a:t> </a:t>
            </a:r>
            <a:r>
              <a:rPr lang="hr-HR" dirty="0" err="1" smtClean="0"/>
              <a:t>parties</a:t>
            </a:r>
            <a:endParaRPr lang="hr-HR" dirty="0" smtClean="0"/>
          </a:p>
          <a:p>
            <a:r>
              <a:rPr lang="hr-HR" dirty="0" err="1" smtClean="0"/>
              <a:t>dispute</a:t>
            </a:r>
            <a:endParaRPr lang="hr-HR" dirty="0" smtClean="0"/>
          </a:p>
          <a:p>
            <a:r>
              <a:rPr lang="hr-HR" dirty="0" smtClean="0"/>
              <a:t>3. A </a:t>
            </a:r>
            <a:r>
              <a:rPr lang="hr-HR" dirty="0" err="1" smtClean="0"/>
              <a:t>person</a:t>
            </a:r>
            <a:r>
              <a:rPr lang="hr-HR" dirty="0" smtClean="0"/>
              <a:t> </a:t>
            </a:r>
            <a:r>
              <a:rPr lang="hr-HR" dirty="0" err="1" smtClean="0"/>
              <a:t>who</a:t>
            </a:r>
            <a:r>
              <a:rPr lang="hr-HR" dirty="0" smtClean="0"/>
              <a:t> </a:t>
            </a:r>
            <a:r>
              <a:rPr lang="hr-HR" dirty="0" err="1" smtClean="0"/>
              <a:t>starts</a:t>
            </a:r>
            <a:r>
              <a:rPr lang="hr-HR" dirty="0" smtClean="0"/>
              <a:t> </a:t>
            </a:r>
            <a:r>
              <a:rPr lang="hr-HR" dirty="0" err="1" smtClean="0"/>
              <a:t>an</a:t>
            </a:r>
            <a:r>
              <a:rPr lang="hr-HR" dirty="0" smtClean="0"/>
              <a:t> </a:t>
            </a:r>
            <a:r>
              <a:rPr lang="hr-HR" dirty="0" err="1" smtClean="0"/>
              <a:t>action</a:t>
            </a:r>
            <a:r>
              <a:rPr lang="hr-HR" dirty="0" smtClean="0"/>
              <a:t> </a:t>
            </a:r>
            <a:r>
              <a:rPr lang="hr-HR" dirty="0" err="1" smtClean="0"/>
              <a:t>against</a:t>
            </a:r>
            <a:r>
              <a:rPr lang="hr-HR" dirty="0" smtClean="0"/>
              <a:t> </a:t>
            </a:r>
            <a:r>
              <a:rPr lang="hr-HR" dirty="0" err="1" smtClean="0"/>
              <a:t>someone</a:t>
            </a:r>
            <a:r>
              <a:rPr lang="hr-HR" dirty="0" smtClean="0"/>
              <a:t> </a:t>
            </a:r>
            <a:r>
              <a:rPr lang="hr-HR" dirty="0" err="1" smtClean="0"/>
              <a:t>in</a:t>
            </a:r>
            <a:r>
              <a:rPr lang="hr-HR" dirty="0" smtClean="0"/>
              <a:t> </a:t>
            </a:r>
            <a:r>
              <a:rPr lang="hr-HR" dirty="0" err="1" smtClean="0"/>
              <a:t>the</a:t>
            </a:r>
            <a:r>
              <a:rPr lang="hr-HR" dirty="0" smtClean="0"/>
              <a:t> civil </a:t>
            </a:r>
            <a:r>
              <a:rPr lang="hr-HR" dirty="0" err="1" smtClean="0"/>
              <a:t>courts</a:t>
            </a:r>
            <a:endParaRPr lang="hr-HR" dirty="0" smtClean="0"/>
          </a:p>
          <a:p>
            <a:r>
              <a:rPr lang="hr-HR" dirty="0" err="1" smtClean="0"/>
              <a:t>Plaintiff</a:t>
            </a:r>
            <a:r>
              <a:rPr lang="hr-HR" dirty="0" smtClean="0"/>
              <a:t>/</a:t>
            </a:r>
            <a:r>
              <a:rPr lang="hr-HR" dirty="0" err="1" smtClean="0"/>
              <a:t>claimant</a:t>
            </a:r>
            <a:endParaRPr lang="hr-HR" dirty="0" smtClean="0"/>
          </a:p>
          <a:p>
            <a:r>
              <a:rPr lang="hr-HR" dirty="0" smtClean="0"/>
              <a:t>4. One </a:t>
            </a:r>
            <a:r>
              <a:rPr lang="hr-HR" dirty="0" err="1" smtClean="0"/>
              <a:t>of</a:t>
            </a:r>
            <a:r>
              <a:rPr lang="hr-HR" dirty="0" smtClean="0"/>
              <a:t> </a:t>
            </a:r>
            <a:r>
              <a:rPr lang="hr-HR" dirty="0" err="1" smtClean="0"/>
              <a:t>the</a:t>
            </a:r>
            <a:r>
              <a:rPr lang="hr-HR" dirty="0" smtClean="0"/>
              <a:t> </a:t>
            </a:r>
            <a:r>
              <a:rPr lang="hr-HR" dirty="0" err="1" smtClean="0"/>
              <a:t>six</a:t>
            </a:r>
            <a:r>
              <a:rPr lang="hr-HR" dirty="0" smtClean="0"/>
              <a:t> </a:t>
            </a:r>
            <a:r>
              <a:rPr lang="hr-HR" dirty="0" err="1" smtClean="0"/>
              <a:t>divisions</a:t>
            </a:r>
            <a:r>
              <a:rPr lang="hr-HR" dirty="0" smtClean="0"/>
              <a:t> </a:t>
            </a:r>
            <a:r>
              <a:rPr lang="hr-HR" dirty="0" err="1" smtClean="0"/>
              <a:t>of</a:t>
            </a:r>
            <a:r>
              <a:rPr lang="hr-HR" dirty="0" smtClean="0"/>
              <a:t> </a:t>
            </a:r>
            <a:r>
              <a:rPr lang="hr-HR" dirty="0" err="1" smtClean="0"/>
              <a:t>England</a:t>
            </a:r>
            <a:r>
              <a:rPr lang="hr-HR" dirty="0" smtClean="0"/>
              <a:t> </a:t>
            </a:r>
            <a:r>
              <a:rPr lang="hr-HR" dirty="0" err="1" smtClean="0"/>
              <a:t>and</a:t>
            </a:r>
            <a:r>
              <a:rPr lang="hr-HR" dirty="0" smtClean="0"/>
              <a:t> Wales for </a:t>
            </a:r>
            <a:r>
              <a:rPr lang="hr-HR" dirty="0" err="1" smtClean="0"/>
              <a:t>judicial</a:t>
            </a:r>
            <a:r>
              <a:rPr lang="hr-HR" dirty="0" smtClean="0"/>
              <a:t> </a:t>
            </a:r>
            <a:r>
              <a:rPr lang="hr-HR" dirty="0" err="1" smtClean="0"/>
              <a:t>purposes</a:t>
            </a:r>
            <a:endParaRPr lang="hr-HR" dirty="0" smtClean="0"/>
          </a:p>
          <a:p>
            <a:r>
              <a:rPr lang="hr-HR" dirty="0" err="1" smtClean="0"/>
              <a:t>circuit</a:t>
            </a:r>
            <a:endParaRPr lang="hr-HR" dirty="0" smtClean="0"/>
          </a:p>
          <a:p>
            <a:endParaRPr lang="en-US" dirty="0"/>
          </a:p>
        </p:txBody>
      </p:sp>
    </p:spTree>
    <p:extLst>
      <p:ext uri="{BB962C8B-B14F-4D97-AF65-F5344CB8AC3E}">
        <p14:creationId xmlns:p14="http://schemas.microsoft.com/office/powerpoint/2010/main" val="199706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hr-HR" sz="4000"/>
              <a:t>Source of law</a:t>
            </a:r>
            <a:br>
              <a:rPr lang="hr-HR" sz="4000"/>
            </a:br>
            <a:r>
              <a:rPr lang="hr-HR" sz="4000"/>
              <a:t>(fons iuris)</a:t>
            </a:r>
          </a:p>
        </p:txBody>
      </p:sp>
      <p:sp>
        <p:nvSpPr>
          <p:cNvPr id="7171" name="Rectangle 3"/>
          <p:cNvSpPr>
            <a:spLocks noGrp="1" noChangeArrowheads="1"/>
          </p:cNvSpPr>
          <p:nvPr>
            <p:ph type="body" idx="1"/>
          </p:nvPr>
        </p:nvSpPr>
        <p:spPr/>
        <p:txBody>
          <a:bodyPr/>
          <a:lstStyle/>
          <a:p>
            <a:pPr eaLnBrk="1" hangingPunct="1">
              <a:defRPr/>
            </a:pPr>
            <a:r>
              <a:rPr lang="hr-HR" smtClean="0"/>
              <a:t>Something (such as a constitution, treaty, statute, or custom) that provides authority for legislation and for judicial decisions</a:t>
            </a:r>
          </a:p>
          <a:p>
            <a:pPr eaLnBrk="1" hangingPunct="1">
              <a:defRPr/>
            </a:pPr>
            <a:r>
              <a:rPr lang="hr-HR" smtClean="0"/>
              <a:t>A point of origin for law or legal analysis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hr-HR" dirty="0"/>
              <a:t>A </a:t>
            </a:r>
            <a:r>
              <a:rPr lang="hr-HR" dirty="0" err="1"/>
              <a:t>group</a:t>
            </a:r>
            <a:r>
              <a:rPr lang="hr-HR" dirty="0"/>
              <a:t> </a:t>
            </a:r>
            <a:r>
              <a:rPr lang="hr-HR" dirty="0" err="1"/>
              <a:t>of</a:t>
            </a:r>
            <a:r>
              <a:rPr lang="hr-HR" dirty="0"/>
              <a:t> </a:t>
            </a:r>
            <a:r>
              <a:rPr lang="hr-HR" dirty="0" err="1"/>
              <a:t>rights</a:t>
            </a:r>
            <a:r>
              <a:rPr lang="hr-HR" dirty="0"/>
              <a:t> </a:t>
            </a:r>
            <a:r>
              <a:rPr lang="hr-HR" dirty="0" err="1"/>
              <a:t>and</a:t>
            </a:r>
            <a:r>
              <a:rPr lang="hr-HR" dirty="0"/>
              <a:t> </a:t>
            </a:r>
            <a:r>
              <a:rPr lang="hr-HR" dirty="0" err="1"/>
              <a:t>procedures</a:t>
            </a:r>
            <a:r>
              <a:rPr lang="hr-HR" dirty="0"/>
              <a:t> to provide </a:t>
            </a:r>
            <a:r>
              <a:rPr lang="hr-HR" dirty="0" err="1"/>
              <a:t>fairness</a:t>
            </a:r>
            <a:r>
              <a:rPr lang="hr-HR" dirty="0"/>
              <a:t>, </a:t>
            </a:r>
            <a:r>
              <a:rPr lang="hr-HR" dirty="0" err="1"/>
              <a:t>unhampered</a:t>
            </a:r>
            <a:r>
              <a:rPr lang="hr-HR" dirty="0"/>
              <a:t> </a:t>
            </a:r>
            <a:r>
              <a:rPr lang="hr-HR" dirty="0" err="1"/>
              <a:t>by</a:t>
            </a:r>
            <a:r>
              <a:rPr lang="hr-HR" dirty="0"/>
              <a:t> </a:t>
            </a:r>
            <a:r>
              <a:rPr lang="hr-HR" dirty="0" err="1"/>
              <a:t>the</a:t>
            </a:r>
            <a:r>
              <a:rPr lang="hr-HR" dirty="0"/>
              <a:t> </a:t>
            </a:r>
            <a:r>
              <a:rPr lang="hr-HR" dirty="0" err="1"/>
              <a:t>narrow</a:t>
            </a:r>
            <a:r>
              <a:rPr lang="hr-HR" dirty="0"/>
              <a:t> </a:t>
            </a:r>
            <a:r>
              <a:rPr lang="hr-HR" dirty="0" err="1"/>
              <a:t>strictures</a:t>
            </a:r>
            <a:r>
              <a:rPr lang="hr-HR" dirty="0"/>
              <a:t> </a:t>
            </a:r>
            <a:r>
              <a:rPr lang="hr-HR" dirty="0" err="1"/>
              <a:t>of</a:t>
            </a:r>
            <a:r>
              <a:rPr lang="hr-HR" dirty="0"/>
              <a:t> </a:t>
            </a:r>
            <a:r>
              <a:rPr lang="hr-HR" dirty="0" err="1"/>
              <a:t>the</a:t>
            </a:r>
            <a:r>
              <a:rPr lang="hr-HR" dirty="0"/>
              <a:t> </a:t>
            </a:r>
            <a:r>
              <a:rPr lang="hr-HR" dirty="0" err="1"/>
              <a:t>old</a:t>
            </a:r>
            <a:r>
              <a:rPr lang="hr-HR" dirty="0"/>
              <a:t> </a:t>
            </a:r>
            <a:r>
              <a:rPr lang="hr-HR" dirty="0" err="1"/>
              <a:t>common</a:t>
            </a:r>
            <a:r>
              <a:rPr lang="hr-HR" dirty="0"/>
              <a:t> </a:t>
            </a:r>
            <a:r>
              <a:rPr lang="hr-HR" dirty="0" err="1"/>
              <a:t>law</a:t>
            </a:r>
            <a:r>
              <a:rPr lang="hr-HR" dirty="0"/>
              <a:t> </a:t>
            </a:r>
            <a:r>
              <a:rPr lang="hr-HR" dirty="0" err="1"/>
              <a:t>or</a:t>
            </a:r>
            <a:r>
              <a:rPr lang="hr-HR" dirty="0"/>
              <a:t> </a:t>
            </a:r>
            <a:r>
              <a:rPr lang="hr-HR" dirty="0" err="1"/>
              <a:t>other</a:t>
            </a:r>
            <a:r>
              <a:rPr lang="hr-HR" dirty="0"/>
              <a:t> </a:t>
            </a:r>
            <a:r>
              <a:rPr lang="hr-HR" dirty="0" err="1"/>
              <a:t>technical</a:t>
            </a:r>
            <a:r>
              <a:rPr lang="hr-HR" dirty="0"/>
              <a:t> </a:t>
            </a:r>
            <a:r>
              <a:rPr lang="hr-HR" dirty="0" err="1"/>
              <a:t>requirements</a:t>
            </a:r>
            <a:r>
              <a:rPr lang="hr-HR" dirty="0"/>
              <a:t> </a:t>
            </a:r>
            <a:r>
              <a:rPr lang="hr-HR" dirty="0" err="1"/>
              <a:t>of</a:t>
            </a:r>
            <a:r>
              <a:rPr lang="hr-HR" dirty="0"/>
              <a:t> </a:t>
            </a:r>
            <a:r>
              <a:rPr lang="hr-HR" dirty="0" err="1"/>
              <a:t>the</a:t>
            </a:r>
            <a:r>
              <a:rPr lang="hr-HR" dirty="0"/>
              <a:t> </a:t>
            </a:r>
            <a:r>
              <a:rPr lang="hr-HR" dirty="0" err="1"/>
              <a:t>law</a:t>
            </a:r>
            <a:r>
              <a:rPr lang="hr-HR" dirty="0"/>
              <a:t>. </a:t>
            </a:r>
            <a:r>
              <a:rPr lang="hr-HR" dirty="0" err="1"/>
              <a:t>C</a:t>
            </a:r>
            <a:r>
              <a:rPr lang="hr-HR" dirty="0" err="1" smtClean="0"/>
              <a:t>ourts</a:t>
            </a:r>
            <a:r>
              <a:rPr lang="hr-HR" dirty="0" smtClean="0"/>
              <a:t> </a:t>
            </a:r>
            <a:r>
              <a:rPr lang="hr-HR" dirty="0" err="1"/>
              <a:t>can</a:t>
            </a:r>
            <a:r>
              <a:rPr lang="hr-HR" dirty="0"/>
              <a:t> </a:t>
            </a:r>
            <a:r>
              <a:rPr lang="hr-HR" dirty="0" err="1"/>
              <a:t>issue</a:t>
            </a:r>
            <a:r>
              <a:rPr lang="hr-HR" dirty="0"/>
              <a:t> </a:t>
            </a:r>
            <a:r>
              <a:rPr lang="hr-HR" dirty="0" err="1"/>
              <a:t>orders</a:t>
            </a:r>
            <a:r>
              <a:rPr lang="hr-HR" dirty="0"/>
              <a:t> </a:t>
            </a:r>
            <a:r>
              <a:rPr lang="hr-HR" dirty="0" err="1"/>
              <a:t>such</a:t>
            </a:r>
            <a:r>
              <a:rPr lang="hr-HR" dirty="0"/>
              <a:t> as </a:t>
            </a:r>
            <a:r>
              <a:rPr lang="hr-HR" dirty="0" err="1"/>
              <a:t>correction</a:t>
            </a:r>
            <a:r>
              <a:rPr lang="hr-HR" dirty="0"/>
              <a:t> </a:t>
            </a:r>
            <a:r>
              <a:rPr lang="hr-HR" dirty="0" err="1"/>
              <a:t>of</a:t>
            </a:r>
            <a:r>
              <a:rPr lang="hr-HR" dirty="0"/>
              <a:t> </a:t>
            </a:r>
            <a:r>
              <a:rPr lang="hr-HR" dirty="0" err="1"/>
              <a:t>property</a:t>
            </a:r>
            <a:r>
              <a:rPr lang="hr-HR" dirty="0"/>
              <a:t> </a:t>
            </a:r>
            <a:r>
              <a:rPr lang="hr-HR" dirty="0" err="1"/>
              <a:t>lines</a:t>
            </a:r>
            <a:r>
              <a:rPr lang="hr-HR" dirty="0"/>
              <a:t>, </a:t>
            </a:r>
            <a:r>
              <a:rPr lang="hr-HR" dirty="0" err="1"/>
              <a:t>taking</a:t>
            </a:r>
            <a:r>
              <a:rPr lang="hr-HR" dirty="0"/>
              <a:t> </a:t>
            </a:r>
            <a:r>
              <a:rPr lang="hr-HR" dirty="0" err="1"/>
              <a:t>possession</a:t>
            </a:r>
            <a:r>
              <a:rPr lang="hr-HR" dirty="0"/>
              <a:t> </a:t>
            </a:r>
            <a:r>
              <a:rPr lang="hr-HR" dirty="0" err="1"/>
              <a:t>of</a:t>
            </a:r>
            <a:r>
              <a:rPr lang="hr-HR" dirty="0"/>
              <a:t> </a:t>
            </a:r>
            <a:r>
              <a:rPr lang="hr-HR" dirty="0" err="1"/>
              <a:t>assets</a:t>
            </a:r>
            <a:r>
              <a:rPr lang="hr-HR" dirty="0"/>
              <a:t>, </a:t>
            </a:r>
            <a:r>
              <a:rPr lang="hr-HR" dirty="0" err="1" smtClean="0"/>
              <a:t>dividing</a:t>
            </a:r>
            <a:r>
              <a:rPr lang="hr-HR" dirty="0" smtClean="0"/>
              <a:t> </a:t>
            </a:r>
            <a:r>
              <a:rPr lang="hr-HR" dirty="0" err="1"/>
              <a:t>assets</a:t>
            </a:r>
            <a:r>
              <a:rPr lang="hr-HR" dirty="0"/>
              <a:t>, </a:t>
            </a:r>
            <a:r>
              <a:rPr lang="hr-HR" dirty="0" err="1"/>
              <a:t>or</a:t>
            </a:r>
            <a:r>
              <a:rPr lang="hr-HR" dirty="0"/>
              <a:t> </a:t>
            </a:r>
            <a:r>
              <a:rPr lang="hr-HR" dirty="0" err="1"/>
              <a:t>injunctive</a:t>
            </a:r>
            <a:r>
              <a:rPr lang="hr-HR" dirty="0"/>
              <a:t> </a:t>
            </a:r>
            <a:r>
              <a:rPr lang="hr-HR" dirty="0" err="1"/>
              <a:t>relief</a:t>
            </a:r>
            <a:r>
              <a:rPr lang="hr-HR" dirty="0"/>
              <a:t> (</a:t>
            </a:r>
            <a:r>
              <a:rPr lang="hr-HR" dirty="0" err="1"/>
              <a:t>ordering</a:t>
            </a:r>
            <a:r>
              <a:rPr lang="hr-HR" dirty="0"/>
              <a:t> a </a:t>
            </a:r>
            <a:r>
              <a:rPr lang="hr-HR" dirty="0" err="1"/>
              <a:t>person</a:t>
            </a:r>
            <a:r>
              <a:rPr lang="hr-HR" dirty="0"/>
              <a:t> to do </a:t>
            </a:r>
            <a:r>
              <a:rPr lang="hr-HR" dirty="0" err="1"/>
              <a:t>something</a:t>
            </a:r>
            <a:r>
              <a:rPr lang="hr-HR" dirty="0"/>
              <a:t>) to </a:t>
            </a:r>
            <a:r>
              <a:rPr lang="hr-HR" dirty="0" err="1"/>
              <a:t>prevent</a:t>
            </a:r>
            <a:r>
              <a:rPr lang="hr-HR" dirty="0"/>
              <a:t> </a:t>
            </a:r>
            <a:r>
              <a:rPr lang="hr-HR" dirty="0" err="1"/>
              <a:t>irreparable</a:t>
            </a:r>
            <a:r>
              <a:rPr lang="hr-HR" dirty="0"/>
              <a:t> </a:t>
            </a:r>
            <a:r>
              <a:rPr lang="hr-HR" dirty="0" err="1" smtClean="0"/>
              <a:t>damage</a:t>
            </a:r>
            <a:endParaRPr lang="hr-HR" dirty="0" smtClean="0"/>
          </a:p>
          <a:p>
            <a:r>
              <a:rPr lang="hr-HR" dirty="0" err="1" smtClean="0"/>
              <a:t>equity</a:t>
            </a:r>
            <a:endParaRPr lang="en-US" dirty="0"/>
          </a:p>
        </p:txBody>
      </p:sp>
    </p:spTree>
    <p:extLst>
      <p:ext uri="{BB962C8B-B14F-4D97-AF65-F5344CB8AC3E}">
        <p14:creationId xmlns:p14="http://schemas.microsoft.com/office/powerpoint/2010/main" val="397190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hr-HR" dirty="0" err="1"/>
              <a:t>The</a:t>
            </a:r>
            <a:r>
              <a:rPr lang="hr-HR" dirty="0"/>
              <a:t> </a:t>
            </a:r>
            <a:r>
              <a:rPr lang="hr-HR" dirty="0" err="1"/>
              <a:t>body</a:t>
            </a:r>
            <a:r>
              <a:rPr lang="hr-HR" dirty="0"/>
              <a:t> </a:t>
            </a:r>
            <a:r>
              <a:rPr lang="hr-HR" dirty="0" err="1"/>
              <a:t>of</a:t>
            </a:r>
            <a:r>
              <a:rPr lang="hr-HR" dirty="0"/>
              <a:t> </a:t>
            </a:r>
            <a:r>
              <a:rPr lang="hr-HR" dirty="0" err="1"/>
              <a:t>rules</a:t>
            </a:r>
            <a:r>
              <a:rPr lang="hr-HR" dirty="0"/>
              <a:t> </a:t>
            </a:r>
            <a:r>
              <a:rPr lang="hr-HR" dirty="0" err="1"/>
              <a:t>that</a:t>
            </a:r>
            <a:r>
              <a:rPr lang="hr-HR" dirty="0"/>
              <a:t> </a:t>
            </a:r>
            <a:r>
              <a:rPr lang="hr-HR" dirty="0" err="1"/>
              <a:t>defines</a:t>
            </a:r>
            <a:r>
              <a:rPr lang="hr-HR" dirty="0"/>
              <a:t> </a:t>
            </a:r>
            <a:r>
              <a:rPr lang="hr-HR" dirty="0" err="1"/>
              <a:t>the</a:t>
            </a:r>
            <a:r>
              <a:rPr lang="hr-HR" dirty="0"/>
              <a:t> </a:t>
            </a:r>
            <a:r>
              <a:rPr lang="hr-HR" dirty="0" err="1"/>
              <a:t>rights</a:t>
            </a:r>
            <a:r>
              <a:rPr lang="hr-HR" dirty="0"/>
              <a:t> </a:t>
            </a:r>
            <a:r>
              <a:rPr lang="hr-HR" dirty="0" err="1"/>
              <a:t>and</a:t>
            </a:r>
            <a:r>
              <a:rPr lang="hr-HR" dirty="0"/>
              <a:t> </a:t>
            </a:r>
            <a:r>
              <a:rPr lang="hr-HR" dirty="0" err="1"/>
              <a:t>obligations</a:t>
            </a:r>
            <a:r>
              <a:rPr lang="hr-HR" dirty="0"/>
              <a:t> </a:t>
            </a:r>
            <a:r>
              <a:rPr lang="hr-HR" dirty="0" err="1"/>
              <a:t>of</a:t>
            </a:r>
            <a:r>
              <a:rPr lang="hr-HR" dirty="0"/>
              <a:t> </a:t>
            </a:r>
            <a:r>
              <a:rPr lang="hr-HR" dirty="0" err="1"/>
              <a:t>individuals</a:t>
            </a:r>
            <a:r>
              <a:rPr lang="hr-HR" dirty="0"/>
              <a:t> </a:t>
            </a:r>
            <a:r>
              <a:rPr lang="hr-HR" dirty="0" err="1"/>
              <a:t>and</a:t>
            </a:r>
            <a:r>
              <a:rPr lang="hr-HR" dirty="0"/>
              <a:t> </a:t>
            </a:r>
            <a:r>
              <a:rPr lang="hr-HR" dirty="0" err="1"/>
              <a:t>collective</a:t>
            </a:r>
            <a:r>
              <a:rPr lang="hr-HR" dirty="0"/>
              <a:t> </a:t>
            </a:r>
            <a:r>
              <a:rPr lang="hr-HR" dirty="0" err="1"/>
              <a:t>bodies</a:t>
            </a:r>
            <a:r>
              <a:rPr lang="hr-HR" dirty="0"/>
              <a:t>.</a:t>
            </a:r>
            <a:r>
              <a:rPr lang="hr-HR" b="1" dirty="0"/>
              <a:t> </a:t>
            </a:r>
            <a:r>
              <a:rPr lang="hr-HR" dirty="0" err="1"/>
              <a:t>It</a:t>
            </a:r>
            <a:r>
              <a:rPr lang="hr-HR" dirty="0"/>
              <a:t> </a:t>
            </a:r>
            <a:r>
              <a:rPr lang="hr-HR" dirty="0" err="1"/>
              <a:t>refers</a:t>
            </a:r>
            <a:r>
              <a:rPr lang="hr-HR" dirty="0"/>
              <a:t> to </a:t>
            </a:r>
            <a:r>
              <a:rPr lang="hr-HR" dirty="0" err="1"/>
              <a:t>all</a:t>
            </a:r>
            <a:r>
              <a:rPr lang="hr-HR" dirty="0"/>
              <a:t> </a:t>
            </a:r>
            <a:r>
              <a:rPr lang="hr-HR" dirty="0" err="1"/>
              <a:t>categories</a:t>
            </a:r>
            <a:r>
              <a:rPr lang="hr-HR" dirty="0"/>
              <a:t> </a:t>
            </a:r>
            <a:r>
              <a:rPr lang="hr-HR" dirty="0" err="1"/>
              <a:t>of</a:t>
            </a:r>
            <a:r>
              <a:rPr lang="hr-HR" dirty="0"/>
              <a:t> </a:t>
            </a:r>
            <a:r>
              <a:rPr lang="hr-HR" dirty="0" err="1"/>
              <a:t>public</a:t>
            </a:r>
            <a:r>
              <a:rPr lang="hr-HR" dirty="0"/>
              <a:t> </a:t>
            </a:r>
            <a:r>
              <a:rPr lang="hr-HR" dirty="0" err="1"/>
              <a:t>and</a:t>
            </a:r>
            <a:r>
              <a:rPr lang="hr-HR" dirty="0"/>
              <a:t> </a:t>
            </a:r>
            <a:r>
              <a:rPr lang="hr-HR" dirty="0" err="1"/>
              <a:t>private</a:t>
            </a:r>
            <a:r>
              <a:rPr lang="hr-HR" dirty="0"/>
              <a:t> </a:t>
            </a:r>
            <a:r>
              <a:rPr lang="hr-HR" dirty="0" err="1"/>
              <a:t>law</a:t>
            </a:r>
            <a:r>
              <a:rPr lang="hr-HR" dirty="0"/>
              <a:t>, </a:t>
            </a:r>
            <a:r>
              <a:rPr lang="hr-HR" dirty="0" err="1"/>
              <a:t>including</a:t>
            </a:r>
            <a:r>
              <a:rPr lang="hr-HR" dirty="0"/>
              <a:t> </a:t>
            </a:r>
            <a:r>
              <a:rPr lang="hr-HR" dirty="0" err="1"/>
              <a:t>the</a:t>
            </a:r>
            <a:r>
              <a:rPr lang="hr-HR" dirty="0"/>
              <a:t> </a:t>
            </a:r>
            <a:r>
              <a:rPr lang="hr-HR" dirty="0" err="1"/>
              <a:t>law</a:t>
            </a:r>
            <a:r>
              <a:rPr lang="hr-HR" dirty="0"/>
              <a:t> </a:t>
            </a:r>
            <a:r>
              <a:rPr lang="hr-HR" dirty="0" err="1"/>
              <a:t>of</a:t>
            </a:r>
            <a:r>
              <a:rPr lang="hr-HR" dirty="0"/>
              <a:t> </a:t>
            </a:r>
            <a:r>
              <a:rPr lang="hr-HR" dirty="0" err="1"/>
              <a:t>contracts</a:t>
            </a:r>
            <a:r>
              <a:rPr lang="hr-HR" dirty="0"/>
              <a:t>, </a:t>
            </a:r>
            <a:r>
              <a:rPr lang="hr-HR" dirty="0" err="1"/>
              <a:t>real</a:t>
            </a:r>
            <a:r>
              <a:rPr lang="hr-HR" dirty="0"/>
              <a:t> </a:t>
            </a:r>
            <a:r>
              <a:rPr lang="hr-HR" dirty="0" err="1"/>
              <a:t>property</a:t>
            </a:r>
            <a:r>
              <a:rPr lang="hr-HR" dirty="0"/>
              <a:t>, </a:t>
            </a:r>
            <a:r>
              <a:rPr lang="hr-HR" dirty="0" err="1"/>
              <a:t>torts</a:t>
            </a:r>
            <a:r>
              <a:rPr lang="hr-HR" dirty="0"/>
              <a:t>, </a:t>
            </a:r>
            <a:r>
              <a:rPr lang="hr-HR" dirty="0" err="1"/>
              <a:t>and</a:t>
            </a:r>
            <a:r>
              <a:rPr lang="hr-HR" dirty="0"/>
              <a:t> </a:t>
            </a:r>
            <a:r>
              <a:rPr lang="hr-HR" dirty="0" err="1"/>
              <a:t>criminal</a:t>
            </a:r>
            <a:r>
              <a:rPr lang="hr-HR" dirty="0"/>
              <a:t> </a:t>
            </a:r>
            <a:r>
              <a:rPr lang="hr-HR" dirty="0" err="1" smtClean="0"/>
              <a:t>law</a:t>
            </a:r>
            <a:endParaRPr lang="hr-HR" dirty="0" smtClean="0"/>
          </a:p>
          <a:p>
            <a:r>
              <a:rPr lang="hr-HR" dirty="0" err="1" smtClean="0"/>
              <a:t>Substantive</a:t>
            </a:r>
            <a:r>
              <a:rPr lang="hr-HR" dirty="0" smtClean="0"/>
              <a:t> </a:t>
            </a:r>
            <a:r>
              <a:rPr lang="hr-HR" dirty="0" err="1" smtClean="0"/>
              <a:t>law</a:t>
            </a:r>
            <a:endParaRPr lang="hr-HR" dirty="0" smtClean="0"/>
          </a:p>
          <a:p>
            <a:r>
              <a:rPr lang="hr-HR" dirty="0" err="1"/>
              <a:t>The</a:t>
            </a:r>
            <a:r>
              <a:rPr lang="hr-HR" dirty="0"/>
              <a:t> </a:t>
            </a:r>
            <a:r>
              <a:rPr lang="hr-HR" dirty="0" err="1"/>
              <a:t>body</a:t>
            </a:r>
            <a:r>
              <a:rPr lang="hr-HR" dirty="0"/>
              <a:t> </a:t>
            </a:r>
            <a:r>
              <a:rPr lang="hr-HR" dirty="0" err="1"/>
              <a:t>of</a:t>
            </a:r>
            <a:r>
              <a:rPr lang="hr-HR" dirty="0"/>
              <a:t> </a:t>
            </a:r>
            <a:r>
              <a:rPr lang="hr-HR" dirty="0" err="1"/>
              <a:t>law</a:t>
            </a:r>
            <a:r>
              <a:rPr lang="hr-HR" dirty="0"/>
              <a:t> </a:t>
            </a:r>
            <a:r>
              <a:rPr lang="hr-HR" dirty="0" err="1"/>
              <a:t>which</a:t>
            </a:r>
            <a:r>
              <a:rPr lang="hr-HR" dirty="0"/>
              <a:t> </a:t>
            </a:r>
            <a:r>
              <a:rPr lang="en-GB" dirty="0"/>
              <a:t>comprises the rules by which a court hears and determines what happens in civil and criminal lawsuits or administrative </a:t>
            </a:r>
            <a:r>
              <a:rPr lang="en-GB" dirty="0" smtClean="0"/>
              <a:t>proceedings</a:t>
            </a:r>
            <a:endParaRPr lang="hr-HR" dirty="0" smtClean="0"/>
          </a:p>
          <a:p>
            <a:r>
              <a:rPr lang="hr-HR" dirty="0" err="1" smtClean="0"/>
              <a:t>Procedural</a:t>
            </a:r>
            <a:r>
              <a:rPr lang="hr-HR" dirty="0" smtClean="0"/>
              <a:t> </a:t>
            </a:r>
            <a:r>
              <a:rPr lang="hr-HR" dirty="0" err="1" smtClean="0"/>
              <a:t>law</a:t>
            </a:r>
            <a:endParaRPr lang="en-US" dirty="0"/>
          </a:p>
        </p:txBody>
      </p:sp>
    </p:spTree>
    <p:extLst>
      <p:ext uri="{BB962C8B-B14F-4D97-AF65-F5344CB8AC3E}">
        <p14:creationId xmlns:p14="http://schemas.microsoft.com/office/powerpoint/2010/main" val="14392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GB" dirty="0"/>
              <a:t>Any legal method for the enforcement, protection, or recovery of rights or for obtaining redress for their violation. Civil </a:t>
            </a:r>
            <a:r>
              <a:rPr lang="hr-HR" dirty="0" smtClean="0"/>
              <a:t>_______</a:t>
            </a:r>
            <a:r>
              <a:rPr lang="en-GB" dirty="0" smtClean="0"/>
              <a:t> </a:t>
            </a:r>
            <a:r>
              <a:rPr lang="en-GB" dirty="0"/>
              <a:t>include </a:t>
            </a:r>
            <a:r>
              <a:rPr lang="en-GB" b="1" dirty="0"/>
              <a:t>damages,</a:t>
            </a:r>
            <a:r>
              <a:rPr lang="en-GB" dirty="0"/>
              <a:t> </a:t>
            </a:r>
            <a:r>
              <a:rPr lang="en-GB" b="1" dirty="0"/>
              <a:t>injunction,</a:t>
            </a:r>
            <a:r>
              <a:rPr lang="en-GB" dirty="0"/>
              <a:t> </a:t>
            </a:r>
            <a:r>
              <a:rPr lang="en-GB" b="1" dirty="0"/>
              <a:t>specific performance</a:t>
            </a:r>
            <a:r>
              <a:rPr lang="en-GB" dirty="0"/>
              <a:t>, or </a:t>
            </a:r>
            <a:r>
              <a:rPr lang="en-GB" b="1" dirty="0"/>
              <a:t>declaration</a:t>
            </a:r>
            <a:r>
              <a:rPr lang="en-GB" dirty="0"/>
              <a:t> </a:t>
            </a:r>
            <a:r>
              <a:rPr lang="en-GB" i="1" dirty="0"/>
              <a:t>Also:</a:t>
            </a:r>
            <a:r>
              <a:rPr lang="en-GB" dirty="0"/>
              <a:t> </a:t>
            </a:r>
            <a:r>
              <a:rPr lang="en-GB" b="1" dirty="0"/>
              <a:t>redress</a:t>
            </a:r>
            <a:r>
              <a:rPr lang="en-GB" dirty="0"/>
              <a:t>, </a:t>
            </a:r>
            <a:r>
              <a:rPr lang="en-GB" b="1" dirty="0"/>
              <a:t>relief.</a:t>
            </a:r>
            <a:r>
              <a:rPr lang="en-GB" b="1" i="1" dirty="0"/>
              <a:t> </a:t>
            </a:r>
            <a:endParaRPr lang="hr-HR" b="1" i="1" dirty="0" smtClean="0"/>
          </a:p>
          <a:p>
            <a:r>
              <a:rPr lang="hr-HR" b="1" dirty="0" err="1" smtClean="0"/>
              <a:t>Remedy</a:t>
            </a:r>
            <a:endParaRPr lang="hr-HR" b="1" dirty="0" smtClean="0"/>
          </a:p>
          <a:p>
            <a:r>
              <a:rPr lang="hr-HR" dirty="0"/>
              <a:t>Money </a:t>
            </a:r>
            <a:r>
              <a:rPr lang="hr-HR" dirty="0" err="1"/>
              <a:t>required</a:t>
            </a:r>
            <a:r>
              <a:rPr lang="hr-HR" dirty="0"/>
              <a:t> to </a:t>
            </a:r>
            <a:r>
              <a:rPr lang="hr-HR" dirty="0" err="1"/>
              <a:t>be</a:t>
            </a:r>
            <a:r>
              <a:rPr lang="hr-HR" dirty="0"/>
              <a:t> </a:t>
            </a:r>
            <a:r>
              <a:rPr lang="hr-HR" dirty="0" err="1"/>
              <a:t>paid</a:t>
            </a:r>
            <a:r>
              <a:rPr lang="hr-HR" dirty="0"/>
              <a:t> as </a:t>
            </a:r>
            <a:r>
              <a:rPr lang="hr-HR" dirty="0" err="1"/>
              <a:t>compensation</a:t>
            </a:r>
            <a:r>
              <a:rPr lang="hr-HR" dirty="0"/>
              <a:t> for </a:t>
            </a:r>
            <a:r>
              <a:rPr lang="hr-HR" dirty="0" err="1"/>
              <a:t>an</a:t>
            </a:r>
            <a:r>
              <a:rPr lang="hr-HR" dirty="0"/>
              <a:t> </a:t>
            </a:r>
            <a:r>
              <a:rPr lang="hr-HR" dirty="0" err="1"/>
              <a:t>injury</a:t>
            </a:r>
            <a:r>
              <a:rPr lang="hr-HR" dirty="0"/>
              <a:t> </a:t>
            </a:r>
            <a:r>
              <a:rPr lang="hr-HR" dirty="0" err="1"/>
              <a:t>or</a:t>
            </a:r>
            <a:r>
              <a:rPr lang="hr-HR" dirty="0"/>
              <a:t> </a:t>
            </a:r>
            <a:r>
              <a:rPr lang="hr-HR" dirty="0" err="1"/>
              <a:t>wrong</a:t>
            </a:r>
            <a:r>
              <a:rPr lang="hr-HR" dirty="0"/>
              <a:t>; </a:t>
            </a:r>
            <a:r>
              <a:rPr lang="hr-HR" dirty="0" err="1"/>
              <a:t>monetary</a:t>
            </a:r>
            <a:r>
              <a:rPr lang="hr-HR" dirty="0"/>
              <a:t> </a:t>
            </a:r>
            <a:r>
              <a:rPr lang="hr-HR" dirty="0" err="1"/>
              <a:t>compensation</a:t>
            </a:r>
            <a:r>
              <a:rPr lang="hr-HR" dirty="0"/>
              <a:t>.</a:t>
            </a:r>
          </a:p>
          <a:p>
            <a:r>
              <a:rPr lang="hr-HR" b="1" dirty="0" err="1" smtClean="0"/>
              <a:t>damages</a:t>
            </a:r>
            <a:endParaRPr lang="hr-HR" b="1" dirty="0" smtClean="0"/>
          </a:p>
          <a:p>
            <a:endParaRPr lang="en-US" dirty="0"/>
          </a:p>
        </p:txBody>
      </p:sp>
    </p:spTree>
    <p:extLst>
      <p:ext uri="{BB962C8B-B14F-4D97-AF65-F5344CB8AC3E}">
        <p14:creationId xmlns:p14="http://schemas.microsoft.com/office/powerpoint/2010/main" val="276849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GB" dirty="0"/>
              <a:t>A complaint to a superior court of an alleged injustice created by an inferior court. </a:t>
            </a:r>
            <a:endParaRPr lang="hr-HR" dirty="0" smtClean="0"/>
          </a:p>
          <a:p>
            <a:r>
              <a:rPr lang="hr-HR" dirty="0" err="1" smtClean="0"/>
              <a:t>Appeal</a:t>
            </a:r>
            <a:endParaRPr lang="hr-HR" dirty="0" smtClean="0"/>
          </a:p>
          <a:p>
            <a:r>
              <a:rPr lang="hr-HR" dirty="0" smtClean="0"/>
              <a:t>(</a:t>
            </a:r>
            <a:r>
              <a:rPr lang="hr-HR" dirty="0" err="1" smtClean="0"/>
              <a:t>hist</a:t>
            </a:r>
            <a:r>
              <a:rPr lang="hr-HR" dirty="0" smtClean="0"/>
              <a:t>.) 1. </a:t>
            </a:r>
            <a:r>
              <a:rPr lang="en-US" dirty="0" smtClean="0"/>
              <a:t>the </a:t>
            </a:r>
            <a:r>
              <a:rPr lang="en-US" dirty="0"/>
              <a:t>secretary of a nobleman, prince, or </a:t>
            </a:r>
            <a:r>
              <a:rPr lang="en-US" dirty="0" smtClean="0"/>
              <a:t>king</a:t>
            </a:r>
            <a:r>
              <a:rPr lang="hr-HR" dirty="0" smtClean="0"/>
              <a:t>; 2. </a:t>
            </a:r>
            <a:r>
              <a:rPr lang="en-US" dirty="0" smtClean="0"/>
              <a:t>the </a:t>
            </a:r>
            <a:r>
              <a:rPr lang="en-US" dirty="0"/>
              <a:t>title of various important judges and other high </a:t>
            </a:r>
            <a:r>
              <a:rPr lang="en-US" dirty="0" smtClean="0"/>
              <a:t>officials</a:t>
            </a:r>
            <a:r>
              <a:rPr lang="hr-HR" dirty="0" smtClean="0"/>
              <a:t> 3. </a:t>
            </a:r>
            <a:r>
              <a:rPr lang="en-US" dirty="0"/>
              <a:t>the chief minister of state in certain parliamentary governments, as in Germany; prime </a:t>
            </a:r>
            <a:r>
              <a:rPr lang="en-US" dirty="0" smtClean="0"/>
              <a:t>minister</a:t>
            </a:r>
            <a:endParaRPr lang="hr-HR" dirty="0" smtClean="0"/>
          </a:p>
          <a:p>
            <a:r>
              <a:rPr lang="hr-HR" dirty="0" err="1" smtClean="0"/>
              <a:t>Chancellor</a:t>
            </a:r>
            <a:endParaRPr lang="en-US" dirty="0"/>
          </a:p>
        </p:txBody>
      </p:sp>
    </p:spTree>
    <p:extLst>
      <p:ext uri="{BB962C8B-B14F-4D97-AF65-F5344CB8AC3E}">
        <p14:creationId xmlns:p14="http://schemas.microsoft.com/office/powerpoint/2010/main" val="36712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GB" dirty="0"/>
              <a:t>A remedy in the form of a court order addressed to a particular person that either prohibits him from doing or continuing to do a certain act (a </a:t>
            </a:r>
            <a:r>
              <a:rPr lang="en-GB" b="1" dirty="0" err="1"/>
              <a:t>prohibitory</a:t>
            </a:r>
            <a:r>
              <a:rPr lang="en-GB" b="1" dirty="0"/>
              <a:t> </a:t>
            </a:r>
            <a:r>
              <a:rPr lang="en-GB" b="1" dirty="0" err="1" smtClean="0"/>
              <a:t>i</a:t>
            </a:r>
            <a:r>
              <a:rPr lang="hr-HR" b="1" dirty="0" smtClean="0"/>
              <a:t>.</a:t>
            </a:r>
            <a:r>
              <a:rPr lang="en-GB" dirty="0" smtClean="0"/>
              <a:t>) </a:t>
            </a:r>
            <a:r>
              <a:rPr lang="en-GB" dirty="0"/>
              <a:t>or orders him to carry out a certain act (a </a:t>
            </a:r>
            <a:r>
              <a:rPr lang="en-GB" b="1" dirty="0"/>
              <a:t>mandatory </a:t>
            </a:r>
            <a:r>
              <a:rPr lang="en-GB" b="1" dirty="0" err="1" smtClean="0"/>
              <a:t>i</a:t>
            </a:r>
            <a:r>
              <a:rPr lang="en-GB" dirty="0" smtClean="0"/>
              <a:t>).</a:t>
            </a:r>
            <a:endParaRPr lang="hr-HR" dirty="0" smtClean="0"/>
          </a:p>
          <a:p>
            <a:r>
              <a:rPr lang="hr-HR" dirty="0" err="1" smtClean="0"/>
              <a:t>injunction</a:t>
            </a:r>
            <a:endParaRPr lang="hr-HR" dirty="0"/>
          </a:p>
          <a:p>
            <a:endParaRPr lang="en-US" dirty="0"/>
          </a:p>
        </p:txBody>
      </p:sp>
    </p:spTree>
    <p:extLst>
      <p:ext uri="{BB962C8B-B14F-4D97-AF65-F5344CB8AC3E}">
        <p14:creationId xmlns:p14="http://schemas.microsoft.com/office/powerpoint/2010/main" val="22678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An extraordinary equitable remedy that compels a party to execute a contract according to the precise terms agreed upon or to execute it substantially so that, under the circumstances, justice will be done between the parties</a:t>
            </a:r>
            <a:r>
              <a:rPr lang="en-US" dirty="0" smtClean="0"/>
              <a:t>.</a:t>
            </a:r>
            <a:endParaRPr lang="hr-HR" dirty="0" smtClean="0"/>
          </a:p>
          <a:p>
            <a:r>
              <a:rPr lang="hr-HR" dirty="0" err="1" smtClean="0"/>
              <a:t>Specific</a:t>
            </a:r>
            <a:r>
              <a:rPr lang="hr-HR" dirty="0" smtClean="0"/>
              <a:t> </a:t>
            </a:r>
            <a:r>
              <a:rPr lang="hr-HR" dirty="0" err="1" smtClean="0"/>
              <a:t>performance</a:t>
            </a:r>
            <a:endParaRPr lang="en-US" dirty="0"/>
          </a:p>
        </p:txBody>
      </p:sp>
    </p:spTree>
    <p:extLst>
      <p:ext uri="{BB962C8B-B14F-4D97-AF65-F5344CB8AC3E}">
        <p14:creationId xmlns:p14="http://schemas.microsoft.com/office/powerpoint/2010/main" val="9815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In contract law, </a:t>
            </a:r>
            <a:r>
              <a:rPr lang="en-US" dirty="0" smtClean="0"/>
              <a:t>an </a:t>
            </a:r>
            <a:r>
              <a:rPr lang="en-US" dirty="0"/>
              <a:t>equitable remedy which allows a contractual party to cancel the contract. Parties may rescind if they are the victims of a vitiating factor, such as misrepresentation, mistake, duress, or undue influence</a:t>
            </a:r>
            <a:r>
              <a:rPr lang="en-US" dirty="0" smtClean="0"/>
              <a:t>.</a:t>
            </a:r>
            <a:endParaRPr lang="hr-HR" dirty="0" smtClean="0"/>
          </a:p>
          <a:p>
            <a:r>
              <a:rPr lang="hr-HR" dirty="0" err="1" smtClean="0"/>
              <a:t>rescission</a:t>
            </a:r>
            <a:endParaRPr lang="en-US" dirty="0"/>
          </a:p>
        </p:txBody>
      </p:sp>
    </p:spTree>
    <p:extLst>
      <p:ext uri="{BB962C8B-B14F-4D97-AF65-F5344CB8AC3E}">
        <p14:creationId xmlns:p14="http://schemas.microsoft.com/office/powerpoint/2010/main" val="199320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en-US" dirty="0"/>
              <a:t>If, due to a mistake or oversight, a written document does not reflect the actual agreement the parties to a contract have reached, the court may be willing to order </a:t>
            </a:r>
            <a:r>
              <a:rPr lang="en-US" dirty="0" smtClean="0"/>
              <a:t>r</a:t>
            </a:r>
            <a:r>
              <a:rPr lang="hr-HR" dirty="0" smtClean="0"/>
              <a:t>_________</a:t>
            </a:r>
            <a:r>
              <a:rPr lang="en-US" dirty="0" smtClean="0"/>
              <a:t> </a:t>
            </a:r>
            <a:r>
              <a:rPr lang="en-US" dirty="0"/>
              <a:t>of the written instrument reflecting their agreement. </a:t>
            </a:r>
            <a:r>
              <a:rPr lang="en-US" dirty="0" smtClean="0"/>
              <a:t>R</a:t>
            </a:r>
            <a:r>
              <a:rPr lang="hr-HR" dirty="0" smtClean="0"/>
              <a:t>_________</a:t>
            </a:r>
            <a:r>
              <a:rPr lang="en-US" dirty="0" smtClean="0"/>
              <a:t> </a:t>
            </a:r>
            <a:r>
              <a:rPr lang="en-US" dirty="0"/>
              <a:t>involves the court modifying the document by substituting the whole or part of the original text with corrected wording to give effect to the parties' true intentions.</a:t>
            </a:r>
            <a:r>
              <a:rPr lang="en-US" baseline="30000" dirty="0"/>
              <a:t>1</a:t>
            </a:r>
            <a:r>
              <a:rPr lang="en-US" dirty="0"/>
              <a:t> In </a:t>
            </a:r>
            <a:r>
              <a:rPr lang="en-US" dirty="0" smtClean="0"/>
              <a:t>r</a:t>
            </a:r>
            <a:r>
              <a:rPr lang="hr-HR" dirty="0" smtClean="0"/>
              <a:t>_______</a:t>
            </a:r>
            <a:r>
              <a:rPr lang="en-US" dirty="0" smtClean="0"/>
              <a:t>the </a:t>
            </a:r>
            <a:r>
              <a:rPr lang="en-US" dirty="0"/>
              <a:t>document the court is aiming to put the parties in the position in which they would have been had the mistake or oversight not occurred</a:t>
            </a:r>
            <a:r>
              <a:rPr lang="en-US" dirty="0" smtClean="0"/>
              <a:t>.</a:t>
            </a:r>
            <a:endParaRPr lang="hr-HR" dirty="0" smtClean="0"/>
          </a:p>
          <a:p>
            <a:r>
              <a:rPr lang="hr-HR" dirty="0" err="1" smtClean="0"/>
              <a:t>rectification</a:t>
            </a:r>
            <a:endParaRPr lang="en-US" dirty="0"/>
          </a:p>
        </p:txBody>
      </p:sp>
    </p:spTree>
    <p:extLst>
      <p:ext uri="{BB962C8B-B14F-4D97-AF65-F5344CB8AC3E}">
        <p14:creationId xmlns:p14="http://schemas.microsoft.com/office/powerpoint/2010/main" val="64764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a:bodyPr>
          <a:lstStyle/>
          <a:p>
            <a:r>
              <a:rPr lang="hr-HR" dirty="0" smtClean="0"/>
              <a:t>5. </a:t>
            </a:r>
            <a:r>
              <a:rPr lang="hr-HR" dirty="0" err="1" smtClean="0"/>
              <a:t>An</a:t>
            </a:r>
            <a:r>
              <a:rPr lang="hr-HR" dirty="0" smtClean="0"/>
              <a:t> </a:t>
            </a:r>
            <a:r>
              <a:rPr lang="hr-HR" dirty="0" err="1" smtClean="0"/>
              <a:t>international</a:t>
            </a:r>
            <a:r>
              <a:rPr lang="hr-HR" dirty="0" smtClean="0"/>
              <a:t> </a:t>
            </a:r>
            <a:r>
              <a:rPr lang="hr-HR" dirty="0" err="1" smtClean="0"/>
              <a:t>agreement</a:t>
            </a:r>
            <a:endParaRPr lang="hr-HR" dirty="0" smtClean="0"/>
          </a:p>
          <a:p>
            <a:r>
              <a:rPr lang="hr-HR" dirty="0" err="1" smtClean="0"/>
              <a:t>treaty</a:t>
            </a:r>
            <a:endParaRPr lang="hr-HR" dirty="0" smtClean="0"/>
          </a:p>
          <a:p>
            <a:r>
              <a:rPr lang="hr-HR" dirty="0" smtClean="0"/>
              <a:t>6. Money </a:t>
            </a:r>
            <a:r>
              <a:rPr lang="hr-HR" dirty="0" err="1" smtClean="0"/>
              <a:t>awarded</a:t>
            </a:r>
            <a:r>
              <a:rPr lang="hr-HR" dirty="0" smtClean="0"/>
              <a:t> </a:t>
            </a:r>
            <a:r>
              <a:rPr lang="hr-HR" dirty="0" err="1" smtClean="0"/>
              <a:t>by</a:t>
            </a:r>
            <a:r>
              <a:rPr lang="hr-HR" dirty="0" smtClean="0"/>
              <a:t> a </a:t>
            </a:r>
            <a:r>
              <a:rPr lang="hr-HR" dirty="0" err="1" smtClean="0"/>
              <a:t>court</a:t>
            </a:r>
            <a:r>
              <a:rPr lang="hr-HR" dirty="0" smtClean="0"/>
              <a:t> as </a:t>
            </a:r>
            <a:r>
              <a:rPr lang="hr-HR" dirty="0" err="1" smtClean="0"/>
              <a:t>compensation</a:t>
            </a:r>
            <a:r>
              <a:rPr lang="hr-HR" dirty="0" smtClean="0"/>
              <a:t> to a </a:t>
            </a:r>
            <a:r>
              <a:rPr lang="hr-HR" dirty="0" err="1" smtClean="0"/>
              <a:t>plaintiff</a:t>
            </a:r>
            <a:r>
              <a:rPr lang="hr-HR" dirty="0" smtClean="0"/>
              <a:t>/</a:t>
            </a:r>
            <a:r>
              <a:rPr lang="hr-HR" dirty="0" err="1" smtClean="0"/>
              <a:t>claimant</a:t>
            </a:r>
            <a:endParaRPr lang="hr-HR" dirty="0" smtClean="0"/>
          </a:p>
          <a:p>
            <a:r>
              <a:rPr lang="hr-HR" dirty="0" err="1" smtClean="0"/>
              <a:t>damages</a:t>
            </a:r>
            <a:endParaRPr lang="hr-HR" dirty="0" smtClean="0"/>
          </a:p>
          <a:p>
            <a:r>
              <a:rPr lang="hr-HR" dirty="0" smtClean="0"/>
              <a:t>7. </a:t>
            </a:r>
            <a:r>
              <a:rPr lang="hr-HR" dirty="0" err="1" smtClean="0"/>
              <a:t>The</a:t>
            </a:r>
            <a:r>
              <a:rPr lang="hr-HR" dirty="0" smtClean="0"/>
              <a:t> set </a:t>
            </a:r>
            <a:r>
              <a:rPr lang="hr-HR" dirty="0" err="1" smtClean="0"/>
              <a:t>of</a:t>
            </a:r>
            <a:r>
              <a:rPr lang="hr-HR" dirty="0" smtClean="0"/>
              <a:t> </a:t>
            </a:r>
            <a:r>
              <a:rPr lang="hr-HR" dirty="0" err="1" smtClean="0"/>
              <a:t>laws</a:t>
            </a:r>
            <a:r>
              <a:rPr lang="hr-HR" dirty="0" smtClean="0"/>
              <a:t> </a:t>
            </a:r>
            <a:r>
              <a:rPr lang="hr-HR" dirty="0" err="1" smtClean="0"/>
              <a:t>passed</a:t>
            </a:r>
            <a:r>
              <a:rPr lang="hr-HR" dirty="0" smtClean="0"/>
              <a:t> </a:t>
            </a:r>
            <a:r>
              <a:rPr lang="hr-HR" dirty="0" err="1" smtClean="0"/>
              <a:t>by</a:t>
            </a:r>
            <a:r>
              <a:rPr lang="hr-HR" dirty="0" smtClean="0"/>
              <a:t> </a:t>
            </a:r>
            <a:r>
              <a:rPr lang="hr-HR" dirty="0" err="1" smtClean="0"/>
              <a:t>Parliament</a:t>
            </a:r>
            <a:endParaRPr lang="hr-HR" dirty="0" smtClean="0"/>
          </a:p>
          <a:p>
            <a:r>
              <a:rPr lang="hr-HR" dirty="0" err="1" smtClean="0"/>
              <a:t>legislation</a:t>
            </a:r>
            <a:endParaRPr lang="hr-HR" dirty="0" smtClean="0"/>
          </a:p>
        </p:txBody>
      </p:sp>
    </p:spTree>
    <p:extLst>
      <p:ext uri="{BB962C8B-B14F-4D97-AF65-F5344CB8AC3E}">
        <p14:creationId xmlns:p14="http://schemas.microsoft.com/office/powerpoint/2010/main" val="8122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i="1" dirty="0"/>
              <a:t>C</a:t>
            </a:r>
            <a:r>
              <a:rPr lang="en-GB" b="1" i="1" dirty="0" err="1" smtClean="0"/>
              <a:t>omplete</a:t>
            </a:r>
            <a:r>
              <a:rPr lang="en-GB" b="1" i="1" dirty="0" smtClean="0"/>
              <a:t> </a:t>
            </a:r>
            <a:r>
              <a:rPr lang="en-GB" b="1" i="1" dirty="0"/>
              <a:t>the following table </a:t>
            </a:r>
            <a:r>
              <a:rPr lang="en-GB" b="1" i="1" dirty="0" smtClean="0"/>
              <a:t>:</a:t>
            </a:r>
            <a:r>
              <a:rPr lang="hr-HR" dirty="0"/>
              <a:t/>
            </a:r>
            <a:br>
              <a:rPr lang="hr-HR" dirty="0"/>
            </a:br>
            <a:endParaRPr lang="en-US" dirty="0"/>
          </a:p>
        </p:txBody>
      </p:sp>
      <p:graphicFrame>
        <p:nvGraphicFramePr>
          <p:cNvPr id="4" name="Content Placeholder 3"/>
          <p:cNvGraphicFramePr>
            <a:graphicFrameLocks noGrp="1"/>
          </p:cNvGraphicFramePr>
          <p:nvPr>
            <p:ph idx="1"/>
          </p:nvPr>
        </p:nvGraphicFramePr>
        <p:xfrm>
          <a:off x="3425978" y="2557464"/>
          <a:ext cx="5340044" cy="3317873"/>
        </p:xfrm>
        <a:graphic>
          <a:graphicData uri="http://schemas.openxmlformats.org/drawingml/2006/table">
            <a:tbl>
              <a:tblPr firstRow="1" firstCol="1" bandRow="1">
                <a:tableStyleId>{5C22544A-7EE6-4342-B048-85BDC9FD1C3A}</a:tableStyleId>
              </a:tblPr>
              <a:tblGrid>
                <a:gridCol w="1667659"/>
                <a:gridCol w="3672385"/>
              </a:tblGrid>
              <a:tr h="195169">
                <a:tc>
                  <a:txBody>
                    <a:bodyPr/>
                    <a:lstStyle/>
                    <a:p>
                      <a:pPr algn="just">
                        <a:lnSpc>
                          <a:spcPct val="115000"/>
                        </a:lnSpc>
                        <a:spcAft>
                          <a:spcPts val="0"/>
                        </a:spcAft>
                      </a:pPr>
                      <a:r>
                        <a:rPr lang="en-GB" sz="1100">
                          <a:effectLst/>
                        </a:rPr>
                        <a:t>SOURCE OF LAW</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CHARACTERISTICS</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General customs</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Local customs</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Common law</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Equity</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Statute law</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Delegated legislation</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ECHR</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r h="390338">
                <a:tc>
                  <a:txBody>
                    <a:bodyPr/>
                    <a:lstStyle/>
                    <a:p>
                      <a:pPr algn="just">
                        <a:lnSpc>
                          <a:spcPct val="115000"/>
                        </a:lnSpc>
                        <a:spcAft>
                          <a:spcPts val="0"/>
                        </a:spcAft>
                      </a:pPr>
                      <a:r>
                        <a:rPr lang="en-GB" sz="1100">
                          <a:effectLst/>
                        </a:rPr>
                        <a:t>EU law</a:t>
                      </a:r>
                      <a:endParaRPr lang="hr-HR" sz="1000">
                        <a:effectLst/>
                      </a:endParaRPr>
                    </a:p>
                    <a:p>
                      <a:pPr algn="just">
                        <a:lnSpc>
                          <a:spcPct val="115000"/>
                        </a:lnSpc>
                        <a:spcAft>
                          <a:spcPts val="0"/>
                        </a:spcAft>
                      </a:pPr>
                      <a:r>
                        <a:rPr lang="en-GB" sz="1100">
                          <a:effectLst/>
                        </a:rPr>
                        <a:t> </a:t>
                      </a:r>
                      <a:endParaRPr lang="hr-HR" sz="100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c>
                  <a:txBody>
                    <a:bodyPr/>
                    <a:lstStyle/>
                    <a:p>
                      <a:pPr algn="just">
                        <a:lnSpc>
                          <a:spcPct val="115000"/>
                        </a:lnSpc>
                        <a:spcAft>
                          <a:spcPts val="0"/>
                        </a:spcAft>
                      </a:pPr>
                      <a:r>
                        <a:rPr lang="en-GB" sz="1100" dirty="0">
                          <a:effectLst/>
                        </a:rPr>
                        <a:t> </a:t>
                      </a:r>
                      <a:endParaRPr lang="hr-H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642" marR="63642" marT="0" marB="0"/>
                </a:tc>
              </a:tr>
            </a:tbl>
          </a:graphicData>
        </a:graphic>
      </p:graphicFrame>
    </p:spTree>
    <p:extLst>
      <p:ext uri="{BB962C8B-B14F-4D97-AF65-F5344CB8AC3E}">
        <p14:creationId xmlns:p14="http://schemas.microsoft.com/office/powerpoint/2010/main" val="124824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Source</a:t>
            </a:r>
            <a:r>
              <a:rPr lang="hr-HR" dirty="0" smtClean="0"/>
              <a:t> </a:t>
            </a:r>
            <a:r>
              <a:rPr lang="hr-HR" dirty="0" err="1" smtClean="0"/>
              <a:t>of</a:t>
            </a:r>
            <a:r>
              <a:rPr lang="hr-HR" dirty="0"/>
              <a:t> </a:t>
            </a:r>
            <a:r>
              <a:rPr lang="hr-HR" dirty="0" smtClean="0"/>
              <a:t>English </a:t>
            </a:r>
            <a:r>
              <a:rPr lang="hr-HR" dirty="0" err="1" smtClean="0"/>
              <a:t>law</a:t>
            </a:r>
            <a:endParaRPr lang="hr-HR" dirty="0"/>
          </a:p>
        </p:txBody>
      </p:sp>
      <p:sp>
        <p:nvSpPr>
          <p:cNvPr id="3" name="Content Placeholder 2"/>
          <p:cNvSpPr>
            <a:spLocks noGrp="1"/>
          </p:cNvSpPr>
          <p:nvPr>
            <p:ph idx="1"/>
          </p:nvPr>
        </p:nvSpPr>
        <p:spPr/>
        <p:txBody>
          <a:bodyPr/>
          <a:lstStyle/>
          <a:p>
            <a:r>
              <a:rPr lang="en-GB" dirty="0"/>
              <a:t>The law of England and Wales has developed very gradually over the centuries. </a:t>
            </a:r>
            <a:endParaRPr lang="hr-HR" dirty="0"/>
          </a:p>
          <a:p>
            <a:r>
              <a:rPr lang="hr-HR" dirty="0" smtClean="0"/>
              <a:t>M</a:t>
            </a:r>
            <a:r>
              <a:rPr lang="en-GB" dirty="0" err="1" smtClean="0"/>
              <a:t>ethods</a:t>
            </a:r>
            <a:r>
              <a:rPr lang="en-GB" dirty="0" smtClean="0"/>
              <a:t> </a:t>
            </a:r>
            <a:r>
              <a:rPr lang="en-GB" dirty="0"/>
              <a:t>of developing law </a:t>
            </a:r>
            <a:r>
              <a:rPr lang="hr-HR" dirty="0"/>
              <a:t>-</a:t>
            </a:r>
            <a:r>
              <a:rPr lang="en-GB" dirty="0" smtClean="0"/>
              <a:t> </a:t>
            </a:r>
            <a:r>
              <a:rPr lang="en-GB" dirty="0"/>
              <a:t>referred to as </a:t>
            </a:r>
            <a:r>
              <a:rPr lang="en-GB" b="1" dirty="0"/>
              <a:t>sources of law</a:t>
            </a:r>
            <a:r>
              <a:rPr lang="en-GB" dirty="0"/>
              <a:t>. </a:t>
            </a:r>
            <a:endParaRPr lang="hr-HR" dirty="0" smtClean="0"/>
          </a:p>
          <a:p>
            <a:r>
              <a:rPr lang="en-GB" dirty="0" smtClean="0"/>
              <a:t>A </a:t>
            </a:r>
            <a:r>
              <a:rPr lang="en-GB" dirty="0"/>
              <a:t>source of law can also be defined as the origin of law, or the basis of law.</a:t>
            </a:r>
            <a:endParaRPr lang="hr-HR" dirty="0"/>
          </a:p>
          <a:p>
            <a:endParaRPr lang="hr-HR" dirty="0"/>
          </a:p>
        </p:txBody>
      </p:sp>
    </p:spTree>
    <p:extLst>
      <p:ext uri="{BB962C8B-B14F-4D97-AF65-F5344CB8AC3E}">
        <p14:creationId xmlns:p14="http://schemas.microsoft.com/office/powerpoint/2010/main" val="35218695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i="1" dirty="0"/>
              <a:t>A</a:t>
            </a:r>
            <a:r>
              <a:rPr lang="en-GB" b="1" i="1" dirty="0" err="1" smtClean="0"/>
              <a:t>nswer</a:t>
            </a:r>
            <a:r>
              <a:rPr lang="en-GB" b="1" i="1" dirty="0" smtClean="0"/>
              <a:t> </a:t>
            </a:r>
            <a:r>
              <a:rPr lang="en-GB" b="1" i="1" dirty="0"/>
              <a:t>the following </a:t>
            </a:r>
            <a:r>
              <a:rPr lang="en-GB" b="1" i="1" dirty="0" smtClean="0"/>
              <a:t>questions</a:t>
            </a:r>
            <a:r>
              <a:rPr lang="hr-HR" b="1" i="1" dirty="0" smtClean="0"/>
              <a:t>:</a:t>
            </a:r>
            <a:endParaRPr lang="en-US" dirty="0"/>
          </a:p>
        </p:txBody>
      </p:sp>
      <p:sp>
        <p:nvSpPr>
          <p:cNvPr id="3" name="Content Placeholder 2"/>
          <p:cNvSpPr>
            <a:spLocks noGrp="1"/>
          </p:cNvSpPr>
          <p:nvPr>
            <p:ph idx="1"/>
          </p:nvPr>
        </p:nvSpPr>
        <p:spPr/>
        <p:txBody>
          <a:bodyPr/>
          <a:lstStyle/>
          <a:p>
            <a:r>
              <a:rPr lang="en-GB" dirty="0"/>
              <a:t>1</a:t>
            </a:r>
            <a:r>
              <a:rPr lang="en-GB" b="1" dirty="0"/>
              <a:t>. </a:t>
            </a:r>
            <a:r>
              <a:rPr lang="en-GB" dirty="0"/>
              <a:t>What are the main sources of English law?</a:t>
            </a:r>
            <a:endParaRPr lang="hr-HR" dirty="0"/>
          </a:p>
          <a:p>
            <a:r>
              <a:rPr lang="en-GB" dirty="0"/>
              <a:t>2. What is the difference between local custom and general custom?</a:t>
            </a:r>
            <a:endParaRPr lang="hr-HR" dirty="0"/>
          </a:p>
          <a:p>
            <a:r>
              <a:rPr lang="en-GB" dirty="0"/>
              <a:t>3. What is the difference between common law and customary law?</a:t>
            </a:r>
            <a:endParaRPr lang="hr-HR" dirty="0"/>
          </a:p>
          <a:p>
            <a:r>
              <a:rPr lang="en-GB" dirty="0"/>
              <a:t>4. Why did equity develop?</a:t>
            </a:r>
            <a:endParaRPr lang="hr-HR" dirty="0"/>
          </a:p>
          <a:p>
            <a:r>
              <a:rPr lang="en-GB" dirty="0"/>
              <a:t>5. What are the main equitable remedies?</a:t>
            </a:r>
            <a:endParaRPr lang="hr-HR" dirty="0"/>
          </a:p>
          <a:p>
            <a:r>
              <a:rPr lang="en-GB" dirty="0"/>
              <a:t>6. Who creates precedents and who passes laws?</a:t>
            </a:r>
            <a:endParaRPr lang="hr-HR" dirty="0"/>
          </a:p>
          <a:p>
            <a:endParaRPr lang="en-US" dirty="0"/>
          </a:p>
        </p:txBody>
      </p:sp>
    </p:spTree>
    <p:extLst>
      <p:ext uri="{BB962C8B-B14F-4D97-AF65-F5344CB8AC3E}">
        <p14:creationId xmlns:p14="http://schemas.microsoft.com/office/powerpoint/2010/main" val="15620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Answer</a:t>
            </a:r>
            <a:r>
              <a:rPr lang="hr-HR" dirty="0" smtClean="0"/>
              <a:t> </a:t>
            </a:r>
            <a:r>
              <a:rPr lang="hr-HR" dirty="0" err="1" smtClean="0"/>
              <a:t>the</a:t>
            </a:r>
            <a:r>
              <a:rPr lang="hr-HR" dirty="0" smtClean="0"/>
              <a:t> </a:t>
            </a:r>
            <a:r>
              <a:rPr lang="hr-HR" dirty="0" err="1" smtClean="0"/>
              <a:t>following</a:t>
            </a:r>
            <a:r>
              <a:rPr lang="hr-HR" dirty="0" smtClean="0"/>
              <a:t> </a:t>
            </a:r>
            <a:r>
              <a:rPr lang="hr-HR" dirty="0" err="1" smtClean="0"/>
              <a:t>questions</a:t>
            </a:r>
            <a:r>
              <a:rPr lang="hr-HR" dirty="0" smtClean="0"/>
              <a:t>:</a:t>
            </a:r>
            <a:endParaRPr lang="hr-HR" dirty="0"/>
          </a:p>
        </p:txBody>
      </p:sp>
      <p:sp>
        <p:nvSpPr>
          <p:cNvPr id="3" name="Content Placeholder 2"/>
          <p:cNvSpPr>
            <a:spLocks noGrp="1"/>
          </p:cNvSpPr>
          <p:nvPr>
            <p:ph idx="1"/>
          </p:nvPr>
        </p:nvSpPr>
        <p:spPr/>
        <p:txBody>
          <a:bodyPr>
            <a:normAutofit fontScale="92500" lnSpcReduction="10000"/>
          </a:bodyPr>
          <a:lstStyle/>
          <a:p>
            <a:endParaRPr lang="hr-HR" dirty="0"/>
          </a:p>
          <a:p>
            <a:r>
              <a:rPr lang="en-GB" dirty="0"/>
              <a:t>7. What are statutory instruments?</a:t>
            </a:r>
            <a:endParaRPr lang="hr-HR" dirty="0"/>
          </a:p>
          <a:p>
            <a:r>
              <a:rPr lang="en-GB" dirty="0"/>
              <a:t>8. What is the difference between primary and secondary legislation in terms of validity?</a:t>
            </a:r>
            <a:endParaRPr lang="hr-HR" dirty="0"/>
          </a:p>
          <a:p>
            <a:r>
              <a:rPr lang="en-GB" dirty="0"/>
              <a:t>9. When and how was the European Convention of Human Rights incorporated into English law?</a:t>
            </a:r>
            <a:endParaRPr lang="hr-HR" dirty="0"/>
          </a:p>
          <a:p>
            <a:r>
              <a:rPr lang="en-GB" dirty="0"/>
              <a:t>10. What does the Human Rights Act (1998) require?</a:t>
            </a:r>
            <a:endParaRPr lang="hr-HR" dirty="0"/>
          </a:p>
          <a:p>
            <a:r>
              <a:rPr lang="en-GB" dirty="0"/>
              <a:t>11. When did the UK join the European Economic Community?</a:t>
            </a:r>
            <a:endParaRPr lang="hr-HR" dirty="0"/>
          </a:p>
          <a:p>
            <a:endParaRPr lang="hr-HR" dirty="0"/>
          </a:p>
          <a:p>
            <a:endParaRPr lang="hr-HR" dirty="0"/>
          </a:p>
        </p:txBody>
      </p:sp>
    </p:spTree>
    <p:extLst>
      <p:ext uri="{BB962C8B-B14F-4D97-AF65-F5344CB8AC3E}">
        <p14:creationId xmlns:p14="http://schemas.microsoft.com/office/powerpoint/2010/main" val="126660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Match</a:t>
            </a:r>
            <a:r>
              <a:rPr lang="hr-HR" dirty="0" smtClean="0"/>
              <a:t> </a:t>
            </a:r>
            <a:r>
              <a:rPr lang="hr-HR" dirty="0" err="1" smtClean="0"/>
              <a:t>the</a:t>
            </a:r>
            <a:r>
              <a:rPr lang="hr-HR" dirty="0" smtClean="0"/>
              <a:t> </a:t>
            </a:r>
            <a:r>
              <a:rPr lang="hr-HR" dirty="0" err="1" smtClean="0"/>
              <a:t>terms</a:t>
            </a:r>
            <a:r>
              <a:rPr lang="hr-HR" dirty="0" smtClean="0"/>
              <a:t> </a:t>
            </a:r>
            <a:r>
              <a:rPr lang="hr-HR" dirty="0" err="1" smtClean="0"/>
              <a:t>with</a:t>
            </a:r>
            <a:r>
              <a:rPr lang="hr-HR" dirty="0" smtClean="0"/>
              <a:t> </a:t>
            </a:r>
            <a:r>
              <a:rPr lang="hr-HR" dirty="0" err="1" smtClean="0"/>
              <a:t>their</a:t>
            </a:r>
            <a:r>
              <a:rPr lang="hr-HR" dirty="0" smtClean="0"/>
              <a:t> </a:t>
            </a:r>
            <a:r>
              <a:rPr lang="hr-HR" dirty="0" err="1" smtClean="0"/>
              <a:t>definitions</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5418013"/>
              </p:ext>
            </p:extLst>
          </p:nvPr>
        </p:nvGraphicFramePr>
        <p:xfrm>
          <a:off x="1342886" y="2546170"/>
          <a:ext cx="9506228" cy="3340462"/>
        </p:xfrm>
        <a:graphic>
          <a:graphicData uri="http://schemas.openxmlformats.org/drawingml/2006/table">
            <a:tbl>
              <a:tblPr firstRow="1" firstCol="1" bandRow="1">
                <a:tableStyleId>{5C22544A-7EE6-4342-B048-85BDC9FD1C3A}</a:tableStyleId>
              </a:tblPr>
              <a:tblGrid>
                <a:gridCol w="4753114"/>
                <a:gridCol w="4753114"/>
              </a:tblGrid>
              <a:tr h="340263">
                <a:tc>
                  <a:txBody>
                    <a:bodyPr/>
                    <a:lstStyle/>
                    <a:p>
                      <a:pPr>
                        <a:lnSpc>
                          <a:spcPct val="115000"/>
                        </a:lnSpc>
                        <a:spcAft>
                          <a:spcPts val="0"/>
                        </a:spcAft>
                      </a:pPr>
                      <a:r>
                        <a:rPr lang="en-GB" sz="1200" dirty="0">
                          <a:effectLst/>
                        </a:rPr>
                        <a:t>TERM</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a:lnSpc>
                          <a:spcPct val="115000"/>
                        </a:lnSpc>
                        <a:spcAft>
                          <a:spcPts val="0"/>
                        </a:spcAft>
                      </a:pPr>
                      <a:r>
                        <a:rPr lang="en-GB" sz="1200">
                          <a:effectLst/>
                        </a:rPr>
                        <a:t>DEFINITION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340263">
                <a:tc>
                  <a:txBody>
                    <a:bodyPr/>
                    <a:lstStyle/>
                    <a:p>
                      <a:pPr>
                        <a:lnSpc>
                          <a:spcPct val="115000"/>
                        </a:lnSpc>
                        <a:spcAft>
                          <a:spcPts val="0"/>
                        </a:spcAft>
                      </a:pPr>
                      <a:r>
                        <a:rPr lang="en-GB" sz="1200">
                          <a:effectLst/>
                        </a:rPr>
                        <a:t>1.circuit</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marL="0" lvl="0" indent="0">
                        <a:lnSpc>
                          <a:spcPct val="115000"/>
                        </a:lnSpc>
                        <a:spcAft>
                          <a:spcPts val="0"/>
                        </a:spcAft>
                        <a:buFont typeface="+mj-lt"/>
                        <a:buNone/>
                      </a:pPr>
                      <a:r>
                        <a:rPr lang="hr-HR" sz="1200" dirty="0" smtClean="0">
                          <a:effectLst/>
                        </a:rPr>
                        <a:t>A </a:t>
                      </a:r>
                      <a:r>
                        <a:rPr lang="en-GB" sz="1200" dirty="0" smtClean="0">
                          <a:effectLst/>
                        </a:rPr>
                        <a:t>Disagreement </a:t>
                      </a:r>
                      <a:r>
                        <a:rPr lang="en-GB" sz="1200" dirty="0">
                          <a:effectLst/>
                        </a:rPr>
                        <a:t>or argument between parties</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340263">
                <a:tc>
                  <a:txBody>
                    <a:bodyPr/>
                    <a:lstStyle/>
                    <a:p>
                      <a:pPr>
                        <a:lnSpc>
                          <a:spcPct val="115000"/>
                        </a:lnSpc>
                        <a:spcAft>
                          <a:spcPts val="0"/>
                        </a:spcAft>
                      </a:pPr>
                      <a:r>
                        <a:rPr lang="en-GB" sz="1200">
                          <a:effectLst/>
                        </a:rPr>
                        <a:t>2.damages</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marL="0" lvl="0" indent="0">
                        <a:lnSpc>
                          <a:spcPct val="115000"/>
                        </a:lnSpc>
                        <a:spcAft>
                          <a:spcPts val="0"/>
                        </a:spcAft>
                        <a:buFont typeface="+mj-lt"/>
                        <a:buNone/>
                      </a:pPr>
                      <a:r>
                        <a:rPr lang="hr-HR" sz="1200" dirty="0" smtClean="0">
                          <a:effectLst/>
                        </a:rPr>
                        <a:t>B </a:t>
                      </a:r>
                      <a:r>
                        <a:rPr lang="en-GB" sz="1200" dirty="0" smtClean="0">
                          <a:effectLst/>
                        </a:rPr>
                        <a:t>A </a:t>
                      </a:r>
                      <a:r>
                        <a:rPr lang="en-GB" sz="1200" dirty="0">
                          <a:effectLst/>
                        </a:rPr>
                        <a:t>person who starts an action against someone in the civil courts</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548494">
                <a:tc>
                  <a:txBody>
                    <a:bodyPr/>
                    <a:lstStyle/>
                    <a:p>
                      <a:pPr>
                        <a:lnSpc>
                          <a:spcPct val="115000"/>
                        </a:lnSpc>
                        <a:spcAft>
                          <a:spcPts val="0"/>
                        </a:spcAft>
                      </a:pPr>
                      <a:r>
                        <a:rPr lang="en-GB" sz="1200">
                          <a:effectLst/>
                        </a:rPr>
                        <a:t>3. delegated legislation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marL="0" lvl="0" indent="0">
                        <a:lnSpc>
                          <a:spcPct val="115000"/>
                        </a:lnSpc>
                        <a:spcAft>
                          <a:spcPts val="0"/>
                        </a:spcAft>
                        <a:buFont typeface="+mj-lt"/>
                        <a:buNone/>
                      </a:pPr>
                      <a:r>
                        <a:rPr lang="hr-HR" sz="1200" dirty="0" smtClean="0">
                          <a:effectLst/>
                        </a:rPr>
                        <a:t>C. </a:t>
                      </a:r>
                      <a:r>
                        <a:rPr lang="en-GB" sz="1200" dirty="0" smtClean="0">
                          <a:effectLst/>
                        </a:rPr>
                        <a:t>A </a:t>
                      </a:r>
                      <a:r>
                        <a:rPr lang="en-GB" sz="1200" dirty="0">
                          <a:effectLst/>
                        </a:rPr>
                        <a:t>court order telling someone to stop doing something or not to do something</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340263">
                <a:tc>
                  <a:txBody>
                    <a:bodyPr/>
                    <a:lstStyle/>
                    <a:p>
                      <a:pPr>
                        <a:lnSpc>
                          <a:spcPct val="115000"/>
                        </a:lnSpc>
                        <a:spcAft>
                          <a:spcPts val="0"/>
                        </a:spcAft>
                      </a:pPr>
                      <a:r>
                        <a:rPr lang="en-GB" sz="1200">
                          <a:effectLst/>
                        </a:rPr>
                        <a:t>4.dispute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marL="0" lvl="0" indent="0">
                        <a:lnSpc>
                          <a:spcPct val="115000"/>
                        </a:lnSpc>
                        <a:spcAft>
                          <a:spcPts val="0"/>
                        </a:spcAft>
                        <a:buFont typeface="+mj-lt"/>
                        <a:buNone/>
                      </a:pPr>
                      <a:r>
                        <a:rPr lang="hr-HR" sz="1200" dirty="0" smtClean="0">
                          <a:effectLst/>
                        </a:rPr>
                        <a:t>D. </a:t>
                      </a:r>
                      <a:r>
                        <a:rPr lang="en-GB" sz="1200" dirty="0" smtClean="0">
                          <a:effectLst/>
                        </a:rPr>
                        <a:t>One </a:t>
                      </a:r>
                      <a:r>
                        <a:rPr lang="en-GB" sz="1200" dirty="0">
                          <a:effectLst/>
                        </a:rPr>
                        <a:t>of six divisions of England and Wales for legal purposes</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519573">
                <a:tc>
                  <a:txBody>
                    <a:bodyPr/>
                    <a:lstStyle/>
                    <a:p>
                      <a:pPr>
                        <a:lnSpc>
                          <a:spcPct val="115000"/>
                        </a:lnSpc>
                        <a:spcAft>
                          <a:spcPts val="0"/>
                        </a:spcAft>
                      </a:pPr>
                      <a:r>
                        <a:rPr lang="en-GB" sz="1200">
                          <a:effectLst/>
                        </a:rPr>
                        <a:t>5.injunction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a:lnSpc>
                          <a:spcPct val="107000"/>
                        </a:lnSpc>
                        <a:spcAft>
                          <a:spcPts val="800"/>
                        </a:spcAft>
                      </a:pPr>
                      <a:r>
                        <a:rPr lang="hr-HR" sz="1200" dirty="0" smtClean="0">
                          <a:effectLst/>
                        </a:rPr>
                        <a:t>E</a:t>
                      </a:r>
                      <a:r>
                        <a:rPr lang="hr-HR" sz="1200" baseline="0" dirty="0" smtClean="0">
                          <a:effectLst/>
                        </a:rPr>
                        <a:t> </a:t>
                      </a:r>
                      <a:r>
                        <a:rPr lang="en-GB" sz="1200" dirty="0" smtClean="0">
                          <a:effectLst/>
                        </a:rPr>
                        <a:t> </a:t>
                      </a:r>
                      <a:r>
                        <a:rPr lang="en-GB" sz="1200" dirty="0">
                          <a:effectLst/>
                        </a:rPr>
                        <a:t>Legislation which has the power of an Act of Parliament but which is passed by a minister to whom Parliament has delegated its authority</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340263">
                <a:tc>
                  <a:txBody>
                    <a:bodyPr/>
                    <a:lstStyle/>
                    <a:p>
                      <a:pPr>
                        <a:lnSpc>
                          <a:spcPct val="115000"/>
                        </a:lnSpc>
                        <a:spcAft>
                          <a:spcPts val="0"/>
                        </a:spcAft>
                      </a:pPr>
                      <a:r>
                        <a:rPr lang="en-GB" sz="1200">
                          <a:effectLst/>
                        </a:rPr>
                        <a:t>6. legislation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marL="0" lvl="0" indent="0">
                        <a:lnSpc>
                          <a:spcPct val="115000"/>
                        </a:lnSpc>
                        <a:spcAft>
                          <a:spcPts val="0"/>
                        </a:spcAft>
                        <a:buFont typeface="+mj-lt"/>
                        <a:buNone/>
                      </a:pPr>
                      <a:r>
                        <a:rPr lang="hr-HR" sz="1200" dirty="0" smtClean="0">
                          <a:effectLst/>
                        </a:rPr>
                        <a:t>F </a:t>
                      </a:r>
                      <a:r>
                        <a:rPr lang="en-GB" sz="1200" dirty="0" smtClean="0">
                          <a:effectLst/>
                        </a:rPr>
                        <a:t>Money </a:t>
                      </a:r>
                      <a:r>
                        <a:rPr lang="en-GB" sz="1200" dirty="0">
                          <a:effectLst/>
                        </a:rPr>
                        <a:t>awarded by a court as compensation to a plaintiff (claimant)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r h="548494">
                <a:tc>
                  <a:txBody>
                    <a:bodyPr/>
                    <a:lstStyle/>
                    <a:p>
                      <a:pPr>
                        <a:lnSpc>
                          <a:spcPct val="115000"/>
                        </a:lnSpc>
                        <a:spcAft>
                          <a:spcPts val="0"/>
                        </a:spcAft>
                      </a:pPr>
                      <a:r>
                        <a:rPr lang="en-GB" sz="1200">
                          <a:effectLst/>
                        </a:rPr>
                        <a:t>7. plaintiff</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c>
                  <a:txBody>
                    <a:bodyPr/>
                    <a:lstStyle/>
                    <a:p>
                      <a:pPr marL="0" lvl="0" indent="0">
                        <a:lnSpc>
                          <a:spcPct val="115000"/>
                        </a:lnSpc>
                        <a:spcAft>
                          <a:spcPts val="0"/>
                        </a:spcAft>
                        <a:buFont typeface="+mj-lt"/>
                        <a:buNone/>
                      </a:pPr>
                      <a:r>
                        <a:rPr lang="hr-HR" sz="1200" dirty="0" smtClean="0">
                          <a:effectLst/>
                        </a:rPr>
                        <a:t>G. </a:t>
                      </a:r>
                      <a:r>
                        <a:rPr lang="en-GB" sz="1200" dirty="0" smtClean="0">
                          <a:effectLst/>
                        </a:rPr>
                        <a:t>The </a:t>
                      </a:r>
                      <a:r>
                        <a:rPr lang="en-GB" sz="1200" dirty="0">
                          <a:effectLst/>
                        </a:rPr>
                        <a:t>set of laws that have been passed by Parliament and are implemented by the courts</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015" marR="66015" marT="66015" marB="66015"/>
                </a:tc>
              </a:tr>
            </a:tbl>
          </a:graphicData>
        </a:graphic>
      </p:graphicFrame>
    </p:spTree>
    <p:extLst>
      <p:ext uri="{BB962C8B-B14F-4D97-AF65-F5344CB8AC3E}">
        <p14:creationId xmlns:p14="http://schemas.microsoft.com/office/powerpoint/2010/main" val="2512627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Match</a:t>
            </a:r>
            <a:r>
              <a:rPr lang="hr-HR" dirty="0" smtClean="0"/>
              <a:t> </a:t>
            </a:r>
            <a:r>
              <a:rPr lang="hr-HR" dirty="0" err="1" smtClean="0"/>
              <a:t>the</a:t>
            </a:r>
            <a:r>
              <a:rPr lang="hr-HR" dirty="0" smtClean="0"/>
              <a:t> </a:t>
            </a:r>
            <a:r>
              <a:rPr lang="hr-HR" dirty="0" err="1" smtClean="0"/>
              <a:t>terms</a:t>
            </a:r>
            <a:r>
              <a:rPr lang="hr-HR" dirty="0" smtClean="0"/>
              <a:t> </a:t>
            </a:r>
            <a:r>
              <a:rPr lang="hr-HR" dirty="0" err="1" smtClean="0"/>
              <a:t>with</a:t>
            </a:r>
            <a:r>
              <a:rPr lang="hr-HR" dirty="0" smtClean="0"/>
              <a:t> </a:t>
            </a:r>
            <a:r>
              <a:rPr lang="hr-HR" dirty="0" err="1" smtClean="0"/>
              <a:t>their</a:t>
            </a:r>
            <a:r>
              <a:rPr lang="hr-HR" dirty="0" smtClean="0"/>
              <a:t> </a:t>
            </a:r>
            <a:r>
              <a:rPr lang="hr-HR" dirty="0" err="1" smtClean="0"/>
              <a:t>definitions</a:t>
            </a:r>
            <a:endParaRPr lang="hr-H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898278"/>
              </p:ext>
            </p:extLst>
          </p:nvPr>
        </p:nvGraphicFramePr>
        <p:xfrm>
          <a:off x="1295400" y="2786698"/>
          <a:ext cx="9601200" cy="2649093"/>
        </p:xfrm>
        <a:graphic>
          <a:graphicData uri="http://schemas.openxmlformats.org/drawingml/2006/table">
            <a:tbl>
              <a:tblPr firstRow="1" firstCol="1" bandRow="1">
                <a:tableStyleId>{5C22544A-7EE6-4342-B048-85BDC9FD1C3A}</a:tableStyleId>
              </a:tblPr>
              <a:tblGrid>
                <a:gridCol w="4800600"/>
                <a:gridCol w="4800600"/>
              </a:tblGrid>
              <a:tr h="0">
                <a:tc>
                  <a:txBody>
                    <a:bodyPr/>
                    <a:lstStyle/>
                    <a:p>
                      <a:pPr>
                        <a:lnSpc>
                          <a:spcPct val="115000"/>
                        </a:lnSpc>
                        <a:spcAft>
                          <a:spcPts val="0"/>
                        </a:spcAft>
                      </a:pPr>
                      <a:r>
                        <a:rPr lang="en-GB" sz="1200" dirty="0">
                          <a:effectLst/>
                        </a:rPr>
                        <a:t>8. rectification</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0" lvl="0" indent="0">
                        <a:lnSpc>
                          <a:spcPct val="115000"/>
                        </a:lnSpc>
                        <a:spcAft>
                          <a:spcPts val="0"/>
                        </a:spcAft>
                        <a:buFont typeface="+mj-lt"/>
                        <a:buNone/>
                      </a:pPr>
                      <a:r>
                        <a:rPr lang="hr-HR" sz="1200" dirty="0" smtClean="0">
                          <a:effectLst/>
                        </a:rPr>
                        <a:t>A </a:t>
                      </a:r>
                      <a:r>
                        <a:rPr lang="en-GB" sz="1200" dirty="0" smtClean="0">
                          <a:effectLst/>
                        </a:rPr>
                        <a:t>An </a:t>
                      </a:r>
                      <a:r>
                        <a:rPr lang="en-GB" sz="1200" dirty="0">
                          <a:effectLst/>
                        </a:rPr>
                        <a:t>international agreement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r h="0">
                <a:tc>
                  <a:txBody>
                    <a:bodyPr/>
                    <a:lstStyle/>
                    <a:p>
                      <a:pPr>
                        <a:lnSpc>
                          <a:spcPct val="115000"/>
                        </a:lnSpc>
                        <a:spcAft>
                          <a:spcPts val="0"/>
                        </a:spcAft>
                      </a:pPr>
                      <a:r>
                        <a:rPr lang="en-GB" sz="1200">
                          <a:effectLst/>
                        </a:rPr>
                        <a:t>9. rescission</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a:lnSpc>
                          <a:spcPct val="107000"/>
                        </a:lnSpc>
                        <a:spcAft>
                          <a:spcPts val="800"/>
                        </a:spcAft>
                      </a:pPr>
                      <a:r>
                        <a:rPr lang="hr-HR" sz="1200" dirty="0" smtClean="0">
                          <a:effectLst/>
                        </a:rPr>
                        <a:t>B-.</a:t>
                      </a:r>
                      <a:r>
                        <a:rPr lang="en-GB" sz="1200" dirty="0" smtClean="0">
                          <a:effectLst/>
                        </a:rPr>
                        <a:t> </a:t>
                      </a:r>
                      <a:r>
                        <a:rPr lang="en-GB" sz="1200" dirty="0">
                          <a:effectLst/>
                        </a:rPr>
                        <a:t>A rule, order, or administrative regulation having the force of law promulgated by the crown in council, a minister, a local authority, a corporation or other body under power delegated by Parliament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r h="0">
                <a:tc>
                  <a:txBody>
                    <a:bodyPr/>
                    <a:lstStyle/>
                    <a:p>
                      <a:pPr>
                        <a:lnSpc>
                          <a:spcPct val="115000"/>
                        </a:lnSpc>
                        <a:spcAft>
                          <a:spcPts val="0"/>
                        </a:spcAft>
                      </a:pPr>
                      <a:r>
                        <a:rPr lang="en-GB" sz="1200">
                          <a:effectLst/>
                        </a:rPr>
                        <a:t>10. specific performance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0" lvl="0" indent="0">
                        <a:lnSpc>
                          <a:spcPct val="115000"/>
                        </a:lnSpc>
                        <a:spcAft>
                          <a:spcPts val="0"/>
                        </a:spcAft>
                        <a:buFont typeface="+mj-lt"/>
                        <a:buNone/>
                      </a:pPr>
                      <a:r>
                        <a:rPr lang="hr-HR" sz="1200" dirty="0" smtClean="0">
                          <a:effectLst/>
                        </a:rPr>
                        <a:t>C. </a:t>
                      </a:r>
                      <a:r>
                        <a:rPr lang="en-GB" sz="1200" dirty="0" smtClean="0">
                          <a:effectLst/>
                        </a:rPr>
                        <a:t>In </a:t>
                      </a:r>
                      <a:r>
                        <a:rPr lang="en-GB" sz="1200" dirty="0">
                          <a:effectLst/>
                        </a:rPr>
                        <a:t>English law, the power of the courts to correct a document that has been drawn in such a way that it incorrectly reflects the intention of the parties</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r h="0">
                <a:tc>
                  <a:txBody>
                    <a:bodyPr/>
                    <a:lstStyle/>
                    <a:p>
                      <a:pPr>
                        <a:lnSpc>
                          <a:spcPct val="115000"/>
                        </a:lnSpc>
                        <a:spcAft>
                          <a:spcPts val="0"/>
                        </a:spcAft>
                      </a:pPr>
                      <a:r>
                        <a:rPr lang="en-GB" sz="1200">
                          <a:effectLst/>
                        </a:rPr>
                        <a:t>11. statutory instrument</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0" lvl="0" indent="0">
                        <a:lnSpc>
                          <a:spcPct val="115000"/>
                        </a:lnSpc>
                        <a:spcAft>
                          <a:spcPts val="0"/>
                        </a:spcAft>
                        <a:buFont typeface="+mj-lt"/>
                        <a:buNone/>
                      </a:pPr>
                      <a:r>
                        <a:rPr lang="hr-HR" sz="1200" dirty="0" smtClean="0">
                          <a:effectLst/>
                        </a:rPr>
                        <a:t>D. </a:t>
                      </a:r>
                      <a:r>
                        <a:rPr lang="en-GB" sz="1200" dirty="0" smtClean="0">
                          <a:effectLst/>
                        </a:rPr>
                        <a:t>A </a:t>
                      </a:r>
                      <a:r>
                        <a:rPr lang="en-GB" sz="1200" dirty="0">
                          <a:effectLst/>
                        </a:rPr>
                        <a:t>cancellation of a contract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r h="0">
                <a:tc>
                  <a:txBody>
                    <a:bodyPr/>
                    <a:lstStyle/>
                    <a:p>
                      <a:pPr>
                        <a:lnSpc>
                          <a:spcPct val="115000"/>
                        </a:lnSpc>
                        <a:spcAft>
                          <a:spcPts val="0"/>
                        </a:spcAft>
                      </a:pPr>
                      <a:r>
                        <a:rPr lang="en-GB" sz="1200">
                          <a:effectLst/>
                        </a:rPr>
                        <a:t>12. statute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0" lvl="0" indent="0">
                        <a:lnSpc>
                          <a:spcPct val="115000"/>
                        </a:lnSpc>
                        <a:spcAft>
                          <a:spcPts val="0"/>
                        </a:spcAft>
                        <a:buFont typeface="+mj-lt"/>
                        <a:buNone/>
                      </a:pPr>
                      <a:r>
                        <a:rPr lang="hr-HR" sz="1200" dirty="0" smtClean="0">
                          <a:effectLst/>
                        </a:rPr>
                        <a:t>E.</a:t>
                      </a:r>
                      <a:r>
                        <a:rPr lang="en-GB" sz="1200" dirty="0" smtClean="0">
                          <a:effectLst/>
                        </a:rPr>
                        <a:t>A </a:t>
                      </a:r>
                      <a:r>
                        <a:rPr lang="en-GB" sz="1200" dirty="0">
                          <a:effectLst/>
                        </a:rPr>
                        <a:t>court order to a party to carry out his or her obligations in a contract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r h="0">
                <a:tc>
                  <a:txBody>
                    <a:bodyPr/>
                    <a:lstStyle/>
                    <a:p>
                      <a:pPr>
                        <a:lnSpc>
                          <a:spcPct val="115000"/>
                        </a:lnSpc>
                        <a:spcAft>
                          <a:spcPts val="0"/>
                        </a:spcAft>
                      </a:pPr>
                      <a:r>
                        <a:rPr lang="en-GB" sz="1200">
                          <a:effectLst/>
                        </a:rPr>
                        <a:t>13. treaty</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c>
                  <a:txBody>
                    <a:bodyPr/>
                    <a:lstStyle/>
                    <a:p>
                      <a:pPr marL="0" lvl="0" indent="0">
                        <a:lnSpc>
                          <a:spcPct val="115000"/>
                        </a:lnSpc>
                        <a:spcAft>
                          <a:spcPts val="0"/>
                        </a:spcAft>
                        <a:buFont typeface="+mj-lt"/>
                        <a:buNone/>
                      </a:pPr>
                      <a:r>
                        <a:rPr lang="hr-HR" sz="1200" dirty="0" smtClean="0">
                          <a:effectLst/>
                        </a:rPr>
                        <a:t>F. </a:t>
                      </a:r>
                      <a:r>
                        <a:rPr lang="en-GB" sz="1200" dirty="0" smtClean="0">
                          <a:effectLst/>
                        </a:rPr>
                        <a:t>An </a:t>
                      </a:r>
                      <a:r>
                        <a:rPr lang="en-GB" sz="1200" dirty="0">
                          <a:effectLst/>
                        </a:rPr>
                        <a:t>Act of Parliament</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75" marR="66675" marT="66675" marB="66675"/>
                </a:tc>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Tree>
    <p:extLst>
      <p:ext uri="{BB962C8B-B14F-4D97-AF65-F5344CB8AC3E}">
        <p14:creationId xmlns:p14="http://schemas.microsoft.com/office/powerpoint/2010/main" val="34417315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169702"/>
            <a:ext cx="9601196" cy="1303867"/>
          </a:xfrm>
        </p:spPr>
        <p:txBody>
          <a:bodyPr>
            <a:noAutofit/>
          </a:bodyPr>
          <a:lstStyle/>
          <a:p>
            <a:r>
              <a:rPr lang="hr-HR" sz="2800" b="1" dirty="0" err="1" smtClean="0"/>
              <a:t>Fill</a:t>
            </a:r>
            <a:r>
              <a:rPr lang="hr-HR" sz="2800" b="1" dirty="0" smtClean="0"/>
              <a:t> </a:t>
            </a:r>
            <a:r>
              <a:rPr lang="hr-HR" sz="2800" b="1" dirty="0" err="1" smtClean="0"/>
              <a:t>in</a:t>
            </a:r>
            <a:r>
              <a:rPr lang="hr-HR" sz="2800" b="1" dirty="0" smtClean="0"/>
              <a:t> </a:t>
            </a:r>
            <a:r>
              <a:rPr lang="hr-HR" sz="2800" b="1" dirty="0" err="1" smtClean="0"/>
              <a:t>the</a:t>
            </a:r>
            <a:r>
              <a:rPr lang="hr-HR" sz="2800" b="1" dirty="0" smtClean="0"/>
              <a:t> </a:t>
            </a:r>
            <a:r>
              <a:rPr lang="hr-HR" sz="2800" b="1" dirty="0" err="1" smtClean="0"/>
              <a:t>missing</a:t>
            </a:r>
            <a:r>
              <a:rPr lang="hr-HR" sz="2800" b="1" dirty="0" smtClean="0"/>
              <a:t> </a:t>
            </a:r>
            <a:r>
              <a:rPr lang="hr-HR" sz="2800" b="1" dirty="0" err="1" smtClean="0"/>
              <a:t>words</a:t>
            </a:r>
            <a:r>
              <a:rPr lang="hr-HR" sz="2800" b="1" dirty="0" smtClean="0"/>
              <a:t>: </a:t>
            </a:r>
            <a:br>
              <a:rPr lang="hr-HR" sz="2800" b="1" dirty="0" smtClean="0"/>
            </a:br>
            <a:r>
              <a:rPr lang="en-GB" sz="2800" dirty="0" smtClean="0"/>
              <a:t>administration   </a:t>
            </a:r>
            <a:r>
              <a:rPr lang="en-GB" sz="2800" dirty="0"/>
              <a:t>common   Conquest   courts  </a:t>
            </a:r>
            <a:r>
              <a:rPr lang="en-GB" sz="2800" b="1" dirty="0"/>
              <a:t> c</a:t>
            </a:r>
            <a:r>
              <a:rPr lang="en-GB" sz="2800" dirty="0"/>
              <a:t>ustoms   </a:t>
            </a:r>
            <a:r>
              <a:rPr lang="en-GB" sz="2800" dirty="0" smtClean="0"/>
              <a:t>decisions   </a:t>
            </a:r>
            <a:r>
              <a:rPr lang="en-GB" sz="2800" dirty="0"/>
              <a:t>judicial   royal courts</a:t>
            </a:r>
            <a:r>
              <a:rPr lang="hr-HR" sz="2800" dirty="0"/>
              <a:t/>
            </a:r>
            <a:br>
              <a:rPr lang="hr-HR" sz="2800" dirty="0"/>
            </a:br>
            <a:endParaRPr lang="hr-HR" sz="2800" dirty="0"/>
          </a:p>
        </p:txBody>
      </p:sp>
      <p:sp>
        <p:nvSpPr>
          <p:cNvPr id="3" name="Content Placeholder 2"/>
          <p:cNvSpPr>
            <a:spLocks noGrp="1"/>
          </p:cNvSpPr>
          <p:nvPr>
            <p:ph idx="1"/>
          </p:nvPr>
        </p:nvSpPr>
        <p:spPr/>
        <p:txBody>
          <a:bodyPr>
            <a:normAutofit fontScale="70000" lnSpcReduction="20000"/>
          </a:bodyPr>
          <a:lstStyle/>
          <a:p>
            <a:r>
              <a:rPr lang="en-GB" b="1" dirty="0"/>
              <a:t>Definitions of common law:</a:t>
            </a:r>
            <a:endParaRPr lang="hr-HR" dirty="0"/>
          </a:p>
          <a:p>
            <a:r>
              <a:rPr lang="en-GB" dirty="0"/>
              <a:t>1. The part of English law based on rules developed by the _______ during the first three centuries after the Norman ________ (1066) as a system applicable to the whole country, as opposed to local _________ . The Normans did not attempt to make new law for the country or to impose French law on it; they were mainly concerned with establishing a strong central __________. Royal representatives were sent on tours of the shires to check on the conduct of local affairs generally, and this involved their participating in the work of local courts. Under Henry II (reigned 1154-89), to whom the development of the ___________ law is principally due, the royal representatives were sent out on a regular basis (their tours were known as </a:t>
            </a:r>
            <a:r>
              <a:rPr lang="en-GB" b="1" dirty="0"/>
              <a:t>circuits</a:t>
            </a:r>
            <a:r>
              <a:rPr lang="en-GB" dirty="0"/>
              <a:t>) and their functions began to be exclusively ___________. Known as 'travelling judges', they took over the work of the local courts. To this day High Court judges still sit in London for part of the year and then travel the country to hear cases in much the same way as they have done for centuries.</a:t>
            </a:r>
            <a:endParaRPr lang="hr-HR" dirty="0"/>
          </a:p>
          <a:p>
            <a:r>
              <a:rPr lang="en-GB" dirty="0"/>
              <a:t>2.  Rules of law developed by the __________as opposed to those created by statute.</a:t>
            </a:r>
            <a:endParaRPr lang="hr-HR" dirty="0"/>
          </a:p>
          <a:p>
            <a:r>
              <a:rPr lang="en-GB" dirty="0"/>
              <a:t>3. A general system of law deriving exclusively from court ________.</a:t>
            </a:r>
            <a:endParaRPr lang="hr-HR" dirty="0"/>
          </a:p>
          <a:p>
            <a:endParaRPr lang="hr-HR" dirty="0"/>
          </a:p>
        </p:txBody>
      </p:sp>
    </p:spTree>
    <p:extLst>
      <p:ext uri="{BB962C8B-B14F-4D97-AF65-F5344CB8AC3E}">
        <p14:creationId xmlns:p14="http://schemas.microsoft.com/office/powerpoint/2010/main" val="1926589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Part</a:t>
            </a:r>
            <a:r>
              <a:rPr lang="hr-HR" dirty="0" smtClean="0"/>
              <a:t> </a:t>
            </a:r>
            <a:r>
              <a:rPr lang="hr-HR" dirty="0" err="1" smtClean="0"/>
              <a:t>Two</a:t>
            </a:r>
            <a:r>
              <a:rPr lang="hr-HR" dirty="0" smtClean="0"/>
              <a:t>: </a:t>
            </a:r>
            <a:r>
              <a:rPr lang="hr-HR" dirty="0" err="1" smtClean="0"/>
              <a:t>Statutory</a:t>
            </a:r>
            <a:r>
              <a:rPr lang="hr-HR" dirty="0" smtClean="0"/>
              <a:t> </a:t>
            </a:r>
            <a:r>
              <a:rPr lang="hr-HR" dirty="0" err="1" smtClean="0"/>
              <a:t>Interpretation</a:t>
            </a:r>
            <a:r>
              <a:rPr lang="hr-HR" dirty="0" smtClean="0"/>
              <a:t/>
            </a:r>
            <a:br>
              <a:rPr lang="hr-HR" dirty="0" smtClean="0"/>
            </a:br>
            <a:r>
              <a:rPr lang="hr-HR" dirty="0" err="1" smtClean="0"/>
              <a:t>Preview</a:t>
            </a:r>
            <a:endParaRPr lang="hr-HR" dirty="0"/>
          </a:p>
        </p:txBody>
      </p:sp>
      <p:sp>
        <p:nvSpPr>
          <p:cNvPr id="3" name="Content Placeholder 2"/>
          <p:cNvSpPr>
            <a:spLocks noGrp="1"/>
          </p:cNvSpPr>
          <p:nvPr>
            <p:ph idx="1"/>
          </p:nvPr>
        </p:nvSpPr>
        <p:spPr/>
        <p:txBody>
          <a:bodyPr/>
          <a:lstStyle/>
          <a:p>
            <a:r>
              <a:rPr lang="hr-HR" dirty="0" err="1" smtClean="0"/>
              <a:t>Approaches</a:t>
            </a:r>
            <a:r>
              <a:rPr lang="hr-HR" dirty="0" smtClean="0"/>
              <a:t> to </a:t>
            </a:r>
            <a:r>
              <a:rPr lang="hr-HR" dirty="0" err="1" smtClean="0"/>
              <a:t>statutory</a:t>
            </a:r>
            <a:r>
              <a:rPr lang="hr-HR" dirty="0" smtClean="0"/>
              <a:t> </a:t>
            </a:r>
            <a:r>
              <a:rPr lang="hr-HR" dirty="0" err="1" smtClean="0"/>
              <a:t>interpretation</a:t>
            </a:r>
            <a:endParaRPr lang="hr-HR" dirty="0" smtClean="0"/>
          </a:p>
          <a:p>
            <a:r>
              <a:rPr lang="hr-HR" dirty="0" err="1" smtClean="0"/>
              <a:t>Aids</a:t>
            </a:r>
            <a:r>
              <a:rPr lang="hr-HR" dirty="0" smtClean="0"/>
              <a:t> to </a:t>
            </a:r>
            <a:r>
              <a:rPr lang="hr-HR" dirty="0" err="1" smtClean="0"/>
              <a:t>interpretation</a:t>
            </a:r>
            <a:endParaRPr lang="hr-HR" dirty="0" smtClean="0"/>
          </a:p>
          <a:p>
            <a:r>
              <a:rPr lang="hr-HR" dirty="0" err="1" smtClean="0"/>
              <a:t>Rules</a:t>
            </a:r>
            <a:r>
              <a:rPr lang="hr-HR" dirty="0" smtClean="0"/>
              <a:t> </a:t>
            </a:r>
            <a:r>
              <a:rPr lang="hr-HR" dirty="0" err="1" smtClean="0"/>
              <a:t>of</a:t>
            </a:r>
            <a:r>
              <a:rPr lang="hr-HR" dirty="0" smtClean="0"/>
              <a:t> </a:t>
            </a:r>
            <a:r>
              <a:rPr lang="hr-HR" dirty="0" err="1" smtClean="0"/>
              <a:t>interpretation</a:t>
            </a:r>
            <a:endParaRPr lang="hr-HR" dirty="0" smtClean="0"/>
          </a:p>
          <a:p>
            <a:r>
              <a:rPr lang="hr-HR" dirty="0" err="1" smtClean="0"/>
              <a:t>Cases</a:t>
            </a:r>
            <a:r>
              <a:rPr lang="hr-HR" dirty="0" smtClean="0"/>
              <a:t>: </a:t>
            </a:r>
            <a:r>
              <a:rPr lang="en-GB" i="1" dirty="0"/>
              <a:t>Davis v. Johnson </a:t>
            </a:r>
            <a:r>
              <a:rPr lang="hr-HR" i="1" dirty="0" smtClean="0"/>
              <a:t> </a:t>
            </a:r>
            <a:r>
              <a:rPr lang="hr-HR" dirty="0" smtClean="0"/>
              <a:t>(1978) </a:t>
            </a:r>
            <a:r>
              <a:rPr lang="hr-HR" dirty="0" err="1" smtClean="0"/>
              <a:t>and</a:t>
            </a:r>
            <a:r>
              <a:rPr lang="hr-HR" dirty="0" smtClean="0"/>
              <a:t> </a:t>
            </a:r>
            <a:r>
              <a:rPr lang="en-GB" i="1" dirty="0"/>
              <a:t>Pepper v Hart</a:t>
            </a:r>
            <a:r>
              <a:rPr lang="en-GB" dirty="0"/>
              <a:t> </a:t>
            </a:r>
            <a:r>
              <a:rPr lang="hr-HR" dirty="0" smtClean="0"/>
              <a:t>(</a:t>
            </a:r>
            <a:r>
              <a:rPr lang="en-GB" dirty="0" smtClean="0"/>
              <a:t>1992</a:t>
            </a:r>
            <a:r>
              <a:rPr lang="hr-HR" dirty="0" smtClean="0"/>
              <a:t>)</a:t>
            </a:r>
          </a:p>
          <a:p>
            <a:endParaRPr lang="hr-HR" dirty="0"/>
          </a:p>
        </p:txBody>
      </p:sp>
    </p:spTree>
    <p:extLst>
      <p:ext uri="{BB962C8B-B14F-4D97-AF65-F5344CB8AC3E}">
        <p14:creationId xmlns:p14="http://schemas.microsoft.com/office/powerpoint/2010/main" val="17630156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Statutory</a:t>
            </a:r>
            <a:r>
              <a:rPr lang="hr-HR" dirty="0" smtClean="0"/>
              <a:t> </a:t>
            </a:r>
            <a:r>
              <a:rPr lang="hr-HR" dirty="0" err="1" smtClean="0"/>
              <a:t>interpretation</a:t>
            </a:r>
            <a:endParaRPr lang="hr-HR" dirty="0"/>
          </a:p>
        </p:txBody>
      </p:sp>
      <p:sp>
        <p:nvSpPr>
          <p:cNvPr id="3" name="Content Placeholder 2"/>
          <p:cNvSpPr>
            <a:spLocks noGrp="1"/>
          </p:cNvSpPr>
          <p:nvPr>
            <p:ph idx="1"/>
          </p:nvPr>
        </p:nvSpPr>
        <p:spPr/>
        <p:txBody>
          <a:bodyPr>
            <a:normAutofit lnSpcReduction="10000"/>
          </a:bodyPr>
          <a:lstStyle/>
          <a:p>
            <a:r>
              <a:rPr lang="en-GB" b="1" dirty="0"/>
              <a:t>Approaches to judicial interpretation</a:t>
            </a:r>
            <a:endParaRPr lang="hr-HR" dirty="0"/>
          </a:p>
          <a:p>
            <a:r>
              <a:rPr lang="en-GB" dirty="0"/>
              <a:t>Many cases heard by the highest courts involve the meanings of words in a statute or delegated legislation. </a:t>
            </a:r>
            <a:endParaRPr lang="hr-HR" dirty="0" smtClean="0"/>
          </a:p>
          <a:p>
            <a:r>
              <a:rPr lang="en-GB" dirty="0" smtClean="0"/>
              <a:t>There </a:t>
            </a:r>
            <a:r>
              <a:rPr lang="en-GB" dirty="0"/>
              <a:t>is a major debate as to whether judges should interpret legislation so as to give effect to the intention or purpose of that legislation (</a:t>
            </a:r>
            <a:r>
              <a:rPr lang="en-GB" b="1" dirty="0"/>
              <a:t>purposive approach</a:t>
            </a:r>
            <a:r>
              <a:rPr lang="en-GB" dirty="0"/>
              <a:t>), or whether judges should take the words at their literal meaning (</a:t>
            </a:r>
            <a:r>
              <a:rPr lang="en-GB" b="1" dirty="0"/>
              <a:t>literal approach</a:t>
            </a:r>
            <a:r>
              <a:rPr lang="en-GB" dirty="0"/>
              <a:t>).</a:t>
            </a:r>
            <a:endParaRPr lang="hr-HR" dirty="0"/>
          </a:p>
          <a:p>
            <a:r>
              <a:rPr lang="en-GB" dirty="0"/>
              <a:t> </a:t>
            </a:r>
            <a:endParaRPr lang="hr-HR" dirty="0"/>
          </a:p>
          <a:p>
            <a:endParaRPr lang="hr-HR" dirty="0"/>
          </a:p>
        </p:txBody>
      </p:sp>
    </p:spTree>
    <p:extLst>
      <p:ext uri="{BB962C8B-B14F-4D97-AF65-F5344CB8AC3E}">
        <p14:creationId xmlns:p14="http://schemas.microsoft.com/office/powerpoint/2010/main" val="888986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Discussion</a:t>
            </a:r>
            <a:endParaRPr lang="en-US" dirty="0"/>
          </a:p>
        </p:txBody>
      </p:sp>
      <p:sp>
        <p:nvSpPr>
          <p:cNvPr id="3" name="Content Placeholder 2"/>
          <p:cNvSpPr>
            <a:spLocks noGrp="1"/>
          </p:cNvSpPr>
          <p:nvPr>
            <p:ph idx="1"/>
          </p:nvPr>
        </p:nvSpPr>
        <p:spPr/>
        <p:txBody>
          <a:bodyPr/>
          <a:lstStyle/>
          <a:p>
            <a:pPr lvl="0" fontAlgn="base"/>
            <a:r>
              <a:rPr lang="en-GB" dirty="0"/>
              <a:t>Law is based on language. According to you, is the wording of statutes always sufficiently precise and clear?</a:t>
            </a:r>
            <a:endParaRPr lang="hr-HR" dirty="0"/>
          </a:p>
          <a:p>
            <a:pPr lvl="0" fontAlgn="base"/>
            <a:r>
              <a:rPr lang="en-GB" dirty="0"/>
              <a:t>What can the courts do if the meaning of a word or phrase in a statute is ambiguous?</a:t>
            </a:r>
            <a:endParaRPr lang="hr-HR" dirty="0"/>
          </a:p>
          <a:p>
            <a:endParaRPr lang="en-US" dirty="0"/>
          </a:p>
        </p:txBody>
      </p:sp>
    </p:spTree>
    <p:extLst>
      <p:ext uri="{BB962C8B-B14F-4D97-AF65-F5344CB8AC3E}">
        <p14:creationId xmlns:p14="http://schemas.microsoft.com/office/powerpoint/2010/main" val="1054512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Rules</a:t>
            </a:r>
            <a:r>
              <a:rPr lang="hr-HR" dirty="0" smtClean="0"/>
              <a:t> </a:t>
            </a:r>
            <a:r>
              <a:rPr lang="hr-HR" dirty="0" err="1" smtClean="0"/>
              <a:t>of</a:t>
            </a:r>
            <a:r>
              <a:rPr lang="hr-HR" dirty="0" smtClean="0"/>
              <a:t> </a:t>
            </a:r>
            <a:r>
              <a:rPr lang="hr-HR" dirty="0" err="1" smtClean="0"/>
              <a:t>interpretation</a:t>
            </a:r>
            <a:endParaRPr lang="hr-HR" dirty="0"/>
          </a:p>
        </p:txBody>
      </p:sp>
      <p:sp>
        <p:nvSpPr>
          <p:cNvPr id="3" name="Content Placeholder 2"/>
          <p:cNvSpPr>
            <a:spLocks noGrp="1"/>
          </p:cNvSpPr>
          <p:nvPr>
            <p:ph idx="1"/>
          </p:nvPr>
        </p:nvSpPr>
        <p:spPr/>
        <p:txBody>
          <a:bodyPr>
            <a:normAutofit fontScale="92500" lnSpcReduction="20000"/>
          </a:bodyPr>
          <a:lstStyle/>
          <a:p>
            <a:r>
              <a:rPr lang="en-GB" dirty="0"/>
              <a:t>The courts developed three rules of interpretation: </a:t>
            </a:r>
            <a:endParaRPr lang="hr-HR" dirty="0"/>
          </a:p>
          <a:p>
            <a:pPr lvl="0" fontAlgn="base"/>
            <a:r>
              <a:rPr lang="en-GB" b="1" dirty="0"/>
              <a:t>Literal Rule</a:t>
            </a:r>
            <a:r>
              <a:rPr lang="en-GB" dirty="0"/>
              <a:t> uses the ordinary, literal meaning of the words (</a:t>
            </a:r>
            <a:r>
              <a:rPr lang="en-GB" i="1" dirty="0" smtClean="0"/>
              <a:t>Whitely </a:t>
            </a:r>
            <a:r>
              <a:rPr lang="en-GB" i="1" dirty="0"/>
              <a:t>v </a:t>
            </a:r>
            <a:r>
              <a:rPr lang="en-GB" i="1" dirty="0" err="1"/>
              <a:t>Chappel</a:t>
            </a:r>
            <a:r>
              <a:rPr lang="en-GB" i="1" dirty="0"/>
              <a:t> </a:t>
            </a:r>
            <a:r>
              <a:rPr lang="en-GB" dirty="0"/>
              <a:t>1868);</a:t>
            </a:r>
            <a:endParaRPr lang="hr-HR" dirty="0"/>
          </a:p>
          <a:p>
            <a:pPr lvl="0" fontAlgn="base"/>
            <a:r>
              <a:rPr lang="en-GB" b="1" dirty="0"/>
              <a:t>Golden Rule</a:t>
            </a:r>
            <a:r>
              <a:rPr lang="en-GB" dirty="0"/>
              <a:t> is used to avoid literal approach in cases where the application of the literal rule would result in absurdity (</a:t>
            </a:r>
            <a:r>
              <a:rPr lang="en-GB" i="1" dirty="0"/>
              <a:t>R v. Allen</a:t>
            </a:r>
            <a:r>
              <a:rPr lang="en-GB" dirty="0"/>
              <a:t> 1872).</a:t>
            </a:r>
            <a:endParaRPr lang="hr-HR" dirty="0"/>
          </a:p>
          <a:p>
            <a:pPr lvl="0" fontAlgn="base"/>
            <a:r>
              <a:rPr lang="en-GB" b="1" dirty="0"/>
              <a:t>Mischief Rule </a:t>
            </a:r>
            <a:r>
              <a:rPr lang="en-GB" dirty="0"/>
              <a:t>is used where the court takes into consideration the gap or ‘mischief’ in the law that the Act was passed to cover. It was first applied in </a:t>
            </a:r>
            <a:r>
              <a:rPr lang="en-GB" i="1" dirty="0" err="1"/>
              <a:t>Heydon’s</a:t>
            </a:r>
            <a:r>
              <a:rPr lang="en-GB" i="1" dirty="0"/>
              <a:t> case</a:t>
            </a:r>
            <a:r>
              <a:rPr lang="en-GB" dirty="0"/>
              <a:t> (1584).</a:t>
            </a:r>
            <a:endParaRPr lang="hr-HR" dirty="0"/>
          </a:p>
          <a:p>
            <a:r>
              <a:rPr lang="en-GB" dirty="0"/>
              <a:t> </a:t>
            </a:r>
            <a:endParaRPr lang="hr-HR" dirty="0"/>
          </a:p>
          <a:p>
            <a:endParaRPr lang="hr-HR" dirty="0"/>
          </a:p>
        </p:txBody>
      </p:sp>
    </p:spTree>
    <p:extLst>
      <p:ext uri="{BB962C8B-B14F-4D97-AF65-F5344CB8AC3E}">
        <p14:creationId xmlns:p14="http://schemas.microsoft.com/office/powerpoint/2010/main" val="1793929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Literal</a:t>
            </a:r>
            <a:r>
              <a:rPr lang="hr-HR" dirty="0" smtClean="0"/>
              <a:t> </a:t>
            </a:r>
            <a:r>
              <a:rPr lang="hr-HR" dirty="0" err="1" smtClean="0"/>
              <a:t>rule</a:t>
            </a:r>
            <a:endParaRPr lang="en-US" dirty="0"/>
          </a:p>
        </p:txBody>
      </p:sp>
      <p:sp>
        <p:nvSpPr>
          <p:cNvPr id="3" name="Content Placeholder 2"/>
          <p:cNvSpPr>
            <a:spLocks noGrp="1"/>
          </p:cNvSpPr>
          <p:nvPr>
            <p:ph idx="1"/>
          </p:nvPr>
        </p:nvSpPr>
        <p:spPr/>
        <p:txBody>
          <a:bodyPr>
            <a:normAutofit lnSpcReduction="10000"/>
          </a:bodyPr>
          <a:lstStyle/>
          <a:p>
            <a:r>
              <a:rPr lang="en-US" b="1" i="1" dirty="0"/>
              <a:t>Whitely v </a:t>
            </a:r>
            <a:r>
              <a:rPr lang="en-US" b="1" i="1" dirty="0" err="1"/>
              <a:t>Chappel</a:t>
            </a:r>
            <a:r>
              <a:rPr lang="en-US" b="1" dirty="0"/>
              <a:t> (1868) LR 4 QB 147</a:t>
            </a:r>
            <a:br>
              <a:rPr lang="en-US" b="1" dirty="0"/>
            </a:br>
            <a:r>
              <a:rPr lang="en-US" b="1" dirty="0"/>
              <a:t/>
            </a:r>
            <a:br>
              <a:rPr lang="en-US" b="1" dirty="0"/>
            </a:br>
            <a:r>
              <a:rPr lang="en-US" dirty="0"/>
              <a:t>A statute made it an offence 'to impersonate any person entitled to vote.' The defendant used the vote of a dead man. The statute relating to voting rights required a person to be living in order to be entitled to vote. </a:t>
            </a:r>
            <a:br>
              <a:rPr lang="en-US" dirty="0"/>
            </a:br>
            <a:r>
              <a:rPr lang="en-US" dirty="0"/>
              <a:t/>
            </a:r>
            <a:br>
              <a:rPr lang="en-US" dirty="0"/>
            </a:br>
            <a:r>
              <a:rPr lang="en-US" dirty="0"/>
              <a:t>Held:</a:t>
            </a:r>
            <a:br>
              <a:rPr lang="en-US" dirty="0"/>
            </a:br>
            <a:r>
              <a:rPr lang="en-US" dirty="0"/>
              <a:t/>
            </a:r>
            <a:br>
              <a:rPr lang="en-US" dirty="0"/>
            </a:br>
            <a:r>
              <a:rPr lang="en-US" dirty="0"/>
              <a:t>The literal rule was applied and the defendant was thus acquitted.</a:t>
            </a:r>
          </a:p>
        </p:txBody>
      </p:sp>
    </p:spTree>
    <p:extLst>
      <p:ext uri="{BB962C8B-B14F-4D97-AF65-F5344CB8AC3E}">
        <p14:creationId xmlns:p14="http://schemas.microsoft.com/office/powerpoint/2010/main" val="1274214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 </a:t>
            </a:r>
            <a:r>
              <a:rPr lang="hr-HR" dirty="0" err="1" smtClean="0"/>
              <a:t>brief</a:t>
            </a:r>
            <a:r>
              <a:rPr lang="hr-HR" dirty="0" smtClean="0"/>
              <a:t> </a:t>
            </a:r>
            <a:r>
              <a:rPr lang="hr-HR" dirty="0" err="1" smtClean="0"/>
              <a:t>historical</a:t>
            </a:r>
            <a:r>
              <a:rPr lang="hr-HR" dirty="0" smtClean="0"/>
              <a:t> </a:t>
            </a:r>
            <a:r>
              <a:rPr lang="hr-HR" dirty="0" err="1" smtClean="0"/>
              <a:t>overview</a:t>
            </a:r>
            <a:endParaRPr lang="hr-HR" dirty="0"/>
          </a:p>
        </p:txBody>
      </p:sp>
      <p:sp>
        <p:nvSpPr>
          <p:cNvPr id="3" name="Content Placeholder 2"/>
          <p:cNvSpPr>
            <a:spLocks noGrp="1"/>
          </p:cNvSpPr>
          <p:nvPr>
            <p:ph idx="1"/>
          </p:nvPr>
        </p:nvSpPr>
        <p:spPr/>
        <p:txBody>
          <a:bodyPr>
            <a:normAutofit fontScale="92500"/>
          </a:bodyPr>
          <a:lstStyle/>
          <a:p>
            <a:r>
              <a:rPr lang="en-GB" dirty="0"/>
              <a:t>Historically, the most important sources of English </a:t>
            </a:r>
            <a:r>
              <a:rPr lang="en-GB" dirty="0" smtClean="0"/>
              <a:t>law</a:t>
            </a:r>
            <a:r>
              <a:rPr lang="hr-HR" dirty="0" smtClean="0"/>
              <a:t>:</a:t>
            </a:r>
            <a:r>
              <a:rPr lang="en-GB" dirty="0" smtClean="0"/>
              <a:t> </a:t>
            </a:r>
            <a:r>
              <a:rPr lang="en-GB" b="1" dirty="0"/>
              <a:t>customs</a:t>
            </a:r>
            <a:r>
              <a:rPr lang="en-GB" dirty="0"/>
              <a:t> and </a:t>
            </a:r>
            <a:r>
              <a:rPr lang="en-GB" b="1" dirty="0"/>
              <a:t>decisions of judges</a:t>
            </a:r>
            <a:r>
              <a:rPr lang="en-GB" dirty="0"/>
              <a:t>. </a:t>
            </a:r>
            <a:endParaRPr lang="hr-HR" dirty="0" smtClean="0"/>
          </a:p>
          <a:p>
            <a:r>
              <a:rPr lang="hr-HR" dirty="0" smtClean="0"/>
              <a:t>18th</a:t>
            </a:r>
            <a:r>
              <a:rPr lang="en-GB" dirty="0" smtClean="0"/>
              <a:t> </a:t>
            </a:r>
            <a:r>
              <a:rPr lang="en-GB" dirty="0"/>
              <a:t>and </a:t>
            </a:r>
            <a:r>
              <a:rPr lang="hr-HR" dirty="0" smtClean="0"/>
              <a:t>19th</a:t>
            </a:r>
            <a:r>
              <a:rPr lang="en-GB" dirty="0" smtClean="0"/>
              <a:t> </a:t>
            </a:r>
            <a:r>
              <a:rPr lang="en-GB" dirty="0"/>
              <a:t>centuries, </a:t>
            </a:r>
            <a:r>
              <a:rPr lang="en-GB" b="1" dirty="0"/>
              <a:t>Acts of Parliament</a:t>
            </a:r>
            <a:r>
              <a:rPr lang="en-GB" dirty="0"/>
              <a:t> became the main source of new </a:t>
            </a:r>
            <a:r>
              <a:rPr lang="en-GB" dirty="0" smtClean="0"/>
              <a:t>laws</a:t>
            </a:r>
            <a:r>
              <a:rPr lang="hr-HR" dirty="0" smtClean="0"/>
              <a:t>;</a:t>
            </a:r>
            <a:r>
              <a:rPr lang="en-GB" dirty="0" smtClean="0"/>
              <a:t> judicial decisions</a:t>
            </a:r>
            <a:r>
              <a:rPr lang="hr-HR" dirty="0" smtClean="0"/>
              <a:t> -</a:t>
            </a:r>
            <a:r>
              <a:rPr lang="en-GB" dirty="0" smtClean="0"/>
              <a:t> </a:t>
            </a:r>
            <a:r>
              <a:rPr lang="en-GB" dirty="0"/>
              <a:t>still important as they </a:t>
            </a:r>
            <a:r>
              <a:rPr lang="en-GB" dirty="0" smtClean="0"/>
              <a:t>interpret </a:t>
            </a:r>
            <a:r>
              <a:rPr lang="en-GB" dirty="0"/>
              <a:t>the law passed by Parliament and </a:t>
            </a:r>
            <a:r>
              <a:rPr lang="en-GB" dirty="0" smtClean="0"/>
              <a:t>fill </a:t>
            </a:r>
            <a:r>
              <a:rPr lang="en-GB" dirty="0"/>
              <a:t>in gaps where there </a:t>
            </a:r>
            <a:r>
              <a:rPr lang="hr-HR" dirty="0" err="1" smtClean="0"/>
              <a:t>is</a:t>
            </a:r>
            <a:r>
              <a:rPr lang="en-GB" dirty="0" smtClean="0"/>
              <a:t> </a:t>
            </a:r>
            <a:r>
              <a:rPr lang="en-GB" dirty="0"/>
              <a:t>no </a:t>
            </a:r>
            <a:r>
              <a:rPr lang="en-GB" b="1" dirty="0"/>
              <a:t>statute law</a:t>
            </a:r>
            <a:r>
              <a:rPr lang="en-GB" dirty="0"/>
              <a:t>. </a:t>
            </a:r>
            <a:endParaRPr lang="hr-HR" dirty="0" smtClean="0"/>
          </a:p>
          <a:p>
            <a:r>
              <a:rPr lang="hr-HR" dirty="0" smtClean="0"/>
              <a:t>20th</a:t>
            </a:r>
            <a:r>
              <a:rPr lang="en-GB" dirty="0" smtClean="0"/>
              <a:t> century</a:t>
            </a:r>
            <a:r>
              <a:rPr lang="hr-HR" dirty="0" smtClean="0"/>
              <a:t>: </a:t>
            </a:r>
            <a:r>
              <a:rPr lang="hr-HR" dirty="0"/>
              <a:t>3</a:t>
            </a:r>
            <a:r>
              <a:rPr lang="en-GB" dirty="0" smtClean="0"/>
              <a:t> </a:t>
            </a:r>
            <a:r>
              <a:rPr lang="en-GB" dirty="0"/>
              <a:t>new sources of law became increasingly important: </a:t>
            </a:r>
            <a:r>
              <a:rPr lang="en-GB" dirty="0" smtClean="0"/>
              <a:t> </a:t>
            </a:r>
            <a:r>
              <a:rPr lang="en-GB" b="1" dirty="0"/>
              <a:t>delegated legislation</a:t>
            </a:r>
            <a:r>
              <a:rPr lang="en-GB" dirty="0"/>
              <a:t>, </a:t>
            </a:r>
            <a:r>
              <a:rPr lang="en-GB" b="1" dirty="0"/>
              <a:t>EU law, </a:t>
            </a:r>
            <a:r>
              <a:rPr lang="en-GB" dirty="0"/>
              <a:t>and the</a:t>
            </a:r>
            <a:r>
              <a:rPr lang="en-GB" b="1" dirty="0"/>
              <a:t> European Convention on Human Rights</a:t>
            </a:r>
            <a:r>
              <a:rPr lang="en-GB" dirty="0"/>
              <a:t>.</a:t>
            </a:r>
            <a:endParaRPr lang="hr-HR" dirty="0"/>
          </a:p>
          <a:p>
            <a:r>
              <a:rPr lang="en-GB" dirty="0"/>
              <a:t> </a:t>
            </a:r>
            <a:endParaRPr lang="hr-HR" dirty="0"/>
          </a:p>
          <a:p>
            <a:endParaRPr lang="hr-HR" dirty="0"/>
          </a:p>
        </p:txBody>
      </p:sp>
    </p:spTree>
    <p:extLst>
      <p:ext uri="{BB962C8B-B14F-4D97-AF65-F5344CB8AC3E}">
        <p14:creationId xmlns:p14="http://schemas.microsoft.com/office/powerpoint/2010/main" val="39673729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Golden </a:t>
            </a:r>
            <a:r>
              <a:rPr lang="hr-HR" dirty="0" err="1" smtClean="0"/>
              <a:t>rule</a:t>
            </a:r>
            <a:endParaRPr lang="en-US" dirty="0"/>
          </a:p>
        </p:txBody>
      </p:sp>
      <p:sp>
        <p:nvSpPr>
          <p:cNvPr id="3" name="Content Placeholder 2"/>
          <p:cNvSpPr>
            <a:spLocks noGrp="1"/>
          </p:cNvSpPr>
          <p:nvPr>
            <p:ph idx="1"/>
          </p:nvPr>
        </p:nvSpPr>
        <p:spPr/>
        <p:txBody>
          <a:bodyPr>
            <a:normAutofit fontScale="70000" lnSpcReduction="20000"/>
          </a:bodyPr>
          <a:lstStyle/>
          <a:p>
            <a:r>
              <a:rPr lang="en-US" b="1" i="1" dirty="0"/>
              <a:t>R v Allen</a:t>
            </a:r>
            <a:r>
              <a:rPr lang="en-US" b="1" dirty="0"/>
              <a:t> (1872) LR 1 CCR 367</a:t>
            </a:r>
            <a:br>
              <a:rPr lang="en-US" b="1" dirty="0"/>
            </a:br>
            <a:r>
              <a:rPr lang="en-US" dirty="0"/>
              <a:t/>
            </a:r>
            <a:br>
              <a:rPr lang="en-US" dirty="0"/>
            </a:br>
            <a:r>
              <a:rPr lang="en-US" dirty="0"/>
              <a:t>The defendant was charged with the offence of bigamy under s.57 of the Offences Against the Person Act 1861. The statute states 'whosoever being married shall marry any other person during the lifetime of the former husband or wife is guilty of an offence'. Under a literal interpretation of this section the offence would be impossible to commit since civil law will not </a:t>
            </a:r>
            <a:r>
              <a:rPr lang="en-US" dirty="0" err="1"/>
              <a:t>recognise</a:t>
            </a:r>
            <a:r>
              <a:rPr lang="en-US" dirty="0"/>
              <a:t> a second marriage any attempt to marry in such circumstances would not be </a:t>
            </a:r>
            <a:r>
              <a:rPr lang="en-US" dirty="0" err="1"/>
              <a:t>recognised</a:t>
            </a:r>
            <a:r>
              <a:rPr lang="en-US" dirty="0"/>
              <a:t> as a valid marriage.</a:t>
            </a:r>
            <a:br>
              <a:rPr lang="en-US" dirty="0"/>
            </a:br>
            <a:r>
              <a:rPr lang="en-US" dirty="0"/>
              <a:t/>
            </a:r>
            <a:br>
              <a:rPr lang="en-US" dirty="0"/>
            </a:br>
            <a:r>
              <a:rPr lang="en-US" dirty="0"/>
              <a:t>Held:</a:t>
            </a:r>
            <a:br>
              <a:rPr lang="en-US" dirty="0"/>
            </a:br>
            <a:r>
              <a:rPr lang="en-US" dirty="0"/>
              <a:t/>
            </a:r>
            <a:br>
              <a:rPr lang="en-US" dirty="0"/>
            </a:br>
            <a:r>
              <a:rPr lang="en-US" dirty="0"/>
              <a:t>The court applied the golden rule and held that the word 'marry' should be interpreted as 'to go through a marriage ceremony'. The defendant's conviction was upheld.</a:t>
            </a:r>
          </a:p>
          <a:p>
            <a:r>
              <a:rPr lang="en-US" dirty="0"/>
              <a:t> </a:t>
            </a:r>
          </a:p>
          <a:p>
            <a:endParaRPr lang="en-US" dirty="0"/>
          </a:p>
        </p:txBody>
      </p:sp>
    </p:spTree>
    <p:extLst>
      <p:ext uri="{BB962C8B-B14F-4D97-AF65-F5344CB8AC3E}">
        <p14:creationId xmlns:p14="http://schemas.microsoft.com/office/powerpoint/2010/main" val="6221019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Mischief</a:t>
            </a:r>
            <a:r>
              <a:rPr lang="hr-HR" dirty="0" smtClean="0"/>
              <a:t> </a:t>
            </a:r>
            <a:r>
              <a:rPr lang="hr-HR" dirty="0" err="1" smtClean="0"/>
              <a:t>rule</a:t>
            </a:r>
            <a:endParaRPr lang="en-US" dirty="0"/>
          </a:p>
        </p:txBody>
      </p:sp>
      <p:sp>
        <p:nvSpPr>
          <p:cNvPr id="3" name="Content Placeholder 2"/>
          <p:cNvSpPr>
            <a:spLocks noGrp="1"/>
          </p:cNvSpPr>
          <p:nvPr>
            <p:ph idx="1"/>
          </p:nvPr>
        </p:nvSpPr>
        <p:spPr/>
        <p:txBody>
          <a:bodyPr>
            <a:normAutofit fontScale="92500" lnSpcReduction="20000"/>
          </a:bodyPr>
          <a:lstStyle/>
          <a:p>
            <a:r>
              <a:rPr lang="en-US" b="1" i="1" dirty="0" err="1"/>
              <a:t>Heydon's</a:t>
            </a:r>
            <a:r>
              <a:rPr lang="en-US" b="1" i="1" dirty="0"/>
              <a:t> Case</a:t>
            </a:r>
            <a:r>
              <a:rPr lang="en-US" b="1" dirty="0"/>
              <a:t> [1584] EWHC </a:t>
            </a:r>
            <a:r>
              <a:rPr lang="en-US" b="1" dirty="0" err="1"/>
              <a:t>Exch</a:t>
            </a:r>
            <a:r>
              <a:rPr lang="en-US" b="1" dirty="0"/>
              <a:t> J36</a:t>
            </a:r>
            <a:br>
              <a:rPr lang="en-US" b="1" dirty="0"/>
            </a:br>
            <a:r>
              <a:rPr lang="en-US" b="1" dirty="0"/>
              <a:t/>
            </a:r>
            <a:br>
              <a:rPr lang="en-US" b="1" dirty="0"/>
            </a:br>
            <a:r>
              <a:rPr lang="en-US" dirty="0"/>
              <a:t>In an action determining the validity of a lease the court formulated the mischief rule. In applying the mischief rule the court must discern and consider:</a:t>
            </a:r>
            <a:br>
              <a:rPr lang="en-US" dirty="0"/>
            </a:br>
            <a:r>
              <a:rPr lang="en-US" dirty="0"/>
              <a:t/>
            </a:r>
            <a:br>
              <a:rPr lang="en-US" dirty="0"/>
            </a:br>
            <a:r>
              <a:rPr lang="en-US" dirty="0"/>
              <a:t>1. What was the common law before making the Act?</a:t>
            </a:r>
            <a:br>
              <a:rPr lang="en-US" dirty="0"/>
            </a:br>
            <a:r>
              <a:rPr lang="en-US" dirty="0"/>
              <a:t>2. What was the mischief and defect for which the common law did not provide?</a:t>
            </a:r>
            <a:br>
              <a:rPr lang="en-US" dirty="0"/>
            </a:br>
            <a:r>
              <a:rPr lang="en-US" dirty="0"/>
              <a:t>3. What was the remedy Parliament passed to cure the mischief?</a:t>
            </a:r>
            <a:br>
              <a:rPr lang="en-US" dirty="0"/>
            </a:br>
            <a:r>
              <a:rPr lang="en-US" dirty="0"/>
              <a:t>4. What was the true reason for the remedy?</a:t>
            </a:r>
            <a:br>
              <a:rPr lang="en-US" dirty="0"/>
            </a:br>
            <a:r>
              <a:rPr lang="en-US" dirty="0"/>
              <a:t/>
            </a:r>
            <a:br>
              <a:rPr lang="en-US" dirty="0"/>
            </a:br>
            <a:r>
              <a:rPr lang="en-US" dirty="0"/>
              <a:t>The role of the judge is to suppress the mischief and advance the remedy. </a:t>
            </a:r>
          </a:p>
        </p:txBody>
      </p:sp>
    </p:spTree>
    <p:extLst>
      <p:ext uri="{BB962C8B-B14F-4D97-AF65-F5344CB8AC3E}">
        <p14:creationId xmlns:p14="http://schemas.microsoft.com/office/powerpoint/2010/main" val="31605929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Aids</a:t>
            </a:r>
            <a:r>
              <a:rPr lang="hr-HR" dirty="0" smtClean="0"/>
              <a:t> to </a:t>
            </a:r>
            <a:r>
              <a:rPr lang="hr-HR" dirty="0" err="1" smtClean="0"/>
              <a:t>interpretation</a:t>
            </a:r>
            <a:endParaRPr lang="hr-HR" dirty="0"/>
          </a:p>
        </p:txBody>
      </p:sp>
      <p:sp>
        <p:nvSpPr>
          <p:cNvPr id="3" name="Content Placeholder 2"/>
          <p:cNvSpPr>
            <a:spLocks noGrp="1"/>
          </p:cNvSpPr>
          <p:nvPr>
            <p:ph idx="1"/>
          </p:nvPr>
        </p:nvSpPr>
        <p:spPr/>
        <p:txBody>
          <a:bodyPr/>
          <a:lstStyle/>
          <a:p>
            <a:r>
              <a:rPr lang="en-GB" b="1" dirty="0"/>
              <a:t>Intrinsic aids</a:t>
            </a:r>
            <a:r>
              <a:rPr lang="en-GB" dirty="0"/>
              <a:t> to statutory interpretation are the parts of the Act which may help to clarify the meaning of a particular section. </a:t>
            </a:r>
            <a:endParaRPr lang="hr-HR" dirty="0" smtClean="0"/>
          </a:p>
          <a:p>
            <a:r>
              <a:rPr lang="en-GB" b="1" dirty="0" smtClean="0"/>
              <a:t>Extrinsic </a:t>
            </a:r>
            <a:r>
              <a:rPr lang="en-GB" b="1" dirty="0"/>
              <a:t>aids</a:t>
            </a:r>
            <a:r>
              <a:rPr lang="en-GB" dirty="0"/>
              <a:t> are sources outside the Act which may be consulted by the courts (e.g. dictionaries, previous Acts of Parliament, earlier case law, </a:t>
            </a:r>
            <a:r>
              <a:rPr lang="en-GB" i="1" dirty="0"/>
              <a:t>Hansard</a:t>
            </a:r>
            <a:r>
              <a:rPr lang="en-GB" dirty="0"/>
              <a:t>)</a:t>
            </a:r>
            <a:endParaRPr lang="hr-HR" dirty="0"/>
          </a:p>
          <a:p>
            <a:endParaRPr lang="hr-HR" dirty="0"/>
          </a:p>
        </p:txBody>
      </p:sp>
    </p:spTree>
    <p:extLst>
      <p:ext uri="{BB962C8B-B14F-4D97-AF65-F5344CB8AC3E}">
        <p14:creationId xmlns:p14="http://schemas.microsoft.com/office/powerpoint/2010/main" val="221570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Rules</a:t>
            </a:r>
            <a:r>
              <a:rPr lang="hr-HR" dirty="0" smtClean="0"/>
              <a:t> </a:t>
            </a:r>
            <a:r>
              <a:rPr lang="hr-HR" dirty="0" err="1" smtClean="0"/>
              <a:t>of</a:t>
            </a:r>
            <a:r>
              <a:rPr lang="hr-HR" dirty="0" smtClean="0"/>
              <a:t> </a:t>
            </a:r>
            <a:r>
              <a:rPr lang="hr-HR" dirty="0" err="1" smtClean="0"/>
              <a:t>interpretation</a:t>
            </a:r>
            <a:endParaRPr lang="hr-HR" dirty="0"/>
          </a:p>
        </p:txBody>
      </p:sp>
      <p:sp>
        <p:nvSpPr>
          <p:cNvPr id="3" name="Content Placeholder 2"/>
          <p:cNvSpPr>
            <a:spLocks noGrp="1"/>
          </p:cNvSpPr>
          <p:nvPr>
            <p:ph idx="1"/>
          </p:nvPr>
        </p:nvSpPr>
        <p:spPr/>
        <p:txBody>
          <a:bodyPr>
            <a:normAutofit/>
          </a:bodyPr>
          <a:lstStyle/>
          <a:p>
            <a:r>
              <a:rPr lang="en-GB" dirty="0"/>
              <a:t>Rules </a:t>
            </a:r>
            <a:r>
              <a:rPr lang="en-GB" dirty="0" smtClean="0"/>
              <a:t>that </a:t>
            </a:r>
            <a:r>
              <a:rPr lang="en-GB" dirty="0"/>
              <a:t>help interpret certain formats of words are:</a:t>
            </a:r>
            <a:endParaRPr lang="hr-HR" dirty="0"/>
          </a:p>
          <a:p>
            <a:r>
              <a:rPr lang="en-GB" i="1" dirty="0"/>
              <a:t>1) </a:t>
            </a:r>
            <a:r>
              <a:rPr lang="en-GB" i="1" dirty="0" err="1"/>
              <a:t>Eiusdem</a:t>
            </a:r>
            <a:r>
              <a:rPr lang="en-GB" i="1" dirty="0"/>
              <a:t> generis</a:t>
            </a:r>
            <a:r>
              <a:rPr lang="en-GB" dirty="0"/>
              <a:t>: </a:t>
            </a:r>
            <a:endParaRPr lang="hr-HR" dirty="0" smtClean="0"/>
          </a:p>
          <a:p>
            <a:r>
              <a:rPr lang="en-GB" i="1" dirty="0" smtClean="0"/>
              <a:t>2</a:t>
            </a:r>
            <a:r>
              <a:rPr lang="en-GB" i="1" dirty="0"/>
              <a:t>) </a:t>
            </a:r>
            <a:r>
              <a:rPr lang="en-GB" i="1" dirty="0" err="1"/>
              <a:t>Expressio</a:t>
            </a:r>
            <a:r>
              <a:rPr lang="en-GB" i="1" dirty="0"/>
              <a:t> </a:t>
            </a:r>
            <a:r>
              <a:rPr lang="en-GB" i="1" dirty="0" err="1"/>
              <a:t>unius</a:t>
            </a:r>
            <a:r>
              <a:rPr lang="en-GB" i="1" dirty="0"/>
              <a:t> </a:t>
            </a:r>
            <a:r>
              <a:rPr lang="en-GB" i="1" dirty="0" err="1"/>
              <a:t>est</a:t>
            </a:r>
            <a:r>
              <a:rPr lang="en-GB" i="1" dirty="0"/>
              <a:t> </a:t>
            </a:r>
            <a:r>
              <a:rPr lang="en-GB" i="1" dirty="0" err="1"/>
              <a:t>exclusio</a:t>
            </a:r>
            <a:r>
              <a:rPr lang="en-GB" i="1" dirty="0"/>
              <a:t> </a:t>
            </a:r>
            <a:r>
              <a:rPr lang="en-GB" i="1" dirty="0" err="1" smtClean="0"/>
              <a:t>alterius</a:t>
            </a:r>
            <a:endParaRPr lang="hr-HR" dirty="0" smtClean="0"/>
          </a:p>
          <a:p>
            <a:r>
              <a:rPr lang="en-GB" dirty="0" smtClean="0"/>
              <a:t>3</a:t>
            </a:r>
            <a:r>
              <a:rPr lang="en-GB" dirty="0"/>
              <a:t>) </a:t>
            </a:r>
            <a:r>
              <a:rPr lang="en-GB" i="1" dirty="0" err="1"/>
              <a:t>Noscitur</a:t>
            </a:r>
            <a:r>
              <a:rPr lang="en-GB" i="1" dirty="0"/>
              <a:t> a </a:t>
            </a:r>
            <a:r>
              <a:rPr lang="en-GB" i="1" dirty="0" err="1" smtClean="0"/>
              <a:t>sociis</a:t>
            </a:r>
            <a:endParaRPr lang="hr-HR" dirty="0"/>
          </a:p>
        </p:txBody>
      </p:sp>
    </p:spTree>
    <p:extLst>
      <p:ext uri="{BB962C8B-B14F-4D97-AF65-F5344CB8AC3E}">
        <p14:creationId xmlns:p14="http://schemas.microsoft.com/office/powerpoint/2010/main" val="16257457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Eiusdem</a:t>
            </a:r>
            <a:r>
              <a:rPr lang="hr-HR" dirty="0" smtClean="0"/>
              <a:t> </a:t>
            </a:r>
            <a:r>
              <a:rPr lang="hr-HR" dirty="0" err="1" smtClean="0"/>
              <a:t>generis</a:t>
            </a:r>
            <a:endParaRPr lang="en-US" dirty="0"/>
          </a:p>
        </p:txBody>
      </p:sp>
      <p:sp>
        <p:nvSpPr>
          <p:cNvPr id="3" name="Content Placeholder 2"/>
          <p:cNvSpPr>
            <a:spLocks noGrp="1"/>
          </p:cNvSpPr>
          <p:nvPr>
            <p:ph idx="1"/>
          </p:nvPr>
        </p:nvSpPr>
        <p:spPr/>
        <p:txBody>
          <a:bodyPr/>
          <a:lstStyle/>
          <a:p>
            <a:r>
              <a:rPr lang="en-GB" dirty="0"/>
              <a:t>where a list of words is followed by general words, then the general words are limited to the same kind of items as those in the list. For instance: if a law refers to automobiles, trucks, tractors, motorcycles and other motor-powered vehicles, "vehicles" would not include airplanes, since the list was of land-based </a:t>
            </a:r>
            <a:r>
              <a:rPr lang="en-GB" dirty="0" smtClean="0"/>
              <a:t>transportation</a:t>
            </a:r>
            <a:endParaRPr lang="hr-HR" dirty="0"/>
          </a:p>
          <a:p>
            <a:r>
              <a:rPr lang="hr-HR" dirty="0" err="1" smtClean="0"/>
              <a:t>Another</a:t>
            </a:r>
            <a:r>
              <a:rPr lang="hr-HR" dirty="0" smtClean="0"/>
              <a:t> </a:t>
            </a:r>
            <a:r>
              <a:rPr lang="hr-HR" dirty="0" err="1" smtClean="0"/>
              <a:t>example</a:t>
            </a:r>
            <a:r>
              <a:rPr lang="hr-HR" dirty="0" smtClean="0"/>
              <a:t>: </a:t>
            </a:r>
            <a:r>
              <a:rPr lang="en-US" dirty="0" smtClean="0"/>
              <a:t>in </a:t>
            </a:r>
            <a:r>
              <a:rPr lang="en-US" dirty="0"/>
              <a:t>the list "sun, moon, and other large objects", the phrase "other large objects" only includes celestial bodies, not houses and elephants</a:t>
            </a:r>
            <a:endParaRPr lang="hr-HR" dirty="0"/>
          </a:p>
          <a:p>
            <a:endParaRPr lang="en-US" dirty="0"/>
          </a:p>
        </p:txBody>
      </p:sp>
    </p:spTree>
    <p:extLst>
      <p:ext uri="{BB962C8B-B14F-4D97-AF65-F5344CB8AC3E}">
        <p14:creationId xmlns:p14="http://schemas.microsoft.com/office/powerpoint/2010/main" val="10309655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err="1"/>
              <a:t>Expressio</a:t>
            </a:r>
            <a:r>
              <a:rPr lang="en-GB" i="1" dirty="0"/>
              <a:t> </a:t>
            </a:r>
            <a:r>
              <a:rPr lang="en-GB" i="1" dirty="0" err="1"/>
              <a:t>unius</a:t>
            </a:r>
            <a:r>
              <a:rPr lang="en-GB" i="1" dirty="0"/>
              <a:t> </a:t>
            </a:r>
            <a:r>
              <a:rPr lang="en-GB" i="1" dirty="0" err="1"/>
              <a:t>est</a:t>
            </a:r>
            <a:r>
              <a:rPr lang="en-GB" i="1" dirty="0"/>
              <a:t> </a:t>
            </a:r>
            <a:r>
              <a:rPr lang="en-GB" i="1" dirty="0" err="1"/>
              <a:t>exclusio</a:t>
            </a:r>
            <a:r>
              <a:rPr lang="en-GB" i="1" dirty="0"/>
              <a:t> </a:t>
            </a:r>
            <a:r>
              <a:rPr lang="en-GB" i="1" dirty="0" err="1"/>
              <a:t>alterius</a:t>
            </a:r>
            <a:endParaRPr lang="en-US" dirty="0"/>
          </a:p>
        </p:txBody>
      </p:sp>
      <p:sp>
        <p:nvSpPr>
          <p:cNvPr id="3" name="Content Placeholder 2"/>
          <p:cNvSpPr>
            <a:spLocks noGrp="1"/>
          </p:cNvSpPr>
          <p:nvPr>
            <p:ph idx="1"/>
          </p:nvPr>
        </p:nvSpPr>
        <p:spPr/>
        <p:txBody>
          <a:bodyPr/>
          <a:lstStyle/>
          <a:p>
            <a:r>
              <a:rPr lang="hr-HR" dirty="0" smtClean="0"/>
              <a:t>‘</a:t>
            </a:r>
            <a:r>
              <a:rPr lang="en-GB" dirty="0" smtClean="0"/>
              <a:t>the </a:t>
            </a:r>
            <a:r>
              <a:rPr lang="en-GB" dirty="0"/>
              <a:t>mention of one thing excludes </a:t>
            </a:r>
            <a:r>
              <a:rPr lang="en-GB" dirty="0" smtClean="0"/>
              <a:t>another</a:t>
            </a:r>
            <a:r>
              <a:rPr lang="hr-HR" dirty="0" smtClean="0"/>
              <a:t>’</a:t>
            </a:r>
            <a:r>
              <a:rPr lang="en-GB" dirty="0" smtClean="0"/>
              <a:t>. </a:t>
            </a:r>
            <a:r>
              <a:rPr lang="en-GB" dirty="0"/>
              <a:t>Where there is a list of words which is not followed by general words then the Act applies only to the items in the list. For example, if a statute refers to lions and tigers it only refers to lions and tigers and will not include leopards or any other wild animals.</a:t>
            </a:r>
            <a:r>
              <a:rPr lang="hr-HR" dirty="0"/>
              <a:t/>
            </a:r>
            <a:br>
              <a:rPr lang="hr-HR" dirty="0"/>
            </a:br>
            <a:endParaRPr lang="en-US" dirty="0"/>
          </a:p>
        </p:txBody>
      </p:sp>
    </p:spTree>
    <p:extLst>
      <p:ext uri="{BB962C8B-B14F-4D97-AF65-F5344CB8AC3E}">
        <p14:creationId xmlns:p14="http://schemas.microsoft.com/office/powerpoint/2010/main" val="961102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Noscitur</a:t>
            </a:r>
            <a:r>
              <a:rPr lang="hr-HR" dirty="0" smtClean="0"/>
              <a:t> a </a:t>
            </a:r>
            <a:r>
              <a:rPr lang="hr-HR" dirty="0" err="1" smtClean="0"/>
              <a:t>sociis</a:t>
            </a:r>
            <a:endParaRPr lang="en-US" dirty="0"/>
          </a:p>
        </p:txBody>
      </p:sp>
      <p:sp>
        <p:nvSpPr>
          <p:cNvPr id="3" name="Content Placeholder 2"/>
          <p:cNvSpPr>
            <a:spLocks noGrp="1"/>
          </p:cNvSpPr>
          <p:nvPr>
            <p:ph idx="1"/>
          </p:nvPr>
        </p:nvSpPr>
        <p:spPr/>
        <p:txBody>
          <a:bodyPr>
            <a:normAutofit fontScale="92500"/>
          </a:bodyPr>
          <a:lstStyle/>
          <a:p>
            <a:r>
              <a:rPr lang="en-GB" dirty="0"/>
              <a:t>- </a:t>
            </a:r>
            <a:r>
              <a:rPr lang="hr-HR" dirty="0" smtClean="0"/>
              <a:t>‘</a:t>
            </a:r>
            <a:r>
              <a:rPr lang="en-GB" dirty="0" smtClean="0"/>
              <a:t>a </a:t>
            </a:r>
            <a:r>
              <a:rPr lang="en-GB" dirty="0"/>
              <a:t>word is known by the company it </a:t>
            </a:r>
            <a:r>
              <a:rPr lang="en-GB" dirty="0" smtClean="0"/>
              <a:t>keeps</a:t>
            </a:r>
            <a:r>
              <a:rPr lang="hr-HR" dirty="0" smtClean="0"/>
              <a:t>’:</a:t>
            </a:r>
            <a:r>
              <a:rPr lang="en-GB" dirty="0" smtClean="0"/>
              <a:t> </a:t>
            </a:r>
            <a:r>
              <a:rPr lang="en-US" dirty="0" smtClean="0"/>
              <a:t>the </a:t>
            </a:r>
            <a:r>
              <a:rPr lang="en-US" dirty="0"/>
              <a:t>meaning of an unclear or ambiguous word (as in a statute or contract) should be determined by considering the words with which it is associated in the context </a:t>
            </a:r>
            <a:endParaRPr lang="hr-HR" dirty="0" smtClean="0"/>
          </a:p>
          <a:p>
            <a:r>
              <a:rPr lang="en-US" i="1" dirty="0"/>
              <a:t>Foster v </a:t>
            </a:r>
            <a:r>
              <a:rPr lang="en-US" i="1" dirty="0" err="1"/>
              <a:t>Diphwys</a:t>
            </a:r>
            <a:r>
              <a:rPr lang="en-US" i="1" dirty="0"/>
              <a:t> </a:t>
            </a:r>
            <a:r>
              <a:rPr lang="en-US" i="1" dirty="0" err="1"/>
              <a:t>Casson</a:t>
            </a:r>
            <a:r>
              <a:rPr lang="en-US" dirty="0"/>
              <a:t> (1887) 18 QBD 428, involved a statute which stated that explosives taken into a mine must be in a "case or canister". Here the defendant used a cloth bag. The courts had to consider whether a cloth bag was within the definition. Under </a:t>
            </a:r>
            <a:r>
              <a:rPr lang="en-US" b="1" dirty="0" err="1"/>
              <a:t>noscitur</a:t>
            </a:r>
            <a:r>
              <a:rPr lang="en-US" b="1" dirty="0"/>
              <a:t> a </a:t>
            </a:r>
            <a:r>
              <a:rPr lang="en-US" b="1" dirty="0" err="1"/>
              <a:t>sociis</a:t>
            </a:r>
            <a:r>
              <a:rPr lang="en-US" dirty="0"/>
              <a:t>, it was held that the bag could not have been within the statutory definition, because parliament's intention was referring to a case or container of the same strength as a canister.</a:t>
            </a:r>
          </a:p>
        </p:txBody>
      </p:sp>
    </p:spTree>
    <p:extLst>
      <p:ext uri="{BB962C8B-B14F-4D97-AF65-F5344CB8AC3E}">
        <p14:creationId xmlns:p14="http://schemas.microsoft.com/office/powerpoint/2010/main" val="1198599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sz="4000" b="1" i="1" dirty="0" smtClean="0"/>
              <a:t/>
            </a:r>
            <a:br>
              <a:rPr lang="hr-HR" sz="4000" b="1" i="1" dirty="0" smtClean="0"/>
            </a:br>
            <a:r>
              <a:rPr lang="hr-HR" sz="4000" b="1" i="1" dirty="0"/>
              <a:t/>
            </a:r>
            <a:br>
              <a:rPr lang="hr-HR" sz="4000" b="1" i="1" dirty="0"/>
            </a:br>
            <a:r>
              <a:rPr lang="en-GB" sz="4000" b="1" i="1" dirty="0" smtClean="0"/>
              <a:t>Read </a:t>
            </a:r>
            <a:r>
              <a:rPr lang="en-GB" sz="4000" b="1" i="1" dirty="0"/>
              <a:t>the text carefully and answer the following questions:</a:t>
            </a:r>
            <a:r>
              <a:rPr lang="hr-HR" dirty="0"/>
              <a:t/>
            </a:r>
            <a:br>
              <a:rPr lang="hr-HR" dirty="0"/>
            </a:br>
            <a:r>
              <a:rPr lang="en-GB" b="1" i="1" dirty="0"/>
              <a:t> </a:t>
            </a:r>
            <a:r>
              <a:rPr lang="hr-HR" dirty="0"/>
              <a:t/>
            </a:r>
            <a:br>
              <a:rPr lang="hr-HR" dirty="0"/>
            </a:br>
            <a:endParaRPr lang="en-US" dirty="0"/>
          </a:p>
        </p:txBody>
      </p:sp>
      <p:sp>
        <p:nvSpPr>
          <p:cNvPr id="3" name="Content Placeholder 2"/>
          <p:cNvSpPr>
            <a:spLocks noGrp="1"/>
          </p:cNvSpPr>
          <p:nvPr>
            <p:ph idx="1"/>
          </p:nvPr>
        </p:nvSpPr>
        <p:spPr/>
        <p:txBody>
          <a:bodyPr>
            <a:normAutofit fontScale="77500" lnSpcReduction="20000"/>
          </a:bodyPr>
          <a:lstStyle/>
          <a:p>
            <a:pPr lvl="0" fontAlgn="base"/>
            <a:r>
              <a:rPr lang="en-GB" b="1" i="1" dirty="0"/>
              <a:t> </a:t>
            </a:r>
            <a:r>
              <a:rPr lang="en-GB" dirty="0"/>
              <a:t> What are the two main approaches to judicial interpretation?</a:t>
            </a:r>
            <a:endParaRPr lang="hr-HR" dirty="0"/>
          </a:p>
          <a:p>
            <a:pPr lvl="0" fontAlgn="base"/>
            <a:r>
              <a:rPr lang="en-GB" dirty="0"/>
              <a:t>What are the basic rules of interpretation?</a:t>
            </a:r>
            <a:endParaRPr lang="hr-HR" dirty="0"/>
          </a:p>
          <a:p>
            <a:pPr lvl="0" fontAlgn="base"/>
            <a:r>
              <a:rPr lang="en-GB" dirty="0"/>
              <a:t>What are the basic rules of language used in judicial interpretation?</a:t>
            </a:r>
            <a:endParaRPr lang="hr-HR" dirty="0"/>
          </a:p>
          <a:p>
            <a:pPr lvl="0" fontAlgn="base"/>
            <a:r>
              <a:rPr lang="en-GB" dirty="0"/>
              <a:t>In your view, which courts are entitled to interpret legislation? Why?</a:t>
            </a:r>
            <a:endParaRPr lang="hr-HR" dirty="0"/>
          </a:p>
          <a:p>
            <a:pPr lvl="0" fontAlgn="base"/>
            <a:r>
              <a:rPr lang="en-GB" dirty="0"/>
              <a:t>What are intrinsic and extrinsic aids to interpretation?</a:t>
            </a:r>
            <a:endParaRPr lang="hr-HR" dirty="0"/>
          </a:p>
          <a:p>
            <a:pPr lvl="0" fontAlgn="base"/>
            <a:r>
              <a:rPr lang="en-GB" dirty="0"/>
              <a:t>Give an example of an extrinsic aid to interpretation.</a:t>
            </a:r>
            <a:endParaRPr lang="hr-HR" dirty="0"/>
          </a:p>
          <a:p>
            <a:pPr lvl="0" fontAlgn="base"/>
            <a:r>
              <a:rPr lang="en-GB" dirty="0"/>
              <a:t>In your view, should records of parliamentary debates (Hansard) be used as an aid to interpretation? Give your reasons.</a:t>
            </a:r>
            <a:endParaRPr lang="hr-HR" dirty="0"/>
          </a:p>
          <a:p>
            <a:r>
              <a:rPr lang="en-GB" dirty="0"/>
              <a:t> </a:t>
            </a:r>
            <a:endParaRPr lang="hr-HR" dirty="0"/>
          </a:p>
          <a:p>
            <a:endParaRPr lang="hr-HR" dirty="0"/>
          </a:p>
          <a:p>
            <a:endParaRPr lang="en-US" dirty="0"/>
          </a:p>
        </p:txBody>
      </p:sp>
    </p:spTree>
    <p:extLst>
      <p:ext uri="{BB962C8B-B14F-4D97-AF65-F5344CB8AC3E}">
        <p14:creationId xmlns:p14="http://schemas.microsoft.com/office/powerpoint/2010/main" val="26559435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Assignment</a:t>
            </a:r>
            <a:endParaRPr lang="en-US" dirty="0"/>
          </a:p>
        </p:txBody>
      </p:sp>
      <p:sp>
        <p:nvSpPr>
          <p:cNvPr id="3" name="Content Placeholder 2"/>
          <p:cNvSpPr>
            <a:spLocks noGrp="1"/>
          </p:cNvSpPr>
          <p:nvPr>
            <p:ph idx="1"/>
          </p:nvPr>
        </p:nvSpPr>
        <p:spPr/>
        <p:txBody>
          <a:bodyPr/>
          <a:lstStyle/>
          <a:p>
            <a:r>
              <a:rPr lang="en-GB" b="1" i="1" dirty="0"/>
              <a:t>Read extracts from the judgment in Davis v. Johnson and explain which problem related to judicial interpretation was discussed.</a:t>
            </a:r>
            <a:endParaRPr lang="hr-HR" dirty="0"/>
          </a:p>
          <a:p>
            <a:endParaRPr lang="en-US" dirty="0"/>
          </a:p>
        </p:txBody>
      </p:sp>
    </p:spTree>
    <p:extLst>
      <p:ext uri="{BB962C8B-B14F-4D97-AF65-F5344CB8AC3E}">
        <p14:creationId xmlns:p14="http://schemas.microsoft.com/office/powerpoint/2010/main" val="3302352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Davis v. Johnson: </a:t>
            </a:r>
            <a:r>
              <a:rPr lang="hr-HR" dirty="0" err="1" smtClean="0"/>
              <a:t>Facts</a:t>
            </a:r>
            <a:endParaRPr lang="en-US" dirty="0"/>
          </a:p>
        </p:txBody>
      </p:sp>
      <p:sp>
        <p:nvSpPr>
          <p:cNvPr id="3" name="Content Placeholder 2"/>
          <p:cNvSpPr>
            <a:spLocks noGrp="1"/>
          </p:cNvSpPr>
          <p:nvPr>
            <p:ph idx="1"/>
          </p:nvPr>
        </p:nvSpPr>
        <p:spPr/>
        <p:txBody>
          <a:bodyPr/>
          <a:lstStyle/>
          <a:p>
            <a:r>
              <a:rPr lang="en-US" dirty="0"/>
              <a:t>An unmarried mother and the father of her child are cohabitants of a local council flat, of which they are registered as joint tenants. The man beat the woman frequently, employing extreme violence. The man threatened to kill her with a screwdriver as well as to chop her body up. The woman eventually fled from the flat with her child. She applied to the County Court for her right to return to the flat and an order to exclude the man from the flat under the </a:t>
            </a:r>
            <a:r>
              <a:rPr lang="en-US" b="1" dirty="0"/>
              <a:t>Domestic Violence and Matrimonial Proceedings Act 1976.</a:t>
            </a:r>
            <a:endParaRPr lang="en-US" dirty="0"/>
          </a:p>
        </p:txBody>
      </p:sp>
    </p:spTree>
    <p:extLst>
      <p:ext uri="{BB962C8B-B14F-4D97-AF65-F5344CB8AC3E}">
        <p14:creationId xmlns:p14="http://schemas.microsoft.com/office/powerpoint/2010/main" val="161529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Custom</a:t>
            </a:r>
            <a:endParaRPr lang="hr-HR" dirty="0"/>
          </a:p>
        </p:txBody>
      </p:sp>
      <p:sp>
        <p:nvSpPr>
          <p:cNvPr id="3" name="Content Placeholder 2"/>
          <p:cNvSpPr>
            <a:spLocks noGrp="1"/>
          </p:cNvSpPr>
          <p:nvPr>
            <p:ph idx="1"/>
          </p:nvPr>
        </p:nvSpPr>
        <p:spPr/>
        <p:txBody>
          <a:bodyPr/>
          <a:lstStyle/>
          <a:p>
            <a:r>
              <a:rPr lang="en-GB" b="1" dirty="0"/>
              <a:t>Custom</a:t>
            </a:r>
            <a:r>
              <a:rPr lang="en-GB" dirty="0"/>
              <a:t> </a:t>
            </a:r>
            <a:r>
              <a:rPr lang="hr-HR" dirty="0"/>
              <a:t>-</a:t>
            </a:r>
            <a:r>
              <a:rPr lang="en-GB" dirty="0" smtClean="0"/>
              <a:t> </a:t>
            </a:r>
            <a:r>
              <a:rPr lang="en-GB" dirty="0"/>
              <a:t>no longer an important source of law in its own right, although much of the early common law developed through the application of customs</a:t>
            </a:r>
            <a:r>
              <a:rPr lang="en-GB" b="1" dirty="0"/>
              <a:t>. </a:t>
            </a:r>
            <a:endParaRPr lang="hr-HR" b="1" dirty="0" smtClean="0"/>
          </a:p>
          <a:p>
            <a:r>
              <a:rPr lang="en-GB" b="1" dirty="0" smtClean="0"/>
              <a:t>Customs</a:t>
            </a:r>
            <a:r>
              <a:rPr lang="hr-HR" b="1" dirty="0" smtClean="0"/>
              <a:t>: </a:t>
            </a:r>
            <a:r>
              <a:rPr lang="en-GB" dirty="0" smtClean="0"/>
              <a:t>rules </a:t>
            </a:r>
            <a:r>
              <a:rPr lang="en-GB" dirty="0"/>
              <a:t>of behaviour which develop in a community without being deliberately created. </a:t>
            </a:r>
            <a:endParaRPr lang="hr-HR" dirty="0" smtClean="0"/>
          </a:p>
          <a:p>
            <a:r>
              <a:rPr lang="en-GB" dirty="0" smtClean="0"/>
              <a:t>Two </a:t>
            </a:r>
            <a:r>
              <a:rPr lang="en-GB" dirty="0"/>
              <a:t>main types of custom: </a:t>
            </a:r>
            <a:r>
              <a:rPr lang="en-GB" b="1" dirty="0"/>
              <a:t>general customs</a:t>
            </a:r>
            <a:r>
              <a:rPr lang="en-GB" dirty="0"/>
              <a:t> and </a:t>
            </a:r>
            <a:r>
              <a:rPr lang="en-GB" b="1" dirty="0"/>
              <a:t>local customs</a:t>
            </a:r>
            <a:r>
              <a:rPr lang="en-GB" dirty="0"/>
              <a:t>.</a:t>
            </a:r>
            <a:endParaRPr lang="hr-HR" dirty="0"/>
          </a:p>
          <a:p>
            <a:endParaRPr lang="hr-HR" dirty="0"/>
          </a:p>
        </p:txBody>
      </p:sp>
    </p:spTree>
    <p:extLst>
      <p:ext uri="{BB962C8B-B14F-4D97-AF65-F5344CB8AC3E}">
        <p14:creationId xmlns:p14="http://schemas.microsoft.com/office/powerpoint/2010/main" val="42941643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Domestic </a:t>
            </a:r>
            <a:r>
              <a:rPr lang="en-US" sz="1800" dirty="0"/>
              <a:t>Violence and</a:t>
            </a:r>
            <a:br>
              <a:rPr lang="en-US" sz="1800" dirty="0"/>
            </a:br>
            <a:r>
              <a:rPr lang="en-US" sz="1800" dirty="0"/>
              <a:t>Matrimonial Proceedings</a:t>
            </a:r>
            <a:br>
              <a:rPr lang="en-US" sz="1800" dirty="0"/>
            </a:br>
            <a:r>
              <a:rPr lang="en-US" sz="1800" dirty="0"/>
              <a:t>Act 1976</a:t>
            </a:r>
            <a:br>
              <a:rPr lang="en-US" sz="1800" dirty="0"/>
            </a:br>
            <a:r>
              <a:rPr lang="en-US" sz="1800" dirty="0"/>
              <a:t>1976 CHAPTER 50</a:t>
            </a:r>
          </a:p>
        </p:txBody>
      </p:sp>
      <p:sp>
        <p:nvSpPr>
          <p:cNvPr id="3" name="Content Placeholder 2"/>
          <p:cNvSpPr>
            <a:spLocks noGrp="1"/>
          </p:cNvSpPr>
          <p:nvPr>
            <p:ph idx="1"/>
          </p:nvPr>
        </p:nvSpPr>
        <p:spPr/>
        <p:txBody>
          <a:bodyPr>
            <a:normAutofit/>
          </a:bodyPr>
          <a:lstStyle/>
          <a:p>
            <a:r>
              <a:rPr lang="en-US" dirty="0"/>
              <a:t>An Act to amend the law relating to </a:t>
            </a:r>
            <a:r>
              <a:rPr lang="en-US" b="1" dirty="0" smtClean="0"/>
              <a:t>matrimonial</a:t>
            </a:r>
            <a:r>
              <a:rPr lang="hr-HR" dirty="0" smtClean="0"/>
              <a:t> </a:t>
            </a:r>
            <a:r>
              <a:rPr lang="en-US" dirty="0" smtClean="0"/>
              <a:t>injunction</a:t>
            </a:r>
            <a:r>
              <a:rPr lang="en-US" dirty="0"/>
              <a:t>; to provide the police with powers </a:t>
            </a:r>
            <a:r>
              <a:rPr lang="en-US" dirty="0" smtClean="0"/>
              <a:t>of</a:t>
            </a:r>
            <a:r>
              <a:rPr lang="hr-HR" dirty="0" smtClean="0"/>
              <a:t> </a:t>
            </a:r>
            <a:r>
              <a:rPr lang="en-US" dirty="0" smtClean="0"/>
              <a:t>arrest </a:t>
            </a:r>
            <a:r>
              <a:rPr lang="en-US" dirty="0"/>
              <a:t>for the breach of injunction in cases of </a:t>
            </a:r>
            <a:r>
              <a:rPr lang="en-US" b="1" dirty="0" smtClean="0"/>
              <a:t>domestic</a:t>
            </a:r>
            <a:r>
              <a:rPr lang="hr-HR" b="1" dirty="0" smtClean="0"/>
              <a:t> </a:t>
            </a:r>
            <a:r>
              <a:rPr lang="en-US" b="1" dirty="0" smtClean="0"/>
              <a:t>violence</a:t>
            </a:r>
            <a:r>
              <a:rPr lang="en-US" dirty="0"/>
              <a:t>; to amend section 1(2) of the </a:t>
            </a:r>
            <a:r>
              <a:rPr lang="en-US" b="1" dirty="0" smtClean="0"/>
              <a:t>Matrimonial</a:t>
            </a:r>
            <a:r>
              <a:rPr lang="hr-HR" dirty="0" smtClean="0"/>
              <a:t> </a:t>
            </a:r>
            <a:r>
              <a:rPr lang="en-US" dirty="0" smtClean="0"/>
              <a:t>Homes </a:t>
            </a:r>
            <a:r>
              <a:rPr lang="en-US" dirty="0"/>
              <a:t>Act 1967; to make provision for varying </a:t>
            </a:r>
            <a:r>
              <a:rPr lang="en-US" dirty="0" smtClean="0"/>
              <a:t>rights</a:t>
            </a:r>
            <a:r>
              <a:rPr lang="hr-HR" dirty="0" smtClean="0"/>
              <a:t> </a:t>
            </a:r>
            <a:r>
              <a:rPr lang="en-US" dirty="0" smtClean="0"/>
              <a:t>of </a:t>
            </a:r>
            <a:r>
              <a:rPr lang="en-US" dirty="0"/>
              <a:t>occupation where both </a:t>
            </a:r>
            <a:r>
              <a:rPr lang="en-US" b="1" dirty="0"/>
              <a:t>spouses</a:t>
            </a:r>
            <a:r>
              <a:rPr lang="en-US" dirty="0"/>
              <a:t> have the </a:t>
            </a:r>
            <a:r>
              <a:rPr lang="en-US" dirty="0" smtClean="0"/>
              <a:t>same</a:t>
            </a:r>
            <a:r>
              <a:rPr lang="hr-HR" dirty="0" smtClean="0"/>
              <a:t> </a:t>
            </a:r>
            <a:r>
              <a:rPr lang="en-US" dirty="0" smtClean="0"/>
              <a:t>rights </a:t>
            </a:r>
            <a:r>
              <a:rPr lang="en-US" dirty="0"/>
              <a:t>in the </a:t>
            </a:r>
            <a:r>
              <a:rPr lang="en-US" b="1" dirty="0"/>
              <a:t>matrimonial home</a:t>
            </a:r>
            <a:r>
              <a:rPr lang="en-US" dirty="0"/>
              <a:t>; and for </a:t>
            </a:r>
            <a:r>
              <a:rPr lang="en-US" dirty="0" smtClean="0"/>
              <a:t>purposes</a:t>
            </a:r>
            <a:r>
              <a:rPr lang="hr-HR" dirty="0" smtClean="0"/>
              <a:t> </a:t>
            </a:r>
            <a:r>
              <a:rPr lang="en-US" dirty="0" smtClean="0"/>
              <a:t>connected </a:t>
            </a:r>
            <a:r>
              <a:rPr lang="en-US" dirty="0"/>
              <a:t>therewith. [26th October 1976</a:t>
            </a:r>
            <a:r>
              <a:rPr lang="en-US" dirty="0" smtClean="0"/>
              <a:t>]</a:t>
            </a:r>
            <a:endParaRPr lang="hr-HR" dirty="0" smtClean="0"/>
          </a:p>
          <a:p>
            <a:r>
              <a:rPr lang="hr-HR" dirty="0" err="1" smtClean="0"/>
              <a:t>Question</a:t>
            </a:r>
            <a:r>
              <a:rPr lang="hr-HR" dirty="0" smtClean="0"/>
              <a:t>: </a:t>
            </a:r>
            <a:r>
              <a:rPr lang="hr-HR" dirty="0" err="1" smtClean="0"/>
              <a:t>Does</a:t>
            </a:r>
            <a:r>
              <a:rPr lang="hr-HR" dirty="0" smtClean="0"/>
              <a:t> </a:t>
            </a:r>
            <a:r>
              <a:rPr lang="hr-HR" dirty="0" err="1" smtClean="0"/>
              <a:t>the</a:t>
            </a:r>
            <a:r>
              <a:rPr lang="hr-HR" dirty="0" smtClean="0"/>
              <a:t> </a:t>
            </a:r>
            <a:r>
              <a:rPr lang="hr-HR" dirty="0" err="1" smtClean="0"/>
              <a:t>Act</a:t>
            </a:r>
            <a:r>
              <a:rPr lang="hr-HR" dirty="0" smtClean="0"/>
              <a:t> </a:t>
            </a:r>
            <a:r>
              <a:rPr lang="hr-HR" dirty="0" err="1" smtClean="0"/>
              <a:t>protect</a:t>
            </a:r>
            <a:r>
              <a:rPr lang="hr-HR" dirty="0" smtClean="0"/>
              <a:t> </a:t>
            </a:r>
            <a:r>
              <a:rPr lang="hr-HR" dirty="0" err="1" smtClean="0"/>
              <a:t>cohabitees</a:t>
            </a:r>
            <a:r>
              <a:rPr lang="hr-HR" dirty="0" smtClean="0"/>
              <a:t> as </a:t>
            </a:r>
            <a:r>
              <a:rPr lang="hr-HR" dirty="0" err="1" smtClean="0"/>
              <a:t>well</a:t>
            </a:r>
            <a:r>
              <a:rPr lang="hr-HR" dirty="0" smtClean="0"/>
              <a:t> as </a:t>
            </a:r>
            <a:r>
              <a:rPr lang="hr-HR" dirty="0" err="1" smtClean="0"/>
              <a:t>spouses</a:t>
            </a:r>
            <a:r>
              <a:rPr lang="hr-HR" dirty="0" smtClean="0"/>
              <a:t>?</a:t>
            </a:r>
            <a:endParaRPr lang="en-US" dirty="0"/>
          </a:p>
        </p:txBody>
      </p:sp>
    </p:spTree>
    <p:extLst>
      <p:ext uri="{BB962C8B-B14F-4D97-AF65-F5344CB8AC3E}">
        <p14:creationId xmlns:p14="http://schemas.microsoft.com/office/powerpoint/2010/main" val="39042388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Davis v. Johnson: Legal </a:t>
            </a:r>
            <a:r>
              <a:rPr lang="hr-HR" dirty="0" err="1" smtClean="0"/>
              <a:t>issue</a:t>
            </a:r>
            <a:endParaRPr lang="en-US" dirty="0"/>
          </a:p>
        </p:txBody>
      </p:sp>
      <p:sp>
        <p:nvSpPr>
          <p:cNvPr id="3" name="Content Placeholder 2"/>
          <p:cNvSpPr>
            <a:spLocks noGrp="1"/>
          </p:cNvSpPr>
          <p:nvPr>
            <p:ph idx="1"/>
          </p:nvPr>
        </p:nvSpPr>
        <p:spPr/>
        <p:txBody>
          <a:bodyPr/>
          <a:lstStyle/>
          <a:p>
            <a:r>
              <a:rPr lang="en-US" b="1" dirty="0"/>
              <a:t>Section 1(1) of the 1976 Act </a:t>
            </a:r>
            <a:r>
              <a:rPr lang="en-US" dirty="0"/>
              <a:t>gives a county court the power to exclude a party from a “matrimonial home.” The question arose as to whether the </a:t>
            </a:r>
            <a:r>
              <a:rPr lang="en-US" b="1" dirty="0"/>
              <a:t>1976 Act</a:t>
            </a:r>
            <a:r>
              <a:rPr lang="en-US" dirty="0"/>
              <a:t> could be interpreted to allow the exclusion of a joint tenant from a flat as well as whether its protection extends to unmarried cohabitees</a:t>
            </a:r>
          </a:p>
        </p:txBody>
      </p:sp>
    </p:spTree>
    <p:extLst>
      <p:ext uri="{BB962C8B-B14F-4D97-AF65-F5344CB8AC3E}">
        <p14:creationId xmlns:p14="http://schemas.microsoft.com/office/powerpoint/2010/main" val="343500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Held</a:t>
            </a:r>
            <a:r>
              <a:rPr lang="hr-HR" dirty="0" smtClean="0"/>
              <a:t>:</a:t>
            </a:r>
            <a:endParaRPr lang="en-US" dirty="0"/>
          </a:p>
        </p:txBody>
      </p:sp>
      <p:sp>
        <p:nvSpPr>
          <p:cNvPr id="3" name="Content Placeholder 2"/>
          <p:cNvSpPr>
            <a:spLocks noGrp="1"/>
          </p:cNvSpPr>
          <p:nvPr>
            <p:ph idx="1"/>
          </p:nvPr>
        </p:nvSpPr>
        <p:spPr/>
        <p:txBody>
          <a:bodyPr>
            <a:normAutofit/>
          </a:bodyPr>
          <a:lstStyle/>
          <a:p>
            <a:r>
              <a:rPr lang="en-US" dirty="0"/>
              <a:t>The House of Lords ruled that in domestic violence cases, no distinction should be made between married and unmarried couples and that the Domestic Violence and Matrimonial Proceedings Act 1976 s.1 gave jurisdiction to all county courts to grant an injunction and exclude a violent person from the home, whether married or not, irrespective of any property right vested in the person excluded. However, this exclusion should only be temporary until other arrangements have been made. Such an injunction can be permanent, but will in most cases be temporary.</a:t>
            </a:r>
          </a:p>
        </p:txBody>
      </p:sp>
    </p:spTree>
    <p:extLst>
      <p:ext uri="{BB962C8B-B14F-4D97-AF65-F5344CB8AC3E}">
        <p14:creationId xmlns:p14="http://schemas.microsoft.com/office/powerpoint/2010/main" val="2679348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i="1" dirty="0"/>
              <a:t>Read extracts from the judgment in Davis v. </a:t>
            </a:r>
            <a:r>
              <a:rPr lang="en-GB" sz="2800" i="1" dirty="0" smtClean="0"/>
              <a:t>Johnson</a:t>
            </a:r>
            <a:r>
              <a:rPr lang="hr-HR" sz="2800" i="1" dirty="0" smtClean="0"/>
              <a:t> (1979)</a:t>
            </a:r>
            <a:r>
              <a:rPr lang="en-GB" sz="2800" i="1" dirty="0" smtClean="0"/>
              <a:t> </a:t>
            </a:r>
            <a:r>
              <a:rPr lang="en-GB" sz="2800" i="1" dirty="0"/>
              <a:t>and explain which problem related to judicial interpretation was discussed.</a:t>
            </a:r>
            <a:r>
              <a:rPr lang="hr-HR" sz="2800" dirty="0"/>
              <a:t/>
            </a:r>
            <a:br>
              <a:rPr lang="hr-HR" sz="2800" dirty="0"/>
            </a:br>
            <a:endParaRPr lang="hr-HR" sz="2800" dirty="0"/>
          </a:p>
        </p:txBody>
      </p:sp>
      <p:sp>
        <p:nvSpPr>
          <p:cNvPr id="3" name="Content Placeholder 2"/>
          <p:cNvSpPr>
            <a:spLocks noGrp="1"/>
          </p:cNvSpPr>
          <p:nvPr>
            <p:ph idx="1"/>
          </p:nvPr>
        </p:nvSpPr>
        <p:spPr/>
        <p:txBody>
          <a:bodyPr>
            <a:normAutofit lnSpcReduction="10000"/>
          </a:bodyPr>
          <a:lstStyle/>
          <a:p>
            <a:r>
              <a:rPr lang="en-GB" dirty="0" smtClean="0"/>
              <a:t>The </a:t>
            </a:r>
            <a:r>
              <a:rPr lang="en-GB" dirty="0"/>
              <a:t>case concerned the interpretation of the Domestic Violence and Matrimonial Proceedings Act of 1976.The court had to consider whether the Act protected cohabitees as well as wives. In doing so the court looked at whether it could look to parliamentary debates.  At the Court of Appeal Lord Denning referred to Hansard (transcripts of Parliamentary debates) stating, that not to do so would be like 'groping in the dark without switching on the light'. On appeal to the House of Lords the Lords </a:t>
            </a:r>
            <a:r>
              <a:rPr lang="en-GB" dirty="0" smtClean="0"/>
              <a:t>restated </a:t>
            </a:r>
            <a:r>
              <a:rPr lang="en-GB" dirty="0"/>
              <a:t>the rule that Hansard must not be referred to. Here are some opinions of judges related to this issue:</a:t>
            </a:r>
            <a:endParaRPr lang="hr-HR" dirty="0"/>
          </a:p>
          <a:p>
            <a:endParaRPr lang="hr-HR" dirty="0"/>
          </a:p>
        </p:txBody>
      </p:sp>
    </p:spTree>
    <p:extLst>
      <p:ext uri="{BB962C8B-B14F-4D97-AF65-F5344CB8AC3E}">
        <p14:creationId xmlns:p14="http://schemas.microsoft.com/office/powerpoint/2010/main" val="3439686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Davis v Johnson</a:t>
            </a:r>
            <a:r>
              <a:rPr lang="en-GB" dirty="0"/>
              <a:t> [1978] 2 WLR 553 House of Lords</a:t>
            </a:r>
            <a:r>
              <a:rPr lang="hr-HR" dirty="0"/>
              <a:t/>
            </a:r>
            <a:br>
              <a:rPr lang="hr-HR" dirty="0"/>
            </a:br>
            <a:endParaRPr lang="hr-HR" dirty="0"/>
          </a:p>
        </p:txBody>
      </p:sp>
      <p:sp>
        <p:nvSpPr>
          <p:cNvPr id="3" name="Content Placeholder 2"/>
          <p:cNvSpPr>
            <a:spLocks noGrp="1"/>
          </p:cNvSpPr>
          <p:nvPr>
            <p:ph idx="1"/>
          </p:nvPr>
        </p:nvSpPr>
        <p:spPr/>
        <p:txBody>
          <a:bodyPr/>
          <a:lstStyle/>
          <a:p>
            <a:r>
              <a:rPr lang="en-GB" dirty="0"/>
              <a:t>Lord </a:t>
            </a:r>
            <a:r>
              <a:rPr lang="en-GB" dirty="0" err="1"/>
              <a:t>Kilbrandon</a:t>
            </a:r>
            <a:r>
              <a:rPr lang="en-GB" dirty="0"/>
              <a:t>: "It has always been a well-established and salutary rule that Hansard can never be referred to by counsel in court and therefore can never be relied on by the court in construing a statute or for any other purpose."</a:t>
            </a:r>
            <a:endParaRPr lang="hr-HR" dirty="0"/>
          </a:p>
          <a:p>
            <a:endParaRPr lang="hr-HR" dirty="0"/>
          </a:p>
        </p:txBody>
      </p:sp>
    </p:spTree>
    <p:extLst>
      <p:ext uri="{BB962C8B-B14F-4D97-AF65-F5344CB8AC3E}">
        <p14:creationId xmlns:p14="http://schemas.microsoft.com/office/powerpoint/2010/main" val="9935367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Davis v Johnson</a:t>
            </a:r>
            <a:r>
              <a:rPr lang="en-GB" dirty="0"/>
              <a:t> [1978] 2 WLR 553 House of Lords</a:t>
            </a:r>
            <a:endParaRPr lang="hr-HR" dirty="0"/>
          </a:p>
        </p:txBody>
      </p:sp>
      <p:sp>
        <p:nvSpPr>
          <p:cNvPr id="3" name="Content Placeholder 2"/>
          <p:cNvSpPr>
            <a:spLocks noGrp="1"/>
          </p:cNvSpPr>
          <p:nvPr>
            <p:ph idx="1"/>
          </p:nvPr>
        </p:nvSpPr>
        <p:spPr/>
        <p:txBody>
          <a:bodyPr>
            <a:normAutofit fontScale="92500" lnSpcReduction="20000"/>
          </a:bodyPr>
          <a:lstStyle/>
          <a:p>
            <a:r>
              <a:rPr lang="en-GB" dirty="0"/>
              <a:t>Lord </a:t>
            </a:r>
            <a:r>
              <a:rPr lang="en-GB" dirty="0" err="1"/>
              <a:t>Scarman</a:t>
            </a:r>
            <a:r>
              <a:rPr lang="en-GB" dirty="0"/>
              <a:t>:"There are two good reasons why the courts should refuse to have regard to what is said in Parliament or by Ministers as aids to the interpretation of a statute. First, such material is an unreliable guide to the meaning of what is enacted. It promotes confusion, not clarity. The cut and thrust of debate and the pressures of executive responsibility, essential features of open and responsible government, are not always conducive to a clear and unbiased explanation of the meaning of statutory language. And the volume of Parliamentary and ministerial utterances can confuse by its very size. Secondly, counsel are not permitted to refer to Hansard in argument. So long as this rule is maintained by Parliament (it is not the creation of the judges), it must be wrong for the judge to make any judicial use of proceedings in Parliament</a:t>
            </a:r>
            <a:r>
              <a:rPr lang="en-GB" b="1" dirty="0"/>
              <a:t> </a:t>
            </a:r>
            <a:r>
              <a:rPr lang="en-GB" dirty="0"/>
              <a:t>for the purpose of interpreting statutes."</a:t>
            </a:r>
            <a:endParaRPr lang="hr-HR" dirty="0"/>
          </a:p>
          <a:p>
            <a:endParaRPr lang="hr-HR" dirty="0"/>
          </a:p>
        </p:txBody>
      </p:sp>
    </p:spTree>
    <p:extLst>
      <p:ext uri="{BB962C8B-B14F-4D97-AF65-F5344CB8AC3E}">
        <p14:creationId xmlns:p14="http://schemas.microsoft.com/office/powerpoint/2010/main" val="25188610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Davis v Johnson</a:t>
            </a:r>
            <a:r>
              <a:rPr lang="en-GB" dirty="0"/>
              <a:t> [1978] 2 WLR 553 House of Lords</a:t>
            </a:r>
            <a:endParaRPr lang="hr-HR" dirty="0"/>
          </a:p>
        </p:txBody>
      </p:sp>
      <p:sp>
        <p:nvSpPr>
          <p:cNvPr id="3" name="Content Placeholder 2"/>
          <p:cNvSpPr>
            <a:spLocks noGrp="1"/>
          </p:cNvSpPr>
          <p:nvPr>
            <p:ph idx="1"/>
          </p:nvPr>
        </p:nvSpPr>
        <p:spPr/>
        <p:txBody>
          <a:bodyPr/>
          <a:lstStyle/>
          <a:p>
            <a:r>
              <a:rPr lang="en-GB" dirty="0"/>
              <a:t>Viscount </a:t>
            </a:r>
            <a:r>
              <a:rPr lang="en-GB" dirty="0" err="1"/>
              <a:t>Dilhorne</a:t>
            </a:r>
            <a:r>
              <a:rPr lang="en-GB" dirty="0"/>
              <a:t>: "While, of course, anyone can look at Hansard, I venture to think that it would be improper for a judge to do so before arriving at his decision and before this case I have never known that done. It cannot be right that a judicial decision should be affected by matter which a judge has seen but to which counsel could not refer and on which counsel had no opportunity to comment."</a:t>
            </a:r>
            <a:endParaRPr lang="hr-HR" dirty="0"/>
          </a:p>
          <a:p>
            <a:endParaRPr lang="hr-HR" dirty="0"/>
          </a:p>
        </p:txBody>
      </p:sp>
    </p:spTree>
    <p:extLst>
      <p:ext uri="{BB962C8B-B14F-4D97-AF65-F5344CB8AC3E}">
        <p14:creationId xmlns:p14="http://schemas.microsoft.com/office/powerpoint/2010/main" val="21367572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Answer</a:t>
            </a:r>
            <a:r>
              <a:rPr lang="hr-HR" dirty="0" smtClean="0"/>
              <a:t> </a:t>
            </a:r>
            <a:r>
              <a:rPr lang="hr-HR" dirty="0" err="1" smtClean="0"/>
              <a:t>the</a:t>
            </a:r>
            <a:r>
              <a:rPr lang="hr-HR" dirty="0" smtClean="0"/>
              <a:t> </a:t>
            </a:r>
            <a:r>
              <a:rPr lang="hr-HR" dirty="0" err="1" smtClean="0"/>
              <a:t>following</a:t>
            </a:r>
            <a:r>
              <a:rPr lang="hr-HR" dirty="0" smtClean="0"/>
              <a:t> </a:t>
            </a:r>
            <a:r>
              <a:rPr lang="hr-HR" dirty="0" err="1" smtClean="0"/>
              <a:t>questions</a:t>
            </a:r>
            <a:r>
              <a:rPr lang="hr-HR" dirty="0" smtClean="0"/>
              <a:t>:</a:t>
            </a:r>
            <a:endParaRPr lang="en-US" dirty="0"/>
          </a:p>
        </p:txBody>
      </p:sp>
      <p:sp>
        <p:nvSpPr>
          <p:cNvPr id="3" name="Content Placeholder 2"/>
          <p:cNvSpPr>
            <a:spLocks noGrp="1"/>
          </p:cNvSpPr>
          <p:nvPr>
            <p:ph idx="1"/>
          </p:nvPr>
        </p:nvSpPr>
        <p:spPr/>
        <p:txBody>
          <a:bodyPr/>
          <a:lstStyle/>
          <a:p>
            <a:r>
              <a:rPr lang="en-GB" dirty="0"/>
              <a:t>1. What did the case concern?</a:t>
            </a:r>
            <a:endParaRPr lang="hr-HR" dirty="0"/>
          </a:p>
          <a:p>
            <a:r>
              <a:rPr lang="en-GB" dirty="0"/>
              <a:t>2. What did the court have to consider?</a:t>
            </a:r>
            <a:endParaRPr lang="hr-HR" dirty="0"/>
          </a:p>
          <a:p>
            <a:r>
              <a:rPr lang="en-GB" dirty="0"/>
              <a:t>3. What did Lord Denning refer to?</a:t>
            </a:r>
            <a:endParaRPr lang="hr-HR" dirty="0"/>
          </a:p>
          <a:p>
            <a:r>
              <a:rPr lang="en-GB" dirty="0"/>
              <a:t>4. What was his argument?</a:t>
            </a:r>
            <a:endParaRPr lang="hr-HR" dirty="0"/>
          </a:p>
          <a:p>
            <a:r>
              <a:rPr lang="en-GB" dirty="0"/>
              <a:t>5. What was the reaction of the House of Lords?</a:t>
            </a:r>
            <a:endParaRPr lang="hr-HR" dirty="0"/>
          </a:p>
          <a:p>
            <a:r>
              <a:rPr lang="en-GB" dirty="0"/>
              <a:t> </a:t>
            </a:r>
            <a:endParaRPr lang="hr-HR" dirty="0"/>
          </a:p>
          <a:p>
            <a:endParaRPr lang="en-US" dirty="0"/>
          </a:p>
        </p:txBody>
      </p:sp>
    </p:spTree>
    <p:extLst>
      <p:ext uri="{BB962C8B-B14F-4D97-AF65-F5344CB8AC3E}">
        <p14:creationId xmlns:p14="http://schemas.microsoft.com/office/powerpoint/2010/main" val="3207149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Assignment</a:t>
            </a:r>
            <a:endParaRPr lang="en-US" dirty="0"/>
          </a:p>
        </p:txBody>
      </p:sp>
      <p:sp>
        <p:nvSpPr>
          <p:cNvPr id="3" name="Content Placeholder 2"/>
          <p:cNvSpPr>
            <a:spLocks noGrp="1"/>
          </p:cNvSpPr>
          <p:nvPr>
            <p:ph idx="1"/>
          </p:nvPr>
        </p:nvSpPr>
        <p:spPr/>
        <p:txBody>
          <a:bodyPr/>
          <a:lstStyle/>
          <a:p>
            <a:r>
              <a:rPr lang="hr-HR" dirty="0" err="1" smtClean="0"/>
              <a:t>Summarize</a:t>
            </a:r>
            <a:r>
              <a:rPr lang="hr-HR" dirty="0" smtClean="0"/>
              <a:t> </a:t>
            </a:r>
            <a:r>
              <a:rPr lang="hr-HR" dirty="0" err="1" smtClean="0"/>
              <a:t>the</a:t>
            </a:r>
            <a:r>
              <a:rPr lang="hr-HR" dirty="0" smtClean="0"/>
              <a:t> </a:t>
            </a:r>
            <a:r>
              <a:rPr lang="hr-HR" dirty="0" err="1" smtClean="0"/>
              <a:t>main</a:t>
            </a:r>
            <a:r>
              <a:rPr lang="hr-HR" dirty="0" smtClean="0"/>
              <a:t> </a:t>
            </a:r>
            <a:r>
              <a:rPr lang="hr-HR" dirty="0" err="1" smtClean="0"/>
              <a:t>arguments</a:t>
            </a:r>
            <a:r>
              <a:rPr lang="hr-HR" dirty="0" smtClean="0"/>
              <a:t> </a:t>
            </a:r>
            <a:r>
              <a:rPr lang="hr-HR" dirty="0" err="1" smtClean="0"/>
              <a:t>in</a:t>
            </a:r>
            <a:r>
              <a:rPr lang="hr-HR" dirty="0" smtClean="0"/>
              <a:t> </a:t>
            </a:r>
            <a:r>
              <a:rPr lang="hr-HR" dirty="0" err="1" smtClean="0"/>
              <a:t>the</a:t>
            </a:r>
            <a:r>
              <a:rPr lang="hr-HR" dirty="0" smtClean="0"/>
              <a:t> </a:t>
            </a:r>
            <a:r>
              <a:rPr lang="hr-HR" dirty="0" err="1" smtClean="0"/>
              <a:t>extracts</a:t>
            </a:r>
            <a:r>
              <a:rPr lang="hr-HR" dirty="0" smtClean="0"/>
              <a:t> </a:t>
            </a:r>
            <a:r>
              <a:rPr lang="hr-HR" dirty="0" err="1" smtClean="0"/>
              <a:t>you</a:t>
            </a:r>
            <a:r>
              <a:rPr lang="hr-HR" dirty="0" smtClean="0"/>
              <a:t> </a:t>
            </a:r>
            <a:r>
              <a:rPr lang="hr-HR" dirty="0" err="1" smtClean="0"/>
              <a:t>have</a:t>
            </a:r>
            <a:r>
              <a:rPr lang="hr-HR" dirty="0" smtClean="0"/>
              <a:t> </a:t>
            </a:r>
            <a:r>
              <a:rPr lang="hr-HR" dirty="0" err="1" smtClean="0"/>
              <a:t>read</a:t>
            </a:r>
            <a:r>
              <a:rPr lang="hr-HR" dirty="0" smtClean="0"/>
              <a:t> </a:t>
            </a:r>
            <a:r>
              <a:rPr lang="hr-HR" dirty="0" err="1" smtClean="0"/>
              <a:t>from</a:t>
            </a:r>
            <a:r>
              <a:rPr lang="hr-HR" dirty="0" smtClean="0"/>
              <a:t> Davis v. Johnson (1978)</a:t>
            </a:r>
            <a:endParaRPr lang="en-US" dirty="0"/>
          </a:p>
        </p:txBody>
      </p:sp>
    </p:spTree>
    <p:extLst>
      <p:ext uri="{BB962C8B-B14F-4D97-AF65-F5344CB8AC3E}">
        <p14:creationId xmlns:p14="http://schemas.microsoft.com/office/powerpoint/2010/main" val="1447577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Assignment</a:t>
            </a:r>
            <a:endParaRPr lang="en-US" dirty="0"/>
          </a:p>
        </p:txBody>
      </p:sp>
      <p:sp>
        <p:nvSpPr>
          <p:cNvPr id="3" name="Content Placeholder 2"/>
          <p:cNvSpPr>
            <a:spLocks noGrp="1"/>
          </p:cNvSpPr>
          <p:nvPr>
            <p:ph idx="1"/>
          </p:nvPr>
        </p:nvSpPr>
        <p:spPr/>
        <p:txBody>
          <a:bodyPr/>
          <a:lstStyle/>
          <a:p>
            <a:r>
              <a:rPr lang="en-GB" b="1" i="1" dirty="0"/>
              <a:t>Read the following extracts from Pepper v Hart (1992) and compare them to what you have learned about Davis v. Johnson (1978):</a:t>
            </a:r>
            <a:endParaRPr lang="hr-HR" dirty="0"/>
          </a:p>
          <a:p>
            <a:r>
              <a:rPr lang="en-GB" b="1" i="1" dirty="0"/>
              <a:t> </a:t>
            </a:r>
            <a:endParaRPr lang="hr-HR" dirty="0"/>
          </a:p>
          <a:p>
            <a:endParaRPr lang="en-US" dirty="0"/>
          </a:p>
        </p:txBody>
      </p:sp>
    </p:spTree>
    <p:extLst>
      <p:ext uri="{BB962C8B-B14F-4D97-AF65-F5344CB8AC3E}">
        <p14:creationId xmlns:p14="http://schemas.microsoft.com/office/powerpoint/2010/main" val="63020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General customs</a:t>
            </a:r>
            <a:endParaRPr lang="hr-HR" dirty="0"/>
          </a:p>
        </p:txBody>
      </p:sp>
      <p:sp>
        <p:nvSpPr>
          <p:cNvPr id="3" name="Content Placeholder 2"/>
          <p:cNvSpPr>
            <a:spLocks noGrp="1"/>
          </p:cNvSpPr>
          <p:nvPr>
            <p:ph idx="1"/>
          </p:nvPr>
        </p:nvSpPr>
        <p:spPr/>
        <p:txBody>
          <a:bodyPr/>
          <a:lstStyle/>
          <a:p>
            <a:r>
              <a:rPr lang="hr-HR" dirty="0" smtClean="0"/>
              <a:t>- </a:t>
            </a:r>
            <a:r>
              <a:rPr lang="en-GB" dirty="0" smtClean="0"/>
              <a:t>important </a:t>
            </a:r>
            <a:r>
              <a:rPr lang="en-GB" dirty="0"/>
              <a:t>because they constituted the basis of </a:t>
            </a:r>
            <a:r>
              <a:rPr lang="en-GB" b="1" dirty="0"/>
              <a:t>common law</a:t>
            </a:r>
            <a:r>
              <a:rPr lang="en-GB" dirty="0"/>
              <a:t>. </a:t>
            </a:r>
            <a:endParaRPr lang="hr-HR" dirty="0" smtClean="0"/>
          </a:p>
          <a:p>
            <a:r>
              <a:rPr lang="en-GB" dirty="0" smtClean="0"/>
              <a:t>Following </a:t>
            </a:r>
            <a:r>
              <a:rPr lang="en-GB" dirty="0"/>
              <a:t>the Norman Conquest </a:t>
            </a:r>
            <a:r>
              <a:rPr lang="hr-HR" dirty="0"/>
              <a:t>(</a:t>
            </a:r>
            <a:r>
              <a:rPr lang="en-GB" dirty="0" smtClean="0"/>
              <a:t>1066</a:t>
            </a:r>
            <a:r>
              <a:rPr lang="hr-HR" dirty="0" smtClean="0"/>
              <a:t>)</a:t>
            </a:r>
            <a:r>
              <a:rPr lang="en-GB" dirty="0" smtClean="0"/>
              <a:t> </a:t>
            </a:r>
            <a:r>
              <a:rPr lang="en-GB" dirty="0"/>
              <a:t>(as the country was gradually brought under centralised government) the judges who were appointed by the kings to travel around the country based at least some of their decisions on the common customs. </a:t>
            </a:r>
            <a:endParaRPr lang="hr-HR" dirty="0" smtClean="0"/>
          </a:p>
          <a:p>
            <a:r>
              <a:rPr lang="en-GB" dirty="0" smtClean="0"/>
              <a:t>General </a:t>
            </a:r>
            <a:r>
              <a:rPr lang="en-GB" dirty="0"/>
              <a:t>customs have long since been absorbed into </a:t>
            </a:r>
            <a:r>
              <a:rPr lang="en-GB" b="1" dirty="0"/>
              <a:t>legislation</a:t>
            </a:r>
            <a:r>
              <a:rPr lang="en-GB" dirty="0"/>
              <a:t> or </a:t>
            </a:r>
            <a:r>
              <a:rPr lang="en-GB" b="1" dirty="0"/>
              <a:t>case law</a:t>
            </a:r>
            <a:r>
              <a:rPr lang="en-GB" dirty="0"/>
              <a:t> and are no longer a creative source of law.</a:t>
            </a:r>
            <a:endParaRPr lang="hr-HR" dirty="0"/>
          </a:p>
          <a:p>
            <a:endParaRPr lang="hr-HR" dirty="0"/>
          </a:p>
        </p:txBody>
      </p:sp>
    </p:spTree>
    <p:extLst>
      <p:ext uri="{BB962C8B-B14F-4D97-AF65-F5344CB8AC3E}">
        <p14:creationId xmlns:p14="http://schemas.microsoft.com/office/powerpoint/2010/main" val="20686362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Pepper v Hart</a:t>
            </a:r>
            <a:r>
              <a:rPr lang="en-GB" dirty="0"/>
              <a:t> [1992] 3 WLR 1032 House of Lords</a:t>
            </a:r>
            <a:r>
              <a:rPr lang="hr-HR" dirty="0"/>
              <a:t/>
            </a:r>
            <a:br>
              <a:rPr lang="hr-HR" dirty="0"/>
            </a:br>
            <a:endParaRPr lang="hr-HR" dirty="0"/>
          </a:p>
        </p:txBody>
      </p:sp>
      <p:sp>
        <p:nvSpPr>
          <p:cNvPr id="3" name="Content Placeholder 2"/>
          <p:cNvSpPr>
            <a:spLocks noGrp="1"/>
          </p:cNvSpPr>
          <p:nvPr>
            <p:ph idx="1"/>
          </p:nvPr>
        </p:nvSpPr>
        <p:spPr/>
        <p:txBody>
          <a:bodyPr/>
          <a:lstStyle/>
          <a:p>
            <a:r>
              <a:rPr lang="en-GB" dirty="0"/>
              <a:t>The inspector sought to tax the benefits in kind received by teachers at a private school in having their children educated at the school for free. A teacher sought to rely upon a statement in Hansard made at the time the Finance Act was passed in which the minister gave this exact circumstance as being where tax would not be </a:t>
            </a:r>
            <a:r>
              <a:rPr lang="en-GB" b="1" dirty="0"/>
              <a:t>payable</a:t>
            </a:r>
            <a:r>
              <a:rPr lang="en-GB" dirty="0"/>
              <a:t>. Previously the courts were not allowed to refer to Hansard (</a:t>
            </a:r>
            <a:r>
              <a:rPr lang="en-GB" dirty="0" smtClean="0"/>
              <a:t>See</a:t>
            </a:r>
            <a:r>
              <a:rPr lang="hr-HR" dirty="0" smtClean="0"/>
              <a:t> </a:t>
            </a:r>
            <a:r>
              <a:rPr lang="hr-HR" i="1" dirty="0" smtClean="0"/>
              <a:t>Davis v Johnson</a:t>
            </a:r>
            <a:r>
              <a:rPr lang="en-GB" dirty="0" smtClean="0"/>
              <a:t>).</a:t>
            </a:r>
            <a:r>
              <a:rPr lang="en-GB" dirty="0"/>
              <a:t>The House of Lords had to decide whether a teacher at a private school had to pay tax on the bonus he received in the form of reduced school fees.</a:t>
            </a:r>
            <a:endParaRPr lang="hr-HR" dirty="0"/>
          </a:p>
          <a:p>
            <a:endParaRPr lang="hr-HR" dirty="0"/>
          </a:p>
        </p:txBody>
      </p:sp>
    </p:spTree>
    <p:extLst>
      <p:ext uri="{BB962C8B-B14F-4D97-AF65-F5344CB8AC3E}">
        <p14:creationId xmlns:p14="http://schemas.microsoft.com/office/powerpoint/2010/main" val="29681607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Pepper v Hart</a:t>
            </a:r>
            <a:r>
              <a:rPr lang="en-GB" dirty="0"/>
              <a:t> [1992] 3 WLR 1032 House of Lords</a:t>
            </a:r>
            <a:r>
              <a:rPr lang="hr-HR" dirty="0"/>
              <a:t/>
            </a:r>
            <a:br>
              <a:rPr lang="hr-HR" dirty="0"/>
            </a:br>
            <a:endParaRPr lang="hr-HR" dirty="0"/>
          </a:p>
        </p:txBody>
      </p:sp>
      <p:sp>
        <p:nvSpPr>
          <p:cNvPr id="3" name="Content Placeholder 2"/>
          <p:cNvSpPr>
            <a:spLocks noGrp="1"/>
          </p:cNvSpPr>
          <p:nvPr>
            <p:ph idx="1"/>
          </p:nvPr>
        </p:nvSpPr>
        <p:spPr/>
        <p:txBody>
          <a:bodyPr/>
          <a:lstStyle/>
          <a:p>
            <a:r>
              <a:rPr lang="en-GB" dirty="0"/>
              <a:t>Held: The House of Lords departed from</a:t>
            </a:r>
            <a:r>
              <a:rPr lang="en-GB" u="sng" dirty="0"/>
              <a:t> </a:t>
            </a:r>
            <a:r>
              <a:rPr lang="en-GB" i="1" u="sng" dirty="0"/>
              <a:t>Davis v Johnson </a:t>
            </a:r>
            <a:r>
              <a:rPr lang="en-GB" dirty="0"/>
              <a:t>and took a purposive approach to interpretation holding that Hansard may be referred to and the teacher was not required to pay tax on the bonus he received.</a:t>
            </a:r>
            <a:endParaRPr lang="hr-HR" dirty="0"/>
          </a:p>
          <a:p>
            <a:endParaRPr lang="hr-HR" dirty="0"/>
          </a:p>
        </p:txBody>
      </p:sp>
    </p:spTree>
    <p:extLst>
      <p:ext uri="{BB962C8B-B14F-4D97-AF65-F5344CB8AC3E}">
        <p14:creationId xmlns:p14="http://schemas.microsoft.com/office/powerpoint/2010/main" val="14142292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Pepper v Hart</a:t>
            </a:r>
            <a:r>
              <a:rPr lang="en-GB" dirty="0"/>
              <a:t> [1992] 3 WLR 1032 House of Lords</a:t>
            </a:r>
            <a:r>
              <a:rPr lang="hr-HR" dirty="0"/>
              <a:t/>
            </a:r>
            <a:br>
              <a:rPr lang="hr-HR" dirty="0"/>
            </a:br>
            <a:endParaRPr lang="hr-HR" dirty="0"/>
          </a:p>
        </p:txBody>
      </p:sp>
      <p:sp>
        <p:nvSpPr>
          <p:cNvPr id="3" name="Content Placeholder 2"/>
          <p:cNvSpPr>
            <a:spLocks noGrp="1"/>
          </p:cNvSpPr>
          <p:nvPr>
            <p:ph idx="1"/>
          </p:nvPr>
        </p:nvSpPr>
        <p:spPr/>
        <p:txBody>
          <a:bodyPr/>
          <a:lstStyle/>
          <a:p>
            <a:r>
              <a:rPr lang="en-GB" dirty="0"/>
              <a:t>Lord Griffiths on the purposive approach: "The days have passed when the courts adopted a literal approach. The courts use a purposive approach, which seeks to give effect to the purpose of legislation and are prepared to look at much extraneous material that bears upon the background against which the legislation was enacted."</a:t>
            </a:r>
            <a:endParaRPr lang="hr-HR" dirty="0"/>
          </a:p>
          <a:p>
            <a:endParaRPr lang="hr-HR" dirty="0"/>
          </a:p>
        </p:txBody>
      </p:sp>
    </p:spTree>
    <p:extLst>
      <p:ext uri="{BB962C8B-B14F-4D97-AF65-F5344CB8AC3E}">
        <p14:creationId xmlns:p14="http://schemas.microsoft.com/office/powerpoint/2010/main" val="33185627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a:t>Pepper v Hart</a:t>
            </a:r>
            <a:r>
              <a:rPr lang="en-GB" dirty="0"/>
              <a:t> [1992] 3 WLR 1032 House of Lords</a:t>
            </a:r>
            <a:r>
              <a:rPr lang="hr-HR" dirty="0"/>
              <a:t/>
            </a:r>
            <a:br>
              <a:rPr lang="hr-HR" dirty="0"/>
            </a:br>
            <a:endParaRPr lang="hr-HR" dirty="0"/>
          </a:p>
        </p:txBody>
      </p:sp>
      <p:sp>
        <p:nvSpPr>
          <p:cNvPr id="3" name="Content Placeholder 2"/>
          <p:cNvSpPr>
            <a:spLocks noGrp="1"/>
          </p:cNvSpPr>
          <p:nvPr>
            <p:ph idx="1"/>
          </p:nvPr>
        </p:nvSpPr>
        <p:spPr/>
        <p:txBody>
          <a:bodyPr>
            <a:normAutofit fontScale="85000" lnSpcReduction="10000"/>
          </a:bodyPr>
          <a:lstStyle/>
          <a:p>
            <a:r>
              <a:rPr lang="en-GB" dirty="0"/>
              <a:t>Lord Brown </a:t>
            </a:r>
            <a:r>
              <a:rPr lang="en-GB" dirty="0" smtClean="0"/>
              <a:t>Wilkinson: </a:t>
            </a:r>
            <a:r>
              <a:rPr lang="en-GB" dirty="0"/>
              <a:t>„My Lords, I have come to the conclusion that, as a matter of law, there are sound reasons for making a limited modification to the existing rule (subject to strict safeguards) unless there are constitutional or practical reasons which outweigh them. In my judgment, subject to the questions of the privileges of the House of Commons, reference to Parliamentary material should be permitted as an aid to the </a:t>
            </a:r>
            <a:r>
              <a:rPr lang="en-GB" b="1" dirty="0"/>
              <a:t>construction </a:t>
            </a:r>
            <a:r>
              <a:rPr lang="en-GB" dirty="0"/>
              <a:t>of legislation which is ambiguous or obscure or the literal meaning of which leads to an absurdity. Even in such cases references in court to Parliamentary material should only be permitted where such material clearly discloses the mischief aimed at or the legislative intention lying behind the ambiguous or obscure words. In the case of statements made in Parliament, as at present advised I cannot foresee that any statement other than the statement of the Minister or other promoter of the Bill is likely to meet these criteria."</a:t>
            </a:r>
            <a:endParaRPr lang="hr-HR" dirty="0"/>
          </a:p>
          <a:p>
            <a:endParaRPr lang="hr-HR" dirty="0"/>
          </a:p>
        </p:txBody>
      </p:sp>
    </p:spTree>
    <p:extLst>
      <p:ext uri="{BB962C8B-B14F-4D97-AF65-F5344CB8AC3E}">
        <p14:creationId xmlns:p14="http://schemas.microsoft.com/office/powerpoint/2010/main" val="35265354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Pepper v Hart [1993] AC 593</a:t>
            </a:r>
            <a:endParaRPr lang="en-US" dirty="0"/>
          </a:p>
        </p:txBody>
      </p:sp>
      <p:sp>
        <p:nvSpPr>
          <p:cNvPr id="3" name="Content Placeholder 2"/>
          <p:cNvSpPr>
            <a:spLocks noGrp="1"/>
          </p:cNvSpPr>
          <p:nvPr>
            <p:ph idx="1"/>
          </p:nvPr>
        </p:nvSpPr>
        <p:spPr/>
        <p:txBody>
          <a:bodyPr/>
          <a:lstStyle/>
          <a:p>
            <a:r>
              <a:rPr lang="en-US" dirty="0"/>
              <a:t>Following the decision in </a:t>
            </a:r>
            <a:r>
              <a:rPr lang="en-US" i="1" dirty="0"/>
              <a:t>Pepper v Hart [1993] AC 593</a:t>
            </a:r>
            <a:r>
              <a:rPr lang="en-US" dirty="0"/>
              <a:t>, if primary legislation is ambiguous or obscure the courts may in certain circumstances take account of statements made in Parliament by Ministers or other promoters of a Bill in construing that legislation. Previously, using Hansard in this way would have been considered a breach of Parliamentary privilege.</a:t>
            </a:r>
          </a:p>
        </p:txBody>
      </p:sp>
    </p:spTree>
    <p:extLst>
      <p:ext uri="{BB962C8B-B14F-4D97-AF65-F5344CB8AC3E}">
        <p14:creationId xmlns:p14="http://schemas.microsoft.com/office/powerpoint/2010/main" val="29165518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Parliamentary</a:t>
            </a:r>
            <a:r>
              <a:rPr lang="hr-HR" dirty="0" smtClean="0"/>
              <a:t> </a:t>
            </a:r>
            <a:r>
              <a:rPr lang="hr-HR" dirty="0" err="1" smtClean="0"/>
              <a:t>privilege</a:t>
            </a:r>
            <a:endParaRPr lang="en-US" dirty="0"/>
          </a:p>
        </p:txBody>
      </p:sp>
      <p:sp>
        <p:nvSpPr>
          <p:cNvPr id="3" name="Content Placeholder 2"/>
          <p:cNvSpPr>
            <a:spLocks noGrp="1"/>
          </p:cNvSpPr>
          <p:nvPr>
            <p:ph idx="1"/>
          </p:nvPr>
        </p:nvSpPr>
        <p:spPr/>
        <p:txBody>
          <a:bodyPr/>
          <a:lstStyle/>
          <a:p>
            <a:r>
              <a:rPr lang="en-US" dirty="0"/>
              <a:t>a legal immunity enjoyed by Members of the House of Commons and House of Lords designed to ensure that Parliamentarians are able to carry out their duties free from interference. The privileges are freedom of speech, freedom from arrest on civil matters, freedom of access to the sovereign and that 'the most </a:t>
            </a:r>
            <a:r>
              <a:rPr lang="en-US" dirty="0" err="1"/>
              <a:t>favourable</a:t>
            </a:r>
            <a:r>
              <a:rPr lang="en-US" dirty="0"/>
              <a:t> construction should be placed on all the </a:t>
            </a:r>
            <a:r>
              <a:rPr lang="en-US" dirty="0" err="1"/>
              <a:t>Houses's</a:t>
            </a:r>
            <a:r>
              <a:rPr lang="en-US" dirty="0"/>
              <a:t> proceedings'</a:t>
            </a:r>
          </a:p>
        </p:txBody>
      </p:sp>
    </p:spTree>
    <p:extLst>
      <p:ext uri="{BB962C8B-B14F-4D97-AF65-F5344CB8AC3E}">
        <p14:creationId xmlns:p14="http://schemas.microsoft.com/office/powerpoint/2010/main" val="315078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GB" dirty="0"/>
              <a:t>1. What were the basic facts of the case in Pepper v. Hart?</a:t>
            </a:r>
            <a:endParaRPr lang="hr-HR" sz="2000" dirty="0"/>
          </a:p>
          <a:p>
            <a:r>
              <a:rPr lang="en-GB" dirty="0"/>
              <a:t>2. What did the teacher try to rely upon?</a:t>
            </a:r>
            <a:endParaRPr lang="hr-HR" sz="2000" dirty="0"/>
          </a:p>
          <a:p>
            <a:r>
              <a:rPr lang="en-GB" dirty="0"/>
              <a:t>3. What did the House of Lords have to decide?</a:t>
            </a:r>
            <a:endParaRPr lang="hr-HR" sz="2000" dirty="0"/>
          </a:p>
          <a:p>
            <a:r>
              <a:rPr lang="en-GB" dirty="0"/>
              <a:t>4. Did the House of Lords follow the principle affirmed in Davis v. Johnson?</a:t>
            </a:r>
            <a:endParaRPr lang="hr-HR" sz="2000" dirty="0"/>
          </a:p>
          <a:p>
            <a:r>
              <a:rPr lang="en-GB" dirty="0"/>
              <a:t>5. Which approach to interpretation did the House of Lords take?</a:t>
            </a:r>
            <a:endParaRPr lang="hr-HR" sz="2000" dirty="0"/>
          </a:p>
          <a:p>
            <a:r>
              <a:rPr lang="en-GB" dirty="0"/>
              <a:t>6. What did the House of Lords hold regarding the use of Hansard in statutory interpretation?</a:t>
            </a:r>
            <a:endParaRPr lang="hr-HR" sz="2000" dirty="0"/>
          </a:p>
          <a:p>
            <a:endParaRPr lang="en-US" dirty="0"/>
          </a:p>
        </p:txBody>
      </p:sp>
    </p:spTree>
    <p:extLst>
      <p:ext uri="{BB962C8B-B14F-4D97-AF65-F5344CB8AC3E}">
        <p14:creationId xmlns:p14="http://schemas.microsoft.com/office/powerpoint/2010/main" val="27721405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Answer</a:t>
            </a:r>
            <a:r>
              <a:rPr lang="hr-HR" dirty="0" smtClean="0"/>
              <a:t> </a:t>
            </a:r>
            <a:r>
              <a:rPr lang="hr-HR" dirty="0" err="1" smtClean="0"/>
              <a:t>the</a:t>
            </a:r>
            <a:r>
              <a:rPr lang="hr-HR" dirty="0" smtClean="0"/>
              <a:t> </a:t>
            </a:r>
            <a:r>
              <a:rPr lang="hr-HR" dirty="0" err="1" smtClean="0"/>
              <a:t>following</a:t>
            </a:r>
            <a:r>
              <a:rPr lang="hr-HR"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GB" dirty="0"/>
              <a:t>7. What was their decision in the case?</a:t>
            </a:r>
            <a:endParaRPr lang="hr-HR" sz="2000" dirty="0"/>
          </a:p>
          <a:p>
            <a:r>
              <a:rPr lang="en-GB" dirty="0"/>
              <a:t>8. What was Lord Griffiths' opinion about the literal approach to interpretation?</a:t>
            </a:r>
            <a:endParaRPr lang="hr-HR" sz="2000" dirty="0"/>
          </a:p>
          <a:p>
            <a:r>
              <a:rPr lang="en-GB" dirty="0"/>
              <a:t>9. What did Lord Brown Wilkinson conclude?</a:t>
            </a:r>
            <a:endParaRPr lang="hr-HR" sz="2000" dirty="0"/>
          </a:p>
          <a:p>
            <a:r>
              <a:rPr lang="en-GB" dirty="0"/>
              <a:t>10. In which cases can references to parliamentary material be permitted?</a:t>
            </a:r>
            <a:endParaRPr lang="hr-HR" sz="2000" dirty="0"/>
          </a:p>
          <a:p>
            <a:r>
              <a:rPr lang="en-GB" dirty="0"/>
              <a:t>11. Which statements can meet these criteria?</a:t>
            </a:r>
            <a:endParaRPr lang="hr-HR" sz="2000" dirty="0"/>
          </a:p>
          <a:p>
            <a:r>
              <a:rPr lang="en-GB" dirty="0"/>
              <a:t>12. What is the meaning of the word "</a:t>
            </a:r>
            <a:r>
              <a:rPr lang="en-GB" dirty="0" err="1"/>
              <a:t>payable“in</a:t>
            </a:r>
            <a:r>
              <a:rPr lang="en-GB" dirty="0"/>
              <a:t> the legal context?</a:t>
            </a:r>
            <a:endParaRPr lang="hr-HR" sz="2000" dirty="0"/>
          </a:p>
          <a:p>
            <a:pPr lvl="2"/>
            <a:r>
              <a:rPr lang="en-GB" dirty="0"/>
              <a:t>something that can be paid</a:t>
            </a:r>
            <a:endParaRPr lang="hr-HR" sz="1600" dirty="0"/>
          </a:p>
          <a:p>
            <a:pPr lvl="2"/>
            <a:r>
              <a:rPr lang="en-GB" dirty="0"/>
              <a:t>something that must be paid</a:t>
            </a:r>
            <a:endParaRPr lang="hr-HR" sz="1600" dirty="0"/>
          </a:p>
          <a:p>
            <a:endParaRPr lang="en-US" dirty="0"/>
          </a:p>
        </p:txBody>
      </p:sp>
    </p:spTree>
    <p:extLst>
      <p:ext uri="{BB962C8B-B14F-4D97-AF65-F5344CB8AC3E}">
        <p14:creationId xmlns:p14="http://schemas.microsoft.com/office/powerpoint/2010/main" val="2474909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Statutory</a:t>
            </a:r>
            <a:r>
              <a:rPr lang="hr-HR" dirty="0" smtClean="0"/>
              <a:t> </a:t>
            </a:r>
            <a:r>
              <a:rPr lang="hr-HR" dirty="0" err="1" smtClean="0"/>
              <a:t>interpretation</a:t>
            </a:r>
            <a:endParaRPr lang="en-US" dirty="0"/>
          </a:p>
        </p:txBody>
      </p:sp>
      <p:sp>
        <p:nvSpPr>
          <p:cNvPr id="3" name="Content Placeholder 2"/>
          <p:cNvSpPr>
            <a:spLocks noGrp="1"/>
          </p:cNvSpPr>
          <p:nvPr>
            <p:ph idx="1"/>
          </p:nvPr>
        </p:nvSpPr>
        <p:spPr/>
        <p:txBody>
          <a:bodyPr/>
          <a:lstStyle/>
          <a:p>
            <a:endParaRPr lang="hr-HR" dirty="0" smtClean="0">
              <a:hlinkClick r:id="rId2"/>
            </a:endParaRPr>
          </a:p>
          <a:p>
            <a:r>
              <a:rPr lang="hr-HR" dirty="0">
                <a:hlinkClick r:id="rId2"/>
              </a:rPr>
              <a:t>https://www.youtube.com/watch?v=J-zfYF24NRw</a:t>
            </a:r>
          </a:p>
          <a:p>
            <a:r>
              <a:rPr lang="en-US" dirty="0" smtClean="0">
                <a:hlinkClick r:id="rId2"/>
              </a:rPr>
              <a:t>https</a:t>
            </a:r>
            <a:r>
              <a:rPr lang="en-US" dirty="0">
                <a:hlinkClick r:id="rId2"/>
              </a:rPr>
              <a:t>://</a:t>
            </a:r>
            <a:r>
              <a:rPr lang="en-US" dirty="0" smtClean="0">
                <a:hlinkClick r:id="rId2"/>
              </a:rPr>
              <a:t>www.youtube.com/watch?v=p99R57M7L4E</a:t>
            </a:r>
            <a:endParaRPr lang="hr-HR" dirty="0" smtClean="0"/>
          </a:p>
          <a:p>
            <a:r>
              <a:rPr lang="hr-HR" dirty="0"/>
              <a:t>https://www.youtube.com/watch?v=XWH2WQ4R3Q8</a:t>
            </a:r>
            <a:endParaRPr lang="hr-HR" dirty="0" smtClean="0"/>
          </a:p>
        </p:txBody>
      </p:sp>
    </p:spTree>
    <p:extLst>
      <p:ext uri="{BB962C8B-B14F-4D97-AF65-F5344CB8AC3E}">
        <p14:creationId xmlns:p14="http://schemas.microsoft.com/office/powerpoint/2010/main" val="37463495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r>
              <a:rPr lang="en-GB" dirty="0" smtClean="0"/>
              <a:t>.</a:t>
            </a:r>
            <a:r>
              <a:rPr lang="hr-HR" dirty="0"/>
              <a:t/>
            </a:r>
            <a:br>
              <a:rPr lang="hr-HR" dirty="0"/>
            </a:br>
            <a:r>
              <a:rPr lang="hr-HR" dirty="0" smtClean="0"/>
              <a:t>Research</a:t>
            </a:r>
            <a:r>
              <a:rPr lang="en-GB" dirty="0"/>
              <a:t> </a:t>
            </a:r>
            <a:r>
              <a:rPr lang="hr-HR" dirty="0"/>
              <a:t/>
            </a:r>
            <a:br>
              <a:rPr lang="hr-HR" dirty="0"/>
            </a:br>
            <a:endParaRPr lang="hr-HR" dirty="0"/>
          </a:p>
        </p:txBody>
      </p:sp>
      <p:sp>
        <p:nvSpPr>
          <p:cNvPr id="3" name="Content Placeholder 2"/>
          <p:cNvSpPr>
            <a:spLocks noGrp="1"/>
          </p:cNvSpPr>
          <p:nvPr>
            <p:ph idx="1"/>
          </p:nvPr>
        </p:nvSpPr>
        <p:spPr/>
        <p:txBody>
          <a:bodyPr/>
          <a:lstStyle/>
          <a:p>
            <a:r>
              <a:rPr lang="hr-HR" dirty="0" smtClean="0"/>
              <a:t>1. </a:t>
            </a:r>
            <a:r>
              <a:rPr lang="en-GB" dirty="0" smtClean="0"/>
              <a:t>Find </a:t>
            </a:r>
            <a:r>
              <a:rPr lang="en-GB" dirty="0"/>
              <a:t>out more about the cases mentioned in the text. Choose one and write a summary or prepare a presentation about it.</a:t>
            </a:r>
            <a:r>
              <a:rPr lang="hr-HR" dirty="0"/>
              <a:t/>
            </a:r>
            <a:br>
              <a:rPr lang="hr-HR" dirty="0"/>
            </a:br>
            <a:r>
              <a:rPr lang="en-GB" dirty="0"/>
              <a:t>2.   Find any other case involving judicial interpretation and present it in class</a:t>
            </a:r>
            <a:endParaRPr lang="hr-HR" dirty="0"/>
          </a:p>
        </p:txBody>
      </p:sp>
    </p:spTree>
    <p:extLst>
      <p:ext uri="{BB962C8B-B14F-4D97-AF65-F5344CB8AC3E}">
        <p14:creationId xmlns:p14="http://schemas.microsoft.com/office/powerpoint/2010/main" val="1993489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Local customs</a:t>
            </a:r>
            <a:r>
              <a:rPr lang="en-GB" dirty="0"/>
              <a:t> </a:t>
            </a:r>
            <a:endParaRPr lang="hr-HR" dirty="0"/>
          </a:p>
        </p:txBody>
      </p:sp>
      <p:sp>
        <p:nvSpPr>
          <p:cNvPr id="3" name="Content Placeholder 2"/>
          <p:cNvSpPr>
            <a:spLocks noGrp="1"/>
          </p:cNvSpPr>
          <p:nvPr>
            <p:ph idx="1"/>
          </p:nvPr>
        </p:nvSpPr>
        <p:spPr/>
        <p:txBody>
          <a:bodyPr>
            <a:normAutofit lnSpcReduction="10000"/>
          </a:bodyPr>
          <a:lstStyle/>
          <a:p>
            <a:r>
              <a:rPr lang="hr-HR" dirty="0"/>
              <a:t>A</a:t>
            </a:r>
            <a:r>
              <a:rPr lang="en-GB" dirty="0" smtClean="0"/>
              <a:t> </a:t>
            </a:r>
            <a:r>
              <a:rPr lang="en-GB" dirty="0"/>
              <a:t>situation where a person claims </a:t>
            </a:r>
            <a:r>
              <a:rPr lang="hr-HR" dirty="0" smtClean="0"/>
              <a:t>to </a:t>
            </a:r>
            <a:r>
              <a:rPr lang="hr-HR" dirty="0" err="1" smtClean="0"/>
              <a:t>be</a:t>
            </a:r>
            <a:r>
              <a:rPr lang="hr-HR" dirty="0" smtClean="0"/>
              <a:t> </a:t>
            </a:r>
            <a:r>
              <a:rPr lang="en-GB" dirty="0" smtClean="0"/>
              <a:t>entitled </a:t>
            </a:r>
            <a:r>
              <a:rPr lang="en-GB" dirty="0"/>
              <a:t>to some local right, such as a right of way or a right to use land in a particular way, because this is what has always happened locally. </a:t>
            </a:r>
            <a:endParaRPr lang="hr-HR" dirty="0" smtClean="0"/>
          </a:p>
          <a:p>
            <a:r>
              <a:rPr lang="en-GB" dirty="0" smtClean="0"/>
              <a:t>Such </a:t>
            </a:r>
            <a:r>
              <a:rPr lang="en-GB" dirty="0"/>
              <a:t>customs are an exception to the general law of the land, and will only operate in that particular area. </a:t>
            </a:r>
            <a:endParaRPr lang="hr-HR" dirty="0" smtClean="0"/>
          </a:p>
          <a:p>
            <a:r>
              <a:rPr lang="en-GB" dirty="0" smtClean="0"/>
              <a:t>Although </a:t>
            </a:r>
            <a:r>
              <a:rPr lang="en-GB" dirty="0"/>
              <a:t>customs may develop, they are not part of the law until recognised by the courts; </a:t>
            </a:r>
            <a:r>
              <a:rPr lang="en-GB" dirty="0" smtClean="0"/>
              <a:t>judges decide </a:t>
            </a:r>
            <a:r>
              <a:rPr lang="en-GB" dirty="0"/>
              <a:t>which customs will be recognised as </a:t>
            </a:r>
            <a:r>
              <a:rPr lang="en-GB" b="1" dirty="0"/>
              <a:t>enforceable</a:t>
            </a:r>
            <a:r>
              <a:rPr lang="en-GB" dirty="0"/>
              <a:t> at law.</a:t>
            </a:r>
            <a:endParaRPr lang="hr-HR" dirty="0"/>
          </a:p>
          <a:p>
            <a:endParaRPr lang="hr-HR" dirty="0"/>
          </a:p>
        </p:txBody>
      </p:sp>
    </p:spTree>
    <p:extLst>
      <p:ext uri="{BB962C8B-B14F-4D97-AF65-F5344CB8AC3E}">
        <p14:creationId xmlns:p14="http://schemas.microsoft.com/office/powerpoint/2010/main" val="15479371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hr-HR" dirty="0" smtClean="0"/>
              <a:t>M</a:t>
            </a:r>
            <a:r>
              <a:rPr lang="en-US" dirty="0" err="1" smtClean="0"/>
              <a:t>atters</a:t>
            </a:r>
            <a:r>
              <a:rPr lang="en-US" dirty="0" smtClean="0"/>
              <a:t> </a:t>
            </a:r>
            <a:r>
              <a:rPr lang="en-US" dirty="0"/>
              <a:t>within an Act itself which may help make the meaning clearer. The court may consider the long title, the short title and any preamble. Other useful </a:t>
            </a:r>
            <a:r>
              <a:rPr lang="en-US" dirty="0" err="1" smtClean="0"/>
              <a:t>i</a:t>
            </a:r>
            <a:r>
              <a:rPr lang="hr-HR" dirty="0" smtClean="0"/>
              <a:t>__</a:t>
            </a:r>
            <a:r>
              <a:rPr lang="en-US" dirty="0" smtClean="0"/>
              <a:t> a</a:t>
            </a:r>
            <a:r>
              <a:rPr lang="hr-HR" dirty="0" smtClean="0"/>
              <a:t>____</a:t>
            </a:r>
            <a:r>
              <a:rPr lang="en-US" dirty="0" smtClean="0"/>
              <a:t> </a:t>
            </a:r>
            <a:r>
              <a:rPr lang="en-US" dirty="0"/>
              <a:t>may include headings before a group of sections and any schedules attached to the Act. </a:t>
            </a:r>
            <a:endParaRPr lang="hr-HR" dirty="0" smtClean="0"/>
          </a:p>
          <a:p>
            <a:pPr marL="0" indent="0">
              <a:buNone/>
            </a:pPr>
            <a:r>
              <a:rPr lang="en-US" dirty="0" smtClean="0"/>
              <a:t>Some </a:t>
            </a:r>
            <a:r>
              <a:rPr lang="en-US" dirty="0"/>
              <a:t>Acts include sections in which words are expressly defined. For example, the 1963 Animal Boarding Act section 5(2) states: ‘In this Act animal means any dog or cat.’ The Interpretation Act 1978 section 6 also states that unless the contrary intention appears, words importing the masculine gender also include the feminine and words importing the feminine gender also include the masculine. In addition, words in the singular also include the plural and words in the plural include the singular</a:t>
            </a:r>
            <a:r>
              <a:rPr lang="en-US" dirty="0" smtClean="0"/>
              <a:t>.</a:t>
            </a:r>
            <a:endParaRPr lang="hr-HR" dirty="0" smtClean="0"/>
          </a:p>
          <a:p>
            <a:pPr marL="0" indent="0">
              <a:buNone/>
            </a:pPr>
            <a:r>
              <a:rPr lang="hr-HR" dirty="0"/>
              <a:t> </a:t>
            </a:r>
            <a:r>
              <a:rPr lang="hr-HR" dirty="0" err="1" smtClean="0"/>
              <a:t>Intrinsic</a:t>
            </a:r>
            <a:r>
              <a:rPr lang="hr-HR" dirty="0" smtClean="0"/>
              <a:t> </a:t>
            </a:r>
            <a:r>
              <a:rPr lang="hr-HR" dirty="0" err="1" smtClean="0"/>
              <a:t>aids</a:t>
            </a:r>
            <a:endParaRPr lang="en-US" dirty="0"/>
          </a:p>
          <a:p>
            <a:endParaRPr lang="en-US" dirty="0"/>
          </a:p>
        </p:txBody>
      </p:sp>
    </p:spTree>
    <p:extLst>
      <p:ext uri="{BB962C8B-B14F-4D97-AF65-F5344CB8AC3E}">
        <p14:creationId xmlns:p14="http://schemas.microsoft.com/office/powerpoint/2010/main" val="4566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fontScale="62500" lnSpcReduction="20000"/>
          </a:bodyPr>
          <a:lstStyle/>
          <a:p>
            <a:r>
              <a:rPr lang="hr-HR" dirty="0" smtClean="0"/>
              <a:t>M</a:t>
            </a:r>
            <a:r>
              <a:rPr lang="en-US" dirty="0" err="1" smtClean="0"/>
              <a:t>atters</a:t>
            </a:r>
            <a:r>
              <a:rPr lang="en-US" dirty="0" smtClean="0"/>
              <a:t> </a:t>
            </a:r>
            <a:r>
              <a:rPr lang="en-US" dirty="0"/>
              <a:t>which may help put an Act into context. Sources include previous Acts of Parliament on the same topic, earlier case law, dictionaries of the time, and the historical setting. In addition, Hansard can now be considered. Hansard is the official report of what was said in Parliament when the Act was debated. The use of Hansard was permitted following the decision in </a:t>
            </a:r>
            <a:r>
              <a:rPr lang="en-US" i="1" dirty="0"/>
              <a:t>Pepper (Inspector of Taxes) v Hart</a:t>
            </a:r>
            <a:r>
              <a:rPr lang="en-US" dirty="0"/>
              <a:t> (1993) where the House of Lords accepted that Hansard could be used in a limited way. It permits Hansard to be used where the legislation is ambiguous or obscure or leads to an absurdity, and the material relied on comprises one or more statements by a Minister or other promoter of the Bill and such other parliamentary material as is necessary to understand the statements, and the effect and the statements that were relied on have to be clear.</a:t>
            </a:r>
          </a:p>
          <a:p>
            <a:r>
              <a:rPr lang="en-US" dirty="0" smtClean="0"/>
              <a:t>E</a:t>
            </a:r>
            <a:r>
              <a:rPr lang="hr-HR" dirty="0" smtClean="0"/>
              <a:t>_____</a:t>
            </a:r>
            <a:r>
              <a:rPr lang="en-US" dirty="0" smtClean="0"/>
              <a:t> a</a:t>
            </a:r>
            <a:r>
              <a:rPr lang="hr-HR" dirty="0" smtClean="0"/>
              <a:t>______</a:t>
            </a:r>
            <a:r>
              <a:rPr lang="en-US" dirty="0" smtClean="0"/>
              <a:t> </a:t>
            </a:r>
            <a:r>
              <a:rPr lang="en-US" dirty="0"/>
              <a:t>also include international conventions, regulations or directives which have been implemented by English legislation. It is thought that English law should be interpreted in such a way as to be consistent with international law. Section 3 of the Human Rights Act 1998 expressly states that as far as it is possible to do so, an Act must be read and given effect in a way which is compatible with the rights in the European Convention on Human Rights. This only applies to any case where there is an issue of human rights</a:t>
            </a:r>
            <a:r>
              <a:rPr lang="en-US" dirty="0" smtClean="0"/>
              <a:t>.</a:t>
            </a:r>
            <a:endParaRPr lang="hr-HR" dirty="0" smtClean="0"/>
          </a:p>
          <a:p>
            <a:r>
              <a:rPr lang="hr-HR" dirty="0" err="1" smtClean="0"/>
              <a:t>Extrinsic</a:t>
            </a:r>
            <a:r>
              <a:rPr lang="hr-HR" dirty="0" smtClean="0"/>
              <a:t> </a:t>
            </a:r>
            <a:r>
              <a:rPr lang="hr-HR" dirty="0" err="1" smtClean="0"/>
              <a:t>aids</a:t>
            </a:r>
            <a:endParaRPr lang="en-US" dirty="0"/>
          </a:p>
          <a:p>
            <a:endParaRPr lang="en-US" dirty="0"/>
          </a:p>
        </p:txBody>
      </p:sp>
    </p:spTree>
    <p:extLst>
      <p:ext uri="{BB962C8B-B14F-4D97-AF65-F5344CB8AC3E}">
        <p14:creationId xmlns:p14="http://schemas.microsoft.com/office/powerpoint/2010/main" val="26615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lnSpcReduction="10000"/>
          </a:bodyPr>
          <a:lstStyle/>
          <a:p>
            <a:r>
              <a:rPr lang="en-US" dirty="0"/>
              <a:t>To live together in a sexual relationship, especially when not legally married</a:t>
            </a:r>
            <a:r>
              <a:rPr lang="en-US" dirty="0" smtClean="0"/>
              <a:t>.</a:t>
            </a:r>
            <a:endParaRPr lang="hr-HR" dirty="0" smtClean="0"/>
          </a:p>
          <a:p>
            <a:r>
              <a:rPr lang="hr-HR" dirty="0" err="1" smtClean="0"/>
              <a:t>Cohabit</a:t>
            </a:r>
            <a:endParaRPr lang="hr-HR" dirty="0" smtClean="0"/>
          </a:p>
          <a:p>
            <a:r>
              <a:rPr lang="hr-HR" dirty="0" err="1" smtClean="0"/>
              <a:t>Transcripts</a:t>
            </a:r>
            <a:r>
              <a:rPr lang="hr-HR" dirty="0" smtClean="0"/>
              <a:t> </a:t>
            </a:r>
            <a:r>
              <a:rPr lang="hr-HR" dirty="0" err="1" smtClean="0"/>
              <a:t>of</a:t>
            </a:r>
            <a:r>
              <a:rPr lang="hr-HR" dirty="0" smtClean="0"/>
              <a:t> </a:t>
            </a:r>
            <a:r>
              <a:rPr lang="hr-HR" dirty="0" err="1" smtClean="0"/>
              <a:t>parliamentary</a:t>
            </a:r>
            <a:r>
              <a:rPr lang="hr-HR" dirty="0" smtClean="0"/>
              <a:t> </a:t>
            </a:r>
            <a:r>
              <a:rPr lang="hr-HR" dirty="0" err="1" smtClean="0"/>
              <a:t>debates</a:t>
            </a:r>
            <a:endParaRPr lang="hr-HR" dirty="0" smtClean="0"/>
          </a:p>
          <a:p>
            <a:r>
              <a:rPr lang="hr-HR" dirty="0" err="1" smtClean="0"/>
              <a:t>Hansard</a:t>
            </a:r>
            <a:endParaRPr lang="hr-HR" dirty="0" smtClean="0"/>
          </a:p>
          <a:p>
            <a:r>
              <a:rPr lang="en-US" dirty="0"/>
              <a:t>A lawyer or group of lawyers giving legal advice and especially conducting a case in court</a:t>
            </a:r>
            <a:r>
              <a:rPr lang="en-US" dirty="0" smtClean="0"/>
              <a:t>.</a:t>
            </a:r>
            <a:endParaRPr lang="hr-HR" dirty="0" smtClean="0"/>
          </a:p>
          <a:p>
            <a:r>
              <a:rPr lang="hr-HR" dirty="0" err="1" smtClean="0"/>
              <a:t>Counsel</a:t>
            </a:r>
            <a:endParaRPr lang="en-US" dirty="0"/>
          </a:p>
        </p:txBody>
      </p:sp>
    </p:spTree>
    <p:extLst>
      <p:ext uri="{BB962C8B-B14F-4D97-AF65-F5344CB8AC3E}">
        <p14:creationId xmlns:p14="http://schemas.microsoft.com/office/powerpoint/2010/main" val="1205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The dynamic back-and-forth activity of something, typically the discussion in a debate or </a:t>
            </a:r>
            <a:r>
              <a:rPr lang="en-US" dirty="0" smtClean="0"/>
              <a:t>argument</a:t>
            </a:r>
            <a:endParaRPr lang="hr-HR" dirty="0" smtClean="0"/>
          </a:p>
          <a:p>
            <a:r>
              <a:rPr lang="hr-HR" dirty="0" err="1" smtClean="0"/>
              <a:t>Cut</a:t>
            </a:r>
            <a:r>
              <a:rPr lang="hr-HR" dirty="0" smtClean="0"/>
              <a:t> </a:t>
            </a:r>
            <a:r>
              <a:rPr lang="hr-HR" dirty="0" err="1" smtClean="0"/>
              <a:t>and</a:t>
            </a:r>
            <a:r>
              <a:rPr lang="hr-HR" dirty="0" smtClean="0"/>
              <a:t> </a:t>
            </a:r>
            <a:r>
              <a:rPr lang="hr-HR" dirty="0" err="1" smtClean="0"/>
              <a:t>thrust</a:t>
            </a:r>
            <a:r>
              <a:rPr lang="hr-HR" dirty="0" smtClean="0"/>
              <a:t> </a:t>
            </a:r>
            <a:r>
              <a:rPr lang="hr-HR" dirty="0" err="1" smtClean="0"/>
              <a:t>of</a:t>
            </a:r>
            <a:endParaRPr lang="hr-HR" dirty="0" smtClean="0"/>
          </a:p>
          <a:p>
            <a:r>
              <a:rPr lang="hr-HR" dirty="0" smtClean="0"/>
              <a:t>S</a:t>
            </a:r>
            <a:r>
              <a:rPr lang="en-US" dirty="0" err="1" smtClean="0"/>
              <a:t>omething</a:t>
            </a:r>
            <a:r>
              <a:rPr lang="en-US" dirty="0"/>
              <a:t>, such as a car, free meals, or a mobile phone, that an employer gives to an employee in addition to their salary: </a:t>
            </a:r>
            <a:endParaRPr lang="hr-HR" dirty="0" smtClean="0"/>
          </a:p>
          <a:p>
            <a:r>
              <a:rPr lang="hr-HR" dirty="0" err="1" smtClean="0"/>
              <a:t>Benefit</a:t>
            </a:r>
            <a:r>
              <a:rPr lang="hr-HR" dirty="0" smtClean="0"/>
              <a:t> </a:t>
            </a:r>
            <a:r>
              <a:rPr lang="hr-HR" dirty="0" err="1" smtClean="0"/>
              <a:t>in</a:t>
            </a:r>
            <a:r>
              <a:rPr lang="hr-HR" dirty="0" smtClean="0"/>
              <a:t> </a:t>
            </a:r>
            <a:r>
              <a:rPr lang="hr-HR" dirty="0" err="1" smtClean="0"/>
              <a:t>kind</a:t>
            </a:r>
            <a:endParaRPr lang="en-US" dirty="0"/>
          </a:p>
        </p:txBody>
      </p:sp>
    </p:spTree>
    <p:extLst>
      <p:ext uri="{BB962C8B-B14F-4D97-AF65-F5344CB8AC3E}">
        <p14:creationId xmlns:p14="http://schemas.microsoft.com/office/powerpoint/2010/main" val="420521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fontScale="92500" lnSpcReduction="10000"/>
          </a:bodyPr>
          <a:lstStyle/>
          <a:p>
            <a:r>
              <a:rPr lang="hr-HR" dirty="0"/>
              <a:t>P</a:t>
            </a:r>
            <a:r>
              <a:rPr lang="en-US" dirty="0" smtClean="0"/>
              <a:t>ay used </a:t>
            </a:r>
            <a:r>
              <a:rPr lang="en-US" dirty="0"/>
              <a:t>by employers to recognize and reward employee contributions, improve morale, and increase </a:t>
            </a:r>
            <a:r>
              <a:rPr lang="en-US" dirty="0" smtClean="0"/>
              <a:t>productivity</a:t>
            </a:r>
            <a:endParaRPr lang="hr-HR" dirty="0" smtClean="0"/>
          </a:p>
          <a:p>
            <a:r>
              <a:rPr lang="hr-HR" dirty="0" smtClean="0"/>
              <a:t>Bonus</a:t>
            </a:r>
          </a:p>
          <a:p>
            <a:r>
              <a:rPr lang="hr-HR" dirty="0" smtClean="0"/>
              <a:t>A</a:t>
            </a:r>
            <a:r>
              <a:rPr lang="en-US" dirty="0" smtClean="0"/>
              <a:t> </a:t>
            </a:r>
            <a:r>
              <a:rPr lang="en-US" dirty="0"/>
              <a:t>law, rule, or measure intended to prevent someone or something from being harmed. </a:t>
            </a:r>
            <a:endParaRPr lang="hr-HR" dirty="0" smtClean="0"/>
          </a:p>
          <a:p>
            <a:r>
              <a:rPr lang="hr-HR" dirty="0" err="1" smtClean="0"/>
              <a:t>Safeguard</a:t>
            </a:r>
            <a:endParaRPr lang="hr-HR" dirty="0" smtClean="0"/>
          </a:p>
          <a:p>
            <a:r>
              <a:rPr lang="hr-HR" dirty="0" smtClean="0"/>
              <a:t>T</a:t>
            </a:r>
            <a:r>
              <a:rPr lang="en-US" dirty="0" smtClean="0"/>
              <a:t>o </a:t>
            </a:r>
            <a:r>
              <a:rPr lang="en-US" dirty="0"/>
              <a:t>exceed in weight, value, or importance </a:t>
            </a:r>
            <a:endParaRPr lang="hr-HR" dirty="0" smtClean="0"/>
          </a:p>
          <a:p>
            <a:r>
              <a:rPr lang="hr-HR" dirty="0" err="1" smtClean="0"/>
              <a:t>outweigh</a:t>
            </a:r>
            <a:endParaRPr lang="en-US" dirty="0"/>
          </a:p>
        </p:txBody>
      </p:sp>
    </p:spTree>
    <p:extLst>
      <p:ext uri="{BB962C8B-B14F-4D97-AF65-F5344CB8AC3E}">
        <p14:creationId xmlns:p14="http://schemas.microsoft.com/office/powerpoint/2010/main" val="366089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process by which the meaning of an ambiguous provision of a statute, written document, or oral agreement is determined.</a:t>
            </a:r>
          </a:p>
          <a:p>
            <a:r>
              <a:rPr lang="en-US" dirty="0"/>
              <a:t>A judge usually makes a </a:t>
            </a:r>
            <a:r>
              <a:rPr lang="en-US" dirty="0" smtClean="0"/>
              <a:t>c</a:t>
            </a:r>
            <a:r>
              <a:rPr lang="hr-HR" dirty="0" smtClean="0"/>
              <a:t>_____</a:t>
            </a:r>
            <a:r>
              <a:rPr lang="en-US" dirty="0" smtClean="0"/>
              <a:t> </a:t>
            </a:r>
            <a:r>
              <a:rPr lang="en-US" dirty="0"/>
              <a:t>of an unclear term in a document at issue in a case that involves a dispute as to its legal significance. The judge examines the circumstances surrounding the provision, laws, other writings, verbal agreements dealing with the same subject matter, and the probable purpose of the unclear phrase in order to conclude the proper meaning of such words. Once the judge has done so, the court will enforce the words as </a:t>
            </a:r>
            <a:r>
              <a:rPr lang="en-US" dirty="0" smtClean="0"/>
              <a:t>c</a:t>
            </a:r>
            <a:r>
              <a:rPr lang="hr-HR" dirty="0" smtClean="0"/>
              <a:t>______</a:t>
            </a:r>
            <a:r>
              <a:rPr lang="en-US" dirty="0" smtClean="0"/>
              <a:t>. </a:t>
            </a:r>
            <a:r>
              <a:rPr lang="en-US" dirty="0"/>
              <a:t>However, for language that is plain and clear, there cannot be a </a:t>
            </a:r>
            <a:r>
              <a:rPr lang="en-US" dirty="0" smtClean="0"/>
              <a:t>c</a:t>
            </a:r>
            <a:r>
              <a:rPr lang="hr-HR" dirty="0" smtClean="0"/>
              <a:t>_________</a:t>
            </a:r>
            <a:r>
              <a:rPr lang="en-US" dirty="0" smtClean="0"/>
              <a:t>.</a:t>
            </a:r>
            <a:endParaRPr lang="hr-HR" dirty="0" smtClean="0"/>
          </a:p>
          <a:p>
            <a:r>
              <a:rPr lang="hr-HR" dirty="0" err="1" smtClean="0"/>
              <a:t>construction</a:t>
            </a:r>
            <a:endParaRPr lang="en-US" dirty="0"/>
          </a:p>
          <a:p>
            <a:endParaRPr lang="en-US" dirty="0"/>
          </a:p>
        </p:txBody>
      </p:sp>
    </p:spTree>
    <p:extLst>
      <p:ext uri="{BB962C8B-B14F-4D97-AF65-F5344CB8AC3E}">
        <p14:creationId xmlns:p14="http://schemas.microsoft.com/office/powerpoint/2010/main" val="136548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Provide </a:t>
            </a:r>
            <a:r>
              <a:rPr lang="hr-HR" dirty="0" err="1"/>
              <a:t>the</a:t>
            </a:r>
            <a:r>
              <a:rPr lang="hr-HR" dirty="0"/>
              <a:t> </a:t>
            </a:r>
            <a:r>
              <a:rPr lang="hr-HR" dirty="0" err="1"/>
              <a:t>terms</a:t>
            </a:r>
            <a:r>
              <a:rPr lang="hr-HR" dirty="0"/>
              <a:t> for </a:t>
            </a:r>
            <a:r>
              <a:rPr lang="hr-HR" dirty="0" err="1"/>
              <a:t>the</a:t>
            </a:r>
            <a:r>
              <a:rPr lang="hr-HR" dirty="0"/>
              <a:t> </a:t>
            </a:r>
            <a:r>
              <a:rPr lang="hr-HR" dirty="0" err="1"/>
              <a:t>following</a:t>
            </a:r>
            <a:r>
              <a:rPr lang="hr-HR" dirty="0"/>
              <a:t> </a:t>
            </a:r>
            <a:r>
              <a:rPr lang="hr-HR" dirty="0" err="1"/>
              <a:t>definitions</a:t>
            </a:r>
            <a:endParaRPr lang="en-US" dirty="0"/>
          </a:p>
        </p:txBody>
      </p:sp>
      <p:sp>
        <p:nvSpPr>
          <p:cNvPr id="3" name="Content Placeholder 2"/>
          <p:cNvSpPr>
            <a:spLocks noGrp="1"/>
          </p:cNvSpPr>
          <p:nvPr>
            <p:ph idx="1"/>
          </p:nvPr>
        </p:nvSpPr>
        <p:spPr/>
        <p:txBody>
          <a:bodyPr/>
          <a:lstStyle/>
          <a:p>
            <a:r>
              <a:rPr lang="en-US" dirty="0"/>
              <a:t>Uncertainty or doubtfulness of the meaning of language</a:t>
            </a:r>
            <a:r>
              <a:rPr lang="en-US" i="1" dirty="0"/>
              <a:t>.</a:t>
            </a:r>
            <a:endParaRPr lang="en-US" dirty="0"/>
          </a:p>
          <a:p>
            <a:r>
              <a:rPr lang="en-US" dirty="0"/>
              <a:t>When language is capable of being understood in more than one way by a reasonable person, </a:t>
            </a:r>
            <a:r>
              <a:rPr lang="en-US" dirty="0" smtClean="0"/>
              <a:t>a</a:t>
            </a:r>
            <a:r>
              <a:rPr lang="hr-HR" dirty="0" smtClean="0"/>
              <a:t>____ </a:t>
            </a:r>
            <a:r>
              <a:rPr lang="en-US" dirty="0" smtClean="0"/>
              <a:t>exists</a:t>
            </a:r>
            <a:r>
              <a:rPr lang="en-US" dirty="0"/>
              <a:t>. </a:t>
            </a:r>
            <a:r>
              <a:rPr lang="en-US" dirty="0" smtClean="0"/>
              <a:t>Words </a:t>
            </a:r>
            <a:r>
              <a:rPr lang="en-US" dirty="0"/>
              <a:t>are </a:t>
            </a:r>
            <a:r>
              <a:rPr lang="en-US" dirty="0" smtClean="0"/>
              <a:t>a</a:t>
            </a:r>
            <a:r>
              <a:rPr lang="hr-HR" dirty="0" smtClean="0"/>
              <a:t>________</a:t>
            </a:r>
            <a:r>
              <a:rPr lang="en-US" dirty="0" smtClean="0"/>
              <a:t> </a:t>
            </a:r>
            <a:r>
              <a:rPr lang="en-US" dirty="0"/>
              <a:t>when their significance is unclear to persons with competent knowledge and skill to understand them</a:t>
            </a:r>
            <a:r>
              <a:rPr lang="en-US" dirty="0" smtClean="0"/>
              <a:t>.</a:t>
            </a:r>
            <a:endParaRPr lang="hr-HR" dirty="0" smtClean="0"/>
          </a:p>
          <a:p>
            <a:r>
              <a:rPr lang="hr-HR" dirty="0" err="1" smtClean="0"/>
              <a:t>ambiguity</a:t>
            </a:r>
            <a:endParaRPr lang="en-US" dirty="0"/>
          </a:p>
          <a:p>
            <a:endParaRPr lang="en-US" dirty="0"/>
          </a:p>
        </p:txBody>
      </p:sp>
    </p:spTree>
    <p:extLst>
      <p:ext uri="{BB962C8B-B14F-4D97-AF65-F5344CB8AC3E}">
        <p14:creationId xmlns:p14="http://schemas.microsoft.com/office/powerpoint/2010/main" val="422438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Common law</a:t>
            </a:r>
            <a:r>
              <a:rPr lang="hr-HR" dirty="0"/>
              <a:t/>
            </a:r>
            <a:br>
              <a:rPr lang="hr-HR" dirty="0"/>
            </a:br>
            <a:endParaRPr lang="hr-HR" dirty="0"/>
          </a:p>
        </p:txBody>
      </p:sp>
      <p:sp>
        <p:nvSpPr>
          <p:cNvPr id="3" name="Content Placeholder 2"/>
          <p:cNvSpPr>
            <a:spLocks noGrp="1"/>
          </p:cNvSpPr>
          <p:nvPr>
            <p:ph idx="1"/>
          </p:nvPr>
        </p:nvSpPr>
        <p:spPr/>
        <p:txBody>
          <a:bodyPr>
            <a:normAutofit/>
          </a:bodyPr>
          <a:lstStyle/>
          <a:p>
            <a:r>
              <a:rPr lang="en-GB" dirty="0"/>
              <a:t>The legal system in England and Wales could not rely only on customs. Even in Anglo-Saxon times there were local courts which decided disputes, but it was only after the Norman Conquest in 1066 that a more organised system of courts emerged. </a:t>
            </a:r>
            <a:endParaRPr lang="hr-HR" dirty="0" smtClean="0"/>
          </a:p>
          <a:p>
            <a:r>
              <a:rPr lang="en-GB" dirty="0" smtClean="0"/>
              <a:t>The </a:t>
            </a:r>
            <a:r>
              <a:rPr lang="en-GB" dirty="0"/>
              <a:t>first Norman king, William the Conqueror, set up the </a:t>
            </a:r>
            <a:r>
              <a:rPr lang="en-GB" b="1" dirty="0"/>
              <a:t>Curia Regis</a:t>
            </a:r>
            <a:r>
              <a:rPr lang="en-GB" dirty="0"/>
              <a:t> (the </a:t>
            </a:r>
            <a:r>
              <a:rPr lang="en-GB" b="1" dirty="0"/>
              <a:t>King's Court</a:t>
            </a:r>
            <a:r>
              <a:rPr lang="en-GB" dirty="0"/>
              <a:t>) and appointed his own judges. </a:t>
            </a:r>
            <a:endParaRPr lang="hr-HR" dirty="0" smtClean="0"/>
          </a:p>
          <a:p>
            <a:r>
              <a:rPr lang="en-GB" dirty="0" smtClean="0"/>
              <a:t>The </a:t>
            </a:r>
            <a:r>
              <a:rPr lang="en-GB" dirty="0"/>
              <a:t>nobles who had a </a:t>
            </a:r>
            <a:r>
              <a:rPr lang="en-GB" b="1" dirty="0"/>
              <a:t>dispute</a:t>
            </a:r>
            <a:r>
              <a:rPr lang="en-GB" dirty="0"/>
              <a:t> were encouraged to apply to have the king (or his judges) decide the matter. </a:t>
            </a:r>
            <a:endParaRPr lang="hr-HR" dirty="0"/>
          </a:p>
        </p:txBody>
      </p:sp>
    </p:spTree>
    <p:extLst>
      <p:ext uri="{BB962C8B-B14F-4D97-AF65-F5344CB8AC3E}">
        <p14:creationId xmlns:p14="http://schemas.microsoft.com/office/powerpoint/2010/main" val="25387861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1768</TotalTime>
  <Words>5965</Words>
  <Application>Microsoft Office PowerPoint</Application>
  <PresentationFormat>Widescreen</PresentationFormat>
  <Paragraphs>387</Paragraphs>
  <Slides>86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86</vt:i4>
      </vt:variant>
    </vt:vector>
  </HeadingPairs>
  <TitlesOfParts>
    <vt:vector size="91" baseType="lpstr">
      <vt:lpstr>Arial</vt:lpstr>
      <vt:lpstr>Calibri</vt:lpstr>
      <vt:lpstr>Garamond</vt:lpstr>
      <vt:lpstr>Times New Roman</vt:lpstr>
      <vt:lpstr>Organic</vt:lpstr>
      <vt:lpstr>Sources of English Law</vt:lpstr>
      <vt:lpstr>Part One: Preview</vt:lpstr>
      <vt:lpstr>Source of law (fons iuris)</vt:lpstr>
      <vt:lpstr>Source of English law</vt:lpstr>
      <vt:lpstr>A brief historical overview</vt:lpstr>
      <vt:lpstr>Custom</vt:lpstr>
      <vt:lpstr>General customs</vt:lpstr>
      <vt:lpstr>Local customs </vt:lpstr>
      <vt:lpstr>Common law </vt:lpstr>
      <vt:lpstr>Common law</vt:lpstr>
      <vt:lpstr>Common law</vt:lpstr>
      <vt:lpstr>Equity </vt:lpstr>
      <vt:lpstr>Equity</vt:lpstr>
      <vt:lpstr>Equity</vt:lpstr>
      <vt:lpstr>Equity</vt:lpstr>
      <vt:lpstr>Equity</vt:lpstr>
      <vt:lpstr>Equity</vt:lpstr>
      <vt:lpstr>Common law and equity</vt:lpstr>
      <vt:lpstr>Statutory law</vt:lpstr>
      <vt:lpstr>Statutory law</vt:lpstr>
      <vt:lpstr>Delegated legislation</vt:lpstr>
      <vt:lpstr>The European Convention on Human Rights </vt:lpstr>
      <vt:lpstr>The European Convention on Human Rights </vt:lpstr>
      <vt:lpstr>European law</vt:lpstr>
      <vt:lpstr>More about sources of English law…</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Complete the following table : </vt:lpstr>
      <vt:lpstr>Answer the following questions:</vt:lpstr>
      <vt:lpstr>Answer the following questions:</vt:lpstr>
      <vt:lpstr>Match the terms with their definitions</vt:lpstr>
      <vt:lpstr>Match the terms with their definitions</vt:lpstr>
      <vt:lpstr>Fill in the missing words:  administration   common   Conquest   courts   customs   decisions   judicial   royal courts </vt:lpstr>
      <vt:lpstr>Part Two: Statutory Interpretation Preview</vt:lpstr>
      <vt:lpstr>Statutory interpretation</vt:lpstr>
      <vt:lpstr>Discussion</vt:lpstr>
      <vt:lpstr>Rules of interpretation</vt:lpstr>
      <vt:lpstr>Literal rule</vt:lpstr>
      <vt:lpstr>Golden rule</vt:lpstr>
      <vt:lpstr>Mischief rule</vt:lpstr>
      <vt:lpstr>Aids to interpretation</vt:lpstr>
      <vt:lpstr>Rules of interpretation</vt:lpstr>
      <vt:lpstr>Eiusdem generis</vt:lpstr>
      <vt:lpstr>Expressio unius est exclusio alterius</vt:lpstr>
      <vt:lpstr>Noscitur a sociis</vt:lpstr>
      <vt:lpstr>  Read the text carefully and answer the following questions:   </vt:lpstr>
      <vt:lpstr>Assignment</vt:lpstr>
      <vt:lpstr>Davis v. Johnson: Facts</vt:lpstr>
      <vt:lpstr>Domestic Violence and Matrimonial Proceedings Act 1976 1976 CHAPTER 50</vt:lpstr>
      <vt:lpstr>Davis v. Johnson: Legal issue</vt:lpstr>
      <vt:lpstr>Held:</vt:lpstr>
      <vt:lpstr>Read extracts from the judgment in Davis v. Johnson (1979) and explain which problem related to judicial interpretation was discussed. </vt:lpstr>
      <vt:lpstr>Davis v Johnson [1978] 2 WLR 553 House of Lords </vt:lpstr>
      <vt:lpstr>Davis v Johnson [1978] 2 WLR 553 House of Lords</vt:lpstr>
      <vt:lpstr>Davis v Johnson [1978] 2 WLR 553 House of Lords</vt:lpstr>
      <vt:lpstr>Answer the following questions:</vt:lpstr>
      <vt:lpstr>Assignment</vt:lpstr>
      <vt:lpstr>Assignment</vt:lpstr>
      <vt:lpstr>Pepper v Hart [1992] 3 WLR 1032 House of Lords </vt:lpstr>
      <vt:lpstr>Pepper v Hart [1992] 3 WLR 1032 House of Lords </vt:lpstr>
      <vt:lpstr>Pepper v Hart [1992] 3 WLR 1032 House of Lords </vt:lpstr>
      <vt:lpstr>Pepper v Hart [1992] 3 WLR 1032 House of Lords </vt:lpstr>
      <vt:lpstr>Pepper v Hart [1993] AC 593</vt:lpstr>
      <vt:lpstr>Parliamentary privilege</vt:lpstr>
      <vt:lpstr>PowerPoint Presentation</vt:lpstr>
      <vt:lpstr>Answer the following:</vt:lpstr>
      <vt:lpstr>Statutory interpretation</vt:lpstr>
      <vt:lpstr>. Research  </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lpstr>Provide the terms for the following definitions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Lelija Socanac</cp:lastModifiedBy>
  <cp:revision>83</cp:revision>
  <dcterms:created xsi:type="dcterms:W3CDTF">2016-10-16T15:18:36Z</dcterms:created>
  <dcterms:modified xsi:type="dcterms:W3CDTF">2019-03-17T23:08:59Z</dcterms:modified>
</cp:coreProperties>
</file>