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smtClean="0"/>
              <a:pPr/>
              <a:t>12/17/2017</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smtClean="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571206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12/17/2017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320272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12/17/2017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503585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12/17/2017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188122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12/17/2017</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385628367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12/17/2017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375658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12/17/2017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196405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12/17/2017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838412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12/17/2017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517369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12/17/2017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89651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12/17/2017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38419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12/17/2017</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267848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sz="3600" dirty="0" smtClean="0"/>
              <a:t>State </a:t>
            </a:r>
            <a:r>
              <a:rPr lang="hr-HR" sz="3600" dirty="0" err="1" smtClean="0"/>
              <a:t>Governance</a:t>
            </a:r>
            <a:r>
              <a:rPr lang="hr-HR" sz="3600" dirty="0" smtClean="0"/>
              <a:t> </a:t>
            </a:r>
            <a:r>
              <a:rPr lang="hr-HR" sz="3600" dirty="0" err="1" smtClean="0"/>
              <a:t>and</a:t>
            </a:r>
            <a:r>
              <a:rPr lang="hr-HR" sz="3600" dirty="0" smtClean="0"/>
              <a:t> </a:t>
            </a:r>
            <a:r>
              <a:rPr lang="hr-HR" sz="3600" dirty="0" err="1" smtClean="0"/>
              <a:t>administration</a:t>
            </a:r>
            <a:r>
              <a:rPr lang="hr-HR" sz="3600" dirty="0" smtClean="0"/>
              <a:t> </a:t>
            </a:r>
            <a:r>
              <a:rPr lang="hr-HR" sz="3600" dirty="0" err="1" smtClean="0"/>
              <a:t>of</a:t>
            </a:r>
            <a:r>
              <a:rPr lang="hr-HR" sz="3600" dirty="0" smtClean="0"/>
              <a:t> </a:t>
            </a:r>
            <a:r>
              <a:rPr lang="hr-HR" sz="3600" dirty="0" err="1" smtClean="0"/>
              <a:t>justice</a:t>
            </a:r>
            <a:endParaRPr lang="en-US" sz="3600" dirty="0"/>
          </a:p>
        </p:txBody>
      </p:sp>
      <p:sp>
        <p:nvSpPr>
          <p:cNvPr id="3" name="Subtitle 2"/>
          <p:cNvSpPr>
            <a:spLocks noGrp="1"/>
          </p:cNvSpPr>
          <p:nvPr>
            <p:ph type="subTitle" idx="1"/>
          </p:nvPr>
        </p:nvSpPr>
        <p:spPr/>
        <p:txBody>
          <a:bodyPr/>
          <a:lstStyle/>
          <a:p>
            <a:r>
              <a:rPr lang="hr-HR" dirty="0" err="1" smtClean="0"/>
              <a:t>Unit</a:t>
            </a:r>
            <a:r>
              <a:rPr lang="hr-HR" dirty="0" smtClean="0"/>
              <a:t> 6</a:t>
            </a:r>
            <a:endParaRPr lang="en-US" dirty="0"/>
          </a:p>
        </p:txBody>
      </p:sp>
    </p:spTree>
    <p:extLst>
      <p:ext uri="{BB962C8B-B14F-4D97-AF65-F5344CB8AC3E}">
        <p14:creationId xmlns:p14="http://schemas.microsoft.com/office/powerpoint/2010/main" val="3542768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Legislation</a:t>
            </a:r>
            <a:r>
              <a:rPr lang="hr-HR" dirty="0" smtClean="0"/>
              <a:t> </a:t>
            </a:r>
            <a:endParaRPr lang="en-US" dirty="0"/>
          </a:p>
        </p:txBody>
      </p:sp>
      <p:sp>
        <p:nvSpPr>
          <p:cNvPr id="3" name="Content Placeholder 2"/>
          <p:cNvSpPr>
            <a:spLocks noGrp="1"/>
          </p:cNvSpPr>
          <p:nvPr>
            <p:ph idx="1"/>
          </p:nvPr>
        </p:nvSpPr>
        <p:spPr/>
        <p:txBody>
          <a:bodyPr/>
          <a:lstStyle/>
          <a:p>
            <a:r>
              <a:rPr lang="en-GB" dirty="0"/>
              <a:t>Enacting </a:t>
            </a:r>
            <a:r>
              <a:rPr lang="en-GB" dirty="0" smtClean="0"/>
              <a:t> laws</a:t>
            </a:r>
            <a:r>
              <a:rPr lang="hr-HR" dirty="0" smtClean="0"/>
              <a:t>: </a:t>
            </a:r>
            <a:r>
              <a:rPr lang="en-GB" dirty="0" smtClean="0"/>
              <a:t>examining </a:t>
            </a:r>
            <a:r>
              <a:rPr lang="en-GB" dirty="0"/>
              <a:t>and debating legislative </a:t>
            </a:r>
            <a:r>
              <a:rPr lang="en-GB" b="1" dirty="0"/>
              <a:t>proposals</a:t>
            </a:r>
            <a:r>
              <a:rPr lang="en-GB" dirty="0"/>
              <a:t> </a:t>
            </a:r>
            <a:r>
              <a:rPr lang="hr-HR" dirty="0" smtClean="0"/>
              <a:t>(</a:t>
            </a:r>
            <a:r>
              <a:rPr lang="hr-HR" dirty="0" err="1" smtClean="0"/>
              <a:t>bills</a:t>
            </a:r>
            <a:r>
              <a:rPr lang="hr-HR" dirty="0" smtClean="0"/>
              <a:t>) </a:t>
            </a:r>
            <a:r>
              <a:rPr lang="en-GB" dirty="0" smtClean="0"/>
              <a:t>and </a:t>
            </a:r>
            <a:r>
              <a:rPr lang="en-GB" dirty="0"/>
              <a:t>eventually accepting their final versions. </a:t>
            </a:r>
            <a:endParaRPr lang="hr-HR" dirty="0" smtClean="0"/>
          </a:p>
          <a:p>
            <a:r>
              <a:rPr lang="en-GB" dirty="0" smtClean="0"/>
              <a:t>Proposals </a:t>
            </a:r>
            <a:r>
              <a:rPr lang="en-GB" dirty="0"/>
              <a:t>are usually put forward by the executive branch, but may also be drawn up by individuals or special interest groups. </a:t>
            </a:r>
            <a:endParaRPr lang="hr-HR" dirty="0" smtClean="0"/>
          </a:p>
          <a:p>
            <a:r>
              <a:rPr lang="en-GB" dirty="0" smtClean="0"/>
              <a:t>The </a:t>
            </a:r>
            <a:r>
              <a:rPr lang="en-GB" dirty="0"/>
              <a:t>final product of the legislative procedure are laws that all citizens of the state must adhere to, and that the courts will apply.</a:t>
            </a:r>
            <a:endParaRPr lang="hr-HR" dirty="0"/>
          </a:p>
          <a:p>
            <a:endParaRPr lang="en-US" dirty="0"/>
          </a:p>
        </p:txBody>
      </p:sp>
    </p:spTree>
    <p:extLst>
      <p:ext uri="{BB962C8B-B14F-4D97-AF65-F5344CB8AC3E}">
        <p14:creationId xmlns:p14="http://schemas.microsoft.com/office/powerpoint/2010/main" val="18742278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Executive Branch</a:t>
            </a:r>
            <a:r>
              <a:rPr lang="hr-HR" dirty="0"/>
              <a:t/>
            </a:r>
            <a:br>
              <a:rPr lang="hr-HR" dirty="0"/>
            </a:br>
            <a:endParaRPr lang="en-US" dirty="0"/>
          </a:p>
        </p:txBody>
      </p:sp>
      <p:sp>
        <p:nvSpPr>
          <p:cNvPr id="3" name="Content Placeholder 2"/>
          <p:cNvSpPr>
            <a:spLocks noGrp="1"/>
          </p:cNvSpPr>
          <p:nvPr>
            <p:ph idx="1"/>
          </p:nvPr>
        </p:nvSpPr>
        <p:spPr/>
        <p:txBody>
          <a:bodyPr/>
          <a:lstStyle/>
          <a:p>
            <a:r>
              <a:rPr lang="en-GB" dirty="0" smtClean="0"/>
              <a:t> </a:t>
            </a:r>
            <a:r>
              <a:rPr lang="en-GB" dirty="0"/>
              <a:t>directly governs the country. </a:t>
            </a:r>
            <a:endParaRPr lang="hr-HR" dirty="0" smtClean="0"/>
          </a:p>
          <a:p>
            <a:r>
              <a:rPr lang="en-GB" dirty="0" smtClean="0"/>
              <a:t>It </a:t>
            </a:r>
            <a:r>
              <a:rPr lang="en-GB" dirty="0"/>
              <a:t>carries out this task by </a:t>
            </a:r>
            <a:r>
              <a:rPr lang="en-GB" b="1" dirty="0"/>
              <a:t>designing and implementing policies</a:t>
            </a:r>
            <a:r>
              <a:rPr lang="en-GB" dirty="0"/>
              <a:t> in the various areas </a:t>
            </a:r>
            <a:r>
              <a:rPr lang="en-GB" dirty="0" smtClean="0"/>
              <a:t>(</a:t>
            </a:r>
            <a:r>
              <a:rPr lang="hr-HR" dirty="0" err="1" smtClean="0"/>
              <a:t>e.g</a:t>
            </a:r>
            <a:r>
              <a:rPr lang="hr-HR" dirty="0" smtClean="0"/>
              <a:t>.</a:t>
            </a:r>
            <a:r>
              <a:rPr lang="en-GB" dirty="0" smtClean="0"/>
              <a:t> </a:t>
            </a:r>
            <a:r>
              <a:rPr lang="en-GB" dirty="0"/>
              <a:t>social, economic, educational, agricultural policy, etc.). </a:t>
            </a:r>
            <a:endParaRPr lang="hr-HR" dirty="0" smtClean="0"/>
          </a:p>
          <a:p>
            <a:r>
              <a:rPr lang="en-GB" dirty="0" smtClean="0"/>
              <a:t>The </a:t>
            </a:r>
            <a:r>
              <a:rPr lang="en-GB" dirty="0"/>
              <a:t>executive draws up and implements development strategies, which involve allocating state budget funds to certain activities. </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39373656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a:t>
            </a:r>
            <a:r>
              <a:rPr lang="hr-HR" dirty="0" err="1" smtClean="0"/>
              <a:t>Executive</a:t>
            </a:r>
            <a:r>
              <a:rPr lang="hr-HR" dirty="0" smtClean="0"/>
              <a:t> </a:t>
            </a:r>
            <a:r>
              <a:rPr lang="hr-HR" dirty="0" err="1" smtClean="0"/>
              <a:t>Branch</a:t>
            </a:r>
            <a:endParaRPr lang="en-US" dirty="0"/>
          </a:p>
        </p:txBody>
      </p:sp>
      <p:sp>
        <p:nvSpPr>
          <p:cNvPr id="3" name="Content Placeholder 2"/>
          <p:cNvSpPr>
            <a:spLocks noGrp="1"/>
          </p:cNvSpPr>
          <p:nvPr>
            <p:ph idx="1"/>
          </p:nvPr>
        </p:nvSpPr>
        <p:spPr/>
        <p:txBody>
          <a:bodyPr/>
          <a:lstStyle/>
          <a:p>
            <a:r>
              <a:rPr lang="en-GB" dirty="0"/>
              <a:t>The highest executive body in terms of power is usually a group of persons known collectively as the </a:t>
            </a:r>
            <a:r>
              <a:rPr lang="en-GB" b="1" dirty="0"/>
              <a:t>government</a:t>
            </a:r>
            <a:r>
              <a:rPr lang="en-GB" dirty="0"/>
              <a:t> in the narrow sense (or </a:t>
            </a:r>
            <a:r>
              <a:rPr lang="en-GB" b="1" dirty="0"/>
              <a:t>cabinet,</a:t>
            </a:r>
            <a:r>
              <a:rPr lang="en-GB" dirty="0"/>
              <a:t> as they are referred to in English-speaking countries). </a:t>
            </a:r>
            <a:endParaRPr lang="hr-HR" dirty="0" smtClean="0"/>
          </a:p>
          <a:p>
            <a:r>
              <a:rPr lang="en-GB" dirty="0" smtClean="0"/>
              <a:t>This </a:t>
            </a:r>
            <a:r>
              <a:rPr lang="en-GB" dirty="0"/>
              <a:t>body consists of a number of ministers and is presided over by the </a:t>
            </a:r>
            <a:r>
              <a:rPr lang="hr-HR" b="1" dirty="0" smtClean="0"/>
              <a:t>Prime </a:t>
            </a:r>
            <a:r>
              <a:rPr lang="hr-HR" b="1" dirty="0"/>
              <a:t>M</a:t>
            </a:r>
            <a:r>
              <a:rPr lang="en-GB" b="1" dirty="0" err="1" smtClean="0"/>
              <a:t>inister</a:t>
            </a:r>
            <a:r>
              <a:rPr lang="en-GB" dirty="0"/>
              <a:t>, who </a:t>
            </a:r>
            <a:r>
              <a:rPr lang="en-GB" dirty="0" smtClean="0"/>
              <a:t>is</a:t>
            </a:r>
            <a:r>
              <a:rPr lang="hr-HR" dirty="0" smtClean="0"/>
              <a:t> </a:t>
            </a:r>
            <a:r>
              <a:rPr lang="en-GB" dirty="0" smtClean="0"/>
              <a:t>the </a:t>
            </a:r>
            <a:r>
              <a:rPr lang="en-GB" dirty="0"/>
              <a:t>head of the executive branch. </a:t>
            </a:r>
            <a:endParaRPr lang="hr-HR" dirty="0"/>
          </a:p>
        </p:txBody>
      </p:sp>
    </p:spTree>
    <p:extLst>
      <p:ext uri="{BB962C8B-B14F-4D97-AF65-F5344CB8AC3E}">
        <p14:creationId xmlns:p14="http://schemas.microsoft.com/office/powerpoint/2010/main" val="11606656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a:t>
            </a:r>
            <a:r>
              <a:rPr lang="hr-HR" dirty="0" err="1" smtClean="0"/>
              <a:t>Executive</a:t>
            </a:r>
            <a:r>
              <a:rPr lang="hr-HR" dirty="0" smtClean="0"/>
              <a:t> </a:t>
            </a:r>
            <a:r>
              <a:rPr lang="hr-HR" dirty="0" err="1" smtClean="0"/>
              <a:t>Branch</a:t>
            </a:r>
            <a:endParaRPr lang="en-US" dirty="0"/>
          </a:p>
        </p:txBody>
      </p:sp>
      <p:sp>
        <p:nvSpPr>
          <p:cNvPr id="3" name="Content Placeholder 2"/>
          <p:cNvSpPr>
            <a:spLocks noGrp="1"/>
          </p:cNvSpPr>
          <p:nvPr>
            <p:ph idx="1"/>
          </p:nvPr>
        </p:nvSpPr>
        <p:spPr/>
        <p:txBody>
          <a:bodyPr/>
          <a:lstStyle/>
          <a:p>
            <a:r>
              <a:rPr lang="en-GB" dirty="0"/>
              <a:t>The composition of the government depends on the outcome of elections for the national legislature</a:t>
            </a:r>
            <a:r>
              <a:rPr lang="en-GB" dirty="0" smtClean="0"/>
              <a:t>.</a:t>
            </a:r>
            <a:endParaRPr lang="hr-HR" dirty="0" smtClean="0"/>
          </a:p>
          <a:p>
            <a:r>
              <a:rPr lang="en-GB" dirty="0" smtClean="0"/>
              <a:t> </a:t>
            </a:r>
            <a:r>
              <a:rPr lang="en-GB" dirty="0"/>
              <a:t>The winning party or parties are usually given the right to select the members of the government, subject to confirmation by the legislature. </a:t>
            </a:r>
            <a:endParaRPr lang="hr-HR" dirty="0" smtClean="0"/>
          </a:p>
          <a:p>
            <a:r>
              <a:rPr lang="en-GB" dirty="0" smtClean="0"/>
              <a:t>Most </a:t>
            </a:r>
            <a:r>
              <a:rPr lang="en-GB" dirty="0"/>
              <a:t>countries also have </a:t>
            </a:r>
            <a:r>
              <a:rPr lang="en-GB" b="1" dirty="0"/>
              <a:t>presidents</a:t>
            </a:r>
            <a:r>
              <a:rPr lang="en-GB" dirty="0"/>
              <a:t>, who may have varying degrees of power. Government ministers are usually responsible for a </a:t>
            </a:r>
            <a:r>
              <a:rPr lang="en-GB" b="1" dirty="0"/>
              <a:t>government department</a:t>
            </a:r>
            <a:r>
              <a:rPr lang="en-GB" dirty="0"/>
              <a:t> (or ministry), each dealing with a specific sector of activity.</a:t>
            </a:r>
            <a:endParaRPr lang="hr-HR" dirty="0"/>
          </a:p>
          <a:p>
            <a:endParaRPr lang="en-US" dirty="0"/>
          </a:p>
        </p:txBody>
      </p:sp>
    </p:spTree>
    <p:extLst>
      <p:ext uri="{BB962C8B-B14F-4D97-AF65-F5344CB8AC3E}">
        <p14:creationId xmlns:p14="http://schemas.microsoft.com/office/powerpoint/2010/main" val="26165527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Judicial Branch</a:t>
            </a:r>
            <a:r>
              <a:rPr lang="hr-HR" dirty="0"/>
              <a:t/>
            </a:r>
            <a:br>
              <a:rPr lang="hr-HR" dirty="0"/>
            </a:br>
            <a:endParaRPr lang="en-US" dirty="0"/>
          </a:p>
        </p:txBody>
      </p:sp>
      <p:sp>
        <p:nvSpPr>
          <p:cNvPr id="3" name="Content Placeholder 2"/>
          <p:cNvSpPr>
            <a:spLocks noGrp="1"/>
          </p:cNvSpPr>
          <p:nvPr>
            <p:ph idx="1"/>
          </p:nvPr>
        </p:nvSpPr>
        <p:spPr/>
        <p:txBody>
          <a:bodyPr/>
          <a:lstStyle/>
          <a:p>
            <a:r>
              <a:rPr lang="hr-HR" dirty="0"/>
              <a:t>J</a:t>
            </a:r>
            <a:r>
              <a:rPr lang="en-GB" dirty="0" err="1" smtClean="0"/>
              <a:t>udicial</a:t>
            </a:r>
            <a:r>
              <a:rPr lang="en-GB" dirty="0" smtClean="0"/>
              <a:t> </a:t>
            </a:r>
            <a:r>
              <a:rPr lang="en-GB" dirty="0"/>
              <a:t>power is embodied in the system of courts. </a:t>
            </a:r>
            <a:endParaRPr lang="hr-HR" dirty="0" smtClean="0"/>
          </a:p>
          <a:p>
            <a:r>
              <a:rPr lang="en-GB" dirty="0" smtClean="0"/>
              <a:t>This </a:t>
            </a:r>
            <a:r>
              <a:rPr lang="en-GB" dirty="0"/>
              <a:t>branch </a:t>
            </a:r>
            <a:r>
              <a:rPr lang="en-GB" b="1" dirty="0"/>
              <a:t>enforces the law</a:t>
            </a:r>
            <a:r>
              <a:rPr lang="en-GB" dirty="0"/>
              <a:t> through the courts and its independence from the other two branches is seen as paramount</a:t>
            </a:r>
            <a:r>
              <a:rPr lang="en-GB" dirty="0" smtClean="0"/>
              <a:t>.</a:t>
            </a:r>
            <a:endParaRPr lang="hr-HR" dirty="0" smtClean="0"/>
          </a:p>
          <a:p>
            <a:r>
              <a:rPr lang="en-GB" dirty="0" smtClean="0"/>
              <a:t> </a:t>
            </a:r>
            <a:r>
              <a:rPr lang="en-GB" dirty="0"/>
              <a:t>Judges are often prohibited from engaging in political activity as their impartiality in </a:t>
            </a:r>
            <a:r>
              <a:rPr lang="en-GB" b="1" dirty="0"/>
              <a:t>adjudication</a:t>
            </a:r>
            <a:r>
              <a:rPr lang="en-GB" dirty="0"/>
              <a:t> is a prerequisite for fair and consistent application of the law. </a:t>
            </a:r>
            <a:endParaRPr lang="hr-HR" dirty="0"/>
          </a:p>
          <a:p>
            <a:endParaRPr lang="en-US" dirty="0"/>
          </a:p>
        </p:txBody>
      </p:sp>
    </p:spTree>
    <p:extLst>
      <p:ext uri="{BB962C8B-B14F-4D97-AF65-F5344CB8AC3E}">
        <p14:creationId xmlns:p14="http://schemas.microsoft.com/office/powerpoint/2010/main" val="26712167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a:t>
            </a:r>
            <a:r>
              <a:rPr lang="hr-HR" dirty="0" err="1" smtClean="0"/>
              <a:t>Judicial</a:t>
            </a:r>
            <a:r>
              <a:rPr lang="hr-HR" dirty="0" smtClean="0"/>
              <a:t> </a:t>
            </a:r>
            <a:r>
              <a:rPr lang="hr-HR" dirty="0" err="1" smtClean="0"/>
              <a:t>Branch</a:t>
            </a:r>
            <a:endParaRPr lang="en-US" dirty="0"/>
          </a:p>
        </p:txBody>
      </p:sp>
      <p:sp>
        <p:nvSpPr>
          <p:cNvPr id="3" name="Content Placeholder 2"/>
          <p:cNvSpPr>
            <a:spLocks noGrp="1"/>
          </p:cNvSpPr>
          <p:nvPr>
            <p:ph idx="1"/>
          </p:nvPr>
        </p:nvSpPr>
        <p:spPr/>
        <p:txBody>
          <a:bodyPr/>
          <a:lstStyle/>
          <a:p>
            <a:r>
              <a:rPr lang="en-GB" dirty="0"/>
              <a:t>Unlike the legislative and executive branches, the judicial branch is not usually subject to elections by the people, although it is not uncommon for judicial appointments for higher courts to be subject to approval by the legislature. </a:t>
            </a:r>
            <a:endParaRPr lang="hr-HR" dirty="0" smtClean="0"/>
          </a:p>
          <a:p>
            <a:r>
              <a:rPr lang="en-GB" dirty="0" smtClean="0"/>
              <a:t>The </a:t>
            </a:r>
            <a:r>
              <a:rPr lang="en-GB" dirty="0"/>
              <a:t>highest court in a country is usually known as the Supreme Court and represents the last instance for appeals within the national court system.</a:t>
            </a:r>
            <a:endParaRPr lang="hr-HR" dirty="0"/>
          </a:p>
          <a:p>
            <a:endParaRPr lang="en-US" dirty="0"/>
          </a:p>
        </p:txBody>
      </p:sp>
    </p:spTree>
    <p:extLst>
      <p:ext uri="{BB962C8B-B14F-4D97-AF65-F5344CB8AC3E}">
        <p14:creationId xmlns:p14="http://schemas.microsoft.com/office/powerpoint/2010/main" val="32806486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Checks and Balances</a:t>
            </a:r>
            <a:r>
              <a:rPr lang="hr-HR" dirty="0"/>
              <a:t/>
            </a:r>
            <a:br>
              <a:rPr lang="hr-HR" dirty="0"/>
            </a:br>
            <a:r>
              <a:rPr lang="en-GB" dirty="0"/>
              <a:t> </a:t>
            </a:r>
            <a:endParaRPr lang="hr-HR" dirty="0"/>
          </a:p>
        </p:txBody>
      </p:sp>
      <p:sp>
        <p:nvSpPr>
          <p:cNvPr id="3" name="Content Placeholder 2"/>
          <p:cNvSpPr>
            <a:spLocks noGrp="1"/>
          </p:cNvSpPr>
          <p:nvPr>
            <p:ph idx="1"/>
          </p:nvPr>
        </p:nvSpPr>
        <p:spPr/>
        <p:txBody>
          <a:bodyPr>
            <a:normAutofit lnSpcReduction="10000"/>
          </a:bodyPr>
          <a:lstStyle/>
          <a:p>
            <a:r>
              <a:rPr lang="hr-HR" dirty="0" smtClean="0"/>
              <a:t>Al</a:t>
            </a:r>
            <a:r>
              <a:rPr lang="en-GB" dirty="0" smtClean="0"/>
              <a:t>though </a:t>
            </a:r>
            <a:r>
              <a:rPr lang="en-GB" dirty="0"/>
              <a:t>the powers may seem to be distinct and perfectly separate, in most systems they overlap. </a:t>
            </a:r>
            <a:endParaRPr lang="hr-HR" dirty="0" smtClean="0"/>
          </a:p>
          <a:p>
            <a:r>
              <a:rPr lang="en-GB" dirty="0" smtClean="0"/>
              <a:t>This </a:t>
            </a:r>
            <a:r>
              <a:rPr lang="en-GB" dirty="0"/>
              <a:t>is often intentional in order to facilitate or expedite certain </a:t>
            </a:r>
            <a:r>
              <a:rPr lang="en-GB" dirty="0" smtClean="0"/>
              <a:t>procedures</a:t>
            </a:r>
            <a:r>
              <a:rPr lang="hr-HR" dirty="0" smtClean="0"/>
              <a:t>: </a:t>
            </a:r>
            <a:r>
              <a:rPr lang="hr-HR" dirty="0" err="1" smtClean="0"/>
              <a:t>e.g</a:t>
            </a:r>
            <a:r>
              <a:rPr lang="hr-HR" dirty="0" smtClean="0"/>
              <a:t>.</a:t>
            </a:r>
            <a:r>
              <a:rPr lang="en-GB" dirty="0" smtClean="0"/>
              <a:t> </a:t>
            </a:r>
            <a:r>
              <a:rPr lang="en-GB" dirty="0"/>
              <a:t>as the legislative and judicial </a:t>
            </a:r>
            <a:r>
              <a:rPr lang="en-GB" dirty="0" smtClean="0"/>
              <a:t>procedures </a:t>
            </a:r>
            <a:r>
              <a:rPr lang="en-GB" dirty="0"/>
              <a:t>take a long time, various </a:t>
            </a:r>
            <a:r>
              <a:rPr lang="hr-HR" dirty="0" err="1" smtClean="0"/>
              <a:t>executive</a:t>
            </a:r>
            <a:r>
              <a:rPr lang="hr-HR" dirty="0" smtClean="0"/>
              <a:t> </a:t>
            </a:r>
            <a:r>
              <a:rPr lang="en-GB" dirty="0" err="1" smtClean="0"/>
              <a:t>bodie</a:t>
            </a:r>
            <a:r>
              <a:rPr lang="hr-HR" dirty="0" smtClean="0"/>
              <a:t>s</a:t>
            </a:r>
            <a:r>
              <a:rPr lang="en-GB" dirty="0" smtClean="0"/>
              <a:t>, </a:t>
            </a:r>
            <a:r>
              <a:rPr lang="en-GB" dirty="0"/>
              <a:t>including the </a:t>
            </a:r>
            <a:r>
              <a:rPr lang="en-GB" dirty="0" smtClean="0"/>
              <a:t>government, </a:t>
            </a:r>
            <a:r>
              <a:rPr lang="en-GB" dirty="0"/>
              <a:t>are allowed to lay down emergency laws or issue orders that take effect immediately when an urgent matter needs to be addressed. </a:t>
            </a:r>
            <a:endParaRPr lang="hr-HR" dirty="0" smtClean="0"/>
          </a:p>
          <a:p>
            <a:r>
              <a:rPr lang="en-GB" dirty="0" smtClean="0"/>
              <a:t>On </a:t>
            </a:r>
            <a:r>
              <a:rPr lang="en-GB" dirty="0"/>
              <a:t>the other hand, the legislature can cast a vote of no confidence and remove members of the government. </a:t>
            </a:r>
            <a:endParaRPr lang="hr-HR" dirty="0" smtClean="0"/>
          </a:p>
          <a:p>
            <a:r>
              <a:rPr lang="en-GB" dirty="0" smtClean="0"/>
              <a:t>In </a:t>
            </a:r>
            <a:r>
              <a:rPr lang="en-GB" dirty="0"/>
              <a:t>some countries, the courts can abrogate provisions of law enacted by the legislature or invalidate decisions made by the executive branch if they are in conflict with the constitution or other laws.</a:t>
            </a:r>
            <a:endParaRPr lang="hr-HR" dirty="0"/>
          </a:p>
          <a:p>
            <a:endParaRPr lang="en-US" dirty="0"/>
          </a:p>
        </p:txBody>
      </p:sp>
    </p:spTree>
    <p:extLst>
      <p:ext uri="{BB962C8B-B14F-4D97-AF65-F5344CB8AC3E}">
        <p14:creationId xmlns:p14="http://schemas.microsoft.com/office/powerpoint/2010/main" val="13389463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i="1" dirty="0"/>
              <a:t>III Decide whether the following statements are true (T) or false (F). If false, provide the correct information.</a:t>
            </a:r>
            <a:r>
              <a:rPr lang="hr-HR" sz="3600" b="1" dirty="0"/>
              <a:t/>
            </a:r>
            <a:br>
              <a:rPr lang="hr-HR" sz="3600" b="1" dirty="0"/>
            </a:br>
            <a:endParaRPr lang="en-US" sz="3600" dirty="0"/>
          </a:p>
        </p:txBody>
      </p:sp>
      <p:sp>
        <p:nvSpPr>
          <p:cNvPr id="3" name="Content Placeholder 2"/>
          <p:cNvSpPr>
            <a:spLocks noGrp="1"/>
          </p:cNvSpPr>
          <p:nvPr>
            <p:ph idx="1"/>
          </p:nvPr>
        </p:nvSpPr>
        <p:spPr/>
        <p:txBody>
          <a:bodyPr>
            <a:normAutofit fontScale="92500" lnSpcReduction="20000"/>
          </a:bodyPr>
          <a:lstStyle/>
          <a:p>
            <a:r>
              <a:rPr lang="en-GB" dirty="0"/>
              <a:t>The legislative branch enforces the law.</a:t>
            </a:r>
            <a:endParaRPr lang="hr-HR" dirty="0"/>
          </a:p>
          <a:p>
            <a:r>
              <a:rPr lang="en-GB" dirty="0" smtClean="0"/>
              <a:t>Parliaments </a:t>
            </a:r>
            <a:r>
              <a:rPr lang="en-GB" dirty="0"/>
              <a:t>create strategies and development projects.</a:t>
            </a:r>
            <a:endParaRPr lang="hr-HR" dirty="0"/>
          </a:p>
          <a:p>
            <a:r>
              <a:rPr lang="en-GB" dirty="0" smtClean="0"/>
              <a:t>The </a:t>
            </a:r>
            <a:r>
              <a:rPr lang="en-GB" dirty="0"/>
              <a:t>government proposes laws to parliament, which has the final word in their enactment.</a:t>
            </a:r>
            <a:endParaRPr lang="hr-HR" dirty="0"/>
          </a:p>
          <a:p>
            <a:r>
              <a:rPr lang="en-GB" dirty="0" smtClean="0"/>
              <a:t>Citizens </a:t>
            </a:r>
            <a:r>
              <a:rPr lang="en-GB" dirty="0"/>
              <a:t>cast their vote in elections and choose the prime minister.</a:t>
            </a:r>
            <a:endParaRPr lang="hr-HR" dirty="0"/>
          </a:p>
          <a:p>
            <a:r>
              <a:rPr lang="en-GB" dirty="0" smtClean="0"/>
              <a:t>Judicial </a:t>
            </a:r>
            <a:r>
              <a:rPr lang="en-GB" dirty="0"/>
              <a:t>appointments are sometimes confirmed by parliaments.</a:t>
            </a:r>
            <a:endParaRPr lang="hr-HR" dirty="0"/>
          </a:p>
          <a:p>
            <a:r>
              <a:rPr lang="en-GB" dirty="0" smtClean="0"/>
              <a:t>Parliaments </a:t>
            </a:r>
            <a:r>
              <a:rPr lang="en-GB" dirty="0"/>
              <a:t>typically confirm international treaties so that they can become the law of the state.</a:t>
            </a:r>
            <a:endParaRPr lang="hr-HR" dirty="0"/>
          </a:p>
          <a:p>
            <a:r>
              <a:rPr lang="en-GB" dirty="0" smtClean="0"/>
              <a:t>The </a:t>
            </a:r>
            <a:r>
              <a:rPr lang="en-GB" dirty="0"/>
              <a:t>executive has no law-making power whatsoever.</a:t>
            </a:r>
            <a:endParaRPr lang="hr-HR" dirty="0"/>
          </a:p>
          <a:p>
            <a:r>
              <a:rPr lang="en-GB" dirty="0" smtClean="0"/>
              <a:t>The </a:t>
            </a:r>
            <a:r>
              <a:rPr lang="en-GB" dirty="0"/>
              <a:t>cabinet can abolish laws made by parliament.</a:t>
            </a:r>
            <a:endParaRPr lang="hr-HR" dirty="0"/>
          </a:p>
          <a:p>
            <a:endParaRPr lang="en-US" dirty="0"/>
          </a:p>
        </p:txBody>
      </p:sp>
    </p:spTree>
    <p:extLst>
      <p:ext uri="{BB962C8B-B14F-4D97-AF65-F5344CB8AC3E}">
        <p14:creationId xmlns:p14="http://schemas.microsoft.com/office/powerpoint/2010/main" val="7776644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i="1" dirty="0"/>
              <a:t>IV Match the verbs in the left column with the nouns in the right column. Multiple matches may be possible for each verb.</a:t>
            </a:r>
            <a:r>
              <a:rPr lang="hr-HR" sz="3600" b="1" dirty="0"/>
              <a:t/>
            </a:r>
            <a:br>
              <a:rPr lang="hr-HR" sz="3600" b="1" dirty="0"/>
            </a:br>
            <a:endParaRPr lang="en-US" sz="3600" dirty="0"/>
          </a:p>
        </p:txBody>
      </p:sp>
      <p:graphicFrame>
        <p:nvGraphicFramePr>
          <p:cNvPr id="4" name="Content Placeholder 3"/>
          <p:cNvGraphicFramePr>
            <a:graphicFrameLocks noGrp="1"/>
          </p:cNvGraphicFramePr>
          <p:nvPr>
            <p:ph idx="1"/>
          </p:nvPr>
        </p:nvGraphicFramePr>
        <p:xfrm>
          <a:off x="4000500" y="2463165"/>
          <a:ext cx="4343400" cy="3227070"/>
        </p:xfrm>
        <a:graphic>
          <a:graphicData uri="http://schemas.openxmlformats.org/drawingml/2006/table">
            <a:tbl>
              <a:tblPr>
                <a:tableStyleId>{5C22544A-7EE6-4342-B048-85BDC9FD1C3A}</a:tableStyleId>
              </a:tblPr>
              <a:tblGrid>
                <a:gridCol w="1905000"/>
                <a:gridCol w="2438400"/>
              </a:tblGrid>
              <a:tr h="279400">
                <a:tc>
                  <a:txBody>
                    <a:bodyPr/>
                    <a:lstStyle/>
                    <a:p>
                      <a:pPr algn="just">
                        <a:lnSpc>
                          <a:spcPct val="107000"/>
                        </a:lnSpc>
                        <a:spcAft>
                          <a:spcPts val="0"/>
                        </a:spcAft>
                      </a:pPr>
                      <a:r>
                        <a:rPr lang="en-GB" sz="1200">
                          <a:effectLst/>
                        </a:rPr>
                        <a:t>1. apply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0"/>
                        </a:spcAft>
                      </a:pPr>
                      <a:r>
                        <a:rPr lang="en-GB" sz="1200">
                          <a:effectLst/>
                        </a:rPr>
                        <a:t>a. (a, the) law</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292100">
                <a:tc>
                  <a:txBody>
                    <a:bodyPr/>
                    <a:lstStyle/>
                    <a:p>
                      <a:pPr algn="just">
                        <a:lnSpc>
                          <a:spcPct val="107000"/>
                        </a:lnSpc>
                        <a:spcAft>
                          <a:spcPts val="0"/>
                        </a:spcAft>
                      </a:pPr>
                      <a:r>
                        <a:rPr lang="en-GB" sz="1200">
                          <a:effectLst/>
                        </a:rPr>
                        <a:t>2. confirm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0"/>
                        </a:spcAft>
                      </a:pPr>
                      <a:r>
                        <a:rPr lang="en-GB" sz="1200">
                          <a:effectLst/>
                        </a:rPr>
                        <a:t>b. a decision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gn="just">
                        <a:lnSpc>
                          <a:spcPct val="107000"/>
                        </a:lnSpc>
                        <a:spcAft>
                          <a:spcPts val="0"/>
                        </a:spcAft>
                      </a:pPr>
                      <a:r>
                        <a:rPr lang="en-GB" sz="1200">
                          <a:effectLst/>
                        </a:rPr>
                        <a:t>3. devise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0"/>
                        </a:spcAft>
                      </a:pPr>
                      <a:r>
                        <a:rPr lang="en-GB" sz="1200">
                          <a:effectLst/>
                        </a:rPr>
                        <a:t>c. a judicial appointment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gn="just">
                        <a:lnSpc>
                          <a:spcPct val="107000"/>
                        </a:lnSpc>
                        <a:spcAft>
                          <a:spcPts val="0"/>
                        </a:spcAft>
                      </a:pPr>
                      <a:r>
                        <a:rPr lang="en-GB" sz="1200">
                          <a:effectLst/>
                        </a:rPr>
                        <a:t>4. enact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0"/>
                        </a:spcAft>
                      </a:pPr>
                      <a:r>
                        <a:rPr lang="en-GB" sz="1200">
                          <a:effectLst/>
                        </a:rPr>
                        <a:t>d. a legislative proposal</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gn="just">
                        <a:lnSpc>
                          <a:spcPct val="107000"/>
                        </a:lnSpc>
                        <a:spcAft>
                          <a:spcPts val="0"/>
                        </a:spcAft>
                      </a:pPr>
                      <a:r>
                        <a:rPr lang="en-GB" sz="1200">
                          <a:effectLst/>
                        </a:rPr>
                        <a:t>5. enforce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0"/>
                        </a:spcAft>
                      </a:pPr>
                      <a:r>
                        <a:rPr lang="en-GB" sz="1200">
                          <a:effectLst/>
                        </a:rPr>
                        <a:t>e. an order</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gn="just">
                        <a:lnSpc>
                          <a:spcPct val="107000"/>
                        </a:lnSpc>
                        <a:spcAft>
                          <a:spcPts val="0"/>
                        </a:spcAft>
                      </a:pPr>
                      <a:r>
                        <a:rPr lang="en-GB" sz="1200">
                          <a:effectLst/>
                        </a:rPr>
                        <a:t>6. implement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0"/>
                        </a:spcAft>
                      </a:pPr>
                      <a:r>
                        <a:rPr lang="en-GB" sz="1200">
                          <a:effectLst/>
                        </a:rPr>
                        <a:t>f. a policy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gn="just">
                        <a:lnSpc>
                          <a:spcPct val="107000"/>
                        </a:lnSpc>
                        <a:spcAft>
                          <a:spcPts val="0"/>
                        </a:spcAft>
                      </a:pPr>
                      <a:r>
                        <a:rPr lang="en-GB" sz="1200">
                          <a:effectLst/>
                        </a:rPr>
                        <a:t>7. invalidate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0"/>
                        </a:spcAft>
                      </a:pPr>
                      <a:r>
                        <a:rPr lang="en-GB" sz="1200">
                          <a:effectLst/>
                        </a:rPr>
                        <a:t>g. a strategy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gn="just">
                        <a:lnSpc>
                          <a:spcPct val="107000"/>
                        </a:lnSpc>
                        <a:spcAft>
                          <a:spcPts val="0"/>
                        </a:spcAft>
                      </a:pPr>
                      <a:r>
                        <a:rPr lang="en-GB" sz="1200">
                          <a:effectLst/>
                        </a:rPr>
                        <a:t>8. propose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0"/>
                        </a:spcAft>
                      </a:pPr>
                      <a:r>
                        <a:rPr lang="en-GB" sz="1200">
                          <a:effectLst/>
                        </a:rPr>
                        <a:t>h. a treaty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gn="just">
                        <a:lnSpc>
                          <a:spcPct val="107000"/>
                        </a:lnSpc>
                        <a:spcAft>
                          <a:spcPts val="0"/>
                        </a:spcAft>
                      </a:pPr>
                      <a:r>
                        <a:rPr lang="en-GB" sz="1200">
                          <a:effectLst/>
                        </a:rPr>
                        <a:t>9. put forward</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0"/>
                        </a:spcAft>
                      </a:pPr>
                      <a:r>
                        <a:rPr lang="en-GB" sz="1200">
                          <a:effectLst/>
                        </a:rPr>
                        <a:t>i. the members of the government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gn="just">
                        <a:lnSpc>
                          <a:spcPct val="107000"/>
                        </a:lnSpc>
                        <a:spcAft>
                          <a:spcPts val="0"/>
                        </a:spcAft>
                      </a:pPr>
                      <a:r>
                        <a:rPr lang="en-GB" sz="1200">
                          <a:effectLst/>
                        </a:rPr>
                        <a:t>10. ratify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0"/>
                        </a:spcAft>
                      </a:pPr>
                      <a:r>
                        <a:rPr lang="en-GB" sz="1200" dirty="0">
                          <a:effectLst/>
                        </a:rPr>
                        <a:t>j. the state budget</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bl>
          </a:graphicData>
        </a:graphic>
      </p:graphicFrame>
    </p:spTree>
    <p:extLst>
      <p:ext uri="{BB962C8B-B14F-4D97-AF65-F5344CB8AC3E}">
        <p14:creationId xmlns:p14="http://schemas.microsoft.com/office/powerpoint/2010/main" val="4283572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b="1" i="1" dirty="0"/>
              <a:t>V Decide which branch does the activities from exercise IV and list them under the appropriate headings. Some activities can be sorted under multiple headings.</a:t>
            </a:r>
            <a:r>
              <a:rPr lang="hr-HR" sz="2800" b="1" dirty="0"/>
              <a:t/>
            </a:r>
            <a:br>
              <a:rPr lang="hr-HR" sz="2800" b="1" dirty="0"/>
            </a:br>
            <a:endParaRPr lang="en-US" sz="2800" dirty="0"/>
          </a:p>
        </p:txBody>
      </p:sp>
      <p:graphicFrame>
        <p:nvGraphicFramePr>
          <p:cNvPr id="4" name="Content Placeholder 3"/>
          <p:cNvGraphicFramePr>
            <a:graphicFrameLocks noGrp="1"/>
          </p:cNvGraphicFramePr>
          <p:nvPr>
            <p:ph idx="1"/>
          </p:nvPr>
        </p:nvGraphicFramePr>
        <p:xfrm>
          <a:off x="3295015" y="3440684"/>
          <a:ext cx="5754370" cy="1272032"/>
        </p:xfrm>
        <a:graphic>
          <a:graphicData uri="http://schemas.openxmlformats.org/drawingml/2006/table">
            <a:tbl>
              <a:tblPr firstRow="1" firstCol="1" bandRow="1">
                <a:tableStyleId>{5C22544A-7EE6-4342-B048-85BDC9FD1C3A}</a:tableStyleId>
              </a:tblPr>
              <a:tblGrid>
                <a:gridCol w="1917700"/>
                <a:gridCol w="1918335"/>
                <a:gridCol w="1918335"/>
              </a:tblGrid>
              <a:tr h="0">
                <a:tc>
                  <a:txBody>
                    <a:bodyPr/>
                    <a:lstStyle/>
                    <a:p>
                      <a:pPr algn="just">
                        <a:lnSpc>
                          <a:spcPct val="107000"/>
                        </a:lnSpc>
                        <a:spcAft>
                          <a:spcPts val="0"/>
                        </a:spcAft>
                      </a:pPr>
                      <a:r>
                        <a:rPr lang="en-GB" sz="1200">
                          <a:effectLst/>
                        </a:rPr>
                        <a:t>LEGISLATIVE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EXECUTIVE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JUDICIAL</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07000"/>
                        </a:lnSpc>
                        <a:spcAft>
                          <a:spcPts val="0"/>
                        </a:spcAft>
                      </a:pPr>
                      <a:r>
                        <a:rPr lang="en-GB" sz="1100">
                          <a:effectLst/>
                        </a:rPr>
                        <a:t> </a:t>
                      </a:r>
                      <a:endParaRPr lang="hr-HR" sz="1100">
                        <a:effectLst/>
                      </a:endParaRPr>
                    </a:p>
                    <a:p>
                      <a:pPr algn="just">
                        <a:lnSpc>
                          <a:spcPct val="107000"/>
                        </a:lnSpc>
                        <a:spcAft>
                          <a:spcPts val="0"/>
                        </a:spcAft>
                      </a:pPr>
                      <a:r>
                        <a:rPr lang="en-GB" sz="1100">
                          <a:effectLst/>
                        </a:rPr>
                        <a:t> </a:t>
                      </a:r>
                      <a:endParaRPr lang="hr-HR" sz="1100">
                        <a:effectLst/>
                      </a:endParaRPr>
                    </a:p>
                    <a:p>
                      <a:pPr algn="just">
                        <a:lnSpc>
                          <a:spcPct val="107000"/>
                        </a:lnSpc>
                        <a:spcAft>
                          <a:spcPts val="0"/>
                        </a:spcAft>
                      </a:pPr>
                      <a:r>
                        <a:rPr lang="en-GB" sz="1100">
                          <a:effectLst/>
                        </a:rPr>
                        <a:t> </a:t>
                      </a:r>
                      <a:endParaRPr lang="hr-HR" sz="1100">
                        <a:effectLst/>
                      </a:endParaRPr>
                    </a:p>
                    <a:p>
                      <a:pPr algn="just">
                        <a:lnSpc>
                          <a:spcPct val="107000"/>
                        </a:lnSpc>
                        <a:spcAft>
                          <a:spcPts val="0"/>
                        </a:spcAft>
                      </a:pPr>
                      <a:r>
                        <a:rPr lang="en-GB" sz="1100">
                          <a:effectLst/>
                        </a:rPr>
                        <a:t> </a:t>
                      </a:r>
                      <a:endParaRPr lang="hr-HR" sz="1100">
                        <a:effectLst/>
                      </a:endParaRPr>
                    </a:p>
                    <a:p>
                      <a:pPr algn="just">
                        <a:lnSpc>
                          <a:spcPct val="107000"/>
                        </a:lnSpc>
                        <a:spcAft>
                          <a:spcPts val="0"/>
                        </a:spcAft>
                      </a:pPr>
                      <a:r>
                        <a:rPr lang="en-GB" sz="1100">
                          <a:effectLst/>
                        </a:rPr>
                        <a:t> </a:t>
                      </a:r>
                      <a:endParaRPr lang="hr-HR" sz="1100">
                        <a:effectLst/>
                      </a:endParaRPr>
                    </a:p>
                    <a:p>
                      <a:pPr algn="just">
                        <a:lnSpc>
                          <a:spcPct val="107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1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1781876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endParaRPr lang="en-US" dirty="0"/>
          </a:p>
        </p:txBody>
      </p:sp>
      <p:sp>
        <p:nvSpPr>
          <p:cNvPr id="3" name="Content Placeholder 2"/>
          <p:cNvSpPr>
            <a:spLocks noGrp="1"/>
          </p:cNvSpPr>
          <p:nvPr>
            <p:ph idx="1"/>
          </p:nvPr>
        </p:nvSpPr>
        <p:spPr/>
        <p:txBody>
          <a:bodyPr/>
          <a:lstStyle/>
          <a:p>
            <a:r>
              <a:rPr lang="hr-HR" dirty="0" smtClean="0"/>
              <a:t>1. How </a:t>
            </a:r>
            <a:r>
              <a:rPr lang="hr-HR" dirty="0" err="1" smtClean="0"/>
              <a:t>would</a:t>
            </a:r>
            <a:r>
              <a:rPr lang="hr-HR" dirty="0" smtClean="0"/>
              <a:t> </a:t>
            </a:r>
            <a:r>
              <a:rPr lang="hr-HR" dirty="0" err="1" smtClean="0"/>
              <a:t>you</a:t>
            </a:r>
            <a:r>
              <a:rPr lang="hr-HR" dirty="0" smtClean="0"/>
              <a:t> </a:t>
            </a:r>
            <a:r>
              <a:rPr lang="hr-HR" dirty="0" err="1" smtClean="0"/>
              <a:t>define</a:t>
            </a:r>
            <a:r>
              <a:rPr lang="hr-HR" dirty="0" smtClean="0"/>
              <a:t> </a:t>
            </a:r>
            <a:r>
              <a:rPr lang="hr-HR" dirty="0" err="1" smtClean="0"/>
              <a:t>the</a:t>
            </a:r>
            <a:r>
              <a:rPr lang="hr-HR" dirty="0" smtClean="0"/>
              <a:t> </a:t>
            </a:r>
            <a:r>
              <a:rPr lang="hr-HR" dirty="0" err="1" smtClean="0"/>
              <a:t>state</a:t>
            </a:r>
            <a:r>
              <a:rPr lang="hr-HR" dirty="0" smtClean="0"/>
              <a:t>?</a:t>
            </a:r>
            <a:endParaRPr lang="hr-HR" dirty="0" smtClean="0"/>
          </a:p>
          <a:p>
            <a:r>
              <a:rPr lang="hr-HR" dirty="0"/>
              <a:t>2</a:t>
            </a:r>
            <a:r>
              <a:rPr lang="hr-HR" dirty="0" smtClean="0"/>
              <a:t>. </a:t>
            </a:r>
            <a:r>
              <a:rPr lang="hr-HR" dirty="0" err="1" smtClean="0"/>
              <a:t>What</a:t>
            </a:r>
            <a:r>
              <a:rPr lang="hr-HR" dirty="0" smtClean="0"/>
              <a:t> are </a:t>
            </a:r>
            <a:r>
              <a:rPr lang="hr-HR" dirty="0" err="1" smtClean="0"/>
              <a:t>the</a:t>
            </a:r>
            <a:r>
              <a:rPr lang="hr-HR" dirty="0" smtClean="0"/>
              <a:t> </a:t>
            </a:r>
            <a:r>
              <a:rPr lang="hr-HR" dirty="0" err="1" smtClean="0"/>
              <a:t>main</a:t>
            </a:r>
            <a:r>
              <a:rPr lang="hr-HR" dirty="0" smtClean="0"/>
              <a:t> </a:t>
            </a:r>
            <a:r>
              <a:rPr lang="hr-HR" dirty="0" err="1" smtClean="0"/>
              <a:t>brances</a:t>
            </a:r>
            <a:r>
              <a:rPr lang="hr-HR" dirty="0" smtClean="0"/>
              <a:t> </a:t>
            </a:r>
            <a:r>
              <a:rPr lang="hr-HR" dirty="0" err="1" smtClean="0"/>
              <a:t>of</a:t>
            </a:r>
            <a:r>
              <a:rPr lang="hr-HR" dirty="0" smtClean="0"/>
              <a:t> </a:t>
            </a:r>
            <a:r>
              <a:rPr lang="hr-HR" dirty="0" err="1" smtClean="0"/>
              <a:t>government</a:t>
            </a:r>
            <a:r>
              <a:rPr lang="hr-HR" dirty="0" smtClean="0"/>
              <a:t>?</a:t>
            </a:r>
          </a:p>
          <a:p>
            <a:r>
              <a:rPr lang="hr-HR" dirty="0"/>
              <a:t>3</a:t>
            </a:r>
            <a:r>
              <a:rPr lang="hr-HR" dirty="0" smtClean="0"/>
              <a:t>. </a:t>
            </a:r>
            <a:r>
              <a:rPr lang="hr-HR" dirty="0" err="1" smtClean="0"/>
              <a:t>What</a:t>
            </a:r>
            <a:r>
              <a:rPr lang="hr-HR" dirty="0" smtClean="0"/>
              <a:t> are </a:t>
            </a:r>
            <a:r>
              <a:rPr lang="hr-HR" dirty="0" err="1" smtClean="0"/>
              <a:t>their</a:t>
            </a:r>
            <a:r>
              <a:rPr lang="hr-HR" dirty="0" smtClean="0"/>
              <a:t> </a:t>
            </a:r>
            <a:r>
              <a:rPr lang="hr-HR" dirty="0" err="1" smtClean="0"/>
              <a:t>main</a:t>
            </a:r>
            <a:r>
              <a:rPr lang="hr-HR" dirty="0" smtClean="0"/>
              <a:t> </a:t>
            </a:r>
            <a:r>
              <a:rPr lang="hr-HR" dirty="0" err="1" smtClean="0"/>
              <a:t>functions</a:t>
            </a:r>
            <a:r>
              <a:rPr lang="hr-HR" dirty="0" smtClean="0"/>
              <a:t>?</a:t>
            </a:r>
          </a:p>
          <a:p>
            <a:endParaRPr lang="en-US" dirty="0"/>
          </a:p>
        </p:txBody>
      </p:sp>
    </p:spTree>
    <p:extLst>
      <p:ext uri="{BB962C8B-B14F-4D97-AF65-F5344CB8AC3E}">
        <p14:creationId xmlns:p14="http://schemas.microsoft.com/office/powerpoint/2010/main" val="34911354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VI Rewrite the following sentences replacing the underlined expressions with expressions from the text.</a:t>
            </a:r>
            <a:r>
              <a:rPr lang="hr-HR" b="1" dirty="0"/>
              <a:t/>
            </a:r>
            <a:br>
              <a:rPr lang="hr-HR" b="1" dirty="0"/>
            </a:br>
            <a:r>
              <a:rPr lang="en-GB" dirty="0"/>
              <a:t> </a:t>
            </a:r>
            <a:r>
              <a:rPr lang="hr-HR" dirty="0"/>
              <a:t/>
            </a:r>
            <a:br>
              <a:rPr lang="hr-HR" dirty="0"/>
            </a:br>
            <a:endParaRPr lang="en-US" dirty="0"/>
          </a:p>
        </p:txBody>
      </p:sp>
      <p:sp>
        <p:nvSpPr>
          <p:cNvPr id="3" name="Content Placeholder 2"/>
          <p:cNvSpPr>
            <a:spLocks noGrp="1"/>
          </p:cNvSpPr>
          <p:nvPr>
            <p:ph idx="1"/>
          </p:nvPr>
        </p:nvSpPr>
        <p:spPr/>
        <p:txBody>
          <a:bodyPr>
            <a:normAutofit fontScale="85000" lnSpcReduction="20000"/>
          </a:bodyPr>
          <a:lstStyle/>
          <a:p>
            <a:r>
              <a:rPr lang="en-GB" dirty="0"/>
              <a:t>The </a:t>
            </a:r>
            <a:r>
              <a:rPr lang="en-GB" u="sng" dirty="0"/>
              <a:t>law-making</a:t>
            </a:r>
            <a:r>
              <a:rPr lang="en-GB" dirty="0"/>
              <a:t> body </a:t>
            </a:r>
            <a:r>
              <a:rPr lang="en-GB" u="sng" dirty="0"/>
              <a:t>makes</a:t>
            </a:r>
            <a:r>
              <a:rPr lang="en-GB" dirty="0"/>
              <a:t> laws that all citizens must </a:t>
            </a:r>
            <a:r>
              <a:rPr lang="en-GB" u="sng" dirty="0"/>
              <a:t>act in accordance with</a:t>
            </a:r>
            <a:r>
              <a:rPr lang="en-GB" dirty="0"/>
              <a:t>. </a:t>
            </a:r>
            <a:endParaRPr lang="hr-HR" dirty="0"/>
          </a:p>
          <a:p>
            <a:r>
              <a:rPr lang="en-GB" dirty="0" smtClean="0"/>
              <a:t>The </a:t>
            </a:r>
            <a:r>
              <a:rPr lang="en-GB" dirty="0"/>
              <a:t>Croatian Parliament is a </a:t>
            </a:r>
            <a:r>
              <a:rPr lang="en-GB" u="sng" dirty="0"/>
              <a:t>one-chamber</a:t>
            </a:r>
            <a:r>
              <a:rPr lang="en-GB" dirty="0"/>
              <a:t> legislature.</a:t>
            </a:r>
            <a:endParaRPr lang="hr-HR" dirty="0"/>
          </a:p>
          <a:p>
            <a:r>
              <a:rPr lang="en-GB" dirty="0" smtClean="0"/>
              <a:t>Parliaments </a:t>
            </a:r>
            <a:r>
              <a:rPr lang="en-GB" u="sng" dirty="0"/>
              <a:t>examine closely and critically</a:t>
            </a:r>
            <a:r>
              <a:rPr lang="en-GB" dirty="0"/>
              <a:t> the work of the executive.</a:t>
            </a:r>
            <a:endParaRPr lang="hr-HR" dirty="0"/>
          </a:p>
          <a:p>
            <a:r>
              <a:rPr lang="en-GB" dirty="0" smtClean="0"/>
              <a:t>Presidents </a:t>
            </a:r>
            <a:r>
              <a:rPr lang="en-GB" dirty="0"/>
              <a:t>or other representatives can sign </a:t>
            </a:r>
            <a:r>
              <a:rPr lang="en-GB" u="sng" dirty="0"/>
              <a:t>international agreements</a:t>
            </a:r>
            <a:r>
              <a:rPr lang="en-GB" dirty="0"/>
              <a:t>, but they are normally confirmed by the </a:t>
            </a:r>
            <a:r>
              <a:rPr lang="en-GB" u="sng" dirty="0"/>
              <a:t>legislative body</a:t>
            </a:r>
            <a:r>
              <a:rPr lang="en-GB" dirty="0"/>
              <a:t>. </a:t>
            </a:r>
            <a:endParaRPr lang="hr-HR" dirty="0"/>
          </a:p>
          <a:p>
            <a:r>
              <a:rPr lang="en-GB" dirty="0" smtClean="0"/>
              <a:t>The </a:t>
            </a:r>
            <a:r>
              <a:rPr lang="en-GB" u="sng" dirty="0"/>
              <a:t>government in the narrow sense</a:t>
            </a:r>
            <a:r>
              <a:rPr lang="en-GB" dirty="0"/>
              <a:t> consists of </a:t>
            </a:r>
            <a:r>
              <a:rPr lang="en-GB" u="sng" dirty="0"/>
              <a:t>heads of government departments</a:t>
            </a:r>
            <a:r>
              <a:rPr lang="en-GB" dirty="0"/>
              <a:t>. </a:t>
            </a:r>
            <a:endParaRPr lang="hr-HR" dirty="0"/>
          </a:p>
          <a:p>
            <a:r>
              <a:rPr lang="en-GB" dirty="0" smtClean="0"/>
              <a:t>State </a:t>
            </a:r>
            <a:r>
              <a:rPr lang="en-GB" dirty="0"/>
              <a:t>budget funds are </a:t>
            </a:r>
            <a:r>
              <a:rPr lang="en-GB" u="sng" dirty="0"/>
              <a:t>distributed</a:t>
            </a:r>
            <a:r>
              <a:rPr lang="en-GB" dirty="0"/>
              <a:t> to development projects that are planned to be </a:t>
            </a:r>
            <a:r>
              <a:rPr lang="en-GB" u="sng" dirty="0"/>
              <a:t>put into practice</a:t>
            </a:r>
            <a:r>
              <a:rPr lang="en-GB" dirty="0"/>
              <a:t>. </a:t>
            </a:r>
            <a:endParaRPr lang="hr-HR" dirty="0"/>
          </a:p>
          <a:p>
            <a:r>
              <a:rPr lang="en-GB" dirty="0" smtClean="0"/>
              <a:t>Judicial </a:t>
            </a:r>
            <a:r>
              <a:rPr lang="en-GB" dirty="0"/>
              <a:t>independence in </a:t>
            </a:r>
            <a:r>
              <a:rPr lang="en-GB" u="sng" dirty="0"/>
              <a:t>making decisions in disputes</a:t>
            </a:r>
            <a:r>
              <a:rPr lang="en-GB" dirty="0"/>
              <a:t> is of </a:t>
            </a:r>
            <a:r>
              <a:rPr lang="en-GB" u="sng" dirty="0"/>
              <a:t>the highest importance</a:t>
            </a:r>
            <a:r>
              <a:rPr lang="en-GB" dirty="0"/>
              <a:t>. </a:t>
            </a:r>
            <a:endParaRPr lang="hr-HR" dirty="0"/>
          </a:p>
          <a:p>
            <a:r>
              <a:rPr lang="en-GB" dirty="0" smtClean="0"/>
              <a:t>Some </a:t>
            </a:r>
            <a:r>
              <a:rPr lang="en-GB" dirty="0"/>
              <a:t>courts can </a:t>
            </a:r>
            <a:r>
              <a:rPr lang="en-GB" u="sng" dirty="0"/>
              <a:t>abolish</a:t>
            </a:r>
            <a:r>
              <a:rPr lang="en-GB" dirty="0"/>
              <a:t> laws or parts thereof.</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21465493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VII Complete the chart with appropriate word forms</a:t>
            </a:r>
            <a:r>
              <a:rPr lang="hr-HR" b="1" dirty="0"/>
              <a:t/>
            </a:r>
            <a:br>
              <a:rPr lang="hr-HR" b="1" dirty="0"/>
            </a:br>
            <a:endParaRPr lang="en-US" dirty="0"/>
          </a:p>
        </p:txBody>
      </p:sp>
      <p:graphicFrame>
        <p:nvGraphicFramePr>
          <p:cNvPr id="4" name="Content Placeholder 3"/>
          <p:cNvGraphicFramePr>
            <a:graphicFrameLocks noGrp="1"/>
          </p:cNvGraphicFramePr>
          <p:nvPr>
            <p:ph idx="1"/>
          </p:nvPr>
        </p:nvGraphicFramePr>
        <p:xfrm>
          <a:off x="4448175" y="2947225"/>
          <a:ext cx="3448050" cy="2258949"/>
        </p:xfrm>
        <a:graphic>
          <a:graphicData uri="http://schemas.openxmlformats.org/drawingml/2006/table">
            <a:tbl>
              <a:tblPr>
                <a:tableStyleId>{5C22544A-7EE6-4342-B048-85BDC9FD1C3A}</a:tableStyleId>
              </a:tblPr>
              <a:tblGrid>
                <a:gridCol w="1809750"/>
                <a:gridCol w="1638300"/>
              </a:tblGrid>
              <a:tr h="0">
                <a:tc>
                  <a:txBody>
                    <a:bodyPr/>
                    <a:lstStyle/>
                    <a:p>
                      <a:pPr algn="just">
                        <a:lnSpc>
                          <a:spcPct val="107000"/>
                        </a:lnSpc>
                        <a:spcAft>
                          <a:spcPts val="0"/>
                        </a:spcAft>
                      </a:pPr>
                      <a:r>
                        <a:rPr lang="en-GB" sz="1200">
                          <a:effectLst/>
                        </a:rPr>
                        <a:t>NOUN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0"/>
                        </a:spcAft>
                      </a:pPr>
                      <a:r>
                        <a:rPr lang="en-GB" sz="1200">
                          <a:effectLst/>
                        </a:rPr>
                        <a:t>VERB</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gn="just">
                        <a:lnSpc>
                          <a:spcPct val="107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0"/>
                        </a:spcAft>
                      </a:pPr>
                      <a:r>
                        <a:rPr lang="en-GB" sz="1200">
                          <a:effectLst/>
                        </a:rPr>
                        <a:t>enact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gn="just">
                        <a:lnSpc>
                          <a:spcPct val="107000"/>
                        </a:lnSpc>
                        <a:spcAft>
                          <a:spcPts val="0"/>
                        </a:spcAft>
                      </a:pPr>
                      <a:r>
                        <a:rPr lang="en-GB" sz="1200">
                          <a:effectLst/>
                        </a:rPr>
                        <a:t>enforcement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gn="just">
                        <a:lnSpc>
                          <a:spcPct val="107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0"/>
                        </a:spcAft>
                      </a:pPr>
                      <a:r>
                        <a:rPr lang="en-GB" sz="1200">
                          <a:effectLst/>
                        </a:rPr>
                        <a:t>scrutinize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gn="just">
                        <a:lnSpc>
                          <a:spcPct val="107000"/>
                        </a:lnSpc>
                        <a:spcAft>
                          <a:spcPts val="0"/>
                        </a:spcAft>
                      </a:pPr>
                      <a:r>
                        <a:rPr lang="en-GB" sz="1200">
                          <a:effectLst/>
                        </a:rPr>
                        <a:t>abolition, abolishment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gn="just">
                        <a:lnSpc>
                          <a:spcPct val="107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0"/>
                        </a:spcAft>
                      </a:pPr>
                      <a:r>
                        <a:rPr lang="en-GB" sz="1200">
                          <a:effectLst/>
                        </a:rPr>
                        <a:t>ratify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gn="just">
                        <a:lnSpc>
                          <a:spcPct val="107000"/>
                        </a:lnSpc>
                        <a:spcAft>
                          <a:spcPts val="0"/>
                        </a:spcAft>
                      </a:pPr>
                      <a:r>
                        <a:rPr lang="en-GB" sz="11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0"/>
                        </a:spcAft>
                      </a:pPr>
                      <a:r>
                        <a:rPr lang="en-GB" sz="1200" dirty="0">
                          <a:effectLst/>
                        </a:rPr>
                        <a:t>propose</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bl>
          </a:graphicData>
        </a:graphic>
      </p:graphicFrame>
      <p:graphicFrame>
        <p:nvGraphicFramePr>
          <p:cNvPr id="5" name="Table 4"/>
          <p:cNvGraphicFramePr>
            <a:graphicFrameLocks noGrp="1"/>
          </p:cNvGraphicFramePr>
          <p:nvPr/>
        </p:nvGraphicFramePr>
        <p:xfrm>
          <a:off x="4448175" y="3915346"/>
          <a:ext cx="3448050" cy="322707"/>
        </p:xfrm>
        <a:graphic>
          <a:graphicData uri="http://schemas.openxmlformats.org/drawingml/2006/table">
            <a:tbl>
              <a:tblPr>
                <a:tableStyleId>{5C22544A-7EE6-4342-B048-85BDC9FD1C3A}</a:tableStyleId>
              </a:tblPr>
              <a:tblGrid>
                <a:gridCol w="1809750"/>
                <a:gridCol w="1638300"/>
              </a:tblGrid>
              <a:tr h="0">
                <a:tc>
                  <a:txBody>
                    <a:bodyPr/>
                    <a:lstStyle/>
                    <a:p>
                      <a:pPr algn="just">
                        <a:lnSpc>
                          <a:spcPct val="107000"/>
                        </a:lnSpc>
                        <a:spcAft>
                          <a:spcPts val="0"/>
                        </a:spcAft>
                      </a:pPr>
                      <a:r>
                        <a:rPr lang="en-GB" sz="1200">
                          <a:effectLst/>
                        </a:rPr>
                        <a:t>appeal</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0"/>
                        </a:spcAft>
                      </a:pPr>
                      <a:r>
                        <a:rPr lang="en-GB" sz="11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bl>
          </a:graphicData>
        </a:graphic>
      </p:graphicFrame>
    </p:spTree>
    <p:extLst>
      <p:ext uri="{BB962C8B-B14F-4D97-AF65-F5344CB8AC3E}">
        <p14:creationId xmlns:p14="http://schemas.microsoft.com/office/powerpoint/2010/main" val="22244439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t>VIII Discuss the following questions</a:t>
            </a:r>
            <a:endParaRPr lang="en-US" dirty="0"/>
          </a:p>
        </p:txBody>
      </p:sp>
      <p:sp>
        <p:nvSpPr>
          <p:cNvPr id="3" name="Content Placeholder 2"/>
          <p:cNvSpPr>
            <a:spLocks noGrp="1"/>
          </p:cNvSpPr>
          <p:nvPr>
            <p:ph idx="1"/>
          </p:nvPr>
        </p:nvSpPr>
        <p:spPr/>
        <p:txBody>
          <a:bodyPr/>
          <a:lstStyle/>
          <a:p>
            <a:r>
              <a:rPr lang="hr-HR" dirty="0" smtClean="0"/>
              <a:t>1. </a:t>
            </a:r>
            <a:r>
              <a:rPr lang="en-GB" dirty="0" smtClean="0"/>
              <a:t>In </a:t>
            </a:r>
            <a:r>
              <a:rPr lang="en-GB" dirty="0"/>
              <a:t>your opinion, which of the three branches is the most powerful? Provide arguments for your position.</a:t>
            </a:r>
            <a:endParaRPr lang="hr-HR" dirty="0"/>
          </a:p>
          <a:p>
            <a:r>
              <a:rPr lang="en-GB" dirty="0"/>
              <a:t>2.  	What do you think about the prohibition on judges engaging in political activity? Is it a fair restriction? Why (not)?</a:t>
            </a:r>
            <a:endParaRPr lang="hr-HR" dirty="0"/>
          </a:p>
          <a:p>
            <a:r>
              <a:rPr lang="en-GB" dirty="0"/>
              <a:t>3.  	Do you think citizens should be more directly involved in the work of government institutions? Do you know of any other ways citizens can have an impact on public policy other than voting in elections?</a:t>
            </a:r>
            <a:endParaRPr lang="hr-HR" dirty="0"/>
          </a:p>
          <a:p>
            <a:r>
              <a:rPr lang="en-GB" dirty="0"/>
              <a:t>4.  	What additional checks and balances would you introduce for the better functioning of the government in general?</a:t>
            </a:r>
            <a:endParaRPr lang="hr-HR" dirty="0"/>
          </a:p>
          <a:p>
            <a:endParaRPr lang="en-US" dirty="0"/>
          </a:p>
        </p:txBody>
      </p:sp>
    </p:spTree>
    <p:extLst>
      <p:ext uri="{BB962C8B-B14F-4D97-AF65-F5344CB8AC3E}">
        <p14:creationId xmlns:p14="http://schemas.microsoft.com/office/powerpoint/2010/main" val="488203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IX Choose one of the following research tasks and prepare a class presentation or a report.</a:t>
            </a:r>
            <a:r>
              <a:rPr lang="hr-HR" b="1" dirty="0"/>
              <a:t/>
            </a:r>
            <a:br>
              <a:rPr lang="hr-HR" b="1" dirty="0"/>
            </a:br>
            <a:r>
              <a:rPr lang="en-GB" b="1" i="1" dirty="0"/>
              <a:t> </a:t>
            </a:r>
            <a:r>
              <a:rPr lang="hr-HR" b="1" dirty="0"/>
              <a:t/>
            </a:r>
            <a:br>
              <a:rPr lang="hr-HR" b="1" dirty="0"/>
            </a:br>
            <a:endParaRPr lang="en-US" dirty="0"/>
          </a:p>
        </p:txBody>
      </p:sp>
      <p:sp>
        <p:nvSpPr>
          <p:cNvPr id="3" name="Content Placeholder 2"/>
          <p:cNvSpPr>
            <a:spLocks noGrp="1"/>
          </p:cNvSpPr>
          <p:nvPr>
            <p:ph idx="1"/>
          </p:nvPr>
        </p:nvSpPr>
        <p:spPr/>
        <p:txBody>
          <a:bodyPr/>
          <a:lstStyle/>
          <a:p>
            <a:r>
              <a:rPr lang="hr-HR" dirty="0" smtClean="0"/>
              <a:t>1. </a:t>
            </a:r>
            <a:r>
              <a:rPr lang="en-GB" dirty="0" smtClean="0"/>
              <a:t>Find </a:t>
            </a:r>
            <a:r>
              <a:rPr lang="en-GB" dirty="0"/>
              <a:t>out more about the three branches of government in Croatia. What are the principal bodies in each branch? What can you find out about their powers?</a:t>
            </a:r>
            <a:endParaRPr lang="hr-HR" dirty="0"/>
          </a:p>
          <a:p>
            <a:r>
              <a:rPr lang="en-GB" dirty="0"/>
              <a:t>2.  	Choose one of the branches and do more detailed research on its organization and functions in Croatia, or another country of your choice.</a:t>
            </a:r>
            <a:endParaRPr lang="hr-HR" dirty="0"/>
          </a:p>
          <a:p>
            <a:r>
              <a:rPr lang="en-GB" dirty="0"/>
              <a:t>3.  	Non-government organisations (NGOs) range from small community-based associations to international foundations and institutions organising initiatives that influence the world economy and policies on the global scale. Find out more about an NGO and prepare a brief presentation about their organisation, membership, funding and impact on public policy.</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38202270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Part Two</a:t>
            </a:r>
            <a:r>
              <a:rPr lang="hr-HR" b="1" dirty="0"/>
              <a:t/>
            </a:r>
            <a:br>
              <a:rPr lang="hr-HR" b="1" dirty="0"/>
            </a:br>
            <a:r>
              <a:rPr lang="en-GB" b="1" dirty="0"/>
              <a:t>Resolving Disputes</a:t>
            </a:r>
            <a:r>
              <a:rPr lang="hr-HR" dirty="0"/>
              <a:t/>
            </a:r>
            <a:br>
              <a:rPr lang="hr-HR" dirty="0"/>
            </a:br>
            <a:r>
              <a:rPr lang="en-GB" b="1" dirty="0"/>
              <a:t> </a:t>
            </a:r>
            <a:r>
              <a:rPr lang="hr-HR" dirty="0"/>
              <a:t/>
            </a:r>
            <a:br>
              <a:rPr lang="hr-HR" dirty="0"/>
            </a:br>
            <a:endParaRPr lang="en-US" dirty="0"/>
          </a:p>
        </p:txBody>
      </p:sp>
      <p:sp>
        <p:nvSpPr>
          <p:cNvPr id="3" name="Content Placeholder 2"/>
          <p:cNvSpPr>
            <a:spLocks noGrp="1"/>
          </p:cNvSpPr>
          <p:nvPr>
            <p:ph idx="1"/>
          </p:nvPr>
        </p:nvSpPr>
        <p:spPr/>
        <p:txBody>
          <a:bodyPr/>
          <a:lstStyle/>
          <a:p>
            <a:r>
              <a:rPr lang="en-GB" b="1" i="1" dirty="0"/>
              <a:t>I Discuss the meaning, similarities, differences and connections between the following </a:t>
            </a:r>
            <a:r>
              <a:rPr lang="en-GB" b="1" i="1" dirty="0" smtClean="0"/>
              <a:t>terms</a:t>
            </a:r>
            <a:r>
              <a:rPr lang="hr-HR" b="1" i="1" dirty="0" smtClean="0"/>
              <a:t>:</a:t>
            </a:r>
            <a:endParaRPr lang="hr-HR" b="1" dirty="0"/>
          </a:p>
          <a:p>
            <a:r>
              <a:rPr lang="en-GB" i="1" dirty="0"/>
              <a:t>trial  	punishment  	dispute  	court      defendant</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36409812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i="1" dirty="0"/>
              <a:t>II Read the text and find out more information about the types of procedures and the parties involved.</a:t>
            </a:r>
            <a:r>
              <a:rPr lang="hr-HR" sz="3600" b="1" dirty="0"/>
              <a:t/>
            </a:r>
            <a:br>
              <a:rPr lang="hr-HR" sz="3600" b="1" dirty="0"/>
            </a:br>
            <a:r>
              <a:rPr lang="en-GB" sz="3600" dirty="0"/>
              <a:t> </a:t>
            </a:r>
            <a:r>
              <a:rPr lang="hr-HR" sz="3600" dirty="0"/>
              <a:t/>
            </a:r>
            <a:br>
              <a:rPr lang="hr-HR" sz="3600" dirty="0"/>
            </a:br>
            <a:endParaRPr lang="en-US" sz="3600" dirty="0"/>
          </a:p>
        </p:txBody>
      </p:sp>
      <p:sp>
        <p:nvSpPr>
          <p:cNvPr id="3" name="Content Placeholder 2"/>
          <p:cNvSpPr>
            <a:spLocks noGrp="1"/>
          </p:cNvSpPr>
          <p:nvPr>
            <p:ph idx="1"/>
          </p:nvPr>
        </p:nvSpPr>
        <p:spPr/>
        <p:txBody>
          <a:bodyPr/>
          <a:lstStyle/>
          <a:p>
            <a:r>
              <a:rPr lang="en-GB" dirty="0"/>
              <a:t>The judicial branch of government </a:t>
            </a:r>
            <a:r>
              <a:rPr lang="en-GB" b="1" dirty="0"/>
              <a:t>administers justice</a:t>
            </a:r>
            <a:r>
              <a:rPr lang="en-GB" dirty="0"/>
              <a:t> within a number of systems, depending on the type of dispute. </a:t>
            </a:r>
            <a:endParaRPr lang="hr-HR" dirty="0" smtClean="0"/>
          </a:p>
          <a:p>
            <a:r>
              <a:rPr lang="en-GB" dirty="0" smtClean="0"/>
              <a:t>The </a:t>
            </a:r>
            <a:r>
              <a:rPr lang="en-GB" dirty="0"/>
              <a:t>principal line is drawn between the civil and criminal law, which is </a:t>
            </a:r>
            <a:r>
              <a:rPr lang="en-GB" b="1" dirty="0"/>
              <a:t>enforced</a:t>
            </a:r>
            <a:r>
              <a:rPr lang="en-GB" dirty="0"/>
              <a:t> through a system of civil and criminal courts respectively. </a:t>
            </a:r>
            <a:endParaRPr lang="hr-HR" dirty="0" smtClean="0"/>
          </a:p>
          <a:p>
            <a:r>
              <a:rPr lang="en-GB" dirty="0" smtClean="0"/>
              <a:t>While </a:t>
            </a:r>
            <a:r>
              <a:rPr lang="en-GB" dirty="0"/>
              <a:t>in </a:t>
            </a:r>
            <a:r>
              <a:rPr lang="en-GB" b="1" dirty="0"/>
              <a:t>criminal</a:t>
            </a:r>
            <a:r>
              <a:rPr lang="en-GB" dirty="0"/>
              <a:t> law the prosecutor (the state) seeks to punish a criminal offender, </a:t>
            </a:r>
            <a:r>
              <a:rPr lang="en-GB" b="1" dirty="0"/>
              <a:t>civil</a:t>
            </a:r>
            <a:r>
              <a:rPr lang="en-GB" dirty="0"/>
              <a:t> justice deals with resolving conflicts or disputes between natural and legal persons concerning their private interests. Such proceedings are initiated by the claimant and generally do not involve the public interest.</a:t>
            </a:r>
            <a:endParaRPr lang="hr-HR" dirty="0"/>
          </a:p>
          <a:p>
            <a:endParaRPr lang="en-US" dirty="0"/>
          </a:p>
        </p:txBody>
      </p:sp>
    </p:spTree>
    <p:extLst>
      <p:ext uri="{BB962C8B-B14F-4D97-AF65-F5344CB8AC3E}">
        <p14:creationId xmlns:p14="http://schemas.microsoft.com/office/powerpoint/2010/main" val="8849004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i="1" dirty="0"/>
              <a:t>Read the text and find out more information about the types of procedures and the parties </a:t>
            </a:r>
            <a:r>
              <a:rPr lang="en-GB" sz="3600" b="1" i="1" dirty="0" smtClean="0"/>
              <a:t>involved</a:t>
            </a:r>
            <a:r>
              <a:rPr lang="hr-HR" sz="3600" b="1" i="1" dirty="0" smtClean="0"/>
              <a:t>:</a:t>
            </a:r>
            <a:r>
              <a:rPr lang="hr-HR" sz="3600" b="1" dirty="0"/>
              <a:t/>
            </a:r>
            <a:br>
              <a:rPr lang="hr-HR" sz="3600" b="1" dirty="0"/>
            </a:br>
            <a:endParaRPr lang="en-US" sz="3600" dirty="0"/>
          </a:p>
        </p:txBody>
      </p:sp>
      <p:sp>
        <p:nvSpPr>
          <p:cNvPr id="3" name="Content Placeholder 2"/>
          <p:cNvSpPr>
            <a:spLocks noGrp="1"/>
          </p:cNvSpPr>
          <p:nvPr>
            <p:ph idx="1"/>
          </p:nvPr>
        </p:nvSpPr>
        <p:spPr/>
        <p:txBody>
          <a:bodyPr>
            <a:normAutofit fontScale="92500" lnSpcReduction="10000"/>
          </a:bodyPr>
          <a:lstStyle/>
          <a:p>
            <a:r>
              <a:rPr lang="en-GB" dirty="0"/>
              <a:t>Civil justice </a:t>
            </a:r>
            <a:r>
              <a:rPr lang="en-GB" dirty="0" smtClean="0"/>
              <a:t>includes </a:t>
            </a:r>
            <a:r>
              <a:rPr lang="en-GB" dirty="0"/>
              <a:t>family justice, administrative, </a:t>
            </a:r>
            <a:r>
              <a:rPr lang="en-GB" dirty="0" smtClean="0"/>
              <a:t>civil</a:t>
            </a:r>
            <a:r>
              <a:rPr lang="hr-HR" dirty="0" smtClean="0"/>
              <a:t>,</a:t>
            </a:r>
            <a:r>
              <a:rPr lang="en-GB" dirty="0" smtClean="0"/>
              <a:t> </a:t>
            </a:r>
            <a:r>
              <a:rPr lang="en-GB" dirty="0" smtClean="0"/>
              <a:t>and </a:t>
            </a:r>
            <a:r>
              <a:rPr lang="en-GB" dirty="0"/>
              <a:t>commercial justice systems</a:t>
            </a:r>
            <a:r>
              <a:rPr lang="en-GB" dirty="0" smtClean="0"/>
              <a:t>.</a:t>
            </a:r>
            <a:endParaRPr lang="hr-HR" dirty="0" smtClean="0"/>
          </a:p>
          <a:p>
            <a:r>
              <a:rPr lang="en-GB" dirty="0" smtClean="0"/>
              <a:t> </a:t>
            </a:r>
            <a:r>
              <a:rPr lang="en-GB" dirty="0"/>
              <a:t>The </a:t>
            </a:r>
            <a:r>
              <a:rPr lang="en-GB" b="1" dirty="0"/>
              <a:t>family</a:t>
            </a:r>
            <a:r>
              <a:rPr lang="en-GB" dirty="0"/>
              <a:t> justice system is set up to help individuals resolve matters such as divorce, child </a:t>
            </a:r>
            <a:r>
              <a:rPr lang="hr-HR" dirty="0" err="1" smtClean="0"/>
              <a:t>custody</a:t>
            </a:r>
            <a:r>
              <a:rPr lang="en-GB" dirty="0" smtClean="0"/>
              <a:t>, </a:t>
            </a:r>
            <a:r>
              <a:rPr lang="hr-HR" dirty="0" err="1" smtClean="0"/>
              <a:t>etc</a:t>
            </a:r>
            <a:r>
              <a:rPr lang="en-GB" dirty="0" smtClean="0"/>
              <a:t>.</a:t>
            </a:r>
            <a:endParaRPr lang="hr-HR" dirty="0" smtClean="0"/>
          </a:p>
          <a:p>
            <a:r>
              <a:rPr lang="en-GB" dirty="0" smtClean="0"/>
              <a:t> </a:t>
            </a:r>
            <a:r>
              <a:rPr lang="en-GB" b="1" dirty="0"/>
              <a:t>Administrative</a:t>
            </a:r>
            <a:r>
              <a:rPr lang="en-GB" dirty="0"/>
              <a:t> justice </a:t>
            </a:r>
            <a:r>
              <a:rPr lang="hr-HR" dirty="0" err="1" smtClean="0"/>
              <a:t>deals</a:t>
            </a:r>
            <a:r>
              <a:rPr lang="hr-HR" dirty="0" smtClean="0"/>
              <a:t> </a:t>
            </a:r>
            <a:r>
              <a:rPr lang="hr-HR" dirty="0" err="1" smtClean="0"/>
              <a:t>with</a:t>
            </a:r>
            <a:r>
              <a:rPr lang="en-GB" dirty="0" smtClean="0"/>
              <a:t> </a:t>
            </a:r>
            <a:r>
              <a:rPr lang="en-GB" dirty="0"/>
              <a:t>administrative disputes initiated by natural or legal persons concerning decisions reached in administrative procedures by state authorities, such as building permits, tax ordinances, or licences to practice a profession. </a:t>
            </a:r>
            <a:endParaRPr lang="hr-HR" dirty="0" smtClean="0"/>
          </a:p>
          <a:p>
            <a:r>
              <a:rPr lang="en-GB" b="1" dirty="0" smtClean="0"/>
              <a:t>Strictly </a:t>
            </a:r>
            <a:r>
              <a:rPr lang="en-GB" b="1" dirty="0"/>
              <a:t>civil</a:t>
            </a:r>
            <a:r>
              <a:rPr lang="en-GB" dirty="0"/>
              <a:t> justice concerns various disputes between individuals or legal entities regarding </a:t>
            </a:r>
            <a:r>
              <a:rPr lang="hr-HR" dirty="0" err="1" smtClean="0"/>
              <a:t>harm</a:t>
            </a:r>
            <a:r>
              <a:rPr lang="en-GB" dirty="0" smtClean="0"/>
              <a:t>, </a:t>
            </a:r>
            <a:r>
              <a:rPr lang="en-GB" dirty="0"/>
              <a:t>breach of contract, product liability, etc. </a:t>
            </a:r>
            <a:endParaRPr lang="hr-HR" dirty="0" smtClean="0"/>
          </a:p>
          <a:p>
            <a:r>
              <a:rPr lang="en-GB" dirty="0" smtClean="0"/>
              <a:t>Disputes </a:t>
            </a:r>
            <a:r>
              <a:rPr lang="en-GB" dirty="0"/>
              <a:t>between and/or concerning business organisations and commercial activities fall within the domain of </a:t>
            </a:r>
            <a:r>
              <a:rPr lang="en-GB" b="1" dirty="0"/>
              <a:t>commercial</a:t>
            </a:r>
            <a:r>
              <a:rPr lang="en-GB" dirty="0"/>
              <a:t> law.</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32123476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i="1" dirty="0"/>
              <a:t>Read the text and find out more information about the types of procedures and the parties involved.</a:t>
            </a:r>
            <a:r>
              <a:rPr lang="hr-HR" sz="3600" b="1" dirty="0"/>
              <a:t/>
            </a:r>
            <a:br>
              <a:rPr lang="hr-HR" sz="3600" b="1" dirty="0"/>
            </a:br>
            <a:endParaRPr lang="en-US" sz="3600" dirty="0"/>
          </a:p>
        </p:txBody>
      </p:sp>
      <p:sp>
        <p:nvSpPr>
          <p:cNvPr id="3" name="Content Placeholder 2"/>
          <p:cNvSpPr>
            <a:spLocks noGrp="1"/>
          </p:cNvSpPr>
          <p:nvPr>
            <p:ph idx="1"/>
          </p:nvPr>
        </p:nvSpPr>
        <p:spPr/>
        <p:txBody>
          <a:bodyPr/>
          <a:lstStyle/>
          <a:p>
            <a:r>
              <a:rPr lang="en-GB" dirty="0"/>
              <a:t>Resolving a case in court is subject to strict and detailed procedural rules. It usually entails considerable costs of </a:t>
            </a:r>
            <a:r>
              <a:rPr lang="en-GB" b="1" dirty="0"/>
              <a:t>litigation</a:t>
            </a:r>
            <a:r>
              <a:rPr lang="en-GB" dirty="0"/>
              <a:t> (court and lawyer’s fees), and tends to be time-consuming. </a:t>
            </a:r>
            <a:endParaRPr lang="hr-HR" dirty="0" smtClean="0"/>
          </a:p>
          <a:p>
            <a:r>
              <a:rPr lang="en-GB" dirty="0" smtClean="0"/>
              <a:t>As </a:t>
            </a:r>
            <a:r>
              <a:rPr lang="en-GB" dirty="0"/>
              <a:t>an alternative to litigation, where a court adjudicates and enforces a solution, a number of </a:t>
            </a:r>
            <a:r>
              <a:rPr lang="en-GB" b="1" dirty="0"/>
              <a:t>alternative dispute resolution</a:t>
            </a:r>
            <a:r>
              <a:rPr lang="en-GB" dirty="0"/>
              <a:t> formats (ADR) have developed in order to achieve dispute resolution in a more collaborative way.</a:t>
            </a:r>
            <a:endParaRPr lang="hr-HR" dirty="0"/>
          </a:p>
          <a:p>
            <a:endParaRPr lang="en-US" dirty="0"/>
          </a:p>
        </p:txBody>
      </p:sp>
    </p:spTree>
    <p:extLst>
      <p:ext uri="{BB962C8B-B14F-4D97-AF65-F5344CB8AC3E}">
        <p14:creationId xmlns:p14="http://schemas.microsoft.com/office/powerpoint/2010/main" val="14044356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b="1" i="1" dirty="0"/>
              <a:t>III Complete the chart with the following words. Some words may be used more than once.</a:t>
            </a:r>
            <a:r>
              <a:rPr lang="hr-HR" sz="2400" b="1" dirty="0"/>
              <a:t/>
            </a:r>
            <a:br>
              <a:rPr lang="hr-HR" sz="2400" b="1" dirty="0"/>
            </a:br>
            <a:r>
              <a:rPr lang="en-GB" sz="2400" dirty="0"/>
              <a:t> </a:t>
            </a:r>
            <a:r>
              <a:rPr lang="hr-HR" sz="2400" dirty="0"/>
              <a:t/>
            </a:r>
            <a:br>
              <a:rPr lang="hr-HR" sz="2400" dirty="0"/>
            </a:br>
            <a:r>
              <a:rPr lang="en-GB" sz="2400" dirty="0"/>
              <a:t>legal   	natural    offender   	injured        state/public  	family     injuring</a:t>
            </a:r>
            <a:r>
              <a:rPr lang="hr-HR" sz="2400" dirty="0"/>
              <a:t/>
            </a:r>
            <a:br>
              <a:rPr lang="hr-HR" sz="2400" dirty="0"/>
            </a:br>
            <a:r>
              <a:rPr lang="en-GB" sz="2400" dirty="0"/>
              <a:t> </a:t>
            </a:r>
            <a:r>
              <a:rPr lang="hr-HR" sz="2400" dirty="0"/>
              <a:t/>
            </a:r>
            <a:br>
              <a:rPr lang="hr-HR" sz="2400" dirty="0"/>
            </a:br>
            <a:endParaRPr lang="en-US" sz="2400" dirty="0"/>
          </a:p>
        </p:txBody>
      </p:sp>
      <p:graphicFrame>
        <p:nvGraphicFramePr>
          <p:cNvPr id="4" name="Content Placeholder 3"/>
          <p:cNvGraphicFramePr>
            <a:graphicFrameLocks noGrp="1"/>
          </p:cNvGraphicFramePr>
          <p:nvPr>
            <p:ph idx="1"/>
          </p:nvPr>
        </p:nvGraphicFramePr>
        <p:xfrm>
          <a:off x="3306762" y="2912872"/>
          <a:ext cx="5730875" cy="2327656"/>
        </p:xfrm>
        <a:graphic>
          <a:graphicData uri="http://schemas.openxmlformats.org/drawingml/2006/table">
            <a:tbl>
              <a:tblPr>
                <a:tableStyleId>{5C22544A-7EE6-4342-B048-85BDC9FD1C3A}</a:tableStyleId>
              </a:tblPr>
              <a:tblGrid>
                <a:gridCol w="1550670"/>
                <a:gridCol w="2076450"/>
                <a:gridCol w="2103755"/>
              </a:tblGrid>
              <a:tr h="0">
                <a:tc>
                  <a:txBody>
                    <a:bodyPr/>
                    <a:lstStyle/>
                    <a:p>
                      <a:pPr marL="63500" algn="just">
                        <a:lnSpc>
                          <a:spcPct val="107000"/>
                        </a:lnSpc>
                        <a:spcAft>
                          <a:spcPts val="0"/>
                        </a:spcAft>
                      </a:pPr>
                      <a:r>
                        <a:rPr lang="en-GB" sz="1200" dirty="0">
                          <a:effectLst/>
                        </a:rPr>
                        <a:t>PROCEDURE</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63500" algn="just">
                        <a:lnSpc>
                          <a:spcPct val="107000"/>
                        </a:lnSpc>
                        <a:spcAft>
                          <a:spcPts val="0"/>
                        </a:spcAft>
                      </a:pPr>
                      <a:r>
                        <a:rPr lang="en-GB" sz="1200">
                          <a:effectLst/>
                        </a:rPr>
                        <a:t>INITIATING PARTY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63500" algn="just">
                        <a:lnSpc>
                          <a:spcPct val="107000"/>
                        </a:lnSpc>
                        <a:spcAft>
                          <a:spcPts val="0"/>
                        </a:spcAft>
                      </a:pPr>
                      <a:r>
                        <a:rPr lang="en-GB" sz="1200">
                          <a:effectLst/>
                        </a:rPr>
                        <a:t>RESPONDENT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63500" algn="just">
                        <a:lnSpc>
                          <a:spcPct val="107000"/>
                        </a:lnSpc>
                        <a:spcAft>
                          <a:spcPts val="0"/>
                        </a:spcAft>
                      </a:pPr>
                      <a:r>
                        <a:rPr lang="en-GB" sz="1200">
                          <a:effectLst/>
                        </a:rPr>
                        <a:t>CRIMINAL</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63500" algn="just">
                        <a:lnSpc>
                          <a:spcPct val="107000"/>
                        </a:lnSpc>
                        <a:spcAft>
                          <a:spcPts val="0"/>
                        </a:spcAft>
                      </a:pPr>
                      <a:r>
                        <a:rPr lang="en-GB" sz="1200">
                          <a:effectLst/>
                        </a:rPr>
                        <a:t>prosecutor ( ______ attorney)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63500" algn="just">
                        <a:lnSpc>
                          <a:spcPct val="107000"/>
                        </a:lnSpc>
                        <a:spcAft>
                          <a:spcPts val="0"/>
                        </a:spcAft>
                      </a:pPr>
                      <a:r>
                        <a:rPr lang="en-GB" sz="1200" dirty="0">
                          <a:effectLst/>
                        </a:rPr>
                        <a:t>defendant (alleged ______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63500" algn="just">
                        <a:lnSpc>
                          <a:spcPct val="107000"/>
                        </a:lnSpc>
                        <a:spcAft>
                          <a:spcPts val="0"/>
                        </a:spcAft>
                      </a:pPr>
                      <a:r>
                        <a:rPr lang="en-GB" sz="1200">
                          <a:effectLst/>
                        </a:rPr>
                        <a:t>CIVIL</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63500" algn="just">
                        <a:lnSpc>
                          <a:spcPct val="107000"/>
                        </a:lnSpc>
                        <a:spcAft>
                          <a:spcPts val="0"/>
                        </a:spcAft>
                      </a:pPr>
                      <a:r>
                        <a:rPr lang="en-GB" sz="1200" dirty="0">
                          <a:effectLst/>
                        </a:rPr>
                        <a:t>claimant ( ______ party)</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63500" algn="just">
                        <a:lnSpc>
                          <a:spcPct val="107000"/>
                        </a:lnSpc>
                        <a:spcAft>
                          <a:spcPts val="0"/>
                        </a:spcAft>
                      </a:pPr>
                      <a:r>
                        <a:rPr lang="en-GB" sz="1200" dirty="0">
                          <a:effectLst/>
                        </a:rPr>
                        <a:t>defendant (alleged ______ party)</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63500" algn="just">
                        <a:lnSpc>
                          <a:spcPct val="107000"/>
                        </a:lnSpc>
                        <a:spcAft>
                          <a:spcPts val="0"/>
                        </a:spcAft>
                      </a:pPr>
                      <a:r>
                        <a:rPr lang="en-GB" sz="1200">
                          <a:effectLst/>
                        </a:rPr>
                        <a:t>FAMILY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63500" algn="just">
                        <a:lnSpc>
                          <a:spcPct val="107000"/>
                        </a:lnSpc>
                        <a:spcAft>
                          <a:spcPts val="0"/>
                        </a:spcAft>
                      </a:pPr>
                      <a:r>
                        <a:rPr lang="en-GB" sz="1200" dirty="0">
                          <a:effectLst/>
                        </a:rPr>
                        <a:t>petitioner ( ______ member)</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63500" algn="just">
                        <a:lnSpc>
                          <a:spcPct val="107000"/>
                        </a:lnSpc>
                        <a:spcAft>
                          <a:spcPts val="0"/>
                        </a:spcAft>
                      </a:pPr>
                      <a:r>
                        <a:rPr lang="en-GB" sz="1200" dirty="0">
                          <a:effectLst/>
                        </a:rPr>
                        <a:t>respondent (family ______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63500" algn="just">
                        <a:lnSpc>
                          <a:spcPct val="107000"/>
                        </a:lnSpc>
                        <a:spcAft>
                          <a:spcPts val="0"/>
                        </a:spcAft>
                      </a:pPr>
                      <a:r>
                        <a:rPr lang="en-GB" sz="1200">
                          <a:effectLst/>
                        </a:rPr>
                        <a:t>COMMERCIAL</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63500" algn="just">
                        <a:lnSpc>
                          <a:spcPct val="107000"/>
                        </a:lnSpc>
                        <a:spcAft>
                          <a:spcPts val="0"/>
                        </a:spcAft>
                      </a:pPr>
                      <a:r>
                        <a:rPr lang="en-GB" sz="1200" dirty="0">
                          <a:effectLst/>
                        </a:rPr>
                        <a:t>claimant ( ______ person)</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63500" algn="just">
                        <a:lnSpc>
                          <a:spcPct val="107000"/>
                        </a:lnSpc>
                        <a:spcAft>
                          <a:spcPts val="0"/>
                        </a:spcAft>
                      </a:pPr>
                      <a:r>
                        <a:rPr lang="en-GB" sz="1200">
                          <a:effectLst/>
                        </a:rPr>
                        <a:t>defendant ( ______ person)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63500" algn="just">
                        <a:lnSpc>
                          <a:spcPct val="107000"/>
                        </a:lnSpc>
                        <a:spcAft>
                          <a:spcPts val="0"/>
                        </a:spcAft>
                      </a:pPr>
                      <a:r>
                        <a:rPr lang="en-GB" sz="1200">
                          <a:effectLst/>
                        </a:rPr>
                        <a:t>ADMINISTRATIVE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63500" algn="just">
                        <a:lnSpc>
                          <a:spcPct val="107000"/>
                        </a:lnSpc>
                        <a:spcAft>
                          <a:spcPts val="0"/>
                        </a:spcAft>
                      </a:pPr>
                      <a:r>
                        <a:rPr lang="en-GB" sz="1200" dirty="0">
                          <a:effectLst/>
                        </a:rPr>
                        <a:t>claimant ( ______ or ______ person)</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63500" algn="just">
                        <a:lnSpc>
                          <a:spcPct val="107000"/>
                        </a:lnSpc>
                        <a:spcAft>
                          <a:spcPts val="0"/>
                        </a:spcAft>
                      </a:pPr>
                      <a:r>
                        <a:rPr lang="en-GB" sz="1200" dirty="0">
                          <a:effectLst/>
                        </a:rPr>
                        <a:t>defendant ( ______ authority)</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bl>
          </a:graphicData>
        </a:graphic>
      </p:graphicFrame>
    </p:spTree>
    <p:extLst>
      <p:ext uri="{BB962C8B-B14F-4D97-AF65-F5344CB8AC3E}">
        <p14:creationId xmlns:p14="http://schemas.microsoft.com/office/powerpoint/2010/main" val="37554875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b="1" i="1" dirty="0"/>
              <a:t>IV Read the text once again and complete the table with the general purpose of each of the types of procedures and provide examples.</a:t>
            </a:r>
            <a:r>
              <a:rPr lang="hr-HR" sz="3600" b="1" dirty="0"/>
              <a:t/>
            </a:r>
            <a:br>
              <a:rPr lang="hr-HR" sz="3600" b="1" dirty="0"/>
            </a:br>
            <a:r>
              <a:rPr lang="en-GB" b="1" i="1" dirty="0"/>
              <a:t> </a:t>
            </a:r>
            <a:r>
              <a:rPr lang="hr-HR" b="1" dirty="0"/>
              <a:t/>
            </a:r>
            <a:br>
              <a:rPr lang="hr-HR" b="1" dirty="0"/>
            </a:br>
            <a:endParaRPr lang="en-US" dirty="0"/>
          </a:p>
        </p:txBody>
      </p:sp>
      <p:graphicFrame>
        <p:nvGraphicFramePr>
          <p:cNvPr id="4" name="Content Placeholder 3"/>
          <p:cNvGraphicFramePr>
            <a:graphicFrameLocks noGrp="1"/>
          </p:cNvGraphicFramePr>
          <p:nvPr>
            <p:ph idx="1"/>
          </p:nvPr>
        </p:nvGraphicFramePr>
        <p:xfrm>
          <a:off x="3306762" y="3108579"/>
          <a:ext cx="5730875" cy="1936242"/>
        </p:xfrm>
        <a:graphic>
          <a:graphicData uri="http://schemas.openxmlformats.org/drawingml/2006/table">
            <a:tbl>
              <a:tblPr>
                <a:tableStyleId>{5C22544A-7EE6-4342-B048-85BDC9FD1C3A}</a:tableStyleId>
              </a:tblPr>
              <a:tblGrid>
                <a:gridCol w="1550670"/>
                <a:gridCol w="2076450"/>
                <a:gridCol w="2103755"/>
              </a:tblGrid>
              <a:tr h="0">
                <a:tc>
                  <a:txBody>
                    <a:bodyPr/>
                    <a:lstStyle/>
                    <a:p>
                      <a:pPr marL="63500" algn="just">
                        <a:lnSpc>
                          <a:spcPct val="107000"/>
                        </a:lnSpc>
                        <a:spcAft>
                          <a:spcPts val="0"/>
                        </a:spcAft>
                      </a:pPr>
                      <a:r>
                        <a:rPr lang="en-GB" sz="1200">
                          <a:effectLst/>
                        </a:rPr>
                        <a:t>PROCEDURE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63500" algn="just">
                        <a:lnSpc>
                          <a:spcPct val="107000"/>
                        </a:lnSpc>
                        <a:spcAft>
                          <a:spcPts val="0"/>
                        </a:spcAft>
                      </a:pPr>
                      <a:r>
                        <a:rPr lang="en-GB" sz="1200">
                          <a:effectLst/>
                        </a:rPr>
                        <a:t>PURPOSE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63500" algn="just">
                        <a:lnSpc>
                          <a:spcPct val="107000"/>
                        </a:lnSpc>
                        <a:spcAft>
                          <a:spcPts val="0"/>
                        </a:spcAft>
                      </a:pPr>
                      <a:r>
                        <a:rPr lang="en-GB" sz="1200">
                          <a:effectLst/>
                        </a:rPr>
                        <a:t>EXAMPLE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63500" algn="just">
                        <a:lnSpc>
                          <a:spcPct val="107000"/>
                        </a:lnSpc>
                        <a:spcAft>
                          <a:spcPts val="0"/>
                        </a:spcAft>
                      </a:pPr>
                      <a:r>
                        <a:rPr lang="en-GB" sz="1200">
                          <a:effectLst/>
                        </a:rPr>
                        <a:t>CRIMINAL</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63500" algn="just">
                        <a:lnSpc>
                          <a:spcPct val="107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63500" algn="just">
                        <a:lnSpc>
                          <a:spcPct val="107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63500" algn="just">
                        <a:lnSpc>
                          <a:spcPct val="107000"/>
                        </a:lnSpc>
                        <a:spcAft>
                          <a:spcPts val="0"/>
                        </a:spcAft>
                      </a:pPr>
                      <a:r>
                        <a:rPr lang="en-GB" sz="1200">
                          <a:effectLst/>
                        </a:rPr>
                        <a:t>CIVIL</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63500" algn="just">
                        <a:lnSpc>
                          <a:spcPct val="107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63500" algn="just">
                        <a:lnSpc>
                          <a:spcPct val="107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63500" algn="just">
                        <a:lnSpc>
                          <a:spcPct val="107000"/>
                        </a:lnSpc>
                        <a:spcAft>
                          <a:spcPts val="0"/>
                        </a:spcAft>
                      </a:pPr>
                      <a:r>
                        <a:rPr lang="en-GB" sz="1200">
                          <a:effectLst/>
                        </a:rPr>
                        <a:t>FAMILY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63500" algn="just">
                        <a:lnSpc>
                          <a:spcPct val="107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63500" algn="just">
                        <a:lnSpc>
                          <a:spcPct val="107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63500" algn="just">
                        <a:lnSpc>
                          <a:spcPct val="107000"/>
                        </a:lnSpc>
                        <a:spcAft>
                          <a:spcPts val="0"/>
                        </a:spcAft>
                      </a:pPr>
                      <a:r>
                        <a:rPr lang="en-GB" sz="1200">
                          <a:effectLst/>
                        </a:rPr>
                        <a:t>COMMERCIAL</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63500" algn="just">
                        <a:lnSpc>
                          <a:spcPct val="107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63500" algn="just">
                        <a:lnSpc>
                          <a:spcPct val="107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63500" algn="just">
                        <a:lnSpc>
                          <a:spcPct val="107000"/>
                        </a:lnSpc>
                        <a:spcAft>
                          <a:spcPts val="0"/>
                        </a:spcAft>
                      </a:pPr>
                      <a:r>
                        <a:rPr lang="en-GB" sz="1200">
                          <a:effectLst/>
                        </a:rPr>
                        <a:t>ADMINISTRATIVE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63500" algn="just">
                        <a:lnSpc>
                          <a:spcPct val="107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63500" algn="just">
                        <a:lnSpc>
                          <a:spcPct val="107000"/>
                        </a:lnSpc>
                        <a:spcAft>
                          <a:spcPts val="0"/>
                        </a:spcAft>
                      </a:pPr>
                      <a:r>
                        <a:rPr lang="en-GB" sz="11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bl>
          </a:graphicData>
        </a:graphic>
      </p:graphicFrame>
    </p:spTree>
    <p:extLst>
      <p:ext uri="{BB962C8B-B14F-4D97-AF65-F5344CB8AC3E}">
        <p14:creationId xmlns:p14="http://schemas.microsoft.com/office/powerpoint/2010/main" val="36538294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Definitions</a:t>
            </a:r>
            <a:r>
              <a:rPr lang="hr-HR" dirty="0" smtClean="0"/>
              <a:t> </a:t>
            </a:r>
            <a:r>
              <a:rPr lang="hr-HR" dirty="0" err="1" smtClean="0"/>
              <a:t>of</a:t>
            </a:r>
            <a:r>
              <a:rPr lang="hr-HR" dirty="0" smtClean="0"/>
              <a:t> </a:t>
            </a:r>
            <a:r>
              <a:rPr lang="hr-HR" dirty="0" err="1" smtClean="0"/>
              <a:t>the</a:t>
            </a:r>
            <a:r>
              <a:rPr lang="hr-HR" dirty="0" smtClean="0"/>
              <a:t> </a:t>
            </a:r>
            <a:r>
              <a:rPr lang="hr-HR" dirty="0" err="1" smtClean="0"/>
              <a:t>state</a:t>
            </a:r>
            <a:endParaRPr lang="en-US" dirty="0"/>
          </a:p>
        </p:txBody>
      </p:sp>
      <p:sp>
        <p:nvSpPr>
          <p:cNvPr id="3" name="Content Placeholder 2"/>
          <p:cNvSpPr>
            <a:spLocks noGrp="1"/>
          </p:cNvSpPr>
          <p:nvPr>
            <p:ph idx="1"/>
          </p:nvPr>
        </p:nvSpPr>
        <p:spPr/>
        <p:txBody>
          <a:bodyPr/>
          <a:lstStyle/>
          <a:p>
            <a:r>
              <a:rPr lang="hr-HR" dirty="0"/>
              <a:t>A </a:t>
            </a:r>
            <a:r>
              <a:rPr lang="hr-HR" dirty="0" err="1"/>
              <a:t>well-known</a:t>
            </a:r>
            <a:r>
              <a:rPr lang="hr-HR" dirty="0"/>
              <a:t> </a:t>
            </a:r>
            <a:r>
              <a:rPr lang="hr-HR" dirty="0" err="1"/>
              <a:t>definition</a:t>
            </a:r>
            <a:r>
              <a:rPr lang="hr-HR" dirty="0"/>
              <a:t> </a:t>
            </a:r>
            <a:r>
              <a:rPr lang="hr-HR" dirty="0" err="1"/>
              <a:t>of</a:t>
            </a:r>
            <a:r>
              <a:rPr lang="hr-HR" dirty="0"/>
              <a:t> </a:t>
            </a:r>
            <a:r>
              <a:rPr lang="hr-HR" dirty="0" err="1"/>
              <a:t>the</a:t>
            </a:r>
            <a:r>
              <a:rPr lang="hr-HR" dirty="0"/>
              <a:t> </a:t>
            </a:r>
            <a:r>
              <a:rPr lang="hr-HR" dirty="0" err="1"/>
              <a:t>state</a:t>
            </a:r>
            <a:r>
              <a:rPr lang="hr-HR" dirty="0"/>
              <a:t> </a:t>
            </a:r>
            <a:r>
              <a:rPr lang="hr-HR" dirty="0" err="1"/>
              <a:t>was</a:t>
            </a:r>
            <a:r>
              <a:rPr lang="hr-HR" dirty="0"/>
              <a:t> </a:t>
            </a:r>
            <a:r>
              <a:rPr lang="hr-HR" dirty="0" err="1"/>
              <a:t>given</a:t>
            </a:r>
            <a:r>
              <a:rPr lang="hr-HR" dirty="0"/>
              <a:t> </a:t>
            </a:r>
            <a:r>
              <a:rPr lang="hr-HR" dirty="0" err="1"/>
              <a:t>by</a:t>
            </a:r>
            <a:r>
              <a:rPr lang="hr-HR" dirty="0"/>
              <a:t> </a:t>
            </a:r>
            <a:r>
              <a:rPr lang="hr-HR" dirty="0" err="1"/>
              <a:t>famous</a:t>
            </a:r>
            <a:r>
              <a:rPr lang="hr-HR" dirty="0"/>
              <a:t> </a:t>
            </a:r>
            <a:r>
              <a:rPr lang="hr-HR" dirty="0" err="1"/>
              <a:t>sociologist</a:t>
            </a:r>
            <a:r>
              <a:rPr lang="hr-HR" dirty="0"/>
              <a:t> Max Weber (1864-1920), </a:t>
            </a:r>
            <a:r>
              <a:rPr lang="hr-HR" dirty="0" err="1"/>
              <a:t>according</a:t>
            </a:r>
            <a:r>
              <a:rPr lang="hr-HR" dirty="0"/>
              <a:t> to </a:t>
            </a:r>
            <a:r>
              <a:rPr lang="hr-HR" dirty="0" err="1"/>
              <a:t>whom</a:t>
            </a:r>
            <a:r>
              <a:rPr lang="hr-HR" dirty="0"/>
              <a:t>, </a:t>
            </a:r>
            <a:r>
              <a:rPr lang="hr-HR" dirty="0" err="1"/>
              <a:t>the</a:t>
            </a:r>
            <a:r>
              <a:rPr lang="hr-HR" dirty="0"/>
              <a:t> </a:t>
            </a:r>
            <a:r>
              <a:rPr lang="hr-HR" dirty="0" err="1"/>
              <a:t>state</a:t>
            </a:r>
            <a:r>
              <a:rPr lang="hr-HR" dirty="0"/>
              <a:t> </a:t>
            </a:r>
            <a:r>
              <a:rPr lang="hr-HR" dirty="0" err="1"/>
              <a:t>is</a:t>
            </a:r>
            <a:r>
              <a:rPr lang="hr-HR" dirty="0"/>
              <a:t> „a human </a:t>
            </a:r>
            <a:r>
              <a:rPr lang="hr-HR" dirty="0" err="1"/>
              <a:t>community</a:t>
            </a:r>
            <a:r>
              <a:rPr lang="hr-HR" dirty="0"/>
              <a:t> </a:t>
            </a:r>
            <a:r>
              <a:rPr lang="hr-HR" dirty="0" err="1"/>
              <a:t>that</a:t>
            </a:r>
            <a:r>
              <a:rPr lang="hr-HR" dirty="0"/>
              <a:t> (</a:t>
            </a:r>
            <a:r>
              <a:rPr lang="hr-HR" dirty="0" err="1"/>
              <a:t>successfully</a:t>
            </a:r>
            <a:r>
              <a:rPr lang="hr-HR" dirty="0"/>
              <a:t>) </a:t>
            </a:r>
            <a:r>
              <a:rPr lang="hr-HR" dirty="0" err="1"/>
              <a:t>claims</a:t>
            </a:r>
            <a:r>
              <a:rPr lang="hr-HR" dirty="0"/>
              <a:t> </a:t>
            </a:r>
            <a:r>
              <a:rPr lang="hr-HR" dirty="0" err="1"/>
              <a:t>the</a:t>
            </a:r>
            <a:r>
              <a:rPr lang="hr-HR" dirty="0"/>
              <a:t> </a:t>
            </a:r>
            <a:r>
              <a:rPr lang="hr-HR" dirty="0" err="1"/>
              <a:t>monopoly</a:t>
            </a:r>
            <a:r>
              <a:rPr lang="hr-HR" dirty="0"/>
              <a:t> </a:t>
            </a:r>
            <a:r>
              <a:rPr lang="hr-HR" dirty="0" err="1"/>
              <a:t>of</a:t>
            </a:r>
            <a:r>
              <a:rPr lang="hr-HR" dirty="0"/>
              <a:t> </a:t>
            </a:r>
            <a:r>
              <a:rPr lang="hr-HR" dirty="0" err="1"/>
              <a:t>the</a:t>
            </a:r>
            <a:r>
              <a:rPr lang="hr-HR" dirty="0"/>
              <a:t> </a:t>
            </a:r>
            <a:r>
              <a:rPr lang="hr-HR" dirty="0" err="1"/>
              <a:t>legitimate</a:t>
            </a:r>
            <a:r>
              <a:rPr lang="hr-HR" dirty="0"/>
              <a:t> use </a:t>
            </a:r>
            <a:r>
              <a:rPr lang="hr-HR" dirty="0" err="1"/>
              <a:t>of</a:t>
            </a:r>
            <a:r>
              <a:rPr lang="hr-HR" dirty="0"/>
              <a:t> </a:t>
            </a:r>
            <a:r>
              <a:rPr lang="hr-HR" dirty="0" err="1"/>
              <a:t>physical</a:t>
            </a:r>
            <a:r>
              <a:rPr lang="hr-HR" dirty="0"/>
              <a:t> </a:t>
            </a:r>
            <a:r>
              <a:rPr lang="hr-HR" dirty="0" err="1"/>
              <a:t>force</a:t>
            </a:r>
            <a:r>
              <a:rPr lang="hr-HR" dirty="0"/>
              <a:t> </a:t>
            </a:r>
            <a:r>
              <a:rPr lang="hr-HR" dirty="0" err="1"/>
              <a:t>within</a:t>
            </a:r>
            <a:r>
              <a:rPr lang="hr-HR" dirty="0"/>
              <a:t> a </a:t>
            </a:r>
            <a:r>
              <a:rPr lang="hr-HR" dirty="0" err="1"/>
              <a:t>given</a:t>
            </a:r>
            <a:r>
              <a:rPr lang="hr-HR" dirty="0"/>
              <a:t> </a:t>
            </a:r>
            <a:r>
              <a:rPr lang="hr-HR" dirty="0" err="1"/>
              <a:t>territory</a:t>
            </a:r>
            <a:r>
              <a:rPr lang="hr-HR" dirty="0"/>
              <a:t>“. </a:t>
            </a:r>
          </a:p>
          <a:p>
            <a:endParaRPr lang="en-US" dirty="0"/>
          </a:p>
        </p:txBody>
      </p:sp>
    </p:spTree>
    <p:extLst>
      <p:ext uri="{BB962C8B-B14F-4D97-AF65-F5344CB8AC3E}">
        <p14:creationId xmlns:p14="http://schemas.microsoft.com/office/powerpoint/2010/main" val="12271057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a:t>Settling consumer disputes online</a:t>
            </a:r>
            <a:r>
              <a:rPr lang="hr-HR" sz="3600" dirty="0"/>
              <a:t/>
            </a:r>
            <a:br>
              <a:rPr lang="hr-HR" sz="3600" dirty="0"/>
            </a:br>
            <a:r>
              <a:rPr lang="en-GB" sz="3600" dirty="0"/>
              <a:t> </a:t>
            </a:r>
            <a:r>
              <a:rPr lang="hr-HR" sz="3600" dirty="0"/>
              <a:t/>
            </a:r>
            <a:br>
              <a:rPr lang="hr-HR" sz="3600" dirty="0"/>
            </a:br>
            <a:r>
              <a:rPr lang="en-GB" sz="3600" b="1" dirty="0"/>
              <a:t>What is Alternative/Online Dispute Resolution?</a:t>
            </a:r>
            <a:r>
              <a:rPr lang="hr-HR" sz="3600" dirty="0"/>
              <a:t/>
            </a:r>
            <a:br>
              <a:rPr lang="hr-HR" sz="3600" dirty="0"/>
            </a:br>
            <a:endParaRPr lang="en-US" sz="3600" dirty="0"/>
          </a:p>
        </p:txBody>
      </p:sp>
      <p:sp>
        <p:nvSpPr>
          <p:cNvPr id="3" name="Content Placeholder 2"/>
          <p:cNvSpPr>
            <a:spLocks noGrp="1"/>
          </p:cNvSpPr>
          <p:nvPr>
            <p:ph idx="1"/>
          </p:nvPr>
        </p:nvSpPr>
        <p:spPr/>
        <p:txBody>
          <a:bodyPr/>
          <a:lstStyle/>
          <a:p>
            <a:r>
              <a:rPr lang="en-GB" dirty="0"/>
              <a:t>If consumers have a complaint about a good or service they have bought, instead of going to court, they can choose Alternative Dispute Resolution (ADR). </a:t>
            </a:r>
            <a:endParaRPr lang="hr-HR" dirty="0" smtClean="0"/>
          </a:p>
          <a:p>
            <a:r>
              <a:rPr lang="en-GB" dirty="0" smtClean="0"/>
              <a:t>The </a:t>
            </a:r>
            <a:r>
              <a:rPr lang="en-GB" dirty="0"/>
              <a:t>term ADR includes all the ways of resolving a complaint which do not involve going to court. </a:t>
            </a:r>
            <a:endParaRPr lang="hr-HR" dirty="0" smtClean="0"/>
          </a:p>
          <a:p>
            <a:r>
              <a:rPr lang="en-GB" dirty="0" smtClean="0"/>
              <a:t>Typically </a:t>
            </a:r>
            <a:r>
              <a:rPr lang="en-GB" dirty="0"/>
              <a:t>consumers ask a neutral third party to act as an intermediary between them and the trader; this neutral third party is called an ADR entity. </a:t>
            </a:r>
            <a:endParaRPr lang="en-US" dirty="0"/>
          </a:p>
        </p:txBody>
      </p:sp>
    </p:spTree>
    <p:extLst>
      <p:ext uri="{BB962C8B-B14F-4D97-AF65-F5344CB8AC3E}">
        <p14:creationId xmlns:p14="http://schemas.microsoft.com/office/powerpoint/2010/main" val="22758569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What is Alternative/Online Dispute Resolution?</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The ADR entity can then suggest or impose a solution, or simply bring the two together to discuss how to find a solution. </a:t>
            </a:r>
            <a:endParaRPr lang="hr-HR" dirty="0" smtClean="0"/>
          </a:p>
          <a:p>
            <a:r>
              <a:rPr lang="en-GB" dirty="0" smtClean="0"/>
              <a:t>This </a:t>
            </a:r>
            <a:r>
              <a:rPr lang="en-GB" dirty="0"/>
              <a:t>is also known as “mediation”, “conciliation”, “arbitration”, “ombudsman” or “complaints’ board</a:t>
            </a:r>
            <a:r>
              <a:rPr lang="en-GB" dirty="0" smtClean="0"/>
              <a:t>”.</a:t>
            </a:r>
            <a:endParaRPr lang="hr-HR" dirty="0" smtClean="0"/>
          </a:p>
          <a:p>
            <a:r>
              <a:rPr lang="en-GB" dirty="0" smtClean="0"/>
              <a:t> </a:t>
            </a:r>
            <a:r>
              <a:rPr lang="en-GB" dirty="0"/>
              <a:t>Compared with going to court, ADR is usually quicker, simpler and costs less. Online Dispute Resolution (ODR) is an ADR procedure conducted entirely online.</a:t>
            </a:r>
            <a:endParaRPr lang="hr-HR" dirty="0"/>
          </a:p>
          <a:p>
            <a:endParaRPr lang="en-US" dirty="0"/>
          </a:p>
        </p:txBody>
      </p:sp>
    </p:spTree>
    <p:extLst>
      <p:ext uri="{BB962C8B-B14F-4D97-AF65-F5344CB8AC3E}">
        <p14:creationId xmlns:p14="http://schemas.microsoft.com/office/powerpoint/2010/main" val="2255830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How does the EU ODR platform work?</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The new EU ODR platform is developed and operated by the European Commission. In accordance with the relevant legislation, the Commission prepared the platform by the deadline of 9 January 2016. However, it is available for use as of 15 February 2016 to allow for a maximum geographical and sectoral coverage across the European Union as Member States had first to assess and notify to the Commission the national ADR entities.</a:t>
            </a:r>
            <a:endParaRPr lang="hr-HR" dirty="0"/>
          </a:p>
          <a:p>
            <a:endParaRPr lang="en-US" dirty="0"/>
          </a:p>
        </p:txBody>
      </p:sp>
    </p:spTree>
    <p:extLst>
      <p:ext uri="{BB962C8B-B14F-4D97-AF65-F5344CB8AC3E}">
        <p14:creationId xmlns:p14="http://schemas.microsoft.com/office/powerpoint/2010/main" val="39802240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How does the EU ODR platform work?</a:t>
            </a:r>
            <a:r>
              <a:rPr lang="hr-HR" dirty="0"/>
              <a:t/>
            </a:r>
            <a:br>
              <a:rPr lang="hr-HR" dirty="0"/>
            </a:br>
            <a:endParaRPr lang="en-US" dirty="0"/>
          </a:p>
        </p:txBody>
      </p:sp>
      <p:sp>
        <p:nvSpPr>
          <p:cNvPr id="3" name="Content Placeholder 2"/>
          <p:cNvSpPr>
            <a:spLocks noGrp="1"/>
          </p:cNvSpPr>
          <p:nvPr>
            <p:ph idx="1"/>
          </p:nvPr>
        </p:nvSpPr>
        <p:spPr/>
        <p:txBody>
          <a:bodyPr/>
          <a:lstStyle/>
          <a:p>
            <a:r>
              <a:rPr lang="en-GB" b="1" dirty="0"/>
              <a:t>The platform is user-friendly, multilingual and accessible to all. Everything is done in four, simple steps:</a:t>
            </a:r>
            <a:endParaRPr lang="hr-HR" dirty="0"/>
          </a:p>
          <a:p>
            <a:r>
              <a:rPr lang="hr-HR" dirty="0" smtClean="0"/>
              <a:t>1. </a:t>
            </a:r>
            <a:r>
              <a:rPr lang="en-GB" dirty="0" smtClean="0"/>
              <a:t>The </a:t>
            </a:r>
            <a:r>
              <a:rPr lang="en-GB" dirty="0"/>
              <a:t>consumer fills in an online complaint form and submits it.</a:t>
            </a:r>
            <a:endParaRPr lang="hr-HR" dirty="0"/>
          </a:p>
          <a:p>
            <a:r>
              <a:rPr lang="en-GB" dirty="0"/>
              <a:t>2.  	The complaint is sent to the relevant trader, who proposes an ADR entity to the consumer.</a:t>
            </a:r>
            <a:endParaRPr lang="hr-HR" dirty="0"/>
          </a:p>
          <a:p>
            <a:r>
              <a:rPr lang="en-GB" dirty="0"/>
              <a:t>3.  	Once consumer and trader agree on an ADR entity to handle their dispute, the EU ODR platform transfers automatically the complaint to that entity.</a:t>
            </a:r>
            <a:endParaRPr lang="hr-HR" dirty="0"/>
          </a:p>
          <a:p>
            <a:r>
              <a:rPr lang="en-GB" dirty="0"/>
              <a:t>4.  	The ADR entity handles the case entirely online and reaches an outcome in 90 days.</a:t>
            </a:r>
            <a:endParaRPr lang="hr-HR" dirty="0"/>
          </a:p>
          <a:p>
            <a:endParaRPr lang="en-US" dirty="0"/>
          </a:p>
        </p:txBody>
      </p:sp>
    </p:spTree>
    <p:extLst>
      <p:ext uri="{BB962C8B-B14F-4D97-AF65-F5344CB8AC3E}">
        <p14:creationId xmlns:p14="http://schemas.microsoft.com/office/powerpoint/2010/main" val="16856750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What are the benefits of ADR/ODR?</a:t>
            </a:r>
            <a:r>
              <a:rPr lang="hr-HR" dirty="0"/>
              <a:t/>
            </a:r>
            <a:br>
              <a:rPr lang="hr-HR" dirty="0"/>
            </a:br>
            <a:r>
              <a:rPr lang="en-GB" dirty="0"/>
              <a:t> </a:t>
            </a:r>
            <a:r>
              <a:rPr lang="hr-HR" dirty="0"/>
              <a:t/>
            </a:r>
            <a:br>
              <a:rPr lang="hr-HR" dirty="0"/>
            </a:br>
            <a:endParaRPr lang="en-US" dirty="0"/>
          </a:p>
        </p:txBody>
      </p:sp>
      <p:sp>
        <p:nvSpPr>
          <p:cNvPr id="3" name="Content Placeholder 2"/>
          <p:cNvSpPr>
            <a:spLocks noGrp="1"/>
          </p:cNvSpPr>
          <p:nvPr>
            <p:ph idx="1"/>
          </p:nvPr>
        </p:nvSpPr>
        <p:spPr/>
        <p:txBody>
          <a:bodyPr>
            <a:normAutofit fontScale="92500" lnSpcReduction="20000"/>
          </a:bodyPr>
          <a:lstStyle/>
          <a:p>
            <a:r>
              <a:rPr lang="en-GB" dirty="0"/>
              <a:t>Thanks to ADR/ODR, consumers and traders will be more confident in trading online and across borders. </a:t>
            </a:r>
            <a:endParaRPr lang="hr-HR" dirty="0" smtClean="0"/>
          </a:p>
          <a:p>
            <a:r>
              <a:rPr lang="en-GB" dirty="0" smtClean="0"/>
              <a:t>Consumers </a:t>
            </a:r>
            <a:r>
              <a:rPr lang="en-GB" dirty="0"/>
              <a:t>and traders alike will know that they will be able to settle their disputes out of court in a simple, fast and low-cost way. </a:t>
            </a:r>
            <a:endParaRPr lang="hr-HR" dirty="0" smtClean="0"/>
          </a:p>
          <a:p>
            <a:r>
              <a:rPr lang="en-GB" dirty="0" smtClean="0"/>
              <a:t>In </a:t>
            </a:r>
            <a:r>
              <a:rPr lang="en-GB" dirty="0"/>
              <a:t>addition, ADR/ODR will contribute to developing a new culture of out-of-court, conciliatory dispute resolution between consumers and traders in the </a:t>
            </a:r>
            <a:r>
              <a:rPr lang="en-GB" dirty="0" smtClean="0"/>
              <a:t>EU.</a:t>
            </a:r>
            <a:endParaRPr lang="hr-HR" dirty="0" smtClean="0"/>
          </a:p>
          <a:p>
            <a:r>
              <a:rPr lang="en-GB" dirty="0" smtClean="0"/>
              <a:t>Consumers </a:t>
            </a:r>
            <a:r>
              <a:rPr lang="en-GB" dirty="0"/>
              <a:t>will be encouraged to seek redress even for low-value purchases and enforce their rights. </a:t>
            </a:r>
            <a:endParaRPr lang="hr-HR" dirty="0" smtClean="0"/>
          </a:p>
          <a:p>
            <a:r>
              <a:rPr lang="en-GB" dirty="0" smtClean="0"/>
              <a:t>EU </a:t>
            </a:r>
            <a:r>
              <a:rPr lang="en-GB" dirty="0"/>
              <a:t>traders will benefit too. Currently, 60% do not sell online to other countries due to the perceived difficulties of solving a problem arising from such sale. ADR/ODR will save on costly court proceedings as well as maintain business reputation and good customer relations.</a:t>
            </a:r>
            <a:endParaRPr lang="hr-HR" dirty="0"/>
          </a:p>
          <a:p>
            <a:endParaRPr lang="en-US" dirty="0"/>
          </a:p>
        </p:txBody>
      </p:sp>
    </p:spTree>
    <p:extLst>
      <p:ext uri="{BB962C8B-B14F-4D97-AF65-F5344CB8AC3E}">
        <p14:creationId xmlns:p14="http://schemas.microsoft.com/office/powerpoint/2010/main" val="292417195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b="1" i="1" dirty="0"/>
              <a:t>V Read an extract from the European Commission’s leaflet concerning a format of ADR and answer the questions.</a:t>
            </a:r>
            <a:r>
              <a:rPr lang="hr-HR" sz="3600" b="1" dirty="0"/>
              <a:t/>
            </a:r>
            <a:br>
              <a:rPr lang="hr-HR" sz="3600" b="1" dirty="0"/>
            </a:br>
            <a:r>
              <a:rPr lang="en-GB" b="1" i="1" dirty="0"/>
              <a:t> </a:t>
            </a:r>
            <a:r>
              <a:rPr lang="hr-HR" b="1" dirty="0"/>
              <a:t/>
            </a:r>
            <a:br>
              <a:rPr lang="hr-HR" b="1" dirty="0"/>
            </a:br>
            <a:endParaRPr lang="en-US" dirty="0"/>
          </a:p>
        </p:txBody>
      </p:sp>
      <p:sp>
        <p:nvSpPr>
          <p:cNvPr id="3" name="Content Placeholder 2"/>
          <p:cNvSpPr>
            <a:spLocks noGrp="1"/>
          </p:cNvSpPr>
          <p:nvPr>
            <p:ph idx="1"/>
          </p:nvPr>
        </p:nvSpPr>
        <p:spPr/>
        <p:txBody>
          <a:bodyPr/>
          <a:lstStyle/>
          <a:p>
            <a:r>
              <a:rPr lang="hr-HR" dirty="0" smtClean="0"/>
              <a:t>1. </a:t>
            </a:r>
            <a:r>
              <a:rPr lang="en-GB" dirty="0" smtClean="0"/>
              <a:t>What </a:t>
            </a:r>
            <a:r>
              <a:rPr lang="en-GB" dirty="0"/>
              <a:t>is Alternative Dispute Resolution? Why is it called alternative?</a:t>
            </a:r>
            <a:endParaRPr lang="hr-HR" dirty="0"/>
          </a:p>
          <a:p>
            <a:r>
              <a:rPr lang="en-GB" dirty="0"/>
              <a:t>2.  	What are the benefits of ADR compared with court proceedings?</a:t>
            </a:r>
            <a:endParaRPr lang="hr-HR" dirty="0"/>
          </a:p>
          <a:p>
            <a:r>
              <a:rPr lang="en-GB" dirty="0"/>
              <a:t>3.  	What is an ADR entity?</a:t>
            </a:r>
            <a:endParaRPr lang="hr-HR" dirty="0"/>
          </a:p>
          <a:p>
            <a:r>
              <a:rPr lang="en-GB" dirty="0"/>
              <a:t>4.  	Describe the procedure of ODR in your own words.</a:t>
            </a:r>
            <a:endParaRPr lang="hr-HR" dirty="0"/>
          </a:p>
          <a:p>
            <a:r>
              <a:rPr lang="en-GB" dirty="0"/>
              <a:t>5.  	What kind of confidence is ODR expected to inspire in consumers and traders?</a:t>
            </a:r>
            <a:endParaRPr lang="hr-HR" dirty="0"/>
          </a:p>
          <a:p>
            <a:r>
              <a:rPr lang="en-GB" dirty="0"/>
              <a:t>6.  	What will it encourage consumers to do?</a:t>
            </a:r>
            <a:endParaRPr lang="hr-HR" dirty="0"/>
          </a:p>
          <a:p>
            <a:r>
              <a:rPr lang="en-GB" dirty="0"/>
              <a:t>7.  	Why are online sales to other countries still relatively unpopular?</a:t>
            </a:r>
            <a:endParaRPr lang="hr-HR" dirty="0"/>
          </a:p>
        </p:txBody>
      </p:sp>
    </p:spTree>
    <p:extLst>
      <p:ext uri="{BB962C8B-B14F-4D97-AF65-F5344CB8AC3E}">
        <p14:creationId xmlns:p14="http://schemas.microsoft.com/office/powerpoint/2010/main" val="30995040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i="1" dirty="0"/>
              <a:t>VI Scan the text and find words/expressions that mean the same as the following:</a:t>
            </a:r>
            <a:r>
              <a:rPr lang="hr-HR" sz="3600" b="1" dirty="0"/>
              <a:t/>
            </a:r>
            <a:br>
              <a:rPr lang="hr-HR" sz="3600" b="1" dirty="0"/>
            </a:br>
            <a:endParaRPr lang="en-US" sz="3600" dirty="0"/>
          </a:p>
        </p:txBody>
      </p:sp>
      <p:sp>
        <p:nvSpPr>
          <p:cNvPr id="3" name="Content Placeholder 2"/>
          <p:cNvSpPr>
            <a:spLocks noGrp="1"/>
          </p:cNvSpPr>
          <p:nvPr>
            <p:ph idx="1"/>
          </p:nvPr>
        </p:nvSpPr>
        <p:spPr/>
        <p:txBody>
          <a:bodyPr/>
          <a:lstStyle/>
          <a:p>
            <a:r>
              <a:rPr lang="en-GB" dirty="0"/>
              <a:t>1.  	go-between (n.)                  	_____________________ </a:t>
            </a:r>
            <a:endParaRPr lang="hr-HR" dirty="0"/>
          </a:p>
          <a:p>
            <a:r>
              <a:rPr lang="en-GB" dirty="0"/>
              <a:t>2.  	conducted                          	_____________________  </a:t>
            </a:r>
            <a:endParaRPr lang="hr-HR" dirty="0"/>
          </a:p>
          <a:p>
            <a:r>
              <a:rPr lang="en-GB" dirty="0"/>
              <a:t>3.  	inform                                	_____________________ </a:t>
            </a:r>
            <a:endParaRPr lang="hr-HR" dirty="0"/>
          </a:p>
          <a:p>
            <a:r>
              <a:rPr lang="en-GB" dirty="0"/>
              <a:t>4.  	resolve (a dispute)              	_____________________</a:t>
            </a:r>
            <a:endParaRPr lang="hr-HR" dirty="0"/>
          </a:p>
          <a:p>
            <a:r>
              <a:rPr lang="en-GB" dirty="0"/>
              <a:t>5.  	ask for reparation               	_____________________  </a:t>
            </a:r>
            <a:endParaRPr lang="hr-HR" dirty="0"/>
          </a:p>
          <a:p>
            <a:r>
              <a:rPr lang="en-GB" dirty="0"/>
              <a:t>6.  	resulting (from)                  	_____________________ </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29896684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VII Match the types of ADR with their definitions</a:t>
            </a:r>
            <a:r>
              <a:rPr lang="hr-HR" b="1" dirty="0"/>
              <a:t/>
            </a:r>
            <a:br>
              <a:rPr lang="hr-HR" b="1" dirty="0"/>
            </a:br>
            <a:r>
              <a:rPr lang="en-GB" dirty="0"/>
              <a:t> </a:t>
            </a:r>
            <a:r>
              <a:rPr lang="hr-HR" dirty="0"/>
              <a:t/>
            </a:r>
            <a:br>
              <a:rPr lang="hr-HR" dirty="0"/>
            </a:br>
            <a:endParaRPr lang="en-US" dirty="0"/>
          </a:p>
        </p:txBody>
      </p:sp>
      <p:graphicFrame>
        <p:nvGraphicFramePr>
          <p:cNvPr id="4" name="Content Placeholder 3"/>
          <p:cNvGraphicFramePr>
            <a:graphicFrameLocks noGrp="1"/>
          </p:cNvGraphicFramePr>
          <p:nvPr>
            <p:ph idx="1"/>
          </p:nvPr>
        </p:nvGraphicFramePr>
        <p:xfrm>
          <a:off x="3476625" y="2614104"/>
          <a:ext cx="5391150" cy="3120898"/>
        </p:xfrm>
        <a:graphic>
          <a:graphicData uri="http://schemas.openxmlformats.org/drawingml/2006/table">
            <a:tbl>
              <a:tblPr>
                <a:tableStyleId>{5C22544A-7EE6-4342-B048-85BDC9FD1C3A}</a:tableStyleId>
              </a:tblPr>
              <a:tblGrid>
                <a:gridCol w="1504950"/>
                <a:gridCol w="3886200"/>
              </a:tblGrid>
              <a:tr h="0">
                <a:tc>
                  <a:txBody>
                    <a:bodyPr/>
                    <a:lstStyle/>
                    <a:p>
                      <a:pPr marL="254000" algn="just">
                        <a:lnSpc>
                          <a:spcPct val="107000"/>
                        </a:lnSpc>
                        <a:spcAft>
                          <a:spcPts val="0"/>
                        </a:spcAft>
                      </a:pPr>
                      <a:r>
                        <a:rPr lang="en-GB" sz="1200">
                          <a:effectLst/>
                        </a:rPr>
                        <a:t>ARBITRATION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254000" algn="just">
                        <a:lnSpc>
                          <a:spcPct val="107000"/>
                        </a:lnSpc>
                        <a:spcAft>
                          <a:spcPts val="0"/>
                        </a:spcAft>
                      </a:pPr>
                      <a:r>
                        <a:rPr lang="en-GB" sz="1200">
                          <a:effectLst/>
                        </a:rPr>
                        <a:t>A. a process of negotiating and engaging in meaningful dialogue with the help of a neutral and disinterested third party. The point is to explore common ground, be willing to understand the other side, make concessions, and ultimately reach a mutually acceptable agreement.</a:t>
                      </a:r>
                      <a:endParaRPr lang="hr-HR" sz="1100">
                        <a:effectLst/>
                      </a:endParaRPr>
                    </a:p>
                    <a:p>
                      <a:pPr marL="254000"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254000" algn="just">
                        <a:lnSpc>
                          <a:spcPct val="107000"/>
                        </a:lnSpc>
                        <a:spcAft>
                          <a:spcPts val="0"/>
                        </a:spcAft>
                      </a:pPr>
                      <a:r>
                        <a:rPr lang="en-GB" sz="1200">
                          <a:effectLst/>
                        </a:rPr>
                        <a:t>EARLY NEUTRAL EVALUATION</a:t>
                      </a:r>
                      <a:endParaRPr lang="hr-HR" sz="1100">
                        <a:effectLst/>
                      </a:endParaRPr>
                    </a:p>
                    <a:p>
                      <a:pPr marL="254000"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254000" algn="just">
                        <a:lnSpc>
                          <a:spcPct val="107000"/>
                        </a:lnSpc>
                        <a:spcAft>
                          <a:spcPts val="0"/>
                        </a:spcAft>
                      </a:pPr>
                      <a:r>
                        <a:rPr lang="en-GB" sz="1200">
                          <a:effectLst/>
                        </a:rPr>
                        <a:t>B. a procedure which involves submitting to an impartial authority and undertaking to abide by his/her decision.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254000" algn="just">
                        <a:lnSpc>
                          <a:spcPct val="107000"/>
                        </a:lnSpc>
                        <a:spcAft>
                          <a:spcPts val="0"/>
                        </a:spcAft>
                      </a:pPr>
                      <a:r>
                        <a:rPr lang="en-GB" sz="1200">
                          <a:effectLst/>
                        </a:rPr>
                        <a:t>MEDIATION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254000" algn="just">
                        <a:lnSpc>
                          <a:spcPct val="107000"/>
                        </a:lnSpc>
                        <a:spcAft>
                          <a:spcPts val="0"/>
                        </a:spcAft>
                      </a:pPr>
                      <a:r>
                        <a:rPr lang="en-GB" sz="1200" dirty="0">
                          <a:effectLst/>
                        </a:rPr>
                        <a:t>C. a process of obtaining an initial expert assessment of the merits of each side's case in a dispute, which includes recommendations concerning settlement options.</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bl>
          </a:graphicData>
        </a:graphic>
      </p:graphicFrame>
    </p:spTree>
    <p:extLst>
      <p:ext uri="{BB962C8B-B14F-4D97-AF65-F5344CB8AC3E}">
        <p14:creationId xmlns:p14="http://schemas.microsoft.com/office/powerpoint/2010/main" val="42713869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t>VIII Discuss the following questions </a:t>
            </a:r>
            <a:endParaRPr lang="en-US" dirty="0"/>
          </a:p>
        </p:txBody>
      </p:sp>
      <p:sp>
        <p:nvSpPr>
          <p:cNvPr id="3" name="Content Placeholder 2"/>
          <p:cNvSpPr>
            <a:spLocks noGrp="1"/>
          </p:cNvSpPr>
          <p:nvPr>
            <p:ph idx="1"/>
          </p:nvPr>
        </p:nvSpPr>
        <p:spPr/>
        <p:txBody>
          <a:bodyPr/>
          <a:lstStyle/>
          <a:p>
            <a:r>
              <a:rPr lang="en-GB" dirty="0"/>
              <a:t>1.  	What kinds of disputes are the above ADR types suitable for?</a:t>
            </a:r>
            <a:endParaRPr lang="hr-HR" dirty="0"/>
          </a:p>
          <a:p>
            <a:r>
              <a:rPr lang="en-GB" dirty="0"/>
              <a:t>2.  	Mediation still seems to be fairly unpopular in Croatia compared to litigation. Why do you think that is the case?</a:t>
            </a:r>
            <a:endParaRPr lang="hr-HR" dirty="0"/>
          </a:p>
          <a:p>
            <a:r>
              <a:rPr lang="en-GB" dirty="0"/>
              <a:t>3.  	What can be done to encourage parties to opt for an ADR procedure instead of going to court? Should the parties be penalized for hindering or rejecting an ADR procedure and insisting on going to court?</a:t>
            </a:r>
            <a:endParaRPr lang="hr-HR" dirty="0"/>
          </a:p>
          <a:p>
            <a:endParaRPr lang="en-US" dirty="0"/>
          </a:p>
        </p:txBody>
      </p:sp>
    </p:spTree>
    <p:extLst>
      <p:ext uri="{BB962C8B-B14F-4D97-AF65-F5344CB8AC3E}">
        <p14:creationId xmlns:p14="http://schemas.microsoft.com/office/powerpoint/2010/main" val="340885417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i="1" dirty="0"/>
              <a:t>IX Choose one of the following research tasks and prepare a class presentation or a report</a:t>
            </a:r>
            <a:endParaRPr lang="en-US" dirty="0"/>
          </a:p>
        </p:txBody>
      </p:sp>
      <p:sp>
        <p:nvSpPr>
          <p:cNvPr id="3" name="Content Placeholder 2"/>
          <p:cNvSpPr>
            <a:spLocks noGrp="1"/>
          </p:cNvSpPr>
          <p:nvPr>
            <p:ph idx="1"/>
          </p:nvPr>
        </p:nvSpPr>
        <p:spPr/>
        <p:txBody>
          <a:bodyPr/>
          <a:lstStyle/>
          <a:p>
            <a:r>
              <a:rPr lang="en-GB" dirty="0"/>
              <a:t>1.  	The Croatian ADR entity for arbitration is the Permanent Arbitration Court of the Croatian Chamber of Economy. Find out more about this Court, its procedure and jurisdiction.</a:t>
            </a:r>
            <a:endParaRPr lang="hr-HR" dirty="0"/>
          </a:p>
          <a:p>
            <a:r>
              <a:rPr lang="en-GB" dirty="0"/>
              <a:t>2.  	Mediation is an alternative to court proceedings in Croatia. It is regulated by the Mediation Act and the Ordinance on Family Mediation. Find out more about these regulations.</a:t>
            </a:r>
            <a:endParaRPr lang="hr-HR" dirty="0"/>
          </a:p>
          <a:p>
            <a:r>
              <a:rPr lang="en-GB" dirty="0"/>
              <a:t>3.  	Find out more about consumer protection laws and institutions in Croatia.</a:t>
            </a:r>
            <a:endParaRPr lang="hr-HR"/>
          </a:p>
          <a:p>
            <a:endParaRPr lang="en-US" dirty="0"/>
          </a:p>
        </p:txBody>
      </p:sp>
    </p:spTree>
    <p:extLst>
      <p:ext uri="{BB962C8B-B14F-4D97-AF65-F5344CB8AC3E}">
        <p14:creationId xmlns:p14="http://schemas.microsoft.com/office/powerpoint/2010/main" val="1194466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Definition</a:t>
            </a:r>
            <a:r>
              <a:rPr lang="hr-HR" dirty="0" smtClean="0"/>
              <a:t> </a:t>
            </a:r>
            <a:r>
              <a:rPr lang="hr-HR" dirty="0" err="1" smtClean="0"/>
              <a:t>of</a:t>
            </a:r>
            <a:r>
              <a:rPr lang="hr-HR" dirty="0" smtClean="0"/>
              <a:t> </a:t>
            </a:r>
            <a:r>
              <a:rPr lang="hr-HR" dirty="0" err="1" smtClean="0"/>
              <a:t>the</a:t>
            </a:r>
            <a:r>
              <a:rPr lang="hr-HR" dirty="0" smtClean="0"/>
              <a:t> </a:t>
            </a:r>
            <a:r>
              <a:rPr lang="hr-HR" dirty="0" err="1" smtClean="0"/>
              <a:t>state</a:t>
            </a:r>
            <a:endParaRPr lang="en-US" dirty="0"/>
          </a:p>
        </p:txBody>
      </p:sp>
      <p:sp>
        <p:nvSpPr>
          <p:cNvPr id="3" name="Content Placeholder 2"/>
          <p:cNvSpPr>
            <a:spLocks noGrp="1"/>
          </p:cNvSpPr>
          <p:nvPr>
            <p:ph idx="1"/>
          </p:nvPr>
        </p:nvSpPr>
        <p:spPr/>
        <p:txBody>
          <a:bodyPr/>
          <a:lstStyle/>
          <a:p>
            <a:r>
              <a:rPr lang="en-GB" dirty="0"/>
              <a:t>Another commonly accepted definition of the state is the one given at the Montevideo Convention on Rights and Duties of States in 1933. It defined state as a space that possess: </a:t>
            </a:r>
            <a:endParaRPr lang="hr-HR" dirty="0"/>
          </a:p>
          <a:p>
            <a:r>
              <a:rPr lang="en-GB" dirty="0"/>
              <a:t>1) a permanent population, </a:t>
            </a:r>
            <a:endParaRPr lang="hr-HR" dirty="0"/>
          </a:p>
          <a:p>
            <a:r>
              <a:rPr lang="en-GB" dirty="0"/>
              <a:t>2) a defined territory, </a:t>
            </a:r>
            <a:endParaRPr lang="hr-HR" dirty="0"/>
          </a:p>
          <a:p>
            <a:r>
              <a:rPr lang="en-GB" dirty="0"/>
              <a:t>3) a government that is capable of maintaining effective control over the corresponding territory and</a:t>
            </a:r>
            <a:endParaRPr lang="hr-HR" dirty="0"/>
          </a:p>
          <a:p>
            <a:r>
              <a:rPr lang="en-GB" dirty="0"/>
              <a:t> 4) ability to conduct international relations with other states.</a:t>
            </a:r>
            <a:endParaRPr lang="hr-HR" dirty="0"/>
          </a:p>
          <a:p>
            <a:endParaRPr lang="en-US" dirty="0"/>
          </a:p>
        </p:txBody>
      </p:sp>
    </p:spTree>
    <p:extLst>
      <p:ext uri="{BB962C8B-B14F-4D97-AF65-F5344CB8AC3E}">
        <p14:creationId xmlns:p14="http://schemas.microsoft.com/office/powerpoint/2010/main" val="3781537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Branches</a:t>
            </a:r>
            <a:r>
              <a:rPr lang="hr-HR" dirty="0" smtClean="0"/>
              <a:t> </a:t>
            </a:r>
            <a:r>
              <a:rPr lang="hr-HR" dirty="0" err="1" smtClean="0"/>
              <a:t>of</a:t>
            </a:r>
            <a:r>
              <a:rPr lang="hr-HR" dirty="0" smtClean="0"/>
              <a:t> </a:t>
            </a:r>
            <a:r>
              <a:rPr lang="hr-HR" dirty="0" err="1" smtClean="0"/>
              <a:t>government</a:t>
            </a:r>
            <a:endParaRPr lang="en-US" dirty="0"/>
          </a:p>
        </p:txBody>
      </p:sp>
      <p:sp>
        <p:nvSpPr>
          <p:cNvPr id="3" name="Content Placeholder 2"/>
          <p:cNvSpPr>
            <a:spLocks noGrp="1"/>
          </p:cNvSpPr>
          <p:nvPr>
            <p:ph idx="1"/>
          </p:nvPr>
        </p:nvSpPr>
        <p:spPr/>
        <p:txBody>
          <a:bodyPr/>
          <a:lstStyle/>
          <a:p>
            <a:r>
              <a:rPr lang="hr-HR" dirty="0" smtClean="0"/>
              <a:t>Legislative</a:t>
            </a:r>
          </a:p>
          <a:p>
            <a:r>
              <a:rPr lang="hr-HR" dirty="0" err="1" smtClean="0"/>
              <a:t>Executive</a:t>
            </a:r>
            <a:endParaRPr lang="hr-HR" dirty="0" smtClean="0"/>
          </a:p>
          <a:p>
            <a:r>
              <a:rPr lang="hr-HR" dirty="0" err="1" smtClean="0"/>
              <a:t>Judicial</a:t>
            </a:r>
            <a:endParaRPr lang="hr-HR" dirty="0" smtClean="0"/>
          </a:p>
          <a:p>
            <a:endParaRPr lang="en-US" dirty="0"/>
          </a:p>
        </p:txBody>
      </p:sp>
    </p:spTree>
    <p:extLst>
      <p:ext uri="{BB962C8B-B14F-4D97-AF65-F5344CB8AC3E}">
        <p14:creationId xmlns:p14="http://schemas.microsoft.com/office/powerpoint/2010/main" val="3659125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Separation</a:t>
            </a:r>
            <a:r>
              <a:rPr lang="hr-HR" dirty="0" smtClean="0"/>
              <a:t> </a:t>
            </a:r>
            <a:r>
              <a:rPr lang="hr-HR" dirty="0" err="1" smtClean="0"/>
              <a:t>of</a:t>
            </a:r>
            <a:r>
              <a:rPr lang="hr-HR" dirty="0" smtClean="0"/>
              <a:t> </a:t>
            </a:r>
            <a:r>
              <a:rPr lang="hr-HR" dirty="0" err="1" smtClean="0"/>
              <a:t>powers</a:t>
            </a:r>
            <a:endParaRPr lang="en-US" dirty="0"/>
          </a:p>
        </p:txBody>
      </p:sp>
      <p:sp>
        <p:nvSpPr>
          <p:cNvPr id="3" name="Content Placeholder 2"/>
          <p:cNvSpPr>
            <a:spLocks noGrp="1"/>
          </p:cNvSpPr>
          <p:nvPr>
            <p:ph idx="1"/>
          </p:nvPr>
        </p:nvSpPr>
        <p:spPr/>
        <p:txBody>
          <a:bodyPr/>
          <a:lstStyle/>
          <a:p>
            <a:r>
              <a:rPr lang="en-GB" dirty="0"/>
              <a:t>The notion of separation of powers is a reaction against a tendency for the power to rule or govern a state to be concentrated in one person or body. </a:t>
            </a:r>
            <a:endParaRPr lang="hr-HR" dirty="0" smtClean="0"/>
          </a:p>
          <a:p>
            <a:r>
              <a:rPr lang="en-GB" dirty="0" smtClean="0"/>
              <a:t>Three </a:t>
            </a:r>
            <a:r>
              <a:rPr lang="en-GB" dirty="0"/>
              <a:t>distinct branches of power can be distinguished – the power to make the law, to enforce the law, and to adjudicate or </a:t>
            </a:r>
            <a:r>
              <a:rPr lang="hr-HR" dirty="0" err="1" smtClean="0"/>
              <a:t>administer</a:t>
            </a:r>
            <a:r>
              <a:rPr lang="en-GB" dirty="0" smtClean="0"/>
              <a:t> </a:t>
            </a:r>
            <a:r>
              <a:rPr lang="en-GB" dirty="0"/>
              <a:t>justice in the event of a breach of the law</a:t>
            </a:r>
            <a:r>
              <a:rPr lang="en-GB" dirty="0" smtClean="0"/>
              <a:t>.</a:t>
            </a:r>
            <a:endParaRPr lang="hr-HR" dirty="0" smtClean="0"/>
          </a:p>
          <a:p>
            <a:r>
              <a:rPr lang="en-GB" dirty="0" smtClean="0"/>
              <a:t> </a:t>
            </a:r>
            <a:r>
              <a:rPr lang="en-GB" dirty="0"/>
              <a:t>These functions are commonly referred to as the legislative, executive and judicial </a:t>
            </a:r>
            <a:r>
              <a:rPr lang="en-GB" dirty="0" smtClean="0"/>
              <a:t>powers.</a:t>
            </a:r>
            <a:endParaRPr lang="en-US" dirty="0"/>
          </a:p>
        </p:txBody>
      </p:sp>
    </p:spTree>
    <p:extLst>
      <p:ext uri="{BB962C8B-B14F-4D97-AF65-F5344CB8AC3E}">
        <p14:creationId xmlns:p14="http://schemas.microsoft.com/office/powerpoint/2010/main" val="4251244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Separation</a:t>
            </a:r>
            <a:r>
              <a:rPr lang="hr-HR" dirty="0" smtClean="0"/>
              <a:t> </a:t>
            </a:r>
            <a:r>
              <a:rPr lang="hr-HR" dirty="0" err="1" smtClean="0"/>
              <a:t>of</a:t>
            </a:r>
            <a:r>
              <a:rPr lang="hr-HR" dirty="0" smtClean="0"/>
              <a:t> </a:t>
            </a:r>
            <a:r>
              <a:rPr lang="hr-HR" dirty="0" err="1" smtClean="0"/>
              <a:t>powers</a:t>
            </a:r>
            <a:endParaRPr lang="en-US" dirty="0"/>
          </a:p>
        </p:txBody>
      </p:sp>
      <p:sp>
        <p:nvSpPr>
          <p:cNvPr id="3" name="Content Placeholder 2"/>
          <p:cNvSpPr>
            <a:spLocks noGrp="1"/>
          </p:cNvSpPr>
          <p:nvPr>
            <p:ph idx="1"/>
          </p:nvPr>
        </p:nvSpPr>
        <p:spPr/>
        <p:txBody>
          <a:bodyPr/>
          <a:lstStyle/>
          <a:p>
            <a:r>
              <a:rPr lang="en-GB" dirty="0"/>
              <a:t>Along with the </a:t>
            </a:r>
            <a:r>
              <a:rPr lang="en-GB" b="1" dirty="0"/>
              <a:t>separation </a:t>
            </a:r>
            <a:r>
              <a:rPr lang="en-GB" dirty="0"/>
              <a:t>of different </a:t>
            </a:r>
            <a:r>
              <a:rPr lang="en-GB" b="1" dirty="0"/>
              <a:t>functions</a:t>
            </a:r>
            <a:r>
              <a:rPr lang="en-GB" dirty="0"/>
              <a:t> comes a </a:t>
            </a:r>
            <a:r>
              <a:rPr lang="en-GB" b="1" dirty="0"/>
              <a:t>separation of persons</a:t>
            </a:r>
            <a:r>
              <a:rPr lang="en-GB" dirty="0"/>
              <a:t> or bodies responsible for carrying them out. </a:t>
            </a:r>
            <a:endParaRPr lang="hr-HR" dirty="0" smtClean="0"/>
          </a:p>
          <a:p>
            <a:r>
              <a:rPr lang="hr-HR" dirty="0"/>
              <a:t>O</a:t>
            </a:r>
            <a:r>
              <a:rPr lang="en-GB" dirty="0" smtClean="0"/>
              <a:t>ne </a:t>
            </a:r>
            <a:r>
              <a:rPr lang="en-GB" dirty="0"/>
              <a:t>person or body should not </a:t>
            </a:r>
            <a:r>
              <a:rPr lang="en-GB" dirty="0" smtClean="0"/>
              <a:t>have </a:t>
            </a:r>
            <a:r>
              <a:rPr lang="en-GB" dirty="0"/>
              <a:t>the authority to perform more than one of the said functions. </a:t>
            </a:r>
            <a:endParaRPr lang="hr-HR" dirty="0" smtClean="0"/>
          </a:p>
          <a:p>
            <a:r>
              <a:rPr lang="en-GB" dirty="0" smtClean="0"/>
              <a:t>This </a:t>
            </a:r>
            <a:r>
              <a:rPr lang="en-GB" dirty="0"/>
              <a:t>is facilitated by a system of </a:t>
            </a:r>
            <a:r>
              <a:rPr lang="en-GB" b="1" dirty="0"/>
              <a:t>checks and balances</a:t>
            </a:r>
            <a:r>
              <a:rPr lang="en-GB" dirty="0"/>
              <a:t>. It consists </a:t>
            </a:r>
            <a:r>
              <a:rPr lang="hr-HR" dirty="0" err="1" smtClean="0"/>
              <a:t>of</a:t>
            </a:r>
            <a:r>
              <a:rPr lang="en-GB" dirty="0" smtClean="0"/>
              <a:t> </a:t>
            </a:r>
            <a:r>
              <a:rPr lang="en-GB" dirty="0"/>
              <a:t>a number of mechanisms by which each of the branches limits the powers of the other two and scrutinizes their work, making sure their powers are not overstepped.</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8686032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Legislative Branch</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This branch </a:t>
            </a:r>
            <a:r>
              <a:rPr lang="en-GB" dirty="0" smtClean="0"/>
              <a:t> </a:t>
            </a:r>
            <a:r>
              <a:rPr lang="en-GB" dirty="0"/>
              <a:t>is usually carried out by a </a:t>
            </a:r>
            <a:r>
              <a:rPr lang="en-GB" b="1" dirty="0" smtClean="0"/>
              <a:t>legislature</a:t>
            </a:r>
            <a:r>
              <a:rPr lang="hr-HR" dirty="0" smtClean="0"/>
              <a:t>: </a:t>
            </a:r>
            <a:r>
              <a:rPr lang="en-GB" dirty="0" smtClean="0"/>
              <a:t>parliament </a:t>
            </a:r>
            <a:r>
              <a:rPr lang="en-GB" dirty="0"/>
              <a:t>or assembly. </a:t>
            </a:r>
            <a:endParaRPr lang="hr-HR" dirty="0" smtClean="0"/>
          </a:p>
          <a:p>
            <a:r>
              <a:rPr lang="en-GB" dirty="0" smtClean="0"/>
              <a:t>A </a:t>
            </a:r>
            <a:r>
              <a:rPr lang="en-GB" dirty="0"/>
              <a:t>legislature typically consists of a varying number of representatives elected by the citizens of the state. It is the primary embodiment of the principle of democracy – the rule of the people</a:t>
            </a:r>
            <a:r>
              <a:rPr lang="en-GB" dirty="0" smtClean="0"/>
              <a:t>.</a:t>
            </a:r>
            <a:endParaRPr lang="hr-HR" dirty="0" smtClean="0"/>
          </a:p>
          <a:p>
            <a:r>
              <a:rPr lang="en-GB" dirty="0"/>
              <a:t>Legislatures can be unicameral or bicameral, i.e. consist of one or two </a:t>
            </a:r>
            <a:r>
              <a:rPr lang="en-GB" b="1" dirty="0"/>
              <a:t>legislative chambers</a:t>
            </a:r>
            <a:r>
              <a:rPr lang="en-GB" dirty="0"/>
              <a:t>. The lower chamber </a:t>
            </a:r>
            <a:r>
              <a:rPr lang="en-GB" dirty="0" smtClean="0"/>
              <a:t>is</a:t>
            </a:r>
            <a:r>
              <a:rPr lang="hr-HR" dirty="0" smtClean="0"/>
              <a:t> </a:t>
            </a:r>
            <a:r>
              <a:rPr lang="hr-HR" dirty="0" err="1" smtClean="0"/>
              <a:t>usually</a:t>
            </a:r>
            <a:r>
              <a:rPr lang="hr-HR" dirty="0" smtClean="0"/>
              <a:t> </a:t>
            </a:r>
            <a:r>
              <a:rPr lang="en-GB" dirty="0" smtClean="0"/>
              <a:t>directly elected, </a:t>
            </a:r>
            <a:r>
              <a:rPr lang="en-GB" dirty="0"/>
              <a:t>while the upper chamber may be elected by the lower, it may represent different administrative or geographical regions of the state, or have an entirely different setup. </a:t>
            </a:r>
            <a:endParaRPr lang="hr-HR" dirty="0"/>
          </a:p>
          <a:p>
            <a:endParaRPr lang="hr-HR" dirty="0"/>
          </a:p>
          <a:p>
            <a:endParaRPr lang="en-US" dirty="0"/>
          </a:p>
        </p:txBody>
      </p:sp>
    </p:spTree>
    <p:extLst>
      <p:ext uri="{BB962C8B-B14F-4D97-AF65-F5344CB8AC3E}">
        <p14:creationId xmlns:p14="http://schemas.microsoft.com/office/powerpoint/2010/main" val="4889603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Legislative </a:t>
            </a:r>
            <a:r>
              <a:rPr lang="hr-HR" dirty="0" err="1" smtClean="0"/>
              <a:t>Banch</a:t>
            </a:r>
            <a:r>
              <a:rPr lang="hr-HR" dirty="0" smtClean="0"/>
              <a:t>: </a:t>
            </a:r>
            <a:r>
              <a:rPr lang="hr-HR" dirty="0" err="1" smtClean="0"/>
              <a:t>tasks</a:t>
            </a:r>
            <a:endParaRPr lang="en-US" dirty="0"/>
          </a:p>
        </p:txBody>
      </p:sp>
      <p:sp>
        <p:nvSpPr>
          <p:cNvPr id="3" name="Content Placeholder 2"/>
          <p:cNvSpPr>
            <a:spLocks noGrp="1"/>
          </p:cNvSpPr>
          <p:nvPr>
            <p:ph idx="1"/>
          </p:nvPr>
        </p:nvSpPr>
        <p:spPr/>
        <p:txBody>
          <a:bodyPr/>
          <a:lstStyle/>
          <a:p>
            <a:r>
              <a:rPr lang="en-GB" dirty="0" smtClean="0"/>
              <a:t>ratifying </a:t>
            </a:r>
            <a:r>
              <a:rPr lang="en-GB" dirty="0"/>
              <a:t>international treaties</a:t>
            </a:r>
            <a:r>
              <a:rPr lang="en-GB" dirty="0" smtClean="0"/>
              <a:t>, </a:t>
            </a:r>
            <a:endParaRPr lang="hr-HR" dirty="0" smtClean="0"/>
          </a:p>
          <a:p>
            <a:r>
              <a:rPr lang="en-GB" b="1" dirty="0" smtClean="0"/>
              <a:t>enacting </a:t>
            </a:r>
            <a:r>
              <a:rPr lang="en-GB" b="1" dirty="0"/>
              <a:t>law</a:t>
            </a:r>
            <a:r>
              <a:rPr lang="en-GB" dirty="0"/>
              <a:t>, </a:t>
            </a:r>
            <a:endParaRPr lang="hr-HR" dirty="0" smtClean="0"/>
          </a:p>
          <a:p>
            <a:r>
              <a:rPr lang="en-GB" dirty="0" smtClean="0"/>
              <a:t>approving </a:t>
            </a:r>
            <a:r>
              <a:rPr lang="en-GB" dirty="0"/>
              <a:t>the state budget, </a:t>
            </a:r>
            <a:endParaRPr lang="hr-HR" dirty="0" smtClean="0"/>
          </a:p>
          <a:p>
            <a:r>
              <a:rPr lang="en-GB" dirty="0" smtClean="0"/>
              <a:t>and </a:t>
            </a:r>
            <a:r>
              <a:rPr lang="en-GB" dirty="0"/>
              <a:t>controlling the work of the executive </a:t>
            </a:r>
            <a:r>
              <a:rPr lang="en-GB" dirty="0" smtClean="0"/>
              <a:t>branch</a:t>
            </a:r>
            <a:endParaRPr lang="hr-HR" dirty="0"/>
          </a:p>
          <a:p>
            <a:r>
              <a:rPr lang="hr-HR" dirty="0" err="1"/>
              <a:t>d</a:t>
            </a:r>
            <a:r>
              <a:rPr lang="hr-HR" dirty="0" err="1" smtClean="0"/>
              <a:t>ebating</a:t>
            </a:r>
            <a:r>
              <a:rPr lang="hr-HR" dirty="0" smtClean="0"/>
              <a:t> </a:t>
            </a:r>
            <a:r>
              <a:rPr lang="hr-HR" dirty="0" err="1" smtClean="0"/>
              <a:t>current</a:t>
            </a:r>
            <a:r>
              <a:rPr lang="hr-HR" dirty="0" smtClean="0"/>
              <a:t> </a:t>
            </a:r>
            <a:r>
              <a:rPr lang="hr-HR" dirty="0" err="1" smtClean="0"/>
              <a:t>issues</a:t>
            </a:r>
            <a:r>
              <a:rPr lang="hr-HR" dirty="0" smtClean="0"/>
              <a:t> </a:t>
            </a:r>
            <a:endParaRPr lang="en-US" dirty="0"/>
          </a:p>
        </p:txBody>
      </p:sp>
    </p:spTree>
    <p:extLst>
      <p:ext uri="{BB962C8B-B14F-4D97-AF65-F5344CB8AC3E}">
        <p14:creationId xmlns:p14="http://schemas.microsoft.com/office/powerpoint/2010/main" val="3742701764"/>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TM10001105[[fn=Crop]]</Template>
  <TotalTime>137</TotalTime>
  <Words>2574</Words>
  <Application>Microsoft Office PowerPoint</Application>
  <PresentationFormat>Widescreen</PresentationFormat>
  <Paragraphs>255</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Calibri</vt:lpstr>
      <vt:lpstr>Franklin Gothic Book</vt:lpstr>
      <vt:lpstr>Times New Roman</vt:lpstr>
      <vt:lpstr>Crop</vt:lpstr>
      <vt:lpstr>State Governance and administration of justice</vt:lpstr>
      <vt:lpstr>Answer the following questions</vt:lpstr>
      <vt:lpstr>Definitions of the state</vt:lpstr>
      <vt:lpstr>Definition of the state</vt:lpstr>
      <vt:lpstr>Branches of government</vt:lpstr>
      <vt:lpstr>Separation of powers</vt:lpstr>
      <vt:lpstr>Separation of powers</vt:lpstr>
      <vt:lpstr>The Legislative Branch </vt:lpstr>
      <vt:lpstr>The Legislative Banch: tasks</vt:lpstr>
      <vt:lpstr>Legislation </vt:lpstr>
      <vt:lpstr>The Executive Branch </vt:lpstr>
      <vt:lpstr>The Executive Branch</vt:lpstr>
      <vt:lpstr>The Executive Branch</vt:lpstr>
      <vt:lpstr>The Judicial Branch </vt:lpstr>
      <vt:lpstr>The Judicial Branch</vt:lpstr>
      <vt:lpstr>Checks and Balances  </vt:lpstr>
      <vt:lpstr>III Decide whether the following statements are true (T) or false (F). If false, provide the correct information. </vt:lpstr>
      <vt:lpstr>IV Match the verbs in the left column with the nouns in the right column. Multiple matches may be possible for each verb. </vt:lpstr>
      <vt:lpstr>V Decide which branch does the activities from exercise IV and list them under the appropriate headings. Some activities can be sorted under multiple headings. </vt:lpstr>
      <vt:lpstr>VI Rewrite the following sentences replacing the underlined expressions with expressions from the text.   </vt:lpstr>
      <vt:lpstr>VII Complete the chart with appropriate word forms </vt:lpstr>
      <vt:lpstr>VIII Discuss the following questions</vt:lpstr>
      <vt:lpstr>IX Choose one of the following research tasks and prepare a class presentation or a report.   </vt:lpstr>
      <vt:lpstr>Part Two Resolving Disputes   </vt:lpstr>
      <vt:lpstr>II Read the text and find out more information about the types of procedures and the parties involved.   </vt:lpstr>
      <vt:lpstr>Read the text and find out more information about the types of procedures and the parties involved: </vt:lpstr>
      <vt:lpstr>Read the text and find out more information about the types of procedures and the parties involved. </vt:lpstr>
      <vt:lpstr>III Complete the chart with the following words. Some words may be used more than once.   legal    natural    offender    injured        state/public   family     injuring   </vt:lpstr>
      <vt:lpstr>IV Read the text once again and complete the table with the general purpose of each of the types of procedures and provide examples.   </vt:lpstr>
      <vt:lpstr>Settling consumer disputes online   What is Alternative/Online Dispute Resolution? </vt:lpstr>
      <vt:lpstr>What is Alternative/Online Dispute Resolution? </vt:lpstr>
      <vt:lpstr>How does the EU ODR platform work? </vt:lpstr>
      <vt:lpstr>How does the EU ODR platform work? </vt:lpstr>
      <vt:lpstr>What are the benefits of ADR/ODR?   </vt:lpstr>
      <vt:lpstr>V Read an extract from the European Commission’s leaflet concerning a format of ADR and answer the questions.   </vt:lpstr>
      <vt:lpstr>VI Scan the text and find words/expressions that mean the same as the following: </vt:lpstr>
      <vt:lpstr>VII Match the types of ADR with their definitions   </vt:lpstr>
      <vt:lpstr>VIII Discuss the following questions </vt:lpstr>
      <vt:lpstr>IX Choose one of the following research tasks and prepare a class presentation or a report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Governance and administration of justice</dc:title>
  <dc:creator>Admin</dc:creator>
  <cp:lastModifiedBy>Admin</cp:lastModifiedBy>
  <cp:revision>14</cp:revision>
  <dcterms:created xsi:type="dcterms:W3CDTF">2017-12-13T20:56:40Z</dcterms:created>
  <dcterms:modified xsi:type="dcterms:W3CDTF">2017-12-17T20:38:54Z</dcterms:modified>
</cp:coreProperties>
</file>