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3/5/2018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3/5/2018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lawresources.co.uk/Davis-v-Johnson.ph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p99R57M7L4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Statutory</a:t>
            </a:r>
            <a:r>
              <a:rPr lang="hr-HR" dirty="0" smtClean="0"/>
              <a:t> </a:t>
            </a:r>
            <a:r>
              <a:rPr lang="hr-HR" dirty="0" err="1" smtClean="0"/>
              <a:t>interpretation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71280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i="1" dirty="0"/>
              <a:t>Read extracts from the judgment in Davis v. Johnson and explain which problem related to judicial interpretation was discussed.</a:t>
            </a:r>
            <a:r>
              <a:rPr lang="hr-HR" sz="2800" dirty="0"/>
              <a:t/>
            </a:r>
            <a:br>
              <a:rPr lang="hr-HR" sz="2800" dirty="0"/>
            </a:br>
            <a:endParaRPr lang="hr-HR" sz="2800" dirty="0"/>
          </a:p>
        </p:txBody>
      </p:sp>
      <p:sp>
        <p:nvSpPr>
          <p:cNvPr id="3" name="Content Placeholder 2"/>
          <p:cNvSpPr>
            <a:spLocks noGrp="1"/>
          </p:cNvSpPr>
          <p:nvPr>
            <p:ph idx="1"/>
          </p:nvPr>
        </p:nvSpPr>
        <p:spPr/>
        <p:txBody>
          <a:bodyPr>
            <a:normAutofit/>
          </a:bodyPr>
          <a:lstStyle/>
          <a:p>
            <a:r>
              <a:rPr lang="en-GB" dirty="0" smtClean="0"/>
              <a:t>The </a:t>
            </a:r>
            <a:r>
              <a:rPr lang="en-GB" dirty="0"/>
              <a:t>case concerned the interpretation of the Domestic Violence and Matrimonial Proceedings Act of 1976.The court had to consider whether the Act protected cohabitees as well as wives. In doing so the court looked at whether it could look to parliamentary debates.  At the Court of Appeal Lord Denning referred to Hansard (transcripts of Parliamentary debates) stating, that not to do so would be like 'groping in the dark without switching on the light'. On appeal to the House of Lords the Lords </a:t>
            </a:r>
            <a:r>
              <a:rPr lang="en-GB" dirty="0" smtClean="0"/>
              <a:t>restated </a:t>
            </a:r>
            <a:r>
              <a:rPr lang="en-GB" dirty="0"/>
              <a:t>the rule that Hansard must not be referred to. Here are some opinions of judges related to this issue:</a:t>
            </a:r>
            <a:endParaRPr lang="hr-HR" dirty="0"/>
          </a:p>
          <a:p>
            <a:endParaRPr lang="hr-HR" dirty="0"/>
          </a:p>
        </p:txBody>
      </p:sp>
    </p:spTree>
    <p:extLst>
      <p:ext uri="{BB962C8B-B14F-4D97-AF65-F5344CB8AC3E}">
        <p14:creationId xmlns:p14="http://schemas.microsoft.com/office/powerpoint/2010/main" val="343968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t>Davis v Johnson</a:t>
            </a:r>
            <a:r>
              <a:rPr lang="en-GB" dirty="0"/>
              <a:t> [1978] 2 WLR 553 House of Lords</a:t>
            </a:r>
            <a:r>
              <a:rPr lang="hr-HR" dirty="0"/>
              <a:t/>
            </a:r>
            <a:br>
              <a:rPr lang="hr-HR" dirty="0"/>
            </a:br>
            <a:endParaRPr lang="hr-HR" dirty="0"/>
          </a:p>
        </p:txBody>
      </p:sp>
      <p:sp>
        <p:nvSpPr>
          <p:cNvPr id="3" name="Content Placeholder 2"/>
          <p:cNvSpPr>
            <a:spLocks noGrp="1"/>
          </p:cNvSpPr>
          <p:nvPr>
            <p:ph idx="1"/>
          </p:nvPr>
        </p:nvSpPr>
        <p:spPr/>
        <p:txBody>
          <a:bodyPr/>
          <a:lstStyle/>
          <a:p>
            <a:r>
              <a:rPr lang="en-GB" dirty="0"/>
              <a:t>Lord </a:t>
            </a:r>
            <a:r>
              <a:rPr lang="en-GB" dirty="0" err="1"/>
              <a:t>Kilbrandon</a:t>
            </a:r>
            <a:r>
              <a:rPr lang="en-GB" dirty="0"/>
              <a:t>: "It has always been a well-established and salutary rule that Hansard can never be referred to by counsel in court and therefore can never be relied on by the court in construing a statute or for any other purpose."</a:t>
            </a:r>
            <a:endParaRPr lang="hr-HR" dirty="0"/>
          </a:p>
          <a:p>
            <a:endParaRPr lang="hr-HR" dirty="0"/>
          </a:p>
        </p:txBody>
      </p:sp>
    </p:spTree>
    <p:extLst>
      <p:ext uri="{BB962C8B-B14F-4D97-AF65-F5344CB8AC3E}">
        <p14:creationId xmlns:p14="http://schemas.microsoft.com/office/powerpoint/2010/main" val="993536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a:t>Davis v Johnson</a:t>
            </a:r>
            <a:r>
              <a:rPr lang="en-GB" dirty="0"/>
              <a:t> [1978] 2 WLR 553 House of Lords</a:t>
            </a:r>
            <a:endParaRPr lang="hr-HR" dirty="0"/>
          </a:p>
        </p:txBody>
      </p:sp>
      <p:sp>
        <p:nvSpPr>
          <p:cNvPr id="3" name="Content Placeholder 2"/>
          <p:cNvSpPr>
            <a:spLocks noGrp="1"/>
          </p:cNvSpPr>
          <p:nvPr>
            <p:ph idx="1"/>
          </p:nvPr>
        </p:nvSpPr>
        <p:spPr/>
        <p:txBody>
          <a:bodyPr>
            <a:normAutofit lnSpcReduction="10000"/>
          </a:bodyPr>
          <a:lstStyle/>
          <a:p>
            <a:r>
              <a:rPr lang="en-GB" dirty="0"/>
              <a:t>Lord </a:t>
            </a:r>
            <a:r>
              <a:rPr lang="en-GB" dirty="0" err="1"/>
              <a:t>Scarman</a:t>
            </a:r>
            <a:r>
              <a:rPr lang="en-GB" dirty="0"/>
              <a:t>:"There are two good reasons why the courts should refuse to have regard to what is said in Parliament or by Ministers as aids to the interpretation of a statute. First, such material is an unreliable guide to the meaning of what is enacted. It promotes confusion, not clarity. The cut and thrust of debate and the pressures of executive responsibility, essential features of open and responsible government, are not always conducive to a clear and unbiased explanation of the meaning of statutory language. And the volume of Parliamentary and ministerial utterances can confuse by its very size. Secondly, counsel are not permitted to refer to Hansard in argument. So long as this rule is maintained by Parliament (it is not the creation of the judges), it must be wrong for the judge to make any judicial use of proceedings in Parliament</a:t>
            </a:r>
            <a:r>
              <a:rPr lang="en-GB" b="1" dirty="0"/>
              <a:t> </a:t>
            </a:r>
            <a:r>
              <a:rPr lang="en-GB" dirty="0"/>
              <a:t>for the purpose of interpreting statutes."</a:t>
            </a:r>
            <a:endParaRPr lang="hr-HR" dirty="0"/>
          </a:p>
          <a:p>
            <a:endParaRPr lang="hr-HR" dirty="0"/>
          </a:p>
        </p:txBody>
      </p:sp>
    </p:spTree>
    <p:extLst>
      <p:ext uri="{BB962C8B-B14F-4D97-AF65-F5344CB8AC3E}">
        <p14:creationId xmlns:p14="http://schemas.microsoft.com/office/powerpoint/2010/main" val="2518861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a:t>Davis v Johnson</a:t>
            </a:r>
            <a:r>
              <a:rPr lang="en-GB" dirty="0"/>
              <a:t> [1978] 2 WLR 553 House of Lords</a:t>
            </a:r>
            <a:endParaRPr lang="hr-HR" dirty="0"/>
          </a:p>
        </p:txBody>
      </p:sp>
      <p:sp>
        <p:nvSpPr>
          <p:cNvPr id="3" name="Content Placeholder 2"/>
          <p:cNvSpPr>
            <a:spLocks noGrp="1"/>
          </p:cNvSpPr>
          <p:nvPr>
            <p:ph idx="1"/>
          </p:nvPr>
        </p:nvSpPr>
        <p:spPr/>
        <p:txBody>
          <a:bodyPr/>
          <a:lstStyle/>
          <a:p>
            <a:r>
              <a:rPr lang="en-GB" dirty="0"/>
              <a:t>Viscount </a:t>
            </a:r>
            <a:r>
              <a:rPr lang="en-GB" dirty="0" err="1"/>
              <a:t>Dilhorne</a:t>
            </a:r>
            <a:r>
              <a:rPr lang="en-GB" dirty="0"/>
              <a:t>: "While, of course, anyone can look at Hansard, I venture to think that it would be improper for a judge to do so before arriving at his decision and before this case I have never known that done. It cannot be right that a judicial decision should be affected by matter which a judge has seen but to which counsel could not refer and on which counsel had no opportunity to comment."</a:t>
            </a:r>
            <a:endParaRPr lang="hr-HR" dirty="0"/>
          </a:p>
          <a:p>
            <a:endParaRPr lang="hr-HR" dirty="0"/>
          </a:p>
        </p:txBody>
      </p:sp>
    </p:spTree>
    <p:extLst>
      <p:ext uri="{BB962C8B-B14F-4D97-AF65-F5344CB8AC3E}">
        <p14:creationId xmlns:p14="http://schemas.microsoft.com/office/powerpoint/2010/main" val="2136757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t>Pepper v Hart</a:t>
            </a:r>
            <a:r>
              <a:rPr lang="en-GB" dirty="0"/>
              <a:t> [1992] 3 WLR 1032 House of Lords</a:t>
            </a:r>
            <a:r>
              <a:rPr lang="hr-HR" dirty="0"/>
              <a:t/>
            </a:r>
            <a:br>
              <a:rPr lang="hr-HR" dirty="0"/>
            </a:br>
            <a:endParaRPr lang="hr-HR" dirty="0"/>
          </a:p>
        </p:txBody>
      </p:sp>
      <p:sp>
        <p:nvSpPr>
          <p:cNvPr id="3" name="Content Placeholder 2"/>
          <p:cNvSpPr>
            <a:spLocks noGrp="1"/>
          </p:cNvSpPr>
          <p:nvPr>
            <p:ph idx="1"/>
          </p:nvPr>
        </p:nvSpPr>
        <p:spPr/>
        <p:txBody>
          <a:bodyPr/>
          <a:lstStyle/>
          <a:p>
            <a:r>
              <a:rPr lang="en-GB" dirty="0"/>
              <a:t>The inspector sought to tax the benefits in kind received by teachers at a private school in having their children educated at the school for free. A teacher sought to rely upon a statement in Hansard made at the time the Finance Act was passed in which the minister gave this exact circumstance as being where tax would not be payable. Previously the courts were not allowed to refer to Hansard (</a:t>
            </a:r>
            <a:r>
              <a:rPr lang="en-GB" dirty="0" smtClean="0"/>
              <a:t>See</a:t>
            </a:r>
            <a:r>
              <a:rPr lang="hr-HR" dirty="0" smtClean="0"/>
              <a:t> </a:t>
            </a:r>
            <a:r>
              <a:rPr lang="hr-HR" i="1" dirty="0" smtClean="0"/>
              <a:t>Davis v Johnson</a:t>
            </a:r>
            <a:r>
              <a:rPr lang="en-GB" dirty="0" smtClean="0"/>
              <a:t>).</a:t>
            </a:r>
            <a:r>
              <a:rPr lang="en-GB" dirty="0"/>
              <a:t>The House of Lords had to decide whether a teacher at a private school had to pay tax on the bonus he received in the form of reduced school fees.</a:t>
            </a:r>
            <a:endParaRPr lang="hr-HR" dirty="0"/>
          </a:p>
          <a:p>
            <a:endParaRPr lang="hr-HR" dirty="0"/>
          </a:p>
        </p:txBody>
      </p:sp>
    </p:spTree>
    <p:extLst>
      <p:ext uri="{BB962C8B-B14F-4D97-AF65-F5344CB8AC3E}">
        <p14:creationId xmlns:p14="http://schemas.microsoft.com/office/powerpoint/2010/main" val="2968160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t>Pepper v Hart</a:t>
            </a:r>
            <a:r>
              <a:rPr lang="en-GB" dirty="0"/>
              <a:t> [1992] 3 WLR 1032 House of Lords</a:t>
            </a:r>
            <a:r>
              <a:rPr lang="hr-HR" dirty="0"/>
              <a:t/>
            </a:r>
            <a:br>
              <a:rPr lang="hr-HR" dirty="0"/>
            </a:br>
            <a:endParaRPr lang="hr-HR" dirty="0"/>
          </a:p>
        </p:txBody>
      </p:sp>
      <p:sp>
        <p:nvSpPr>
          <p:cNvPr id="3" name="Content Placeholder 2"/>
          <p:cNvSpPr>
            <a:spLocks noGrp="1"/>
          </p:cNvSpPr>
          <p:nvPr>
            <p:ph idx="1"/>
          </p:nvPr>
        </p:nvSpPr>
        <p:spPr/>
        <p:txBody>
          <a:bodyPr/>
          <a:lstStyle/>
          <a:p>
            <a:r>
              <a:rPr lang="en-GB" dirty="0"/>
              <a:t>Held: The House of Lords departed from</a:t>
            </a:r>
            <a:r>
              <a:rPr lang="en-GB" u="sng" dirty="0">
                <a:hlinkClick r:id="rId2"/>
              </a:rPr>
              <a:t> </a:t>
            </a:r>
            <a:r>
              <a:rPr lang="en-GB" i="1" u="sng" dirty="0">
                <a:hlinkClick r:id="rId2"/>
              </a:rPr>
              <a:t>Davis v Johnson</a:t>
            </a:r>
            <a:r>
              <a:rPr lang="en-GB" i="1" u="sng" dirty="0"/>
              <a:t> </a:t>
            </a:r>
            <a:r>
              <a:rPr lang="en-GB" dirty="0"/>
              <a:t>and took a purposive approach to interpretation holding that Hansard may be referred to and the teacher was not required to pay tax on the bonus he received.</a:t>
            </a:r>
            <a:endParaRPr lang="hr-HR" dirty="0"/>
          </a:p>
          <a:p>
            <a:endParaRPr lang="hr-HR" dirty="0"/>
          </a:p>
        </p:txBody>
      </p:sp>
    </p:spTree>
    <p:extLst>
      <p:ext uri="{BB962C8B-B14F-4D97-AF65-F5344CB8AC3E}">
        <p14:creationId xmlns:p14="http://schemas.microsoft.com/office/powerpoint/2010/main" val="1414229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t>Pepper v Hart</a:t>
            </a:r>
            <a:r>
              <a:rPr lang="en-GB" dirty="0"/>
              <a:t> [1992] 3 WLR 1032 House of Lords</a:t>
            </a:r>
            <a:r>
              <a:rPr lang="hr-HR" dirty="0"/>
              <a:t/>
            </a:r>
            <a:br>
              <a:rPr lang="hr-HR" dirty="0"/>
            </a:br>
            <a:endParaRPr lang="hr-HR" dirty="0"/>
          </a:p>
        </p:txBody>
      </p:sp>
      <p:sp>
        <p:nvSpPr>
          <p:cNvPr id="3" name="Content Placeholder 2"/>
          <p:cNvSpPr>
            <a:spLocks noGrp="1"/>
          </p:cNvSpPr>
          <p:nvPr>
            <p:ph idx="1"/>
          </p:nvPr>
        </p:nvSpPr>
        <p:spPr/>
        <p:txBody>
          <a:bodyPr/>
          <a:lstStyle/>
          <a:p>
            <a:r>
              <a:rPr lang="en-GB" dirty="0"/>
              <a:t>Lord Griffiths on the purposive approach: "The days have passed when the courts adopted a literal approach. The courts use a purposive approach, which seeks to give effect to the purpose of legislation and are prepared to look at much extraneous material that bears upon the background against which the legislation was enacted."</a:t>
            </a:r>
            <a:endParaRPr lang="hr-HR" dirty="0"/>
          </a:p>
          <a:p>
            <a:endParaRPr lang="hr-HR" dirty="0"/>
          </a:p>
        </p:txBody>
      </p:sp>
    </p:spTree>
    <p:extLst>
      <p:ext uri="{BB962C8B-B14F-4D97-AF65-F5344CB8AC3E}">
        <p14:creationId xmlns:p14="http://schemas.microsoft.com/office/powerpoint/2010/main" val="3318562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t>Pepper v Hart</a:t>
            </a:r>
            <a:r>
              <a:rPr lang="en-GB" dirty="0"/>
              <a:t> [1992] 3 WLR 1032 House of Lords</a:t>
            </a:r>
            <a:r>
              <a:rPr lang="hr-HR" dirty="0"/>
              <a:t/>
            </a:r>
            <a:br>
              <a:rPr lang="hr-HR" dirty="0"/>
            </a:br>
            <a:endParaRPr lang="hr-HR" dirty="0"/>
          </a:p>
        </p:txBody>
      </p:sp>
      <p:sp>
        <p:nvSpPr>
          <p:cNvPr id="3" name="Content Placeholder 2"/>
          <p:cNvSpPr>
            <a:spLocks noGrp="1"/>
          </p:cNvSpPr>
          <p:nvPr>
            <p:ph idx="1"/>
          </p:nvPr>
        </p:nvSpPr>
        <p:spPr/>
        <p:txBody>
          <a:bodyPr>
            <a:normAutofit fontScale="92500"/>
          </a:bodyPr>
          <a:lstStyle/>
          <a:p>
            <a:r>
              <a:rPr lang="en-GB" dirty="0"/>
              <a:t>Lord Brown </a:t>
            </a:r>
            <a:r>
              <a:rPr lang="en-GB" dirty="0" smtClean="0"/>
              <a:t>Wilkinson: </a:t>
            </a:r>
            <a:r>
              <a:rPr lang="en-GB" dirty="0"/>
              <a:t>„My Lords, I have come to the conclusion that, as a matter of law, there are sound reasons for making a limited modification to the existing rule (subject to strict safeguards) unless there are constitutional or practical reasons which outweigh them. In my judgment, subject to the questions of the privileges of the House of Commons, reference to Parliamentary material should be permitted as an aid to the construction</a:t>
            </a:r>
            <a:r>
              <a:rPr lang="en-GB" b="1" dirty="0"/>
              <a:t> </a:t>
            </a:r>
            <a:r>
              <a:rPr lang="en-GB" dirty="0"/>
              <a:t>of legislation which is ambiguous or obscure or the literal meaning of which leads to an absurdity. Even in such cases references in court to Parliamentary material should only be permitted where such material clearly discloses the mischief aimed at or the legislative intention lying behind the ambiguous or obscure words. In the case of statements made in Parliament, as at present advised I cannot foresee that any statement other than the statement of the Minister or other promoter of the Bill is likely to meet these criteria."</a:t>
            </a:r>
            <a:endParaRPr lang="hr-HR" dirty="0"/>
          </a:p>
          <a:p>
            <a:endParaRPr lang="hr-HR" dirty="0"/>
          </a:p>
        </p:txBody>
      </p:sp>
    </p:spTree>
    <p:extLst>
      <p:ext uri="{BB962C8B-B14F-4D97-AF65-F5344CB8AC3E}">
        <p14:creationId xmlns:p14="http://schemas.microsoft.com/office/powerpoint/2010/main" val="3526535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Statutory</a:t>
            </a:r>
            <a:r>
              <a:rPr lang="hr-HR" dirty="0" smtClean="0"/>
              <a:t> </a:t>
            </a:r>
            <a:r>
              <a:rPr lang="hr-HR" dirty="0" err="1" smtClean="0"/>
              <a:t>interpretation</a:t>
            </a:r>
            <a:endParaRPr lang="en-US" dirty="0"/>
          </a:p>
        </p:txBody>
      </p:sp>
      <p:sp>
        <p:nvSpPr>
          <p:cNvPr id="3" name="Content Placeholder 2"/>
          <p:cNvSpPr>
            <a:spLocks noGrp="1"/>
          </p:cNvSpPr>
          <p:nvPr>
            <p:ph idx="1"/>
          </p:nvPr>
        </p:nvSpPr>
        <p:spPr/>
        <p:txBody>
          <a:bodyPr/>
          <a:lstStyle/>
          <a:p>
            <a:endParaRPr lang="hr-HR" dirty="0" smtClean="0">
              <a:hlinkClick r:id="rId2"/>
            </a:endParaRPr>
          </a:p>
          <a:p>
            <a:r>
              <a:rPr lang="hr-HR" dirty="0">
                <a:hlinkClick r:id="rId2"/>
              </a:rPr>
              <a:t>https://www.youtube.com/watch?v=J-zfYF24NRw</a:t>
            </a:r>
          </a:p>
          <a:p>
            <a:r>
              <a:rPr lang="en-US" dirty="0" smtClean="0">
                <a:hlinkClick r:id="rId2"/>
              </a:rPr>
              <a:t>https</a:t>
            </a:r>
            <a:r>
              <a:rPr lang="en-US" dirty="0">
                <a:hlinkClick r:id="rId2"/>
              </a:rPr>
              <a:t>://</a:t>
            </a:r>
            <a:r>
              <a:rPr lang="en-US" dirty="0" smtClean="0">
                <a:hlinkClick r:id="rId2"/>
              </a:rPr>
              <a:t>www.youtube.com/watch?v=p99R57M7L4E</a:t>
            </a:r>
            <a:endParaRPr lang="hr-HR" dirty="0" smtClean="0"/>
          </a:p>
        </p:txBody>
      </p:sp>
    </p:spTree>
    <p:extLst>
      <p:ext uri="{BB962C8B-B14F-4D97-AF65-F5344CB8AC3E}">
        <p14:creationId xmlns:p14="http://schemas.microsoft.com/office/powerpoint/2010/main" val="3746349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Statutory</a:t>
            </a:r>
            <a:r>
              <a:rPr lang="hr-HR" dirty="0" smtClean="0"/>
              <a:t> </a:t>
            </a:r>
            <a:r>
              <a:rPr lang="hr-HR" dirty="0" err="1" smtClean="0"/>
              <a:t>interpretation</a:t>
            </a:r>
            <a:endParaRPr lang="hr-HR" dirty="0"/>
          </a:p>
        </p:txBody>
      </p:sp>
      <p:sp>
        <p:nvSpPr>
          <p:cNvPr id="3" name="Content Placeholder 2"/>
          <p:cNvSpPr>
            <a:spLocks noGrp="1"/>
          </p:cNvSpPr>
          <p:nvPr>
            <p:ph idx="1"/>
          </p:nvPr>
        </p:nvSpPr>
        <p:spPr/>
        <p:txBody>
          <a:bodyPr>
            <a:normAutofit/>
          </a:bodyPr>
          <a:lstStyle/>
          <a:p>
            <a:r>
              <a:rPr lang="en-GB" b="1" dirty="0"/>
              <a:t>Approaches to judicial interpretation</a:t>
            </a:r>
            <a:endParaRPr lang="hr-HR" dirty="0"/>
          </a:p>
          <a:p>
            <a:r>
              <a:rPr lang="en-GB" dirty="0"/>
              <a:t>Many cases heard by the highest courts involve the meanings of words in a statute or delegated legislation. </a:t>
            </a:r>
            <a:endParaRPr lang="hr-HR" dirty="0" smtClean="0"/>
          </a:p>
          <a:p>
            <a:r>
              <a:rPr lang="en-GB" dirty="0" smtClean="0"/>
              <a:t>There </a:t>
            </a:r>
            <a:r>
              <a:rPr lang="en-GB" dirty="0"/>
              <a:t>is a major debate as to whether judges should interpret legislation so as to give effect to the intention or purpose of that legislation (</a:t>
            </a:r>
            <a:r>
              <a:rPr lang="en-GB" b="1" dirty="0"/>
              <a:t>purposive approach</a:t>
            </a:r>
            <a:r>
              <a:rPr lang="en-GB" dirty="0"/>
              <a:t>), or whether judges should take the words at their literal meaning (</a:t>
            </a:r>
            <a:r>
              <a:rPr lang="en-GB" b="1" dirty="0"/>
              <a:t>literal approach</a:t>
            </a:r>
            <a:r>
              <a:rPr lang="en-GB" dirty="0"/>
              <a:t>).</a:t>
            </a:r>
            <a:endParaRPr lang="hr-HR" dirty="0"/>
          </a:p>
          <a:p>
            <a:r>
              <a:rPr lang="en-GB" dirty="0"/>
              <a:t> </a:t>
            </a:r>
            <a:endParaRPr lang="hr-HR" dirty="0"/>
          </a:p>
          <a:p>
            <a:endParaRPr lang="hr-HR" dirty="0"/>
          </a:p>
        </p:txBody>
      </p:sp>
    </p:spTree>
    <p:extLst>
      <p:ext uri="{BB962C8B-B14F-4D97-AF65-F5344CB8AC3E}">
        <p14:creationId xmlns:p14="http://schemas.microsoft.com/office/powerpoint/2010/main" val="888986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Rules</a:t>
            </a:r>
            <a:r>
              <a:rPr lang="hr-HR" dirty="0" smtClean="0"/>
              <a:t> </a:t>
            </a:r>
            <a:r>
              <a:rPr lang="hr-HR" dirty="0" err="1" smtClean="0"/>
              <a:t>of</a:t>
            </a:r>
            <a:r>
              <a:rPr lang="hr-HR" dirty="0" smtClean="0"/>
              <a:t> </a:t>
            </a:r>
            <a:r>
              <a:rPr lang="hr-HR" dirty="0" err="1" smtClean="0"/>
              <a:t>interpretation</a:t>
            </a:r>
            <a:endParaRPr lang="hr-HR" dirty="0"/>
          </a:p>
        </p:txBody>
      </p:sp>
      <p:sp>
        <p:nvSpPr>
          <p:cNvPr id="3" name="Content Placeholder 2"/>
          <p:cNvSpPr>
            <a:spLocks noGrp="1"/>
          </p:cNvSpPr>
          <p:nvPr>
            <p:ph idx="1"/>
          </p:nvPr>
        </p:nvSpPr>
        <p:spPr/>
        <p:txBody>
          <a:bodyPr>
            <a:normAutofit/>
          </a:bodyPr>
          <a:lstStyle/>
          <a:p>
            <a:r>
              <a:rPr lang="en-GB" dirty="0"/>
              <a:t>The courts developed three rules of interpretation: </a:t>
            </a:r>
            <a:endParaRPr lang="hr-HR" dirty="0"/>
          </a:p>
          <a:p>
            <a:pPr lvl="0" fontAlgn="base"/>
            <a:r>
              <a:rPr lang="en-GB" b="1" dirty="0"/>
              <a:t>Literal Rule</a:t>
            </a:r>
            <a:r>
              <a:rPr lang="en-GB" dirty="0"/>
              <a:t> uses the ordinary, literal meaning of the words (</a:t>
            </a:r>
            <a:r>
              <a:rPr lang="en-GB" i="1" dirty="0" smtClean="0"/>
              <a:t>Whitely </a:t>
            </a:r>
            <a:r>
              <a:rPr lang="en-GB" i="1" dirty="0"/>
              <a:t>v </a:t>
            </a:r>
            <a:r>
              <a:rPr lang="en-GB" i="1" dirty="0" err="1"/>
              <a:t>Chappel</a:t>
            </a:r>
            <a:r>
              <a:rPr lang="en-GB" i="1" dirty="0"/>
              <a:t> </a:t>
            </a:r>
            <a:r>
              <a:rPr lang="en-GB" dirty="0"/>
              <a:t>1868);</a:t>
            </a:r>
            <a:endParaRPr lang="hr-HR" dirty="0"/>
          </a:p>
          <a:p>
            <a:pPr lvl="0" fontAlgn="base"/>
            <a:r>
              <a:rPr lang="en-GB" b="1" dirty="0"/>
              <a:t>Golden Rule</a:t>
            </a:r>
            <a:r>
              <a:rPr lang="en-GB" dirty="0"/>
              <a:t> is used to avoid literal approach in cases where the application of the literal rule would result in absurdity (</a:t>
            </a:r>
            <a:r>
              <a:rPr lang="en-GB" i="1" dirty="0"/>
              <a:t>R v. Allen</a:t>
            </a:r>
            <a:r>
              <a:rPr lang="en-GB" dirty="0"/>
              <a:t> 1872).</a:t>
            </a:r>
            <a:endParaRPr lang="hr-HR" dirty="0"/>
          </a:p>
          <a:p>
            <a:pPr lvl="0" fontAlgn="base"/>
            <a:r>
              <a:rPr lang="en-GB" b="1" dirty="0"/>
              <a:t>Mischief Rule </a:t>
            </a:r>
            <a:r>
              <a:rPr lang="en-GB" dirty="0"/>
              <a:t>is used where the court takes into consideration the gap or ‘mischief’ in the law that the Act was passed to cover. It was first applied in </a:t>
            </a:r>
            <a:r>
              <a:rPr lang="en-GB" i="1" dirty="0" err="1"/>
              <a:t>Heydon’s</a:t>
            </a:r>
            <a:r>
              <a:rPr lang="en-GB" i="1" dirty="0"/>
              <a:t> case</a:t>
            </a:r>
            <a:r>
              <a:rPr lang="en-GB" dirty="0"/>
              <a:t> (1584).</a:t>
            </a:r>
            <a:endParaRPr lang="hr-HR" dirty="0"/>
          </a:p>
          <a:p>
            <a:r>
              <a:rPr lang="en-GB" dirty="0"/>
              <a:t> </a:t>
            </a:r>
            <a:endParaRPr lang="hr-HR" dirty="0"/>
          </a:p>
          <a:p>
            <a:endParaRPr lang="hr-HR" dirty="0"/>
          </a:p>
        </p:txBody>
      </p:sp>
    </p:spTree>
    <p:extLst>
      <p:ext uri="{BB962C8B-B14F-4D97-AF65-F5344CB8AC3E}">
        <p14:creationId xmlns:p14="http://schemas.microsoft.com/office/powerpoint/2010/main" val="1793929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Literal</a:t>
            </a:r>
            <a:r>
              <a:rPr lang="hr-HR" dirty="0" smtClean="0"/>
              <a:t> </a:t>
            </a:r>
            <a:r>
              <a:rPr lang="hr-HR" dirty="0" err="1" smtClean="0"/>
              <a:t>rule</a:t>
            </a:r>
            <a:endParaRPr lang="en-US" dirty="0"/>
          </a:p>
        </p:txBody>
      </p:sp>
      <p:sp>
        <p:nvSpPr>
          <p:cNvPr id="3" name="Content Placeholder 2"/>
          <p:cNvSpPr>
            <a:spLocks noGrp="1"/>
          </p:cNvSpPr>
          <p:nvPr>
            <p:ph idx="1"/>
          </p:nvPr>
        </p:nvSpPr>
        <p:spPr/>
        <p:txBody>
          <a:bodyPr>
            <a:normAutofit/>
          </a:bodyPr>
          <a:lstStyle/>
          <a:p>
            <a:r>
              <a:rPr lang="en-US" b="1" i="1" dirty="0"/>
              <a:t>Whitely v </a:t>
            </a:r>
            <a:r>
              <a:rPr lang="en-US" b="1" i="1" dirty="0" err="1"/>
              <a:t>Chappel</a:t>
            </a:r>
            <a:r>
              <a:rPr lang="en-US" b="1" dirty="0"/>
              <a:t> (1868) LR 4 QB 147</a:t>
            </a:r>
            <a:br>
              <a:rPr lang="en-US" b="1" dirty="0"/>
            </a:br>
            <a:r>
              <a:rPr lang="en-US" b="1" dirty="0"/>
              <a:t/>
            </a:r>
            <a:br>
              <a:rPr lang="en-US" b="1" dirty="0"/>
            </a:br>
            <a:r>
              <a:rPr lang="en-US" dirty="0"/>
              <a:t>A statute made it an offence 'to impersonate any person entitled to vote.' The defendant used the vote of a dead man. The statute relating to voting rights required a person to be living in order to be entitled to vote. </a:t>
            </a:r>
            <a:br>
              <a:rPr lang="en-US" dirty="0"/>
            </a:br>
            <a:r>
              <a:rPr lang="en-US" dirty="0"/>
              <a:t/>
            </a:r>
            <a:br>
              <a:rPr lang="en-US" dirty="0"/>
            </a:br>
            <a:r>
              <a:rPr lang="en-US" dirty="0"/>
              <a:t>Held:</a:t>
            </a:r>
            <a:br>
              <a:rPr lang="en-US" dirty="0"/>
            </a:br>
            <a:r>
              <a:rPr lang="en-US" dirty="0"/>
              <a:t/>
            </a:r>
            <a:br>
              <a:rPr lang="en-US" dirty="0"/>
            </a:br>
            <a:r>
              <a:rPr lang="en-US" dirty="0"/>
              <a:t>The literal rule was applied and the defendant was thus acquitted.</a:t>
            </a:r>
          </a:p>
        </p:txBody>
      </p:sp>
    </p:spTree>
    <p:extLst>
      <p:ext uri="{BB962C8B-B14F-4D97-AF65-F5344CB8AC3E}">
        <p14:creationId xmlns:p14="http://schemas.microsoft.com/office/powerpoint/2010/main" val="127421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Golden </a:t>
            </a:r>
            <a:r>
              <a:rPr lang="hr-HR" dirty="0" err="1" smtClean="0"/>
              <a:t>rule</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a:t>R v Allen</a:t>
            </a:r>
            <a:r>
              <a:rPr lang="en-US" b="1" dirty="0"/>
              <a:t> (1872) LR 1 CCR 367</a:t>
            </a:r>
            <a:br>
              <a:rPr lang="en-US" b="1" dirty="0"/>
            </a:br>
            <a:r>
              <a:rPr lang="en-US" dirty="0"/>
              <a:t/>
            </a:r>
            <a:br>
              <a:rPr lang="en-US" dirty="0"/>
            </a:br>
            <a:r>
              <a:rPr lang="en-US" dirty="0"/>
              <a:t>The defendant was charged with the offence of bigamy under s.57 of the Offences Against the Person Act 1861. The statute states 'whosoever being married shall marry any other person during the lifetime of the former husband or wife is guilty of an offence'. Under a literal interpretation of this section the offence would be impossible to commit since civil law will not </a:t>
            </a:r>
            <a:r>
              <a:rPr lang="en-US" dirty="0" err="1"/>
              <a:t>recognise</a:t>
            </a:r>
            <a:r>
              <a:rPr lang="en-US" dirty="0"/>
              <a:t> a second marriage any attempt to marry in such circumstances would not be </a:t>
            </a:r>
            <a:r>
              <a:rPr lang="en-US" dirty="0" err="1"/>
              <a:t>recognised</a:t>
            </a:r>
            <a:r>
              <a:rPr lang="en-US" dirty="0"/>
              <a:t> as a valid marriage.</a:t>
            </a:r>
            <a:br>
              <a:rPr lang="en-US" dirty="0"/>
            </a:br>
            <a:r>
              <a:rPr lang="en-US" dirty="0"/>
              <a:t/>
            </a:r>
            <a:br>
              <a:rPr lang="en-US" dirty="0"/>
            </a:br>
            <a:r>
              <a:rPr lang="en-US" dirty="0"/>
              <a:t>Held:</a:t>
            </a:r>
            <a:br>
              <a:rPr lang="en-US" dirty="0"/>
            </a:br>
            <a:r>
              <a:rPr lang="en-US" dirty="0"/>
              <a:t/>
            </a:r>
            <a:br>
              <a:rPr lang="en-US" dirty="0"/>
            </a:br>
            <a:r>
              <a:rPr lang="en-US" dirty="0"/>
              <a:t>The court applied the golden rule and held that the word 'marry' should be interpreted as 'to go through a marriage ceremony'. The defendant's conviction was upheld.</a:t>
            </a:r>
          </a:p>
          <a:p>
            <a:r>
              <a:rPr lang="en-US" dirty="0"/>
              <a:t> </a:t>
            </a:r>
          </a:p>
          <a:p>
            <a:endParaRPr lang="en-US" dirty="0"/>
          </a:p>
        </p:txBody>
      </p:sp>
    </p:spTree>
    <p:extLst>
      <p:ext uri="{BB962C8B-B14F-4D97-AF65-F5344CB8AC3E}">
        <p14:creationId xmlns:p14="http://schemas.microsoft.com/office/powerpoint/2010/main" val="622101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Mischief</a:t>
            </a:r>
            <a:r>
              <a:rPr lang="hr-HR" dirty="0" smtClean="0"/>
              <a:t> </a:t>
            </a:r>
            <a:r>
              <a:rPr lang="hr-HR" dirty="0" err="1" smtClean="0"/>
              <a:t>rule</a:t>
            </a:r>
            <a:endParaRPr lang="en-US" dirty="0"/>
          </a:p>
        </p:txBody>
      </p:sp>
      <p:sp>
        <p:nvSpPr>
          <p:cNvPr id="3" name="Content Placeholder 2"/>
          <p:cNvSpPr>
            <a:spLocks noGrp="1"/>
          </p:cNvSpPr>
          <p:nvPr>
            <p:ph idx="1"/>
          </p:nvPr>
        </p:nvSpPr>
        <p:spPr/>
        <p:txBody>
          <a:bodyPr>
            <a:normAutofit lnSpcReduction="10000"/>
          </a:bodyPr>
          <a:lstStyle/>
          <a:p>
            <a:r>
              <a:rPr lang="en-US" b="1" i="1" dirty="0" err="1"/>
              <a:t>Heydon's</a:t>
            </a:r>
            <a:r>
              <a:rPr lang="en-US" b="1" i="1" dirty="0"/>
              <a:t> Case</a:t>
            </a:r>
            <a:r>
              <a:rPr lang="en-US" b="1" dirty="0"/>
              <a:t> [1584] EWHC </a:t>
            </a:r>
            <a:r>
              <a:rPr lang="en-US" b="1" dirty="0" err="1"/>
              <a:t>Exch</a:t>
            </a:r>
            <a:r>
              <a:rPr lang="en-US" b="1" dirty="0"/>
              <a:t> J36</a:t>
            </a:r>
            <a:br>
              <a:rPr lang="en-US" b="1" dirty="0"/>
            </a:br>
            <a:r>
              <a:rPr lang="en-US" b="1" dirty="0"/>
              <a:t/>
            </a:r>
            <a:br>
              <a:rPr lang="en-US" b="1" dirty="0"/>
            </a:br>
            <a:r>
              <a:rPr lang="en-US" dirty="0"/>
              <a:t>In an action determining the validity of a lease the court formulated the mischief rule. In applying the mischief rule the court must discern and consider:</a:t>
            </a:r>
            <a:br>
              <a:rPr lang="en-US" dirty="0"/>
            </a:br>
            <a:r>
              <a:rPr lang="en-US" dirty="0"/>
              <a:t/>
            </a:r>
            <a:br>
              <a:rPr lang="en-US" dirty="0"/>
            </a:br>
            <a:r>
              <a:rPr lang="en-US" dirty="0"/>
              <a:t>1. What was the common law before making the Act?</a:t>
            </a:r>
            <a:br>
              <a:rPr lang="en-US" dirty="0"/>
            </a:br>
            <a:r>
              <a:rPr lang="en-US" dirty="0"/>
              <a:t>2. What was the mischief and defect for which the common law did not provide?</a:t>
            </a:r>
            <a:br>
              <a:rPr lang="en-US" dirty="0"/>
            </a:br>
            <a:r>
              <a:rPr lang="en-US" dirty="0"/>
              <a:t>3. What was the remedy Parliament passed to cure the mischief?</a:t>
            </a:r>
            <a:br>
              <a:rPr lang="en-US" dirty="0"/>
            </a:br>
            <a:r>
              <a:rPr lang="en-US" dirty="0"/>
              <a:t>4. What was the true reason for the remedy?</a:t>
            </a:r>
            <a:br>
              <a:rPr lang="en-US" dirty="0"/>
            </a:br>
            <a:r>
              <a:rPr lang="en-US" dirty="0"/>
              <a:t/>
            </a:r>
            <a:br>
              <a:rPr lang="en-US" dirty="0"/>
            </a:br>
            <a:r>
              <a:rPr lang="en-US" dirty="0"/>
              <a:t>The role of the judge is to suppress the mischief and advance the remedy. </a:t>
            </a:r>
          </a:p>
        </p:txBody>
      </p:sp>
    </p:spTree>
    <p:extLst>
      <p:ext uri="{BB962C8B-B14F-4D97-AF65-F5344CB8AC3E}">
        <p14:creationId xmlns:p14="http://schemas.microsoft.com/office/powerpoint/2010/main" val="3160592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Aids</a:t>
            </a:r>
            <a:r>
              <a:rPr lang="hr-HR" dirty="0" smtClean="0"/>
              <a:t> to </a:t>
            </a:r>
            <a:r>
              <a:rPr lang="hr-HR" dirty="0" err="1" smtClean="0"/>
              <a:t>interpretation</a:t>
            </a:r>
            <a:endParaRPr lang="hr-HR" dirty="0"/>
          </a:p>
        </p:txBody>
      </p:sp>
      <p:sp>
        <p:nvSpPr>
          <p:cNvPr id="3" name="Content Placeholder 2"/>
          <p:cNvSpPr>
            <a:spLocks noGrp="1"/>
          </p:cNvSpPr>
          <p:nvPr>
            <p:ph idx="1"/>
          </p:nvPr>
        </p:nvSpPr>
        <p:spPr/>
        <p:txBody>
          <a:bodyPr/>
          <a:lstStyle/>
          <a:p>
            <a:r>
              <a:rPr lang="en-GB" b="1" dirty="0"/>
              <a:t>Intrinsic aids</a:t>
            </a:r>
            <a:r>
              <a:rPr lang="en-GB" dirty="0"/>
              <a:t> to statutory interpretation are the parts of the Act which may help to clarify the meaning of a particular section. </a:t>
            </a:r>
            <a:endParaRPr lang="hr-HR" dirty="0" smtClean="0"/>
          </a:p>
          <a:p>
            <a:r>
              <a:rPr lang="en-GB" b="1" dirty="0" smtClean="0"/>
              <a:t>Extrinsic </a:t>
            </a:r>
            <a:r>
              <a:rPr lang="en-GB" b="1" dirty="0"/>
              <a:t>aids</a:t>
            </a:r>
            <a:r>
              <a:rPr lang="en-GB" dirty="0"/>
              <a:t> are sources outside the Act which may be consulted by the courts (e.g. dictionaries, previous Acts of Parliament, earlier case law, </a:t>
            </a:r>
            <a:r>
              <a:rPr lang="en-GB" i="1" dirty="0"/>
              <a:t>Hansard</a:t>
            </a:r>
            <a:r>
              <a:rPr lang="en-GB" dirty="0"/>
              <a:t>)</a:t>
            </a:r>
            <a:endParaRPr lang="hr-HR" dirty="0"/>
          </a:p>
          <a:p>
            <a:endParaRPr lang="hr-HR" dirty="0"/>
          </a:p>
        </p:txBody>
      </p:sp>
    </p:spTree>
    <p:extLst>
      <p:ext uri="{BB962C8B-B14F-4D97-AF65-F5344CB8AC3E}">
        <p14:creationId xmlns:p14="http://schemas.microsoft.com/office/powerpoint/2010/main" val="221570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Rules</a:t>
            </a:r>
            <a:r>
              <a:rPr lang="hr-HR" dirty="0" smtClean="0"/>
              <a:t> </a:t>
            </a:r>
            <a:r>
              <a:rPr lang="hr-HR" dirty="0" err="1" smtClean="0"/>
              <a:t>of</a:t>
            </a:r>
            <a:r>
              <a:rPr lang="hr-HR" dirty="0" smtClean="0"/>
              <a:t> </a:t>
            </a:r>
            <a:r>
              <a:rPr lang="hr-HR" dirty="0" err="1" smtClean="0"/>
              <a:t>interpretation</a:t>
            </a:r>
            <a:endParaRPr lang="hr-HR" dirty="0"/>
          </a:p>
        </p:txBody>
      </p:sp>
      <p:sp>
        <p:nvSpPr>
          <p:cNvPr id="3" name="Content Placeholder 2"/>
          <p:cNvSpPr>
            <a:spLocks noGrp="1"/>
          </p:cNvSpPr>
          <p:nvPr>
            <p:ph idx="1"/>
          </p:nvPr>
        </p:nvSpPr>
        <p:spPr/>
        <p:txBody>
          <a:bodyPr>
            <a:normAutofit fontScale="92500" lnSpcReduction="20000"/>
          </a:bodyPr>
          <a:lstStyle/>
          <a:p>
            <a:r>
              <a:rPr lang="en-GB" dirty="0"/>
              <a:t>Rules </a:t>
            </a:r>
            <a:r>
              <a:rPr lang="en-GB" dirty="0" smtClean="0"/>
              <a:t>that </a:t>
            </a:r>
            <a:r>
              <a:rPr lang="en-GB" dirty="0"/>
              <a:t>help interpret certain formats of words are:</a:t>
            </a:r>
            <a:endParaRPr lang="hr-HR" dirty="0"/>
          </a:p>
          <a:p>
            <a:r>
              <a:rPr lang="en-GB" i="1" dirty="0"/>
              <a:t>1) </a:t>
            </a:r>
            <a:r>
              <a:rPr lang="en-GB" i="1" dirty="0" err="1"/>
              <a:t>Eiusdem</a:t>
            </a:r>
            <a:r>
              <a:rPr lang="en-GB" i="1" dirty="0"/>
              <a:t> generis</a:t>
            </a:r>
            <a:r>
              <a:rPr lang="en-GB" dirty="0"/>
              <a:t>: where a list of words is followed by general words, then the general words are limited to the same kind of items as those in the list. For instance: if a law refers to automobiles, trucks, tractors, motorcycles and other motor-powered vehicles, "vehicles" would not include airplanes, since the list was of land-based transportation. </a:t>
            </a:r>
            <a:endParaRPr lang="hr-HR" dirty="0"/>
          </a:p>
          <a:p>
            <a:r>
              <a:rPr lang="en-GB" i="1" dirty="0"/>
              <a:t>2) </a:t>
            </a:r>
            <a:r>
              <a:rPr lang="en-GB" i="1" dirty="0" err="1"/>
              <a:t>Expressio</a:t>
            </a:r>
            <a:r>
              <a:rPr lang="en-GB" i="1" dirty="0"/>
              <a:t> </a:t>
            </a:r>
            <a:r>
              <a:rPr lang="en-GB" i="1" dirty="0" err="1"/>
              <a:t>unius</a:t>
            </a:r>
            <a:r>
              <a:rPr lang="en-GB" i="1" dirty="0"/>
              <a:t> </a:t>
            </a:r>
            <a:r>
              <a:rPr lang="en-GB" i="1" dirty="0" err="1"/>
              <a:t>est</a:t>
            </a:r>
            <a:r>
              <a:rPr lang="en-GB" i="1" dirty="0"/>
              <a:t> </a:t>
            </a:r>
            <a:r>
              <a:rPr lang="en-GB" i="1" dirty="0" err="1"/>
              <a:t>exclusio</a:t>
            </a:r>
            <a:r>
              <a:rPr lang="en-GB" i="1" dirty="0"/>
              <a:t> </a:t>
            </a:r>
            <a:r>
              <a:rPr lang="en-GB" i="1" dirty="0" err="1"/>
              <a:t>alterius</a:t>
            </a:r>
            <a:r>
              <a:rPr lang="en-GB" i="1" dirty="0"/>
              <a:t> </a:t>
            </a:r>
            <a:r>
              <a:rPr lang="en-GB" dirty="0"/>
              <a:t>- the mention of one thing excludes another. Where there is a list of words which is not followed by general words then the Act applies only to the items in the list. For example, if a statute refers to lions and tigers it only refers to lions and tigers and will not include leopards or any other wild animals.</a:t>
            </a:r>
            <a:endParaRPr lang="hr-HR" dirty="0"/>
          </a:p>
          <a:p>
            <a:r>
              <a:rPr lang="en-GB" dirty="0"/>
              <a:t>3) </a:t>
            </a:r>
            <a:r>
              <a:rPr lang="en-GB" i="1" dirty="0" err="1"/>
              <a:t>Noscitur</a:t>
            </a:r>
            <a:r>
              <a:rPr lang="en-GB" i="1" dirty="0"/>
              <a:t> a </a:t>
            </a:r>
            <a:r>
              <a:rPr lang="en-GB" i="1" dirty="0" err="1"/>
              <a:t>sociis</a:t>
            </a:r>
            <a:r>
              <a:rPr lang="en-GB" i="1" dirty="0"/>
              <a:t> </a:t>
            </a:r>
            <a:r>
              <a:rPr lang="en-GB" dirty="0"/>
              <a:t>- a word is known by the company it keeps. Words must be looked at in their context. For example, </a:t>
            </a:r>
            <a:r>
              <a:rPr lang="en-GB" i="1" dirty="0"/>
              <a:t>food supermarket</a:t>
            </a:r>
            <a:r>
              <a:rPr lang="en-GB" dirty="0"/>
              <a:t> indicates that </a:t>
            </a:r>
            <a:r>
              <a:rPr lang="en-GB" i="1" dirty="0"/>
              <a:t>food supermarket</a:t>
            </a:r>
            <a:r>
              <a:rPr lang="en-GB" dirty="0"/>
              <a:t> in the lease means a supermarket limited to the selling of items of food.</a:t>
            </a:r>
            <a:endParaRPr lang="hr-HR" dirty="0"/>
          </a:p>
          <a:p>
            <a:endParaRPr lang="hr-HR" dirty="0"/>
          </a:p>
        </p:txBody>
      </p:sp>
    </p:spTree>
    <p:extLst>
      <p:ext uri="{BB962C8B-B14F-4D97-AF65-F5344CB8AC3E}">
        <p14:creationId xmlns:p14="http://schemas.microsoft.com/office/powerpoint/2010/main" val="162574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Domestic Violence and</a:t>
            </a:r>
            <a:br>
              <a:rPr lang="en-US" sz="2800" dirty="0"/>
            </a:br>
            <a:r>
              <a:rPr lang="en-US" sz="2800" dirty="0"/>
              <a:t>Matrimonial Proceedings</a:t>
            </a:r>
            <a:br>
              <a:rPr lang="en-US" sz="2800" dirty="0"/>
            </a:br>
            <a:r>
              <a:rPr lang="en-US" sz="2800" dirty="0"/>
              <a:t>Act 1976</a:t>
            </a:r>
            <a:br>
              <a:rPr lang="en-US" sz="2800" dirty="0"/>
            </a:br>
            <a:r>
              <a:rPr lang="en-US" sz="2800" dirty="0"/>
              <a:t>1976 CHAPTER 50</a:t>
            </a:r>
          </a:p>
        </p:txBody>
      </p:sp>
      <p:sp>
        <p:nvSpPr>
          <p:cNvPr id="3" name="Content Placeholder 2"/>
          <p:cNvSpPr>
            <a:spLocks noGrp="1"/>
          </p:cNvSpPr>
          <p:nvPr>
            <p:ph idx="1"/>
          </p:nvPr>
        </p:nvSpPr>
        <p:spPr/>
        <p:txBody>
          <a:bodyPr>
            <a:normAutofit/>
          </a:bodyPr>
          <a:lstStyle/>
          <a:p>
            <a:r>
              <a:rPr lang="en-US" dirty="0"/>
              <a:t>An Act to amend the law relating to </a:t>
            </a:r>
            <a:r>
              <a:rPr lang="en-US" b="1" dirty="0" smtClean="0"/>
              <a:t>matrimonial</a:t>
            </a:r>
            <a:r>
              <a:rPr lang="hr-HR" dirty="0" smtClean="0"/>
              <a:t> </a:t>
            </a:r>
            <a:r>
              <a:rPr lang="en-US" dirty="0" smtClean="0"/>
              <a:t>injunction</a:t>
            </a:r>
            <a:r>
              <a:rPr lang="en-US" dirty="0"/>
              <a:t>; to provide the police with powers </a:t>
            </a:r>
            <a:r>
              <a:rPr lang="en-US" dirty="0" smtClean="0"/>
              <a:t>of</a:t>
            </a:r>
            <a:r>
              <a:rPr lang="hr-HR" dirty="0" smtClean="0"/>
              <a:t> </a:t>
            </a:r>
            <a:r>
              <a:rPr lang="en-US" dirty="0" smtClean="0"/>
              <a:t>arrest </a:t>
            </a:r>
            <a:r>
              <a:rPr lang="en-US" dirty="0"/>
              <a:t>for the breach of injunction in cases of </a:t>
            </a:r>
            <a:r>
              <a:rPr lang="en-US" b="1" dirty="0" smtClean="0"/>
              <a:t>domestic</a:t>
            </a:r>
            <a:r>
              <a:rPr lang="hr-HR" b="1" dirty="0" smtClean="0"/>
              <a:t> </a:t>
            </a:r>
            <a:r>
              <a:rPr lang="en-US" b="1" dirty="0" smtClean="0"/>
              <a:t>violence</a:t>
            </a:r>
            <a:r>
              <a:rPr lang="en-US" dirty="0"/>
              <a:t>; to amend section 1(2) of the </a:t>
            </a:r>
            <a:r>
              <a:rPr lang="en-US" b="1" dirty="0" smtClean="0"/>
              <a:t>Matrimonial</a:t>
            </a:r>
            <a:r>
              <a:rPr lang="hr-HR" dirty="0" smtClean="0"/>
              <a:t> </a:t>
            </a:r>
            <a:r>
              <a:rPr lang="en-US" dirty="0" smtClean="0"/>
              <a:t>Homes </a:t>
            </a:r>
            <a:r>
              <a:rPr lang="en-US" dirty="0"/>
              <a:t>Act 1967; to make provision for varying </a:t>
            </a:r>
            <a:r>
              <a:rPr lang="en-US" dirty="0" smtClean="0"/>
              <a:t>rights</a:t>
            </a:r>
            <a:r>
              <a:rPr lang="hr-HR" dirty="0" smtClean="0"/>
              <a:t> </a:t>
            </a:r>
            <a:r>
              <a:rPr lang="en-US" dirty="0" smtClean="0"/>
              <a:t>of </a:t>
            </a:r>
            <a:r>
              <a:rPr lang="en-US" dirty="0"/>
              <a:t>occupation where both </a:t>
            </a:r>
            <a:r>
              <a:rPr lang="en-US" b="1" dirty="0"/>
              <a:t>spouses</a:t>
            </a:r>
            <a:r>
              <a:rPr lang="en-US" dirty="0"/>
              <a:t> have the </a:t>
            </a:r>
            <a:r>
              <a:rPr lang="en-US" dirty="0" smtClean="0"/>
              <a:t>same</a:t>
            </a:r>
            <a:r>
              <a:rPr lang="hr-HR" dirty="0" smtClean="0"/>
              <a:t> </a:t>
            </a:r>
            <a:r>
              <a:rPr lang="en-US" dirty="0" smtClean="0"/>
              <a:t>rights </a:t>
            </a:r>
            <a:r>
              <a:rPr lang="en-US" dirty="0"/>
              <a:t>in the </a:t>
            </a:r>
            <a:r>
              <a:rPr lang="en-US" b="1" dirty="0"/>
              <a:t>matrimonial home</a:t>
            </a:r>
            <a:r>
              <a:rPr lang="en-US" dirty="0"/>
              <a:t>; and for </a:t>
            </a:r>
            <a:r>
              <a:rPr lang="en-US" dirty="0" smtClean="0"/>
              <a:t>purposes</a:t>
            </a:r>
            <a:r>
              <a:rPr lang="hr-HR" dirty="0" smtClean="0"/>
              <a:t> </a:t>
            </a:r>
            <a:r>
              <a:rPr lang="en-US" dirty="0" smtClean="0"/>
              <a:t>connected </a:t>
            </a:r>
            <a:r>
              <a:rPr lang="en-US" dirty="0"/>
              <a:t>therewith. [26th October 1976]</a:t>
            </a:r>
          </a:p>
        </p:txBody>
      </p:sp>
    </p:spTree>
    <p:extLst>
      <p:ext uri="{BB962C8B-B14F-4D97-AF65-F5344CB8AC3E}">
        <p14:creationId xmlns:p14="http://schemas.microsoft.com/office/powerpoint/2010/main" val="39042388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TotalTime>
  <Words>1326</Words>
  <Application>Microsoft Office PowerPoint</Application>
  <PresentationFormat>Widescreen</PresentationFormat>
  <Paragraphs>49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Century Gothic</vt:lpstr>
      <vt:lpstr>Wingdings 3</vt:lpstr>
      <vt:lpstr>Ion</vt:lpstr>
      <vt:lpstr>Statutory interpretation</vt:lpstr>
      <vt:lpstr>Statutory interpretation</vt:lpstr>
      <vt:lpstr>Rules of interpretation</vt:lpstr>
      <vt:lpstr>Literal rule</vt:lpstr>
      <vt:lpstr>Golden rule</vt:lpstr>
      <vt:lpstr>Mischief rule</vt:lpstr>
      <vt:lpstr>Aids to interpretation</vt:lpstr>
      <vt:lpstr>Rules of interpretation</vt:lpstr>
      <vt:lpstr>Domestic Violence and Matrimonial Proceedings Act 1976 1976 CHAPTER 50</vt:lpstr>
      <vt:lpstr>Read extracts from the judgment in Davis v. Johnson and explain which problem related to judicial interpretation was discussed. </vt:lpstr>
      <vt:lpstr>Davis v Johnson [1978] 2 WLR 553 House of Lords </vt:lpstr>
      <vt:lpstr>Davis v Johnson [1978] 2 WLR 553 House of Lords</vt:lpstr>
      <vt:lpstr>Davis v Johnson [1978] 2 WLR 553 House of Lords</vt:lpstr>
      <vt:lpstr>Pepper v Hart [1992] 3 WLR 1032 House of Lords </vt:lpstr>
      <vt:lpstr>Pepper v Hart [1992] 3 WLR 1032 House of Lords </vt:lpstr>
      <vt:lpstr>Pepper v Hart [1992] 3 WLR 1032 House of Lords </vt:lpstr>
      <vt:lpstr>Pepper v Hart [1992] 3 WLR 1032 House of Lords </vt:lpstr>
      <vt:lpstr>Statutory interpretation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Statutory interpretation</dc:title>
  <dc:creator>Admin</dc:creator>
  <cp:lastModifiedBy>Admin</cp:lastModifiedBy>
  <cp:revision>1</cp:revision>
  <dcterms:created xsi:type="dcterms:W3CDTF">2018-03-05T11:38:33Z</dcterms:created>
  <dcterms:modified xsi:type="dcterms:W3CDTF">2018-03-05T11:40:36Z</dcterms:modified>
</cp:coreProperties>
</file>