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3" r:id="rId3"/>
    <p:sldId id="278" r:id="rId4"/>
    <p:sldId id="274" r:id="rId5"/>
    <p:sldId id="275" r:id="rId6"/>
    <p:sldId id="287" r:id="rId7"/>
    <p:sldId id="276" r:id="rId8"/>
    <p:sldId id="281" r:id="rId9"/>
    <p:sldId id="272" r:id="rId10"/>
    <p:sldId id="285" r:id="rId11"/>
    <p:sldId id="286" r:id="rId12"/>
    <p:sldId id="282" r:id="rId13"/>
    <p:sldId id="283" r:id="rId14"/>
    <p:sldId id="257" r:id="rId15"/>
    <p:sldId id="264" r:id="rId16"/>
    <p:sldId id="269" r:id="rId17"/>
    <p:sldId id="280" r:id="rId18"/>
    <p:sldId id="284" r:id="rId19"/>
    <p:sldId id="270" r:id="rId20"/>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B5C4079-95EB-4392-97C6-E5768C0055EE}" type="datetimeFigureOut">
              <a:rPr lang="hr-HR" smtClean="0"/>
              <a:pPr/>
              <a:t>30.4.2019.</a:t>
            </a:fld>
            <a:endParaRPr lang="hr-HR"/>
          </a:p>
        </p:txBody>
      </p:sp>
      <p:sp>
        <p:nvSpPr>
          <p:cNvPr id="19" name="Footer Placeholder 18"/>
          <p:cNvSpPr>
            <a:spLocks noGrp="1"/>
          </p:cNvSpPr>
          <p:nvPr>
            <p:ph type="ftr" sz="quarter" idx="11"/>
          </p:nvPr>
        </p:nvSpPr>
        <p:spPr/>
        <p:txBody>
          <a:bodyPr/>
          <a:lstStyle/>
          <a:p>
            <a:endParaRPr lang="hr-HR"/>
          </a:p>
        </p:txBody>
      </p:sp>
      <p:sp>
        <p:nvSpPr>
          <p:cNvPr id="27" name="Slide Number Placeholder 26"/>
          <p:cNvSpPr>
            <a:spLocks noGrp="1"/>
          </p:cNvSpPr>
          <p:nvPr>
            <p:ph type="sldNum" sz="quarter" idx="12"/>
          </p:nvPr>
        </p:nvSpPr>
        <p:spPr/>
        <p:txBody>
          <a:bodyPr/>
          <a:lstStyle/>
          <a:p>
            <a:fld id="{52F0AB7B-276E-47FC-87B9-37E619E9E0DB}"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5C4079-95EB-4392-97C6-E5768C0055EE}" type="datetimeFigureOut">
              <a:rPr lang="hr-HR" smtClean="0"/>
              <a:pPr/>
              <a:t>30.4.2019.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2F0AB7B-276E-47FC-87B9-37E619E9E0DB}"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5C4079-95EB-4392-97C6-E5768C0055EE}" type="datetimeFigureOut">
              <a:rPr lang="hr-HR" smtClean="0"/>
              <a:pPr/>
              <a:t>30.4.2019.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2F0AB7B-276E-47FC-87B9-37E619E9E0DB}"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5C4079-95EB-4392-97C6-E5768C0055EE}" type="datetimeFigureOut">
              <a:rPr lang="hr-HR" smtClean="0"/>
              <a:pPr/>
              <a:t>30.4.2019.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2F0AB7B-276E-47FC-87B9-37E619E9E0DB}"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B5C4079-95EB-4392-97C6-E5768C0055EE}" type="datetimeFigureOut">
              <a:rPr lang="hr-HR" smtClean="0"/>
              <a:pPr/>
              <a:t>30.4.2019.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2F0AB7B-276E-47FC-87B9-37E619E9E0DB}"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5C4079-95EB-4392-97C6-E5768C0055EE}" type="datetimeFigureOut">
              <a:rPr lang="hr-HR" smtClean="0"/>
              <a:pPr/>
              <a:t>30.4.2019.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2F0AB7B-276E-47FC-87B9-37E619E9E0DB}"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B5C4079-95EB-4392-97C6-E5768C0055EE}" type="datetimeFigureOut">
              <a:rPr lang="hr-HR" smtClean="0"/>
              <a:pPr/>
              <a:t>30.4.2019.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52F0AB7B-276E-47FC-87B9-37E619E9E0DB}"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5C4079-95EB-4392-97C6-E5768C0055EE}" type="datetimeFigureOut">
              <a:rPr lang="hr-HR" smtClean="0"/>
              <a:pPr/>
              <a:t>30.4.2019.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52F0AB7B-276E-47FC-87B9-37E619E9E0DB}"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5C4079-95EB-4392-97C6-E5768C0055EE}" type="datetimeFigureOut">
              <a:rPr lang="hr-HR" smtClean="0"/>
              <a:pPr/>
              <a:t>30.4.2019.</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52F0AB7B-276E-47FC-87B9-37E619E9E0DB}"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5C4079-95EB-4392-97C6-E5768C0055EE}" type="datetimeFigureOut">
              <a:rPr lang="hr-HR" smtClean="0"/>
              <a:pPr/>
              <a:t>30.4.2019.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2F0AB7B-276E-47FC-87B9-37E619E9E0DB}"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B5C4079-95EB-4392-97C6-E5768C0055EE}" type="datetimeFigureOut">
              <a:rPr lang="hr-HR" smtClean="0"/>
              <a:pPr/>
              <a:t>30.4.2019.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8077200" y="6356350"/>
            <a:ext cx="609600" cy="365125"/>
          </a:xfrm>
        </p:spPr>
        <p:txBody>
          <a:bodyPr/>
          <a:lstStyle/>
          <a:p>
            <a:fld id="{52F0AB7B-276E-47FC-87B9-37E619E9E0DB}" type="slidenum">
              <a:rPr lang="hr-HR" smtClean="0"/>
              <a:pPr/>
              <a:t>‹#›</a:t>
            </a:fld>
            <a:endParaRPr lang="hr-H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B5C4079-95EB-4392-97C6-E5768C0055EE}" type="datetimeFigureOut">
              <a:rPr lang="hr-HR" smtClean="0"/>
              <a:pPr/>
              <a:t>30.4.2019.</a:t>
            </a:fld>
            <a:endParaRPr lang="hr-H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r-H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2F0AB7B-276E-47FC-87B9-37E619E9E0DB}" type="slidenum">
              <a:rPr lang="hr-HR" smtClean="0"/>
              <a:pPr/>
              <a:t>‹#›</a:t>
            </a:fld>
            <a:endParaRPr lang="hr-H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Aijn_4TFF_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youtube.com/watch?v=TAlcFwGIQB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hr-HR" dirty="0" err="1" smtClean="0"/>
              <a:t>The</a:t>
            </a:r>
            <a:r>
              <a:rPr lang="hr-HR" dirty="0" smtClean="0"/>
              <a:t> </a:t>
            </a:r>
            <a:r>
              <a:rPr lang="hr-HR" dirty="0" err="1" smtClean="0"/>
              <a:t>European</a:t>
            </a:r>
            <a:r>
              <a:rPr lang="hr-HR" dirty="0" smtClean="0"/>
              <a:t> Central Bank</a:t>
            </a:r>
            <a:br>
              <a:rPr lang="hr-HR" dirty="0" smtClean="0"/>
            </a:br>
            <a:endParaRPr lang="hr-HR" dirty="0"/>
          </a:p>
        </p:txBody>
      </p:sp>
      <p:sp>
        <p:nvSpPr>
          <p:cNvPr id="3" name="Subtitle 2"/>
          <p:cNvSpPr>
            <a:spLocks noGrp="1"/>
          </p:cNvSpPr>
          <p:nvPr>
            <p:ph type="subTitle" idx="1"/>
          </p:nvPr>
        </p:nvSpPr>
        <p:spPr/>
        <p:txBody>
          <a:bodyPr/>
          <a:lstStyle/>
          <a:p>
            <a:endParaRPr lang="hr-HR" dirty="0"/>
          </a:p>
        </p:txBody>
      </p:sp>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148064" y="3545295"/>
            <a:ext cx="3048000" cy="14097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30108962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Eurosystem</a:t>
            </a:r>
            <a:endParaRPr lang="en-US" dirty="0"/>
          </a:p>
        </p:txBody>
      </p:sp>
      <p:sp>
        <p:nvSpPr>
          <p:cNvPr id="3" name="Content Placeholder 2"/>
          <p:cNvSpPr>
            <a:spLocks noGrp="1"/>
          </p:cNvSpPr>
          <p:nvPr>
            <p:ph idx="1"/>
          </p:nvPr>
        </p:nvSpPr>
        <p:spPr/>
        <p:txBody>
          <a:bodyPr>
            <a:normAutofit/>
          </a:bodyPr>
          <a:lstStyle/>
          <a:p>
            <a:r>
              <a:rPr lang="en-US" sz="2000" dirty="0" smtClean="0"/>
              <a:t>The European Central Bank and the national central banks together constitute the </a:t>
            </a:r>
            <a:r>
              <a:rPr lang="en-US" sz="2000" dirty="0" err="1" smtClean="0"/>
              <a:t>Eurosystem</a:t>
            </a:r>
            <a:r>
              <a:rPr lang="en-US" sz="2000" dirty="0" smtClean="0"/>
              <a:t>, the central banking system of the euro area. The main objective of the </a:t>
            </a:r>
            <a:r>
              <a:rPr lang="en-US" sz="2000" dirty="0" err="1" smtClean="0"/>
              <a:t>Eurosystem</a:t>
            </a:r>
            <a:r>
              <a:rPr lang="en-US" sz="2000" dirty="0" smtClean="0"/>
              <a:t> is to maintain price stability: safeguarding the value of the euro.</a:t>
            </a:r>
          </a:p>
          <a:p>
            <a:endParaRPr lang="hr-HR" sz="2000" dirty="0" smtClean="0"/>
          </a:p>
          <a:p>
            <a:r>
              <a:rPr lang="en-GB" sz="2000" dirty="0" smtClean="0"/>
              <a:t>The </a:t>
            </a:r>
            <a:r>
              <a:rPr lang="en-GB" sz="2000" dirty="0" err="1" smtClean="0"/>
              <a:t>Eurosystem</a:t>
            </a:r>
            <a:r>
              <a:rPr lang="en-GB" sz="2000" dirty="0" smtClean="0"/>
              <a:t> is responsible for: </a:t>
            </a:r>
            <a:endParaRPr lang="en-US" sz="2000" dirty="0" smtClean="0"/>
          </a:p>
          <a:p>
            <a:pPr lvl="0"/>
            <a:r>
              <a:rPr lang="en-GB" sz="2000" dirty="0" smtClean="0"/>
              <a:t>defining and implementing monetary policy </a:t>
            </a:r>
            <a:endParaRPr lang="en-US" sz="2000" dirty="0" smtClean="0"/>
          </a:p>
          <a:p>
            <a:pPr lvl="0"/>
            <a:r>
              <a:rPr lang="en-GB" sz="2000" dirty="0" smtClean="0"/>
              <a:t>conducting foreign exchange operations</a:t>
            </a:r>
            <a:endParaRPr lang="en-US" sz="2000" dirty="0" smtClean="0"/>
          </a:p>
          <a:p>
            <a:pPr lvl="0"/>
            <a:r>
              <a:rPr lang="en-GB" sz="2000" dirty="0" smtClean="0"/>
              <a:t>holding and managing the euro area’s foreign currency reserves </a:t>
            </a:r>
            <a:endParaRPr lang="en-US" sz="2000" dirty="0" smtClean="0"/>
          </a:p>
          <a:p>
            <a:pPr lvl="0"/>
            <a:r>
              <a:rPr lang="en-GB" sz="2000" dirty="0" smtClean="0"/>
              <a:t>promoting the smooth operation of payment systems.</a:t>
            </a:r>
            <a:endParaRPr lang="en-US" sz="2000" dirty="0" smtClean="0"/>
          </a:p>
          <a:p>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Inflation</a:t>
            </a:r>
            <a:endParaRPr lang="en-US" dirty="0"/>
          </a:p>
        </p:txBody>
      </p:sp>
      <p:sp>
        <p:nvSpPr>
          <p:cNvPr id="3" name="Content Placeholder 2"/>
          <p:cNvSpPr>
            <a:spLocks noGrp="1"/>
          </p:cNvSpPr>
          <p:nvPr>
            <p:ph idx="1"/>
          </p:nvPr>
        </p:nvSpPr>
        <p:spPr/>
        <p:txBody>
          <a:bodyPr>
            <a:normAutofit lnSpcReduction="10000"/>
          </a:bodyPr>
          <a:lstStyle/>
          <a:p>
            <a:r>
              <a:rPr lang="en-US" b="1" dirty="0" smtClean="0"/>
              <a:t>Inflation</a:t>
            </a:r>
            <a:r>
              <a:rPr lang="en-US" dirty="0" smtClean="0"/>
              <a:t> is the rate at which the general level of prices for goods and services is rising and, consequently, the purchasing power of currency is falling. Central banks attempt to limit inflation — and avoid deflation — in order to keep the economy running smoothly.</a:t>
            </a:r>
            <a:endParaRPr lang="hr-HR" dirty="0" smtClean="0"/>
          </a:p>
          <a:p>
            <a:r>
              <a:rPr lang="hr-HR" dirty="0" smtClean="0"/>
              <a:t>It is </a:t>
            </a:r>
            <a:r>
              <a:rPr lang="en-US" dirty="0" smtClean="0"/>
              <a:t>a sustained increase in the general price level of goods and services in an economy over a period of time</a:t>
            </a:r>
            <a:endParaRPr lang="hr-HR" dirty="0" smtClean="0"/>
          </a:p>
          <a:p>
            <a:r>
              <a:rPr lang="en-US" b="1" dirty="0" smtClean="0"/>
              <a:t>The</a:t>
            </a:r>
            <a:r>
              <a:rPr lang="en-US" dirty="0" smtClean="0"/>
              <a:t> </a:t>
            </a:r>
            <a:r>
              <a:rPr lang="en-US" b="1" dirty="0" smtClean="0"/>
              <a:t>inflation rate</a:t>
            </a:r>
            <a:r>
              <a:rPr lang="en-US" dirty="0" smtClean="0"/>
              <a:t> is a measure of changing prices, typically calculated on a month-to-month and year-to-year basis and expressed as a percentage.</a:t>
            </a:r>
            <a:endParaRPr lang="hr-HR"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a:t>Answer</a:t>
            </a:r>
            <a:r>
              <a:rPr lang="hr-HR" dirty="0"/>
              <a:t> </a:t>
            </a:r>
            <a:r>
              <a:rPr lang="hr-HR" dirty="0" err="1"/>
              <a:t>the</a:t>
            </a:r>
            <a:r>
              <a:rPr lang="hr-HR" dirty="0"/>
              <a:t> </a:t>
            </a:r>
            <a:r>
              <a:rPr lang="hr-HR" dirty="0" err="1"/>
              <a:t>following</a:t>
            </a:r>
            <a:r>
              <a:rPr lang="hr-HR" dirty="0"/>
              <a:t> </a:t>
            </a:r>
            <a:r>
              <a:rPr lang="hr-HR" dirty="0" err="1"/>
              <a:t>questions</a:t>
            </a:r>
            <a:r>
              <a:rPr lang="hr-HR" dirty="0"/>
              <a:t>:</a:t>
            </a:r>
            <a:br>
              <a:rPr lang="hr-HR" dirty="0"/>
            </a:br>
            <a:endParaRPr lang="hr-HR" dirty="0"/>
          </a:p>
        </p:txBody>
      </p:sp>
      <p:sp>
        <p:nvSpPr>
          <p:cNvPr id="3" name="Content Placeholder 2"/>
          <p:cNvSpPr>
            <a:spLocks noGrp="1"/>
          </p:cNvSpPr>
          <p:nvPr>
            <p:ph idx="1"/>
          </p:nvPr>
        </p:nvSpPr>
        <p:spPr/>
        <p:txBody>
          <a:bodyPr/>
          <a:lstStyle/>
          <a:p>
            <a:r>
              <a:rPr lang="en-US" dirty="0" smtClean="0"/>
              <a:t>1</a:t>
            </a:r>
            <a:r>
              <a:rPr lang="en-US" dirty="0"/>
              <a:t>. What is the European Central Bank?</a:t>
            </a:r>
          </a:p>
          <a:p>
            <a:r>
              <a:rPr lang="en-US" dirty="0"/>
              <a:t>2. Where is it situated?</a:t>
            </a:r>
          </a:p>
          <a:p>
            <a:r>
              <a:rPr lang="en-US" dirty="0"/>
              <a:t>3. What is the </a:t>
            </a:r>
            <a:r>
              <a:rPr lang="en-US" dirty="0" err="1"/>
              <a:t>Eurosystem</a:t>
            </a:r>
            <a:r>
              <a:rPr lang="en-US" dirty="0"/>
              <a:t>?</a:t>
            </a:r>
          </a:p>
          <a:p>
            <a:r>
              <a:rPr lang="en-US" dirty="0"/>
              <a:t>4. What is the European Central Bank responsible for?</a:t>
            </a:r>
          </a:p>
          <a:p>
            <a:r>
              <a:rPr lang="en-US" dirty="0"/>
              <a:t>5. Who owns the capital stock of the European Central Bank?</a:t>
            </a:r>
            <a:endParaRPr lang="hr-HR" dirty="0"/>
          </a:p>
        </p:txBody>
      </p:sp>
    </p:spTree>
    <p:extLst>
      <p:ext uri="{BB962C8B-B14F-4D97-AF65-F5344CB8AC3E}">
        <p14:creationId xmlns="" xmlns:p14="http://schemas.microsoft.com/office/powerpoint/2010/main" val="2413459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Complete the text with the words provided </a:t>
            </a:r>
            <a:r>
              <a:rPr lang="hr-HR" dirty="0" err="1" smtClean="0"/>
              <a:t>below</a:t>
            </a:r>
            <a:r>
              <a:rPr lang="en-US" dirty="0" smtClean="0"/>
              <a:t>:</a:t>
            </a:r>
            <a:endParaRPr lang="hr-HR" dirty="0"/>
          </a:p>
        </p:txBody>
      </p:sp>
      <p:sp>
        <p:nvSpPr>
          <p:cNvPr id="3" name="Content Placeholder 2"/>
          <p:cNvSpPr>
            <a:spLocks noGrp="1"/>
          </p:cNvSpPr>
          <p:nvPr>
            <p:ph idx="1"/>
          </p:nvPr>
        </p:nvSpPr>
        <p:spPr/>
        <p:txBody>
          <a:bodyPr>
            <a:normAutofit/>
          </a:bodyPr>
          <a:lstStyle/>
          <a:p>
            <a:pPr marL="0" indent="0" algn="ctr">
              <a:buNone/>
            </a:pPr>
            <a:r>
              <a:rPr lang="en-US" i="1" dirty="0" smtClean="0"/>
              <a:t>payment </a:t>
            </a:r>
            <a:r>
              <a:rPr lang="en-US" i="1" dirty="0"/>
              <a:t>stability policy area currency exchange</a:t>
            </a:r>
          </a:p>
          <a:p>
            <a:endParaRPr lang="hr-HR" dirty="0" smtClean="0"/>
          </a:p>
          <a:p>
            <a:pPr marL="0" indent="0">
              <a:buNone/>
            </a:pPr>
            <a:r>
              <a:rPr lang="en-US" dirty="0" smtClean="0"/>
              <a:t>The </a:t>
            </a:r>
            <a:r>
              <a:rPr lang="en-US" dirty="0" err="1"/>
              <a:t>Eurosystem</a:t>
            </a:r>
            <a:r>
              <a:rPr lang="en-US" dirty="0"/>
              <a:t> is the central banking system of the euro __________. The main </a:t>
            </a:r>
            <a:r>
              <a:rPr lang="en-US" dirty="0" smtClean="0"/>
              <a:t>objective</a:t>
            </a:r>
            <a:r>
              <a:rPr lang="hr-HR" dirty="0" smtClean="0"/>
              <a:t> </a:t>
            </a:r>
            <a:r>
              <a:rPr lang="en-US" dirty="0" smtClean="0"/>
              <a:t>of </a:t>
            </a:r>
            <a:r>
              <a:rPr lang="en-US" dirty="0"/>
              <a:t>the </a:t>
            </a:r>
            <a:r>
              <a:rPr lang="en-US" dirty="0" err="1"/>
              <a:t>Eurosystem</a:t>
            </a:r>
            <a:r>
              <a:rPr lang="en-US" dirty="0"/>
              <a:t> is to maintain price _________. It is responsible for </a:t>
            </a:r>
            <a:r>
              <a:rPr lang="en-US" dirty="0" smtClean="0"/>
              <a:t>defining</a:t>
            </a:r>
            <a:r>
              <a:rPr lang="hr-HR" dirty="0" smtClean="0"/>
              <a:t> </a:t>
            </a:r>
            <a:r>
              <a:rPr lang="en-US" dirty="0" smtClean="0"/>
              <a:t>and </a:t>
            </a:r>
            <a:r>
              <a:rPr lang="en-US" dirty="0"/>
              <a:t>implementing monetary ___________, conducting foreign _______________</a:t>
            </a:r>
          </a:p>
          <a:p>
            <a:pPr marL="0" indent="0">
              <a:buNone/>
            </a:pPr>
            <a:r>
              <a:rPr lang="en-US" dirty="0"/>
              <a:t>operations, holding and managing the euro area’s foreign ______________ </a:t>
            </a:r>
            <a:r>
              <a:rPr lang="en-US" dirty="0" smtClean="0"/>
              <a:t>reserves</a:t>
            </a:r>
            <a:r>
              <a:rPr lang="hr-HR" dirty="0" smtClean="0"/>
              <a:t> </a:t>
            </a:r>
            <a:r>
              <a:rPr lang="en-US" dirty="0" smtClean="0"/>
              <a:t>and </a:t>
            </a:r>
            <a:r>
              <a:rPr lang="en-US" dirty="0"/>
              <a:t>promoting the smooth operation of __________ systems.</a:t>
            </a:r>
            <a:endParaRPr lang="hr-HR" dirty="0"/>
          </a:p>
        </p:txBody>
      </p:sp>
    </p:spTree>
    <p:extLst>
      <p:ext uri="{BB962C8B-B14F-4D97-AF65-F5344CB8AC3E}">
        <p14:creationId xmlns="" xmlns:p14="http://schemas.microsoft.com/office/powerpoint/2010/main" val="4004390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a:t>
            </a:r>
            <a:r>
              <a:rPr lang="hr-HR" dirty="0" err="1" smtClean="0"/>
              <a:t>Croatian</a:t>
            </a:r>
            <a:r>
              <a:rPr lang="hr-HR" dirty="0" smtClean="0"/>
              <a:t>:</a:t>
            </a:r>
            <a:endParaRPr lang="hr-HR" dirty="0"/>
          </a:p>
        </p:txBody>
      </p:sp>
      <p:sp>
        <p:nvSpPr>
          <p:cNvPr id="3" name="Content Placeholder 2"/>
          <p:cNvSpPr>
            <a:spLocks noGrp="1"/>
          </p:cNvSpPr>
          <p:nvPr>
            <p:ph idx="1"/>
          </p:nvPr>
        </p:nvSpPr>
        <p:spPr/>
        <p:txBody>
          <a:bodyPr/>
          <a:lstStyle/>
          <a:p>
            <a:r>
              <a:rPr lang="hr-HR" dirty="0" err="1"/>
              <a:t>The</a:t>
            </a:r>
            <a:r>
              <a:rPr lang="hr-HR" dirty="0"/>
              <a:t> ECB is </a:t>
            </a:r>
            <a:r>
              <a:rPr lang="hr-HR" dirty="0" err="1"/>
              <a:t>the</a:t>
            </a:r>
            <a:r>
              <a:rPr lang="hr-HR" dirty="0"/>
              <a:t> </a:t>
            </a:r>
            <a:r>
              <a:rPr lang="hr-HR" dirty="0" err="1"/>
              <a:t>central</a:t>
            </a:r>
            <a:r>
              <a:rPr lang="hr-HR" dirty="0"/>
              <a:t> </a:t>
            </a:r>
            <a:r>
              <a:rPr lang="hr-HR" dirty="0" err="1"/>
              <a:t>bank</a:t>
            </a:r>
            <a:r>
              <a:rPr lang="hr-HR" dirty="0"/>
              <a:t> for Europe's </a:t>
            </a:r>
            <a:r>
              <a:rPr lang="hr-HR" dirty="0" err="1"/>
              <a:t>single</a:t>
            </a:r>
            <a:r>
              <a:rPr lang="hr-HR" dirty="0"/>
              <a:t> </a:t>
            </a:r>
            <a:r>
              <a:rPr lang="hr-HR" dirty="0" err="1"/>
              <a:t>currency</a:t>
            </a:r>
            <a:r>
              <a:rPr lang="hr-HR" dirty="0"/>
              <a:t>, </a:t>
            </a:r>
            <a:r>
              <a:rPr lang="hr-HR" dirty="0" err="1"/>
              <a:t>the</a:t>
            </a:r>
            <a:r>
              <a:rPr lang="hr-HR" dirty="0"/>
              <a:t> euro. </a:t>
            </a:r>
            <a:r>
              <a:rPr lang="hr-HR" dirty="0" err="1"/>
              <a:t>The</a:t>
            </a:r>
            <a:r>
              <a:rPr lang="hr-HR" dirty="0"/>
              <a:t> ECB’s </a:t>
            </a:r>
            <a:r>
              <a:rPr lang="hr-HR" dirty="0" err="1"/>
              <a:t>main</a:t>
            </a:r>
            <a:r>
              <a:rPr lang="hr-HR" dirty="0"/>
              <a:t> </a:t>
            </a:r>
            <a:r>
              <a:rPr lang="hr-HR" dirty="0" err="1"/>
              <a:t>task</a:t>
            </a:r>
            <a:r>
              <a:rPr lang="hr-HR" dirty="0"/>
              <a:t> is to </a:t>
            </a:r>
            <a:r>
              <a:rPr lang="hr-HR" dirty="0" err="1"/>
              <a:t>maintain</a:t>
            </a:r>
            <a:r>
              <a:rPr lang="hr-HR" dirty="0"/>
              <a:t> </a:t>
            </a:r>
            <a:r>
              <a:rPr lang="hr-HR" dirty="0" err="1"/>
              <a:t>the</a:t>
            </a:r>
            <a:r>
              <a:rPr lang="hr-HR" dirty="0"/>
              <a:t> euro's </a:t>
            </a:r>
            <a:r>
              <a:rPr lang="hr-HR" dirty="0" err="1"/>
              <a:t>purchasing</a:t>
            </a:r>
            <a:r>
              <a:rPr lang="hr-HR" dirty="0"/>
              <a:t> </a:t>
            </a:r>
            <a:r>
              <a:rPr lang="hr-HR" dirty="0" err="1"/>
              <a:t>power</a:t>
            </a:r>
            <a:r>
              <a:rPr lang="hr-HR" dirty="0"/>
              <a:t> </a:t>
            </a:r>
            <a:r>
              <a:rPr lang="hr-HR" dirty="0" err="1"/>
              <a:t>and</a:t>
            </a:r>
            <a:r>
              <a:rPr lang="hr-HR" dirty="0"/>
              <a:t> </a:t>
            </a:r>
            <a:r>
              <a:rPr lang="hr-HR" dirty="0" err="1"/>
              <a:t>thus</a:t>
            </a:r>
            <a:r>
              <a:rPr lang="hr-HR" dirty="0"/>
              <a:t> </a:t>
            </a:r>
            <a:r>
              <a:rPr lang="hr-HR" dirty="0" err="1"/>
              <a:t>price</a:t>
            </a:r>
            <a:r>
              <a:rPr lang="hr-HR" dirty="0"/>
              <a:t> </a:t>
            </a:r>
            <a:r>
              <a:rPr lang="hr-HR" dirty="0" err="1"/>
              <a:t>stability</a:t>
            </a:r>
            <a:r>
              <a:rPr lang="hr-HR" dirty="0"/>
              <a:t> </a:t>
            </a:r>
            <a:r>
              <a:rPr lang="hr-HR" dirty="0" err="1"/>
              <a:t>in</a:t>
            </a:r>
            <a:r>
              <a:rPr lang="hr-HR" dirty="0"/>
              <a:t> </a:t>
            </a:r>
            <a:r>
              <a:rPr lang="hr-HR" dirty="0" err="1"/>
              <a:t>the</a:t>
            </a:r>
            <a:r>
              <a:rPr lang="hr-HR" dirty="0"/>
              <a:t> euro </a:t>
            </a:r>
            <a:r>
              <a:rPr lang="hr-HR" dirty="0" err="1"/>
              <a:t>area</a:t>
            </a:r>
            <a:r>
              <a:rPr lang="hr-HR" dirty="0"/>
              <a:t>. </a:t>
            </a:r>
            <a:r>
              <a:rPr lang="hr-HR" dirty="0" err="1"/>
              <a:t>The</a:t>
            </a:r>
            <a:r>
              <a:rPr lang="hr-HR" dirty="0"/>
              <a:t> euro </a:t>
            </a:r>
            <a:r>
              <a:rPr lang="hr-HR" dirty="0" err="1"/>
              <a:t>area</a:t>
            </a:r>
            <a:r>
              <a:rPr lang="hr-HR" dirty="0"/>
              <a:t> </a:t>
            </a:r>
            <a:r>
              <a:rPr lang="hr-HR" dirty="0" err="1"/>
              <a:t>comprises</a:t>
            </a:r>
            <a:r>
              <a:rPr lang="hr-HR" dirty="0"/>
              <a:t> </a:t>
            </a:r>
            <a:r>
              <a:rPr lang="hr-HR" dirty="0" err="1"/>
              <a:t>the</a:t>
            </a:r>
            <a:r>
              <a:rPr lang="hr-HR" dirty="0"/>
              <a:t> </a:t>
            </a:r>
            <a:r>
              <a:rPr lang="hr-HR" dirty="0" smtClean="0"/>
              <a:t>19 </a:t>
            </a:r>
            <a:r>
              <a:rPr lang="hr-HR" dirty="0" err="1"/>
              <a:t>European</a:t>
            </a:r>
            <a:r>
              <a:rPr lang="hr-HR" dirty="0"/>
              <a:t> Union </a:t>
            </a:r>
            <a:r>
              <a:rPr lang="hr-HR" dirty="0" err="1"/>
              <a:t>countries</a:t>
            </a:r>
            <a:r>
              <a:rPr lang="hr-HR" dirty="0"/>
              <a:t> </a:t>
            </a:r>
            <a:r>
              <a:rPr lang="hr-HR" dirty="0" err="1"/>
              <a:t>that</a:t>
            </a:r>
            <a:r>
              <a:rPr lang="hr-HR" dirty="0"/>
              <a:t> </a:t>
            </a:r>
            <a:r>
              <a:rPr lang="hr-HR" dirty="0" err="1"/>
              <a:t>have</a:t>
            </a:r>
            <a:r>
              <a:rPr lang="hr-HR" dirty="0"/>
              <a:t> </a:t>
            </a:r>
            <a:r>
              <a:rPr lang="hr-HR" dirty="0" err="1"/>
              <a:t>introduced</a:t>
            </a:r>
            <a:r>
              <a:rPr lang="hr-HR" dirty="0"/>
              <a:t> </a:t>
            </a:r>
            <a:r>
              <a:rPr lang="hr-HR" dirty="0" err="1"/>
              <a:t>the</a:t>
            </a:r>
            <a:r>
              <a:rPr lang="hr-HR" dirty="0"/>
              <a:t> euro </a:t>
            </a:r>
            <a:r>
              <a:rPr lang="hr-HR" dirty="0" err="1"/>
              <a:t>since</a:t>
            </a:r>
            <a:r>
              <a:rPr lang="hr-HR" dirty="0"/>
              <a:t> 1999</a:t>
            </a:r>
            <a:r>
              <a:rPr lang="hr-HR" dirty="0" smtClean="0"/>
              <a:t>.</a:t>
            </a:r>
          </a:p>
          <a:p>
            <a:endParaRPr lang="hr-HR" sz="1800" dirty="0" smtClean="0"/>
          </a:p>
          <a:p>
            <a:r>
              <a:rPr lang="hr-HR" sz="1800" dirty="0" err="1" smtClean="0"/>
              <a:t>Single</a:t>
            </a:r>
            <a:r>
              <a:rPr lang="hr-HR" sz="1800" dirty="0" smtClean="0"/>
              <a:t> </a:t>
            </a:r>
            <a:r>
              <a:rPr lang="hr-HR" sz="1800" dirty="0" err="1"/>
              <a:t>currency</a:t>
            </a:r>
            <a:r>
              <a:rPr lang="hr-HR" sz="1800" dirty="0"/>
              <a:t> – jedinstvena valuta</a:t>
            </a:r>
          </a:p>
          <a:p>
            <a:r>
              <a:rPr lang="hr-HR" sz="1800" dirty="0" err="1"/>
              <a:t>Purchasing</a:t>
            </a:r>
            <a:r>
              <a:rPr lang="hr-HR" sz="1800" dirty="0"/>
              <a:t> </a:t>
            </a:r>
            <a:r>
              <a:rPr lang="hr-HR" sz="1800" dirty="0" err="1"/>
              <a:t>power</a:t>
            </a:r>
            <a:r>
              <a:rPr lang="hr-HR" sz="1800" dirty="0"/>
              <a:t> – kupovna moć</a:t>
            </a:r>
          </a:p>
          <a:p>
            <a:pPr marL="0" indent="0">
              <a:buNone/>
            </a:pPr>
            <a:endParaRPr lang="hr-HR" sz="1800" dirty="0"/>
          </a:p>
          <a:p>
            <a:endParaRPr lang="hr-HR" dirty="0"/>
          </a:p>
        </p:txBody>
      </p:sp>
    </p:spTree>
    <p:extLst>
      <p:ext uri="{BB962C8B-B14F-4D97-AF65-F5344CB8AC3E}">
        <p14:creationId xmlns="" xmlns:p14="http://schemas.microsoft.com/office/powerpoint/2010/main" val="1526301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r>
              <a:rPr lang="hr-HR" dirty="0"/>
              <a:t>ESB je središnja banka za jedinstvenu europsku valutu, euro. Glavna je zadaća ESB-a održavati njegovu kupovnu moć i time stabilnost cijena u </a:t>
            </a:r>
            <a:r>
              <a:rPr lang="hr-HR" dirty="0" err="1" smtClean="0"/>
              <a:t>europodručju</a:t>
            </a:r>
            <a:r>
              <a:rPr lang="hr-HR" dirty="0" smtClean="0"/>
              <a:t> (</a:t>
            </a:r>
            <a:r>
              <a:rPr lang="hr-HR" dirty="0" err="1" smtClean="0"/>
              <a:t>eurozoni</a:t>
            </a:r>
            <a:r>
              <a:rPr lang="hr-HR" dirty="0"/>
              <a:t>)</a:t>
            </a:r>
            <a:r>
              <a:rPr lang="hr-HR" dirty="0" smtClean="0"/>
              <a:t>. </a:t>
            </a:r>
            <a:r>
              <a:rPr lang="hr-HR" dirty="0" err="1"/>
              <a:t>Europodručje</a:t>
            </a:r>
            <a:r>
              <a:rPr lang="hr-HR" dirty="0"/>
              <a:t> obuhvaća </a:t>
            </a:r>
            <a:r>
              <a:rPr lang="hr-HR" dirty="0" smtClean="0"/>
              <a:t>19 </a:t>
            </a:r>
            <a:r>
              <a:rPr lang="hr-HR" dirty="0"/>
              <a:t>država članica Europske unije koje su nakon 1999. uvele euro.</a:t>
            </a:r>
          </a:p>
          <a:p>
            <a:pPr marL="0" indent="0">
              <a:buNone/>
            </a:pPr>
            <a:endParaRPr lang="hr-HR" dirty="0"/>
          </a:p>
        </p:txBody>
      </p:sp>
    </p:spTree>
    <p:extLst>
      <p:ext uri="{BB962C8B-B14F-4D97-AF65-F5344CB8AC3E}">
        <p14:creationId xmlns="" xmlns:p14="http://schemas.microsoft.com/office/powerpoint/2010/main" val="3726873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a:t>
            </a:r>
            <a:r>
              <a:rPr lang="hr-HR" dirty="0" err="1" smtClean="0"/>
              <a:t>English</a:t>
            </a:r>
            <a:r>
              <a:rPr lang="hr-HR" dirty="0" smtClean="0"/>
              <a:t>:</a:t>
            </a:r>
            <a:endParaRPr lang="hr-HR" dirty="0"/>
          </a:p>
        </p:txBody>
      </p:sp>
      <p:sp>
        <p:nvSpPr>
          <p:cNvPr id="2" name="Content Placeholder 1"/>
          <p:cNvSpPr>
            <a:spLocks noGrp="1"/>
          </p:cNvSpPr>
          <p:nvPr>
            <p:ph idx="1"/>
          </p:nvPr>
        </p:nvSpPr>
        <p:spPr/>
        <p:txBody>
          <a:bodyPr>
            <a:normAutofit lnSpcReduction="10000"/>
          </a:bodyPr>
          <a:lstStyle/>
          <a:p>
            <a:r>
              <a:rPr lang="hr-HR" dirty="0"/>
              <a:t>ESB javno najavljuje strategiju svoje monetarne politike i priopćuje o redovitim ocjenama gospodarskih kretanja. Time tržištima pomaže u razumijevanju uzorka sustavnog odgovora monetarne politike na gospodarska kretanja i udare. Na taj način tržišta mogu lakše predvidjeti srednjoročne poteze politike te učinkovitije i točnije oblikovati svoja očekivanja. </a:t>
            </a:r>
            <a:endParaRPr lang="hr-HR" dirty="0" smtClean="0"/>
          </a:p>
          <a:p>
            <a:endParaRPr lang="hr-HR" dirty="0"/>
          </a:p>
          <a:p>
            <a:r>
              <a:rPr lang="hr-HR" sz="1800" dirty="0"/>
              <a:t>o</a:t>
            </a:r>
            <a:r>
              <a:rPr lang="hr-HR" sz="1800" dirty="0" smtClean="0"/>
              <a:t>cjena gospodarskih kretanja – </a:t>
            </a:r>
            <a:r>
              <a:rPr lang="hr-HR" sz="1800" dirty="0" err="1" smtClean="0"/>
              <a:t>assessment</a:t>
            </a:r>
            <a:r>
              <a:rPr lang="hr-HR" sz="1800" dirty="0" smtClean="0"/>
              <a:t> </a:t>
            </a:r>
            <a:r>
              <a:rPr lang="hr-HR" sz="1800" dirty="0" err="1" smtClean="0"/>
              <a:t>of</a:t>
            </a:r>
            <a:r>
              <a:rPr lang="hr-HR" sz="1800" dirty="0" smtClean="0"/>
              <a:t> </a:t>
            </a:r>
            <a:r>
              <a:rPr lang="hr-HR" sz="1800" dirty="0" err="1" smtClean="0"/>
              <a:t>economic</a:t>
            </a:r>
            <a:r>
              <a:rPr lang="hr-HR" sz="1800" dirty="0" smtClean="0"/>
              <a:t> </a:t>
            </a:r>
            <a:r>
              <a:rPr lang="hr-HR" sz="1800" dirty="0" err="1" smtClean="0"/>
              <a:t>developments</a:t>
            </a:r>
            <a:endParaRPr lang="hr-HR" sz="1800" dirty="0" smtClean="0"/>
          </a:p>
          <a:p>
            <a:r>
              <a:rPr lang="hr-HR" sz="1800" dirty="0"/>
              <a:t>g</a:t>
            </a:r>
            <a:r>
              <a:rPr lang="hr-HR" sz="1800" dirty="0" smtClean="0"/>
              <a:t>ospodarski udari – </a:t>
            </a:r>
            <a:r>
              <a:rPr lang="hr-HR" sz="1800" dirty="0" err="1" smtClean="0"/>
              <a:t>economic</a:t>
            </a:r>
            <a:r>
              <a:rPr lang="hr-HR" sz="1800" dirty="0" smtClean="0"/>
              <a:t> </a:t>
            </a:r>
            <a:r>
              <a:rPr lang="hr-HR" sz="1800" dirty="0" err="1" smtClean="0"/>
              <a:t>shocks</a:t>
            </a:r>
            <a:endParaRPr lang="hr-HR" sz="1800" dirty="0"/>
          </a:p>
          <a:p>
            <a:pPr marL="109728" indent="0">
              <a:buNone/>
            </a:pPr>
            <a:endParaRPr lang="hr-HR" dirty="0"/>
          </a:p>
        </p:txBody>
      </p:sp>
    </p:spTree>
    <p:extLst>
      <p:ext uri="{BB962C8B-B14F-4D97-AF65-F5344CB8AC3E}">
        <p14:creationId xmlns="" xmlns:p14="http://schemas.microsoft.com/office/powerpoint/2010/main" val="3350048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r>
              <a:rPr lang="en-US" dirty="0"/>
              <a:t>The ECB publicly announces its monetary policy strategy and communicates its regular assessment of economic developments. This helps the markets to understand the systematic response pattern of monetary policy to economic developments and shocks. It makes policy moves more predictable for the markets over the medium term. Market expectations can thus be formed more efficiently and accurately. </a:t>
            </a:r>
          </a:p>
          <a:p>
            <a:pPr marL="0" indent="0">
              <a:buNone/>
            </a:pPr>
            <a:endParaRPr lang="hr-HR" dirty="0"/>
          </a:p>
        </p:txBody>
      </p:sp>
    </p:spTree>
    <p:extLst>
      <p:ext uri="{BB962C8B-B14F-4D97-AF65-F5344CB8AC3E}">
        <p14:creationId xmlns="" xmlns:p14="http://schemas.microsoft.com/office/powerpoint/2010/main" val="656400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Part Two</a:t>
            </a:r>
            <a:endParaRPr lang="en-US" dirty="0"/>
          </a:p>
        </p:txBody>
      </p:sp>
      <p:sp>
        <p:nvSpPr>
          <p:cNvPr id="3" name="Content Placeholder 2"/>
          <p:cNvSpPr>
            <a:spLocks noGrp="1"/>
          </p:cNvSpPr>
          <p:nvPr>
            <p:ph idx="1"/>
          </p:nvPr>
        </p:nvSpPr>
        <p:spPr/>
        <p:txBody>
          <a:bodyPr>
            <a:normAutofit fontScale="77500" lnSpcReduction="20000"/>
          </a:bodyPr>
          <a:lstStyle/>
          <a:p>
            <a:pPr algn="just"/>
            <a:r>
              <a:rPr lang="hr-HR" dirty="0" smtClean="0"/>
              <a:t>Read the text “European Central Bank Signals End of Cheap Money Era is Coming” and f</a:t>
            </a:r>
            <a:r>
              <a:rPr lang="en-GB" dirty="0" err="1" smtClean="0"/>
              <a:t>ind</a:t>
            </a:r>
            <a:r>
              <a:rPr lang="en-GB" dirty="0" smtClean="0"/>
              <a:t> synonyms for the following underline</a:t>
            </a:r>
            <a:r>
              <a:rPr lang="hr-HR" dirty="0" smtClean="0"/>
              <a:t>d</a:t>
            </a:r>
            <a:r>
              <a:rPr lang="en-GB" dirty="0" smtClean="0"/>
              <a:t> expressions:</a:t>
            </a:r>
            <a:endParaRPr lang="en-US" dirty="0" smtClean="0"/>
          </a:p>
          <a:p>
            <a:pPr>
              <a:buNone/>
            </a:pPr>
            <a:endParaRPr lang="en-US" dirty="0" smtClean="0"/>
          </a:p>
          <a:p>
            <a:r>
              <a:rPr lang="en-US" dirty="0" smtClean="0"/>
              <a:t>The European Central Bank said on Thursday that it had pondered how </a:t>
            </a:r>
            <a:r>
              <a:rPr lang="en-US" u="sng" dirty="0" smtClean="0"/>
              <a:t>to wind down</a:t>
            </a:r>
            <a:r>
              <a:rPr lang="en-US" dirty="0" smtClean="0"/>
              <a:t> its easy money policies.</a:t>
            </a:r>
          </a:p>
          <a:p>
            <a:r>
              <a:rPr lang="en-US" dirty="0" smtClean="0"/>
              <a:t>The bank’s Governing Council has been </a:t>
            </a:r>
            <a:r>
              <a:rPr lang="en-US" u="sng" dirty="0" smtClean="0"/>
              <a:t>exceedingly cautious</a:t>
            </a:r>
            <a:r>
              <a:rPr lang="en-US" dirty="0" smtClean="0"/>
              <a:t> about ending the emergency measures.</a:t>
            </a:r>
          </a:p>
          <a:p>
            <a:r>
              <a:rPr lang="en-US" dirty="0" smtClean="0"/>
              <a:t>The emergency measures helped prevent the euro from self-destructing after the global </a:t>
            </a:r>
            <a:r>
              <a:rPr lang="en-US" u="sng" dirty="0" smtClean="0"/>
              <a:t>financial meltdown</a:t>
            </a:r>
            <a:r>
              <a:rPr lang="en-US" dirty="0" smtClean="0"/>
              <a:t> in 2008.</a:t>
            </a:r>
          </a:p>
          <a:p>
            <a:r>
              <a:rPr lang="en-US" dirty="0" smtClean="0"/>
              <a:t>The European Central Bank continues </a:t>
            </a:r>
            <a:r>
              <a:rPr lang="en-US" u="sng" dirty="0" smtClean="0"/>
              <a:t>to flood</a:t>
            </a:r>
            <a:r>
              <a:rPr lang="en-US" dirty="0" smtClean="0"/>
              <a:t> the 19-nation </a:t>
            </a:r>
            <a:r>
              <a:rPr lang="en-US" dirty="0" err="1" smtClean="0"/>
              <a:t>eurozone</a:t>
            </a:r>
            <a:r>
              <a:rPr lang="en-US" dirty="0" smtClean="0"/>
              <a:t> with cash as a way to reduce interest rates, stimulate growth and nudge inflation from levels considered to be dangerously low.</a:t>
            </a:r>
          </a:p>
          <a:p>
            <a:r>
              <a:rPr lang="en-US" dirty="0" smtClean="0"/>
              <a:t>The benefits have far </a:t>
            </a:r>
            <a:r>
              <a:rPr lang="en-US" u="sng" dirty="0" smtClean="0"/>
              <a:t>outweighed</a:t>
            </a:r>
            <a:r>
              <a:rPr lang="en-US" dirty="0" smtClean="0"/>
              <a:t> any negative effects.</a:t>
            </a:r>
          </a:p>
          <a:p>
            <a:r>
              <a:rPr lang="en-US" dirty="0" smtClean="0"/>
              <a:t>The European Central Bank has been under pressure </a:t>
            </a:r>
            <a:r>
              <a:rPr lang="en-US" u="sng" dirty="0" smtClean="0"/>
              <a:t>to shift</a:t>
            </a:r>
            <a:r>
              <a:rPr lang="en-US" dirty="0" smtClean="0"/>
              <a:t> its policy.</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dirty="0" err="1" smtClean="0"/>
              <a:t>Thank</a:t>
            </a:r>
            <a:r>
              <a:rPr lang="hr-HR" dirty="0" smtClean="0"/>
              <a:t> </a:t>
            </a:r>
            <a:r>
              <a:rPr lang="hr-HR" dirty="0" err="1" smtClean="0"/>
              <a:t>you</a:t>
            </a:r>
            <a:r>
              <a:rPr lang="hr-HR" dirty="0" smtClean="0"/>
              <a:t> for </a:t>
            </a:r>
            <a:r>
              <a:rPr lang="hr-HR" dirty="0" err="1" smtClean="0"/>
              <a:t>your</a:t>
            </a:r>
            <a:r>
              <a:rPr lang="hr-HR" dirty="0" smtClean="0"/>
              <a:t> </a:t>
            </a:r>
            <a:r>
              <a:rPr lang="hr-HR" dirty="0" err="1" smtClean="0"/>
              <a:t>attention</a:t>
            </a:r>
            <a:r>
              <a:rPr lang="hr-HR" dirty="0" smtClean="0"/>
              <a:t>!</a:t>
            </a:r>
            <a:endParaRPr lang="hr-HR" dirty="0"/>
          </a:p>
        </p:txBody>
      </p:sp>
      <p:sp>
        <p:nvSpPr>
          <p:cNvPr id="5" name="Subtitle 4"/>
          <p:cNvSpPr>
            <a:spLocks noGrp="1"/>
          </p:cNvSpPr>
          <p:nvPr>
            <p:ph type="subTitle" idx="1"/>
          </p:nvPr>
        </p:nvSpPr>
        <p:spPr/>
        <p:txBody>
          <a:bodyPr/>
          <a:lstStyle/>
          <a:p>
            <a:endParaRPr lang="hr-HR"/>
          </a:p>
        </p:txBody>
      </p:sp>
    </p:spTree>
    <p:extLst>
      <p:ext uri="{BB962C8B-B14F-4D97-AF65-F5344CB8AC3E}">
        <p14:creationId xmlns="" xmlns:p14="http://schemas.microsoft.com/office/powerpoint/2010/main" val="3734287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smtClean="0"/>
              <a:t>ECB</a:t>
            </a:r>
            <a:endParaRPr lang="hr-HR" dirty="0"/>
          </a:p>
        </p:txBody>
      </p:sp>
      <p:sp>
        <p:nvSpPr>
          <p:cNvPr id="2" name="Content Placeholder 1"/>
          <p:cNvSpPr>
            <a:spLocks noGrp="1"/>
          </p:cNvSpPr>
          <p:nvPr>
            <p:ph idx="1"/>
          </p:nvPr>
        </p:nvSpPr>
        <p:spPr/>
        <p:txBody>
          <a:bodyPr/>
          <a:lstStyle/>
          <a:p>
            <a:r>
              <a:rPr lang="hr-HR" dirty="0" err="1"/>
              <a:t>The</a:t>
            </a:r>
            <a:r>
              <a:rPr lang="hr-HR" dirty="0"/>
              <a:t> </a:t>
            </a:r>
            <a:r>
              <a:rPr lang="hr-HR" dirty="0" err="1"/>
              <a:t>European</a:t>
            </a:r>
            <a:r>
              <a:rPr lang="hr-HR" dirty="0"/>
              <a:t> Central Bank (ECB) is </a:t>
            </a:r>
            <a:r>
              <a:rPr lang="hr-HR" dirty="0" err="1"/>
              <a:t>the</a:t>
            </a:r>
            <a:r>
              <a:rPr lang="hr-HR" dirty="0"/>
              <a:t> </a:t>
            </a:r>
            <a:r>
              <a:rPr lang="hr-HR" dirty="0" err="1"/>
              <a:t>central</a:t>
            </a:r>
            <a:r>
              <a:rPr lang="hr-HR" dirty="0"/>
              <a:t> </a:t>
            </a:r>
            <a:r>
              <a:rPr lang="hr-HR" dirty="0" err="1"/>
              <a:t>bank</a:t>
            </a:r>
            <a:r>
              <a:rPr lang="hr-HR" dirty="0"/>
              <a:t>  for </a:t>
            </a:r>
            <a:r>
              <a:rPr lang="hr-HR" dirty="0" err="1"/>
              <a:t>the</a:t>
            </a:r>
            <a:r>
              <a:rPr lang="hr-HR" dirty="0"/>
              <a:t> euro </a:t>
            </a:r>
            <a:r>
              <a:rPr lang="hr-HR" dirty="0" err="1"/>
              <a:t>and</a:t>
            </a:r>
            <a:r>
              <a:rPr lang="hr-HR" dirty="0"/>
              <a:t> </a:t>
            </a:r>
            <a:r>
              <a:rPr lang="hr-HR" dirty="0" err="1" smtClean="0"/>
              <a:t>it</a:t>
            </a:r>
            <a:r>
              <a:rPr lang="hr-HR" dirty="0" smtClean="0"/>
              <a:t> </a:t>
            </a:r>
            <a:r>
              <a:rPr lang="hr-HR" dirty="0" err="1" smtClean="0"/>
              <a:t>administers</a:t>
            </a:r>
            <a:r>
              <a:rPr lang="hr-HR" dirty="0" smtClean="0"/>
              <a:t> </a:t>
            </a:r>
            <a:r>
              <a:rPr lang="hr-HR" dirty="0" err="1"/>
              <a:t>the</a:t>
            </a:r>
            <a:r>
              <a:rPr lang="hr-HR" dirty="0"/>
              <a:t> </a:t>
            </a:r>
            <a:r>
              <a:rPr lang="hr-HR" dirty="0" err="1"/>
              <a:t>monetary</a:t>
            </a:r>
            <a:r>
              <a:rPr lang="hr-HR" dirty="0"/>
              <a:t> </a:t>
            </a:r>
            <a:r>
              <a:rPr lang="hr-HR" dirty="0" err="1"/>
              <a:t>policy</a:t>
            </a:r>
            <a:r>
              <a:rPr lang="hr-HR" dirty="0"/>
              <a:t> </a:t>
            </a:r>
            <a:r>
              <a:rPr lang="hr-HR" dirty="0" err="1"/>
              <a:t>of</a:t>
            </a:r>
            <a:r>
              <a:rPr lang="hr-HR" dirty="0"/>
              <a:t> </a:t>
            </a:r>
            <a:r>
              <a:rPr lang="hr-HR" dirty="0" err="1"/>
              <a:t>the</a:t>
            </a:r>
            <a:r>
              <a:rPr lang="hr-HR" dirty="0"/>
              <a:t> </a:t>
            </a:r>
            <a:r>
              <a:rPr lang="hr-HR" dirty="0" err="1"/>
              <a:t>Eurozone</a:t>
            </a:r>
            <a:r>
              <a:rPr lang="hr-HR" dirty="0"/>
              <a:t>, </a:t>
            </a:r>
            <a:r>
              <a:rPr lang="hr-HR" dirty="0" err="1"/>
              <a:t>which</a:t>
            </a:r>
            <a:r>
              <a:rPr lang="hr-HR" dirty="0"/>
              <a:t> </a:t>
            </a:r>
            <a:r>
              <a:rPr lang="hr-HR" dirty="0" err="1"/>
              <a:t>consists</a:t>
            </a:r>
            <a:r>
              <a:rPr lang="hr-HR" dirty="0"/>
              <a:t> </a:t>
            </a:r>
            <a:r>
              <a:rPr lang="hr-HR" dirty="0" err="1"/>
              <a:t>of</a:t>
            </a:r>
            <a:r>
              <a:rPr lang="hr-HR" dirty="0"/>
              <a:t> </a:t>
            </a:r>
            <a:r>
              <a:rPr lang="hr-HR" dirty="0" smtClean="0"/>
              <a:t>19 </a:t>
            </a:r>
            <a:r>
              <a:rPr lang="hr-HR" dirty="0"/>
              <a:t>EU </a:t>
            </a:r>
            <a:r>
              <a:rPr lang="hr-HR" dirty="0" err="1"/>
              <a:t>member</a:t>
            </a:r>
            <a:r>
              <a:rPr lang="hr-HR" dirty="0"/>
              <a:t> </a:t>
            </a:r>
            <a:r>
              <a:rPr lang="hr-HR" dirty="0" err="1"/>
              <a:t>states</a:t>
            </a:r>
            <a:r>
              <a:rPr lang="hr-HR" dirty="0"/>
              <a:t> </a:t>
            </a:r>
            <a:r>
              <a:rPr lang="hr-HR" dirty="0" err="1"/>
              <a:t>and</a:t>
            </a:r>
            <a:r>
              <a:rPr lang="hr-HR" dirty="0"/>
              <a:t> is one </a:t>
            </a:r>
            <a:r>
              <a:rPr lang="hr-HR" dirty="0" err="1"/>
              <a:t>of</a:t>
            </a:r>
            <a:r>
              <a:rPr lang="hr-HR" dirty="0"/>
              <a:t> </a:t>
            </a:r>
            <a:r>
              <a:rPr lang="hr-HR" dirty="0" err="1"/>
              <a:t>the</a:t>
            </a:r>
            <a:r>
              <a:rPr lang="hr-HR" dirty="0"/>
              <a:t> </a:t>
            </a:r>
            <a:r>
              <a:rPr lang="hr-HR" dirty="0" err="1"/>
              <a:t>largest</a:t>
            </a:r>
            <a:r>
              <a:rPr lang="hr-HR" dirty="0"/>
              <a:t> </a:t>
            </a:r>
            <a:r>
              <a:rPr lang="hr-HR" dirty="0" err="1"/>
              <a:t>currency</a:t>
            </a:r>
            <a:r>
              <a:rPr lang="hr-HR" dirty="0"/>
              <a:t> </a:t>
            </a:r>
            <a:r>
              <a:rPr lang="hr-HR" dirty="0" err="1"/>
              <a:t>areas</a:t>
            </a:r>
            <a:r>
              <a:rPr lang="hr-HR" dirty="0"/>
              <a:t> </a:t>
            </a:r>
            <a:r>
              <a:rPr lang="hr-HR" dirty="0" err="1"/>
              <a:t>in</a:t>
            </a:r>
            <a:r>
              <a:rPr lang="hr-HR" dirty="0"/>
              <a:t> </a:t>
            </a:r>
            <a:r>
              <a:rPr lang="hr-HR" dirty="0" err="1"/>
              <a:t>the</a:t>
            </a:r>
            <a:r>
              <a:rPr lang="hr-HR" dirty="0"/>
              <a:t> </a:t>
            </a:r>
            <a:r>
              <a:rPr lang="hr-HR" dirty="0" err="1"/>
              <a:t>world</a:t>
            </a:r>
            <a:r>
              <a:rPr lang="hr-HR" dirty="0"/>
              <a:t>. </a:t>
            </a:r>
            <a:endParaRPr lang="hr-HR" dirty="0" smtClean="0"/>
          </a:p>
          <a:p>
            <a:endParaRPr lang="hr-HR" dirty="0"/>
          </a:p>
          <a:p>
            <a:pPr marL="109728" indent="0">
              <a:buNone/>
            </a:pPr>
            <a:endParaRPr lang="hr-HR" dirty="0"/>
          </a:p>
        </p:txBody>
      </p:sp>
    </p:spTree>
    <p:extLst>
      <p:ext uri="{BB962C8B-B14F-4D97-AF65-F5344CB8AC3E}">
        <p14:creationId xmlns="" xmlns:p14="http://schemas.microsoft.com/office/powerpoint/2010/main" val="371206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smtClean="0"/>
              <a:t>EU </a:t>
            </a:r>
            <a:r>
              <a:rPr lang="hr-HR" dirty="0" err="1" smtClean="0"/>
              <a:t>institution</a:t>
            </a:r>
            <a:endParaRPr lang="hr-HR" dirty="0"/>
          </a:p>
        </p:txBody>
      </p:sp>
      <p:sp>
        <p:nvSpPr>
          <p:cNvPr id="2" name="Content Placeholder 1"/>
          <p:cNvSpPr>
            <a:spLocks noGrp="1"/>
          </p:cNvSpPr>
          <p:nvPr>
            <p:ph idx="1"/>
          </p:nvPr>
        </p:nvSpPr>
        <p:spPr/>
        <p:txBody>
          <a:bodyPr/>
          <a:lstStyle/>
          <a:p>
            <a:r>
              <a:rPr lang="en-US" dirty="0"/>
              <a:t>It is one of the world's most important central banks and is one of the seven institutions of the European Union (EU) listed in the Treaty on European Union (TEU).</a:t>
            </a:r>
          </a:p>
          <a:p>
            <a:pPr marL="109728" indent="0">
              <a:buNone/>
            </a:pPr>
            <a:endParaRPr lang="hr-HR" dirty="0"/>
          </a:p>
        </p:txBody>
      </p:sp>
      <p:sp>
        <p:nvSpPr>
          <p:cNvPr id="4" name="AutoShape 2" descr="https://i.guim.co.uk/img/media/c1ed5bf9258bf35e4ec575338ceb7a2428c9a7fe/0_56_4096_2459/master/4096.jpg?w=620&amp;q=55&amp;auto=format&amp;usm=12&amp;fit=max&amp;s=566c4de2008240ff45373fccdf8c8263"/>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r-HR"/>
          </a:p>
        </p:txBody>
      </p:sp>
      <p:sp>
        <p:nvSpPr>
          <p:cNvPr id="5" name="AutoShape 4" descr="https://i.guim.co.uk/img/media/c1ed5bf9258bf35e4ec575338ceb7a2428c9a7fe/0_56_4096_2459/master/4096.jpg?w=620&amp;q=55&amp;auto=format&amp;usm=12&amp;fit=max&amp;s=566c4de2008240ff45373fccdf8c8263"/>
          <p:cNvSpPr>
            <a:spLocks noChangeAspect="1" noChangeArrowheads="1"/>
          </p:cNvSpPr>
          <p:nvPr/>
        </p:nvSpPr>
        <p:spPr bwMode="auto">
          <a:xfrm>
            <a:off x="215900" y="1587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r-HR"/>
          </a:p>
        </p:txBody>
      </p:sp>
      <p:pic>
        <p:nvPicPr>
          <p:cNvPr id="1029" name="Picture 5"/>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987824" y="3212976"/>
            <a:ext cx="5905500" cy="35433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1674601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err="1" smtClean="0"/>
              <a:t>Establishment</a:t>
            </a:r>
            <a:endParaRPr lang="hr-HR" dirty="0"/>
          </a:p>
        </p:txBody>
      </p:sp>
      <p:sp>
        <p:nvSpPr>
          <p:cNvPr id="2" name="Content Placeholder 1"/>
          <p:cNvSpPr>
            <a:spLocks noGrp="1"/>
          </p:cNvSpPr>
          <p:nvPr>
            <p:ph idx="1"/>
          </p:nvPr>
        </p:nvSpPr>
        <p:spPr/>
        <p:txBody>
          <a:bodyPr>
            <a:normAutofit lnSpcReduction="10000"/>
          </a:bodyPr>
          <a:lstStyle/>
          <a:p>
            <a:r>
              <a:rPr lang="hr-HR" dirty="0" err="1" smtClean="0"/>
              <a:t>The</a:t>
            </a:r>
            <a:r>
              <a:rPr lang="hr-HR" dirty="0" smtClean="0"/>
              <a:t> </a:t>
            </a:r>
            <a:r>
              <a:rPr lang="hr-HR" dirty="0" err="1"/>
              <a:t>bank</a:t>
            </a:r>
            <a:r>
              <a:rPr lang="hr-HR" dirty="0"/>
              <a:t> </a:t>
            </a:r>
            <a:r>
              <a:rPr lang="hr-HR" dirty="0" err="1"/>
              <a:t>was</a:t>
            </a:r>
            <a:r>
              <a:rPr lang="hr-HR" dirty="0"/>
              <a:t> </a:t>
            </a:r>
            <a:r>
              <a:rPr lang="hr-HR" dirty="0" err="1"/>
              <a:t>established</a:t>
            </a:r>
            <a:r>
              <a:rPr lang="hr-HR" dirty="0"/>
              <a:t> </a:t>
            </a:r>
            <a:r>
              <a:rPr lang="hr-HR" dirty="0" err="1"/>
              <a:t>by</a:t>
            </a:r>
            <a:r>
              <a:rPr lang="hr-HR" dirty="0"/>
              <a:t> </a:t>
            </a:r>
            <a:r>
              <a:rPr lang="hr-HR" dirty="0" err="1"/>
              <a:t>the</a:t>
            </a:r>
            <a:r>
              <a:rPr lang="hr-HR" dirty="0"/>
              <a:t> </a:t>
            </a:r>
            <a:r>
              <a:rPr lang="hr-HR" dirty="0" err="1"/>
              <a:t>Treaty</a:t>
            </a:r>
            <a:r>
              <a:rPr lang="hr-HR" dirty="0"/>
              <a:t> </a:t>
            </a:r>
            <a:r>
              <a:rPr lang="hr-HR" dirty="0" err="1"/>
              <a:t>of</a:t>
            </a:r>
            <a:r>
              <a:rPr lang="hr-HR" dirty="0"/>
              <a:t> Amsterdam </a:t>
            </a:r>
            <a:r>
              <a:rPr lang="hr-HR" dirty="0" err="1"/>
              <a:t>in</a:t>
            </a:r>
            <a:r>
              <a:rPr lang="hr-HR" dirty="0"/>
              <a:t> 1998, </a:t>
            </a:r>
            <a:r>
              <a:rPr lang="hr-HR" dirty="0" err="1"/>
              <a:t>and</a:t>
            </a:r>
            <a:r>
              <a:rPr lang="hr-HR" dirty="0"/>
              <a:t> is </a:t>
            </a:r>
            <a:r>
              <a:rPr lang="hr-HR" dirty="0" err="1"/>
              <a:t>headquartered</a:t>
            </a:r>
            <a:r>
              <a:rPr lang="hr-HR" dirty="0"/>
              <a:t> </a:t>
            </a:r>
            <a:r>
              <a:rPr lang="hr-HR" dirty="0" err="1"/>
              <a:t>in</a:t>
            </a:r>
            <a:r>
              <a:rPr lang="hr-HR" dirty="0"/>
              <a:t> Frankfurt, </a:t>
            </a:r>
            <a:r>
              <a:rPr lang="hr-HR" dirty="0" err="1"/>
              <a:t>Germany</a:t>
            </a:r>
            <a:r>
              <a:rPr lang="hr-HR" dirty="0" smtClean="0"/>
              <a:t>.</a:t>
            </a:r>
          </a:p>
          <a:p>
            <a:r>
              <a:rPr lang="hr-HR" dirty="0" smtClean="0">
                <a:hlinkClick r:id="rId2"/>
              </a:rPr>
              <a:t>https</a:t>
            </a:r>
            <a:r>
              <a:rPr lang="hr-HR" dirty="0">
                <a:hlinkClick r:id="rId2"/>
              </a:rPr>
              <a:t>://</a:t>
            </a:r>
            <a:r>
              <a:rPr lang="hr-HR" dirty="0" smtClean="0">
                <a:hlinkClick r:id="rId2"/>
              </a:rPr>
              <a:t>www.youtube.com/watch?v=Aijn_4TFF_8</a:t>
            </a:r>
            <a:r>
              <a:rPr lang="hr-HR" dirty="0" smtClean="0"/>
              <a:t> </a:t>
            </a:r>
          </a:p>
          <a:p>
            <a:r>
              <a:rPr lang="hr-HR" dirty="0" smtClean="0"/>
              <a:t>Write a short summary about the history of ECB!</a:t>
            </a:r>
          </a:p>
          <a:p>
            <a:r>
              <a:rPr lang="hr-HR" dirty="0" smtClean="0"/>
              <a:t>1957</a:t>
            </a:r>
          </a:p>
          <a:p>
            <a:r>
              <a:rPr lang="hr-HR" dirty="0" smtClean="0"/>
              <a:t> 1968 </a:t>
            </a:r>
          </a:p>
          <a:p>
            <a:r>
              <a:rPr lang="hr-HR" dirty="0" smtClean="0"/>
              <a:t>1970</a:t>
            </a:r>
          </a:p>
          <a:p>
            <a:r>
              <a:rPr lang="hr-HR" dirty="0" smtClean="0"/>
              <a:t>1979</a:t>
            </a:r>
          </a:p>
          <a:p>
            <a:r>
              <a:rPr lang="hr-HR" dirty="0" smtClean="0"/>
              <a:t>1986</a:t>
            </a:r>
          </a:p>
          <a:p>
            <a:r>
              <a:rPr lang="hr-HR" dirty="0" smtClean="0"/>
              <a:t>1992...</a:t>
            </a:r>
          </a:p>
          <a:p>
            <a:endParaRPr lang="hr-HR" dirty="0"/>
          </a:p>
          <a:p>
            <a:endParaRPr lang="hr-HR" dirty="0"/>
          </a:p>
        </p:txBody>
      </p:sp>
    </p:spTree>
    <p:extLst>
      <p:ext uri="{BB962C8B-B14F-4D97-AF65-F5344CB8AC3E}">
        <p14:creationId xmlns="" xmlns:p14="http://schemas.microsoft.com/office/powerpoint/2010/main" val="3678050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err="1" smtClean="0"/>
              <a:t>Owners</a:t>
            </a:r>
            <a:endParaRPr lang="hr-HR" dirty="0"/>
          </a:p>
        </p:txBody>
      </p:sp>
      <p:sp>
        <p:nvSpPr>
          <p:cNvPr id="2" name="Content Placeholder 1"/>
          <p:cNvSpPr>
            <a:spLocks noGrp="1"/>
          </p:cNvSpPr>
          <p:nvPr>
            <p:ph idx="1"/>
          </p:nvPr>
        </p:nvSpPr>
        <p:spPr/>
        <p:txBody>
          <a:bodyPr/>
          <a:lstStyle/>
          <a:p>
            <a:r>
              <a:rPr lang="hr-HR" dirty="0" err="1"/>
              <a:t>The</a:t>
            </a:r>
            <a:r>
              <a:rPr lang="hr-HR" dirty="0"/>
              <a:t> </a:t>
            </a:r>
            <a:r>
              <a:rPr lang="hr-HR" dirty="0" err="1"/>
              <a:t>capital</a:t>
            </a:r>
            <a:r>
              <a:rPr lang="hr-HR" dirty="0"/>
              <a:t> </a:t>
            </a:r>
            <a:r>
              <a:rPr lang="hr-HR" dirty="0" err="1"/>
              <a:t>stock</a:t>
            </a:r>
            <a:r>
              <a:rPr lang="hr-HR" dirty="0"/>
              <a:t> </a:t>
            </a:r>
            <a:r>
              <a:rPr lang="hr-HR" dirty="0" err="1"/>
              <a:t>of</a:t>
            </a:r>
            <a:r>
              <a:rPr lang="hr-HR" dirty="0"/>
              <a:t> </a:t>
            </a:r>
            <a:r>
              <a:rPr lang="hr-HR" dirty="0" err="1"/>
              <a:t>the</a:t>
            </a:r>
            <a:r>
              <a:rPr lang="hr-HR" dirty="0"/>
              <a:t> </a:t>
            </a:r>
            <a:r>
              <a:rPr lang="hr-HR" dirty="0" err="1"/>
              <a:t>bank</a:t>
            </a:r>
            <a:r>
              <a:rPr lang="hr-HR" dirty="0"/>
              <a:t> is </a:t>
            </a:r>
            <a:r>
              <a:rPr lang="hr-HR" dirty="0" err="1"/>
              <a:t>owned</a:t>
            </a:r>
            <a:r>
              <a:rPr lang="hr-HR" dirty="0"/>
              <a:t> </a:t>
            </a:r>
            <a:r>
              <a:rPr lang="hr-HR" dirty="0" err="1"/>
              <a:t>by</a:t>
            </a:r>
            <a:r>
              <a:rPr lang="hr-HR" dirty="0"/>
              <a:t> </a:t>
            </a:r>
            <a:r>
              <a:rPr lang="hr-HR" dirty="0" err="1"/>
              <a:t>the</a:t>
            </a:r>
            <a:r>
              <a:rPr lang="hr-HR" dirty="0"/>
              <a:t> </a:t>
            </a:r>
            <a:r>
              <a:rPr lang="hr-HR" dirty="0" err="1"/>
              <a:t>central</a:t>
            </a:r>
            <a:r>
              <a:rPr lang="hr-HR" dirty="0"/>
              <a:t> </a:t>
            </a:r>
            <a:r>
              <a:rPr lang="hr-HR" dirty="0" err="1"/>
              <a:t>banks</a:t>
            </a:r>
            <a:r>
              <a:rPr lang="hr-HR" dirty="0"/>
              <a:t> </a:t>
            </a:r>
            <a:r>
              <a:rPr lang="hr-HR" dirty="0" err="1"/>
              <a:t>of</a:t>
            </a:r>
            <a:r>
              <a:rPr lang="hr-HR" dirty="0"/>
              <a:t> all 28 EU </a:t>
            </a:r>
            <a:r>
              <a:rPr lang="hr-HR" dirty="0" err="1"/>
              <a:t>member</a:t>
            </a:r>
            <a:r>
              <a:rPr lang="hr-HR" dirty="0"/>
              <a:t> </a:t>
            </a:r>
            <a:r>
              <a:rPr lang="hr-HR" dirty="0" err="1"/>
              <a:t>states</a:t>
            </a:r>
            <a:r>
              <a:rPr lang="hr-HR" dirty="0"/>
              <a:t>.  </a:t>
            </a:r>
            <a:endParaRPr lang="hr-HR" dirty="0" smtClean="0"/>
          </a:p>
          <a:p>
            <a:pPr marL="109728" indent="0">
              <a:buNone/>
            </a:pPr>
            <a:endParaRPr lang="hr-HR" b="1" i="1" dirty="0"/>
          </a:p>
          <a:p>
            <a:pPr marL="109728" indent="0">
              <a:buNone/>
            </a:pPr>
            <a:r>
              <a:rPr lang="hr-HR" b="1" i="1" dirty="0" err="1" smtClean="0"/>
              <a:t>The</a:t>
            </a:r>
            <a:r>
              <a:rPr lang="hr-HR" b="1" i="1" dirty="0" smtClean="0"/>
              <a:t> </a:t>
            </a:r>
            <a:r>
              <a:rPr lang="hr-HR" b="1" i="1" dirty="0" err="1"/>
              <a:t>owners</a:t>
            </a:r>
            <a:r>
              <a:rPr lang="hr-HR" b="1" i="1" dirty="0"/>
              <a:t> </a:t>
            </a:r>
            <a:r>
              <a:rPr lang="hr-HR" b="1" i="1" dirty="0" err="1"/>
              <a:t>and</a:t>
            </a:r>
            <a:r>
              <a:rPr lang="hr-HR" b="1" i="1" dirty="0"/>
              <a:t> </a:t>
            </a:r>
            <a:r>
              <a:rPr lang="hr-HR" b="1" i="1" dirty="0" err="1"/>
              <a:t>shareholders</a:t>
            </a:r>
            <a:r>
              <a:rPr lang="hr-HR" b="1" i="1" dirty="0"/>
              <a:t> </a:t>
            </a:r>
            <a:r>
              <a:rPr lang="hr-HR" dirty="0" err="1"/>
              <a:t>of</a:t>
            </a:r>
            <a:r>
              <a:rPr lang="hr-HR" dirty="0"/>
              <a:t> </a:t>
            </a:r>
            <a:r>
              <a:rPr lang="hr-HR" dirty="0" err="1"/>
              <a:t>the</a:t>
            </a:r>
            <a:r>
              <a:rPr lang="hr-HR" dirty="0"/>
              <a:t> </a:t>
            </a:r>
            <a:r>
              <a:rPr lang="hr-HR" dirty="0" err="1"/>
              <a:t>European</a:t>
            </a:r>
            <a:r>
              <a:rPr lang="hr-HR" dirty="0"/>
              <a:t> Central Bank are </a:t>
            </a:r>
            <a:r>
              <a:rPr lang="hr-HR" dirty="0" err="1"/>
              <a:t>the</a:t>
            </a:r>
            <a:r>
              <a:rPr lang="hr-HR" dirty="0"/>
              <a:t> </a:t>
            </a:r>
            <a:r>
              <a:rPr lang="hr-HR" dirty="0" err="1"/>
              <a:t>central</a:t>
            </a:r>
            <a:r>
              <a:rPr lang="hr-HR" dirty="0"/>
              <a:t> </a:t>
            </a:r>
            <a:r>
              <a:rPr lang="hr-HR" dirty="0" err="1"/>
              <a:t>banks</a:t>
            </a:r>
            <a:r>
              <a:rPr lang="hr-HR" dirty="0"/>
              <a:t> </a:t>
            </a:r>
            <a:r>
              <a:rPr lang="hr-HR" dirty="0" err="1"/>
              <a:t>of</a:t>
            </a:r>
            <a:r>
              <a:rPr lang="hr-HR" dirty="0"/>
              <a:t> </a:t>
            </a:r>
            <a:r>
              <a:rPr lang="hr-HR" dirty="0" err="1"/>
              <a:t>the</a:t>
            </a:r>
            <a:r>
              <a:rPr lang="hr-HR" dirty="0"/>
              <a:t> 28 </a:t>
            </a:r>
            <a:r>
              <a:rPr lang="hr-HR" dirty="0" err="1"/>
              <a:t>member</a:t>
            </a:r>
            <a:r>
              <a:rPr lang="hr-HR" dirty="0"/>
              <a:t> </a:t>
            </a:r>
            <a:r>
              <a:rPr lang="hr-HR" dirty="0" err="1"/>
              <a:t>states</a:t>
            </a:r>
            <a:r>
              <a:rPr lang="hr-HR" dirty="0"/>
              <a:t> </a:t>
            </a:r>
            <a:r>
              <a:rPr lang="hr-HR" dirty="0" err="1"/>
              <a:t>of</a:t>
            </a:r>
            <a:r>
              <a:rPr lang="hr-HR" dirty="0"/>
              <a:t> </a:t>
            </a:r>
            <a:r>
              <a:rPr lang="hr-HR" dirty="0" err="1"/>
              <a:t>the</a:t>
            </a:r>
            <a:r>
              <a:rPr lang="hr-HR" dirty="0"/>
              <a:t>  EU.</a:t>
            </a:r>
          </a:p>
          <a:p>
            <a:pPr marL="109728" indent="0">
              <a:buNone/>
            </a:pPr>
            <a:endParaRPr lang="hr-HR" dirty="0"/>
          </a:p>
        </p:txBody>
      </p:sp>
    </p:spTree>
    <p:extLst>
      <p:ext uri="{BB962C8B-B14F-4D97-AF65-F5344CB8AC3E}">
        <p14:creationId xmlns="" xmlns:p14="http://schemas.microsoft.com/office/powerpoint/2010/main" val="1432757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Transparency of ECB</a:t>
            </a:r>
            <a:endParaRPr lang="en-US" i="1" dirty="0"/>
          </a:p>
        </p:txBody>
      </p:sp>
      <p:sp>
        <p:nvSpPr>
          <p:cNvPr id="3" name="Content Placeholder 2"/>
          <p:cNvSpPr>
            <a:spLocks noGrp="1"/>
          </p:cNvSpPr>
          <p:nvPr>
            <p:ph idx="1"/>
          </p:nvPr>
        </p:nvSpPr>
        <p:spPr/>
        <p:txBody>
          <a:bodyPr/>
          <a:lstStyle/>
          <a:p>
            <a:r>
              <a:rPr lang="en-US" dirty="0" smtClean="0"/>
              <a:t>The central bank provides the general public and the markets with all relevant information on its strategy, assessments and policy decisions as well as its procedures in an open, clear and timely manner. </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hr-HR" dirty="0" err="1" smtClean="0"/>
              <a:t>President</a:t>
            </a:r>
            <a:endParaRPr lang="hr-HR" dirty="0"/>
          </a:p>
        </p:txBody>
      </p:sp>
      <p:sp>
        <p:nvSpPr>
          <p:cNvPr id="6" name="Content Placeholder 5"/>
          <p:cNvSpPr>
            <a:spLocks noGrp="1"/>
          </p:cNvSpPr>
          <p:nvPr>
            <p:ph idx="1"/>
          </p:nvPr>
        </p:nvSpPr>
        <p:spPr/>
        <p:txBody>
          <a:bodyPr/>
          <a:lstStyle/>
          <a:p>
            <a:r>
              <a:rPr lang="hr-HR" dirty="0"/>
              <a:t>As of </a:t>
            </a:r>
            <a:r>
              <a:rPr lang="hr-HR" dirty="0" smtClean="0"/>
              <a:t>2013</a:t>
            </a:r>
            <a:r>
              <a:rPr lang="hr-HR" baseline="30000" dirty="0" smtClean="0"/>
              <a:t> </a:t>
            </a:r>
            <a:r>
              <a:rPr lang="hr-HR" dirty="0" smtClean="0"/>
              <a:t>the </a:t>
            </a:r>
            <a:r>
              <a:rPr lang="hr-HR" dirty="0"/>
              <a:t>President of the ECB is Mario Draghi, former governor of the Bank of Italy. </a:t>
            </a: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11852" y="260648"/>
            <a:ext cx="1371600" cy="857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99592" y="3067610"/>
            <a:ext cx="2705100" cy="16859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582073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Governing</a:t>
            </a:r>
            <a:r>
              <a:rPr lang="hr-HR" dirty="0" smtClean="0"/>
              <a:t> </a:t>
            </a:r>
            <a:r>
              <a:rPr lang="hr-HR" dirty="0" err="1" smtClean="0"/>
              <a:t>Council</a:t>
            </a:r>
            <a:endParaRPr lang="hr-HR" dirty="0"/>
          </a:p>
        </p:txBody>
      </p:sp>
      <p:sp>
        <p:nvSpPr>
          <p:cNvPr id="3" name="Content Placeholder 2"/>
          <p:cNvSpPr>
            <a:spLocks noGrp="1"/>
          </p:cNvSpPr>
          <p:nvPr>
            <p:ph idx="1"/>
          </p:nvPr>
        </p:nvSpPr>
        <p:spPr/>
        <p:txBody>
          <a:bodyPr/>
          <a:lstStyle/>
          <a:p>
            <a:r>
              <a:rPr lang="en-US" dirty="0"/>
              <a:t>The main decision-making body is the Governing Council, which consists of the six members of the Executive Board plus the governors of the central banks of the 19 euro area countries.</a:t>
            </a:r>
            <a:endParaRPr lang="hr-HR" dirty="0"/>
          </a:p>
        </p:txBody>
      </p:sp>
    </p:spTree>
    <p:extLst>
      <p:ext uri="{BB962C8B-B14F-4D97-AF65-F5344CB8AC3E}">
        <p14:creationId xmlns="" xmlns:p14="http://schemas.microsoft.com/office/powerpoint/2010/main" val="402146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ECB and the </a:t>
            </a:r>
            <a:r>
              <a:rPr lang="en-US" dirty="0" err="1"/>
              <a:t>Eurosystem</a:t>
            </a:r>
            <a:r>
              <a:rPr lang="en-US" dirty="0"/>
              <a:t> explained in 3 min.</a:t>
            </a:r>
            <a:endParaRPr lang="hr-HR" dirty="0"/>
          </a:p>
        </p:txBody>
      </p:sp>
      <p:sp>
        <p:nvSpPr>
          <p:cNvPr id="3" name="Content Placeholder 2"/>
          <p:cNvSpPr>
            <a:spLocks noGrp="1"/>
          </p:cNvSpPr>
          <p:nvPr>
            <p:ph idx="1"/>
          </p:nvPr>
        </p:nvSpPr>
        <p:spPr/>
        <p:txBody>
          <a:bodyPr/>
          <a:lstStyle/>
          <a:p>
            <a:r>
              <a:rPr lang="hr-HR" dirty="0">
                <a:hlinkClick r:id="rId2"/>
              </a:rPr>
              <a:t>http://</a:t>
            </a:r>
            <a:r>
              <a:rPr lang="hr-HR" dirty="0" smtClean="0">
                <a:hlinkClick r:id="rId2"/>
              </a:rPr>
              <a:t>www.youtube.com/</a:t>
            </a:r>
            <a:r>
              <a:rPr lang="hr-HR" dirty="0" err="1" smtClean="0">
                <a:hlinkClick r:id="rId2"/>
              </a:rPr>
              <a:t>watch</a:t>
            </a:r>
            <a:r>
              <a:rPr lang="hr-HR" dirty="0" smtClean="0">
                <a:hlinkClick r:id="rId2"/>
              </a:rPr>
              <a:t>?v=</a:t>
            </a:r>
            <a:r>
              <a:rPr lang="hr-HR" dirty="0" err="1" smtClean="0">
                <a:hlinkClick r:id="rId2"/>
              </a:rPr>
              <a:t>TAlcFwGIQBg</a:t>
            </a:r>
            <a:r>
              <a:rPr lang="hr-HR" dirty="0" smtClean="0"/>
              <a:t> </a:t>
            </a:r>
          </a:p>
          <a:p>
            <a:endParaRPr lang="hr-HR" dirty="0"/>
          </a:p>
          <a:p>
            <a:r>
              <a:rPr lang="hr-HR" dirty="0" smtClean="0"/>
              <a:t>Who </a:t>
            </a:r>
            <a:r>
              <a:rPr lang="hr-HR" dirty="0" err="1" smtClean="0"/>
              <a:t>looks</a:t>
            </a:r>
            <a:r>
              <a:rPr lang="hr-HR" dirty="0" smtClean="0"/>
              <a:t> </a:t>
            </a:r>
            <a:r>
              <a:rPr lang="hr-HR" dirty="0" err="1" smtClean="0"/>
              <a:t>after</a:t>
            </a:r>
            <a:r>
              <a:rPr lang="hr-HR" dirty="0" smtClean="0"/>
              <a:t> </a:t>
            </a:r>
            <a:r>
              <a:rPr lang="hr-HR" dirty="0" err="1" smtClean="0"/>
              <a:t>the</a:t>
            </a:r>
            <a:r>
              <a:rPr lang="hr-HR" dirty="0" smtClean="0"/>
              <a:t> euro?</a:t>
            </a:r>
          </a:p>
          <a:p>
            <a:r>
              <a:rPr lang="hr-HR" dirty="0" err="1" smtClean="0"/>
              <a:t>What</a:t>
            </a:r>
            <a:r>
              <a:rPr lang="hr-HR" dirty="0" smtClean="0"/>
              <a:t> is </a:t>
            </a:r>
            <a:r>
              <a:rPr lang="hr-HR" dirty="0" err="1" smtClean="0"/>
              <a:t>the</a:t>
            </a:r>
            <a:r>
              <a:rPr lang="hr-HR" dirty="0" smtClean="0"/>
              <a:t> </a:t>
            </a:r>
            <a:r>
              <a:rPr lang="hr-HR" dirty="0" err="1" smtClean="0"/>
              <a:t>main</a:t>
            </a:r>
            <a:r>
              <a:rPr lang="hr-HR" dirty="0" smtClean="0"/>
              <a:t> </a:t>
            </a:r>
            <a:r>
              <a:rPr lang="hr-HR" dirty="0" err="1" smtClean="0"/>
              <a:t>task</a:t>
            </a:r>
            <a:r>
              <a:rPr lang="hr-HR" dirty="0" smtClean="0"/>
              <a:t> </a:t>
            </a:r>
            <a:r>
              <a:rPr lang="hr-HR" dirty="0" err="1" smtClean="0"/>
              <a:t>of</a:t>
            </a:r>
            <a:r>
              <a:rPr lang="hr-HR" dirty="0" smtClean="0"/>
              <a:t> </a:t>
            </a:r>
            <a:r>
              <a:rPr lang="hr-HR" dirty="0" err="1" smtClean="0"/>
              <a:t>the</a:t>
            </a:r>
            <a:r>
              <a:rPr lang="hr-HR" dirty="0" smtClean="0"/>
              <a:t> </a:t>
            </a:r>
            <a:r>
              <a:rPr lang="hr-HR" dirty="0" err="1" smtClean="0"/>
              <a:t>Eurosystem</a:t>
            </a:r>
            <a:r>
              <a:rPr lang="hr-HR" dirty="0" smtClean="0"/>
              <a:t>?</a:t>
            </a:r>
          </a:p>
          <a:p>
            <a:r>
              <a:rPr lang="hr-HR" dirty="0" smtClean="0"/>
              <a:t>What is inflation? What is the inflation rate?</a:t>
            </a:r>
            <a:endParaRPr lang="hr-HR" dirty="0"/>
          </a:p>
        </p:txBody>
      </p:sp>
    </p:spTree>
    <p:extLst>
      <p:ext uri="{BB962C8B-B14F-4D97-AF65-F5344CB8AC3E}">
        <p14:creationId xmlns="" xmlns:p14="http://schemas.microsoft.com/office/powerpoint/2010/main" val="26907282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125</TotalTime>
  <Words>969</Words>
  <Application>Microsoft Office PowerPoint</Application>
  <PresentationFormat>On-screen Show (4:3)</PresentationFormat>
  <Paragraphs>76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The European Central Bank </vt:lpstr>
      <vt:lpstr>ECB</vt:lpstr>
      <vt:lpstr>EU institution</vt:lpstr>
      <vt:lpstr>Establishment</vt:lpstr>
      <vt:lpstr>Owners</vt:lpstr>
      <vt:lpstr>Transparency of ECB</vt:lpstr>
      <vt:lpstr>President</vt:lpstr>
      <vt:lpstr>The Governing Council</vt:lpstr>
      <vt:lpstr>ECB and the Eurosystem explained in 3 min.</vt:lpstr>
      <vt:lpstr>Eurosystem</vt:lpstr>
      <vt:lpstr>Inflation</vt:lpstr>
      <vt:lpstr>Answer the following questions: </vt:lpstr>
      <vt:lpstr>Complete the text with the words provided below:</vt:lpstr>
      <vt:lpstr>Translate into Croatian:</vt:lpstr>
      <vt:lpstr>Slide 15</vt:lpstr>
      <vt:lpstr>Translate into English:</vt:lpstr>
      <vt:lpstr>Slide 17</vt:lpstr>
      <vt:lpstr>Part Two</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European Central Bank</dc:title>
  <dc:creator>Marijana Javornik Čubrić</dc:creator>
  <cp:lastModifiedBy>MJC</cp:lastModifiedBy>
  <cp:revision>17</cp:revision>
  <dcterms:created xsi:type="dcterms:W3CDTF">2014-05-06T08:22:07Z</dcterms:created>
  <dcterms:modified xsi:type="dcterms:W3CDTF">2019-04-30T07:44:52Z</dcterms:modified>
</cp:coreProperties>
</file>